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4" r:id="rId5"/>
    <p:sldId id="263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33C0D8-1443-4375-9E58-3B54A9DE8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E1A42A3-902A-428B-8009-58432AE09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583399-EA59-416C-8EAC-D1290069A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583D0-2472-4D26-8C75-9B56549A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DC7A0D-F0AD-4600-B892-53EE0885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27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E22025-1EF4-4B95-9780-9D7DD6FA6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C3B923-2D36-41A3-9C8F-838F505AD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1DCB29-8649-4D68-9CE3-656A3DF5C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279FD7-F07A-403C-A041-79041BA33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29B9E3-6B98-44D7-B3EB-9477E33BE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78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6625BF9-DFB9-4032-8A99-A37039C2D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8C1ECD0-11BF-4F62-AFCE-24CAD39E4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2FA635-573A-4250-B3CA-BD7AE04C2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AB9B75-CF4A-4F6F-A19D-1D4B21A7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97F188-933C-4754-B6A3-4E9FBDB5C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91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6531A9-C9D5-44FF-AAAA-038F8A3A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93A65B-BBE4-478F-BCBF-4B278068F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19B75B-9AED-4352-B102-8F38904D7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E534AE-BB65-4533-A91B-CC2B3BCA8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003AAC-492E-46E3-8902-425C46EC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21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64756D-D731-413F-A9F8-454CDE781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7C564A-2161-48A2-9CB4-502F76D48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96F574-1992-4AC4-B868-B9F63AC40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9BECA7-19CA-4674-8D79-13D5F4E4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094C4E-A63F-4653-8D32-5624CDF60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95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DCE3B2-4D0F-4EBA-A316-4CC212039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DB156D-645B-495C-8B82-C21700B31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DD08E45-2B62-41F2-A22B-13B278184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FAE0BC1-5FBA-49B7-8A5A-D7713EFB8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8F1AF44-CA27-4A1A-8AE0-A0309576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2D6707-5149-44E2-9CF6-1605C8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01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86AE3-F12C-4960-9E1E-E386A065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F446BA-D05C-4B62-8BEA-C28C6E796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A66CB5A-916A-48C2-A07D-F830D4675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254AC17-0C7C-42E1-A0E7-8EE54D70B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E679BE5-9F01-4DD9-B95B-6CB8C17AA3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7098799-E7D2-47D4-80B3-CC860F56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91E4954-A20B-4CB3-B509-38C126790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9AFFC45-B011-4CF2-8627-A2B65108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92414E-C523-4C09-8045-F6B64F922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F3B6090-2051-425B-85ED-89B48EBD4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ADB57D5-1C79-454B-A376-2F200AADF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3BAF86D-209E-4630-8941-CA85765B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26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48088C0-CAA7-4D22-88AE-90ACD6130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8308BDB-3EE1-4D95-8C8D-6151866A4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2313E8E-1263-44B5-B638-79A659B0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497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86DA25-D2E8-4402-8722-22154541C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28D751-1CA7-42FD-BBB3-C2390F195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0A952F7-227C-4743-BA18-7111F2110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29CFFB2-5159-48D6-95F6-3B0B2492D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2C02737-6CC4-406D-AEDE-360E623F4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E72336-521B-4402-8E0B-44ADD2334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07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5EA6F5-06A1-4B56-8FDB-D625837CE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D6B3E07-4B7E-4931-80A0-3846BC91D8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006726-6D59-446C-B895-266041D2A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C39EF7C-D279-4A83-A399-D6065740C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D55886-FF58-40D7-A377-E2904A69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FF8D2C8-7202-4FD3-90C0-956F0A4E3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85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D609F7-3EDE-4062-8E54-48D4A8DB6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56E80F0-4D1E-4ECE-8CF8-C63EB2CFC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FE64C2-951C-4C67-9303-3DB175A14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80AE0-35C1-4DD7-981F-CA6CDAC2B74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666A2AC-012B-442C-94C4-EA71DB415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0929566-BE84-4281-8F5F-7121B0E473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2761E-8800-4F91-8C4F-A7D8742B4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7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fi.oh.gov.hu/sites/default/files/attachments/magyar_emelt_feladatlap_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agyar-ok.hu/docs/MOK_B2_mf_5fej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agyar-ok.hu/docs/MOK_B2_mf_5fej.pdf" TargetMode="External"/><Relationship Id="rId2" Type="http://schemas.openxmlformats.org/officeDocument/2006/relationships/hyperlink" Target="https://ofi.oh.gov.hu/sites/default/files/attachments/magyar_emelt_feladatlap_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3C40FE-85D9-4A14-AFE7-3CDAA6B66C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Múlt </a:t>
            </a:r>
            <a:r>
              <a:rPr lang="tr-TR" dirty="0" err="1"/>
              <a:t>idő</a:t>
            </a:r>
            <a:r>
              <a:rPr lang="tr-TR" dirty="0"/>
              <a:t>/ </a:t>
            </a:r>
            <a:br>
              <a:rPr lang="tr-TR" dirty="0"/>
            </a:br>
            <a:r>
              <a:rPr lang="tr-TR" dirty="0"/>
              <a:t>Felszólító-</a:t>
            </a:r>
            <a:r>
              <a:rPr lang="tr-TR" dirty="0" err="1"/>
              <a:t>mód</a:t>
            </a:r>
            <a:r>
              <a:rPr lang="tr-TR" dirty="0"/>
              <a:t>/</a:t>
            </a:r>
            <a:br>
              <a:rPr lang="tr-TR" dirty="0"/>
            </a:br>
            <a:r>
              <a:rPr lang="tr-TR" dirty="0" err="1"/>
              <a:t>Feltételes-mód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0AAFC18-EEC2-4977-84E6-04CA8CC36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814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B9350F-46F6-4C64-8218-19D692097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Verilen cümleler üzerinde múlt </a:t>
            </a:r>
            <a:r>
              <a:rPr lang="tr-TR" sz="2800" b="1" dirty="0" err="1"/>
              <a:t>idő</a:t>
            </a:r>
            <a:r>
              <a:rPr lang="tr-TR" sz="2800" b="1" dirty="0"/>
              <a:t> ve </a:t>
            </a:r>
            <a:r>
              <a:rPr lang="tr-TR" sz="2800" b="1" dirty="0" err="1"/>
              <a:t>felszólító-mód</a:t>
            </a:r>
            <a:r>
              <a:rPr lang="tr-TR" sz="2800" b="1" dirty="0"/>
              <a:t>,</a:t>
            </a:r>
            <a:r>
              <a:rPr lang="tr-TR" dirty="0"/>
              <a:t> </a:t>
            </a:r>
            <a:r>
              <a:rPr lang="tr-TR" sz="2800" b="1" dirty="0"/>
              <a:t>feltételes-</a:t>
            </a:r>
            <a:r>
              <a:rPr lang="tr-TR" sz="2800" b="1" dirty="0" err="1"/>
              <a:t>mód</a:t>
            </a:r>
            <a:r>
              <a:rPr lang="tr-TR" sz="2800" b="1" dirty="0"/>
              <a:t> «jel» türünü bulup, ek-kök ilişkisi ve değişmeleri gösterin.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007663-A3A1-4541-8B94-3AD97661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tr-TR" dirty="0"/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Pár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évvel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ezelőtt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szüleim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elhatározták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építenek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házat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felnövünk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éljünk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testvéremmel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házat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Pilisszentivánon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szerették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felépíteni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...» </a:t>
            </a:r>
          </a:p>
          <a:p>
            <a:pPr marL="457200" lvl="1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/>
              <a:t>Budavárné-</a:t>
            </a:r>
            <a:r>
              <a:rPr lang="tr-TR" sz="2400" dirty="0" err="1"/>
              <a:t>Kelecsényi</a:t>
            </a:r>
            <a:r>
              <a:rPr lang="tr-TR" sz="2400" dirty="0"/>
              <a:t> (a): s.39)</a:t>
            </a:r>
          </a:p>
          <a:p>
            <a:pPr algn="just"/>
            <a:endParaRPr lang="tr-TR" dirty="0"/>
          </a:p>
          <a:p>
            <a:pPr lvl="1" algn="just"/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régen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szerettem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gyerekem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ügyében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igazgató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úrral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beszélni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Kicsit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vásott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azért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aranyból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szíve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Molnárné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)” </a:t>
            </a:r>
          </a:p>
          <a:p>
            <a:pPr marL="0" indent="0" algn="just">
              <a:buNone/>
            </a:pPr>
            <a:r>
              <a:rPr lang="tr-TR" dirty="0"/>
              <a:t>						</a:t>
            </a:r>
            <a:r>
              <a:rPr lang="tr-TR" sz="2400" dirty="0"/>
              <a:t>(</a:t>
            </a:r>
            <a:r>
              <a:rPr lang="tr-TR" sz="2400" dirty="0" err="1"/>
              <a:t>Budavárné-Kelecsényi</a:t>
            </a:r>
            <a:r>
              <a:rPr lang="tr-TR" sz="2400" dirty="0"/>
              <a:t> (a): s. 178)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032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AC7495-B7B1-4941-A1AE-328735BA1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CF4F82-3472-4887-985E-262AF0CB1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házak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melyekbe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mihelyt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belépek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érzek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otthon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volnék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ismét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mikben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sehogyse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tudom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magamat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otthonosítani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Pethőfi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Sándor: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jegyzetek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/>
              <a:t>Budavárné-Kelecsényi</a:t>
            </a:r>
            <a:r>
              <a:rPr lang="tr-TR" sz="2400" dirty="0"/>
              <a:t> (b): s.163)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02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83FF93-94D5-4B42-832C-4B12A872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08516F-6912-4F74-8132-7614DD559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Alaposan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olvassa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feladatokat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kérdéseket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szempontokat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457200" lvl="1" indent="0" algn="just">
              <a:buNone/>
            </a:pP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Bátran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fogalmazzon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önálló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véleményt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kéri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feladat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457200" lvl="1" indent="0" algn="just">
              <a:buNone/>
            </a:pP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Írásait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gondosan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szerkessze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helyesírását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ellenőrizze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szótárból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bizonytalan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457200" lvl="1" indent="0" algn="just">
              <a:buNone/>
            </a:pP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Jegyzeteket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vázlatot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készíthet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ügyeljen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elváljanak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kész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fogalmazásoktól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457200" lvl="1" indent="0" algn="just">
              <a:buNone/>
            </a:pP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munkát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kívánunk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marL="457200" lvl="1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Kaynak:</a:t>
            </a:r>
          </a:p>
          <a:p>
            <a:pPr marL="457200" lvl="1" indent="0" algn="just">
              <a:buNone/>
            </a:pPr>
            <a:r>
              <a:rPr lang="tr-TR" sz="2000" dirty="0">
                <a:hlinkClick r:id="rId2"/>
              </a:rPr>
              <a:t>https://ofi.oh.gov.hu/sites/default/files/attachments/magyar_emelt_feladatlap_1.pdf</a:t>
            </a:r>
            <a:endParaRPr lang="tr-TR" sz="2000" dirty="0"/>
          </a:p>
          <a:p>
            <a:pPr marL="457200" lvl="1" indent="0" algn="just">
              <a:buNone/>
            </a:pPr>
            <a:r>
              <a:rPr lang="tr-TR" sz="2000" dirty="0"/>
              <a:t>Erişim Tarihi: 02.05.2020</a:t>
            </a:r>
          </a:p>
          <a:p>
            <a:pPr marL="457200" lvl="1" indent="0" algn="ctr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42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11A89B-28FB-4267-BCB2-74D617EA4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467DCC-8B2F-4816-AF8A-6AC4107DA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«Erre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kérdésre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inkább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válaszolnék»</a:t>
            </a:r>
          </a:p>
          <a:p>
            <a:pPr marL="914400" lvl="2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/nem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észre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bennünket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914400" lvl="2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«Nem is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gondoltam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olcsó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utazás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457200" lvl="1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/>
              <a:t>(Kaynak: </a:t>
            </a:r>
            <a:r>
              <a:rPr lang="tr-TR" sz="2400" dirty="0">
                <a:hlinkClick r:id="rId2"/>
              </a:rPr>
              <a:t>http://magyar-ok.hu/</a:t>
            </a:r>
            <a:r>
              <a:rPr lang="tr-TR" sz="2400" dirty="0" err="1">
                <a:hlinkClick r:id="rId2"/>
              </a:rPr>
              <a:t>docs</a:t>
            </a:r>
            <a:r>
              <a:rPr lang="tr-TR" sz="2400" dirty="0">
                <a:hlinkClick r:id="rId2"/>
              </a:rPr>
              <a:t>/MOK_B2_mf_5fej.pdf</a:t>
            </a:r>
            <a:r>
              <a:rPr lang="tr-TR" sz="2400" dirty="0"/>
              <a:t>) s.93,95.</a:t>
            </a:r>
          </a:p>
          <a:p>
            <a:pPr marL="0" indent="0">
              <a:buNone/>
            </a:pPr>
            <a:r>
              <a:rPr lang="tr-TR" sz="2400" dirty="0"/>
              <a:t>Erişim tarihi: 02.05.2020</a:t>
            </a:r>
          </a:p>
        </p:txBody>
      </p:sp>
    </p:spTree>
    <p:extLst>
      <p:ext uri="{BB962C8B-B14F-4D97-AF65-F5344CB8AC3E}">
        <p14:creationId xmlns:p14="http://schemas.microsoft.com/office/powerpoint/2010/main" val="156060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6862A9-82D4-4C5B-969A-785F959B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Kısa bir hatırlatma (múlt </a:t>
            </a:r>
            <a:r>
              <a:rPr lang="tr-TR" dirty="0" err="1"/>
              <a:t>idő</a:t>
            </a:r>
            <a:r>
              <a:rPr lang="tr-TR" dirty="0"/>
              <a:t>)</a:t>
            </a:r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BB5EA9F8-C95F-48B8-9EA5-977A662C1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395045"/>
              </p:ext>
            </p:extLst>
          </p:nvPr>
        </p:nvGraphicFramePr>
        <p:xfrm>
          <a:off x="838201" y="1825625"/>
          <a:ext cx="7661222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629">
                  <a:extLst>
                    <a:ext uri="{9D8B030D-6E8A-4147-A177-3AD203B41FA5}">
                      <a16:colId xmlns:a16="http://schemas.microsoft.com/office/drawing/2014/main" val="1786974242"/>
                    </a:ext>
                  </a:extLst>
                </a:gridCol>
                <a:gridCol w="3172101">
                  <a:extLst>
                    <a:ext uri="{9D8B030D-6E8A-4147-A177-3AD203B41FA5}">
                      <a16:colId xmlns:a16="http://schemas.microsoft.com/office/drawing/2014/main" val="442977068"/>
                    </a:ext>
                  </a:extLst>
                </a:gridCol>
                <a:gridCol w="3822492">
                  <a:extLst>
                    <a:ext uri="{9D8B030D-6E8A-4147-A177-3AD203B41FA5}">
                      <a16:colId xmlns:a16="http://schemas.microsoft.com/office/drawing/2014/main" val="2798500400"/>
                    </a:ext>
                  </a:extLst>
                </a:gridCol>
              </a:tblGrid>
              <a:tr h="366642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Alanyi </a:t>
                      </a:r>
                      <a:r>
                        <a:rPr lang="tr-TR" sz="2800" dirty="0" err="1"/>
                        <a:t>ragozás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Tárgyas </a:t>
                      </a:r>
                      <a:r>
                        <a:rPr lang="tr-TR" sz="2800" dirty="0" err="1"/>
                        <a:t>ragozás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474303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 err="1"/>
                        <a:t>én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-tam, -tem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-tam, -tem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220849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/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tál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tél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tad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ted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048957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/>
                        <a:t>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-ott, -ett, -ött, -t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-ta, -te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513175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/>
                        <a:t>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tunk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tünk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-tuk, -tük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285707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/>
                        <a:t>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tatok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tetek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tátok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tétek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497016"/>
                  </a:ext>
                </a:extLst>
              </a:tr>
              <a:tr h="366642">
                <a:tc>
                  <a:txBody>
                    <a:bodyPr/>
                    <a:lstStyle/>
                    <a:p>
                      <a:r>
                        <a:rPr lang="tr-TR" sz="2800" dirty="0" err="1"/>
                        <a:t>ők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tak, -tek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-</a:t>
                      </a:r>
                      <a:r>
                        <a:rPr lang="tr-TR" sz="2800" dirty="0" err="1"/>
                        <a:t>ták</a:t>
                      </a:r>
                      <a:r>
                        <a:rPr lang="tr-TR" sz="2800" dirty="0"/>
                        <a:t>, -</a:t>
                      </a:r>
                      <a:r>
                        <a:rPr lang="tr-TR" sz="2800" dirty="0" err="1"/>
                        <a:t>ték</a:t>
                      </a:r>
                      <a:r>
                        <a:rPr lang="tr-TR" sz="2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346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37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649689-238F-46F2-BCB3-F0F66806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Kısa bir hatırlatma (feltételes </a:t>
            </a:r>
            <a:r>
              <a:rPr lang="tr-TR" dirty="0" err="1"/>
              <a:t>mód</a:t>
            </a:r>
            <a:r>
              <a:rPr lang="tr-TR" dirty="0"/>
              <a:t>)</a:t>
            </a:r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E3A8FBDA-0C5D-4870-B072-D029FE485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282303"/>
              </p:ext>
            </p:extLst>
          </p:nvPr>
        </p:nvGraphicFramePr>
        <p:xfrm>
          <a:off x="838201" y="1825625"/>
          <a:ext cx="8500671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670">
                  <a:extLst>
                    <a:ext uri="{9D8B030D-6E8A-4147-A177-3AD203B41FA5}">
                      <a16:colId xmlns:a16="http://schemas.microsoft.com/office/drawing/2014/main" val="1550576589"/>
                    </a:ext>
                  </a:extLst>
                </a:gridCol>
                <a:gridCol w="3233647">
                  <a:extLst>
                    <a:ext uri="{9D8B030D-6E8A-4147-A177-3AD203B41FA5}">
                      <a16:colId xmlns:a16="http://schemas.microsoft.com/office/drawing/2014/main" val="3590821568"/>
                    </a:ext>
                  </a:extLst>
                </a:gridCol>
                <a:gridCol w="4032354">
                  <a:extLst>
                    <a:ext uri="{9D8B030D-6E8A-4147-A177-3AD203B41FA5}">
                      <a16:colId xmlns:a16="http://schemas.microsoft.com/office/drawing/2014/main" val="3904105869"/>
                    </a:ext>
                  </a:extLst>
                </a:gridCol>
              </a:tblGrid>
              <a:tr h="358076">
                <a:tc>
                  <a:txBody>
                    <a:bodyPr/>
                    <a:lstStyle/>
                    <a:p>
                      <a:endParaRPr lang="tr-T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Alanyi </a:t>
                      </a:r>
                      <a:r>
                        <a:rPr lang="tr-TR" sz="2400" dirty="0" err="1"/>
                        <a:t>ragozás</a:t>
                      </a:r>
                      <a:endParaRPr lang="tr-TR" sz="2400" dirty="0"/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Tárgyas </a:t>
                      </a:r>
                      <a:r>
                        <a:rPr lang="tr-TR" sz="2400" dirty="0" err="1"/>
                        <a:t>ragozás</a:t>
                      </a:r>
                      <a:endParaRPr lang="tr-TR" sz="2400" dirty="0"/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78999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 err="1"/>
                        <a:t>én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-(a)nék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nád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ném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23740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/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-(a)</a:t>
                      </a:r>
                      <a:r>
                        <a:rPr lang="tr-TR" sz="2400" dirty="0" err="1"/>
                        <a:t>nál</a:t>
                      </a:r>
                      <a:r>
                        <a:rPr lang="tr-TR" sz="2400" dirty="0"/>
                        <a:t>/-(e)</a:t>
                      </a:r>
                      <a:r>
                        <a:rPr lang="tr-TR" sz="2400" dirty="0" err="1"/>
                        <a:t>nél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nád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néd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849602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/>
                        <a:t>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-(a)</a:t>
                      </a:r>
                      <a:r>
                        <a:rPr lang="tr-TR" sz="2400" dirty="0" err="1"/>
                        <a:t>na</a:t>
                      </a:r>
                      <a:r>
                        <a:rPr lang="tr-TR" sz="2400" dirty="0"/>
                        <a:t>, -(e)ne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-(e)né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21094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/>
                        <a:t>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nánk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nénk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nánk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nénk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388677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/>
                        <a:t>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nátok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nétek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nátok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nétek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678433"/>
                  </a:ext>
                </a:extLst>
              </a:tr>
              <a:tr h="358076">
                <a:tc>
                  <a:txBody>
                    <a:bodyPr/>
                    <a:lstStyle/>
                    <a:p>
                      <a:r>
                        <a:rPr lang="tr-TR" sz="2400" dirty="0" err="1"/>
                        <a:t>ők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nának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nének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-(a)</a:t>
                      </a:r>
                      <a:r>
                        <a:rPr lang="tr-TR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nák</a:t>
                      </a:r>
                      <a:r>
                        <a:rPr lang="tr-T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-(e)nék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3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17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37928A-1806-4C1B-B7DF-542DC3F5D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1560F1-405B-416D-9F44-C10BF5A35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Budavárné </a:t>
            </a:r>
            <a:r>
              <a:rPr lang="tr-TR" dirty="0" err="1"/>
              <a:t>Béres</a:t>
            </a:r>
            <a:r>
              <a:rPr lang="tr-TR" dirty="0"/>
              <a:t> </a:t>
            </a:r>
            <a:r>
              <a:rPr lang="tr-TR" dirty="0" err="1"/>
              <a:t>Erzsébet-Kelecsényi</a:t>
            </a:r>
            <a:r>
              <a:rPr lang="tr-TR" dirty="0"/>
              <a:t> </a:t>
            </a:r>
            <a:r>
              <a:rPr lang="tr-TR" dirty="0" err="1"/>
              <a:t>László</a:t>
            </a:r>
            <a:r>
              <a:rPr lang="tr-TR" dirty="0"/>
              <a:t> </a:t>
            </a:r>
            <a:r>
              <a:rPr lang="tr-TR" dirty="0" err="1"/>
              <a:t>Zoltán</a:t>
            </a:r>
            <a:r>
              <a:rPr lang="tr-TR" dirty="0"/>
              <a:t>, </a:t>
            </a:r>
            <a:r>
              <a:rPr lang="tr-TR" dirty="0" err="1"/>
              <a:t>Szövegértés-Szövegalkotás</a:t>
            </a:r>
            <a:r>
              <a:rPr lang="tr-TR" dirty="0"/>
              <a:t>, </a:t>
            </a:r>
            <a:r>
              <a:rPr lang="tr-TR" dirty="0" err="1"/>
              <a:t>Szövegtípusok</a:t>
            </a:r>
            <a:r>
              <a:rPr lang="tr-TR" dirty="0"/>
              <a:t>, </a:t>
            </a:r>
            <a:r>
              <a:rPr lang="tr-TR" dirty="0" err="1"/>
              <a:t>Corvina</a:t>
            </a:r>
            <a:r>
              <a:rPr lang="tr-TR" dirty="0"/>
              <a:t>, 1999. (a).</a:t>
            </a:r>
          </a:p>
          <a:p>
            <a:endParaRPr lang="tr-TR" dirty="0"/>
          </a:p>
          <a:p>
            <a:r>
              <a:rPr lang="tr-TR" dirty="0"/>
              <a:t>Budavárné </a:t>
            </a:r>
            <a:r>
              <a:rPr lang="tr-TR" dirty="0" err="1"/>
              <a:t>Béres</a:t>
            </a:r>
            <a:r>
              <a:rPr lang="tr-TR" dirty="0"/>
              <a:t> </a:t>
            </a:r>
            <a:r>
              <a:rPr lang="tr-TR" dirty="0" err="1"/>
              <a:t>Erzsébet-Kelecsényi</a:t>
            </a:r>
            <a:r>
              <a:rPr lang="tr-TR" dirty="0"/>
              <a:t> </a:t>
            </a:r>
            <a:r>
              <a:rPr lang="tr-TR" dirty="0" err="1"/>
              <a:t>László</a:t>
            </a:r>
            <a:r>
              <a:rPr lang="tr-TR" dirty="0"/>
              <a:t> </a:t>
            </a:r>
            <a:r>
              <a:rPr lang="tr-TR" dirty="0" err="1"/>
              <a:t>Zoltán</a:t>
            </a:r>
            <a:r>
              <a:rPr lang="tr-TR" dirty="0"/>
              <a:t>, </a:t>
            </a:r>
            <a:r>
              <a:rPr lang="tr-TR" dirty="0" err="1"/>
              <a:t>Szövegértés-Szövegalkotás</a:t>
            </a:r>
            <a:r>
              <a:rPr lang="tr-TR" dirty="0"/>
              <a:t>, </a:t>
            </a:r>
            <a:r>
              <a:rPr lang="tr-TR" dirty="0" err="1"/>
              <a:t>Alapfogalmak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Építőelemek</a:t>
            </a:r>
            <a:r>
              <a:rPr lang="tr-TR" dirty="0"/>
              <a:t>, </a:t>
            </a:r>
            <a:r>
              <a:rPr lang="tr-TR" dirty="0" err="1"/>
              <a:t>Corvina</a:t>
            </a:r>
            <a:r>
              <a:rPr lang="tr-TR" dirty="0"/>
              <a:t>, 1999. (b).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hlinkClick r:id="rId2"/>
              </a:rPr>
              <a:t>https://ofi.oh.gov.hu/sites/default/files/attachments/magyar_emelt_feladatlap_1.pdf</a:t>
            </a:r>
            <a:endParaRPr lang="tr-TR" dirty="0"/>
          </a:p>
          <a:p>
            <a:pPr marL="0" indent="0">
              <a:buNone/>
            </a:pPr>
            <a:r>
              <a:rPr lang="tr-TR" dirty="0">
                <a:cs typeface="Times New Roman" panose="02020603050405020304" pitchFamily="18" charset="0"/>
              </a:rPr>
              <a:t>Erişim Tarihi: 02.05.2020</a:t>
            </a:r>
          </a:p>
          <a:p>
            <a:endParaRPr lang="tr-TR" dirty="0"/>
          </a:p>
          <a:p>
            <a:r>
              <a:rPr lang="tr-TR" dirty="0">
                <a:hlinkClick r:id="rId3"/>
              </a:rPr>
              <a:t>http://magyar-ok.hu/docs/MOK_B2_mf_5fej.pdf</a:t>
            </a:r>
            <a:endParaRPr lang="tr-TR" dirty="0"/>
          </a:p>
          <a:p>
            <a:pPr marL="0" indent="0">
              <a:buNone/>
            </a:pPr>
            <a:r>
              <a:rPr lang="tr-TR" dirty="0">
                <a:cs typeface="Times New Roman" panose="02020603050405020304" pitchFamily="18" charset="0"/>
              </a:rPr>
              <a:t>Erişim Tarihi: 02.05.2020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788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612</Words>
  <Application>Microsoft Office PowerPoint</Application>
  <PresentationFormat>Geniş ekran</PresentationFormat>
  <Paragraphs>82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     Múlt idő/  Felszólító-mód/ Feltételes-mód</vt:lpstr>
      <vt:lpstr>Verilen cümleler üzerinde múlt idő ve felszólító-mód, feltételes-mód «jel» türünü bulup, ek-kök ilişkisi ve değişmeleri gösterin.</vt:lpstr>
      <vt:lpstr>PowerPoint Sunusu</vt:lpstr>
      <vt:lpstr>PowerPoint Sunusu</vt:lpstr>
      <vt:lpstr>PowerPoint Sunusu</vt:lpstr>
      <vt:lpstr>Kısa bir hatırlatma (múlt idő)</vt:lpstr>
      <vt:lpstr>Kısa bir hatırlatma (feltételes mód)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Zaman  ve Kip Ekleri idő- és módjel </dc:title>
  <dc:creator>Alpertunga Altaylı</dc:creator>
  <cp:lastModifiedBy>Alpertunga Altaylı</cp:lastModifiedBy>
  <cp:revision>24</cp:revision>
  <dcterms:created xsi:type="dcterms:W3CDTF">2020-05-02T12:34:23Z</dcterms:created>
  <dcterms:modified xsi:type="dcterms:W3CDTF">2020-05-07T22:42:25Z</dcterms:modified>
</cp:coreProperties>
</file>