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15348-440B-416F-8706-7227CF4D5ECD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B611F-DE17-44C0-B29E-11FB91B06FF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114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20D03B-8BDF-45C3-A8CB-983509203491}" type="slidenum">
              <a:rPr lang="tr-TR" altLang="tr-TR" smtClean="0"/>
              <a:pPr/>
              <a:t>1</a:t>
            </a:fld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216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A238C-20BD-4CA7-819A-5525413D2EB1}" type="slidenum">
              <a:rPr lang="tr-TR" altLang="tr-TR" smtClean="0"/>
              <a:pPr/>
              <a:t>2</a:t>
            </a:fld>
            <a:endParaRPr lang="tr-TR" alt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318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AA0BF-65A0-4CC4-AB2B-F9107B28323F}" type="slidenum">
              <a:rPr lang="tr-TR" altLang="tr-TR" smtClean="0"/>
              <a:pPr/>
              <a:t>3</a:t>
            </a:fld>
            <a:endParaRPr lang="tr-TR" alt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421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5A1C0A-D927-45CD-A450-C9B37B85994E}" type="slidenum">
              <a:rPr lang="tr-TR" altLang="tr-TR" smtClean="0"/>
              <a:pPr/>
              <a:t>4</a:t>
            </a:fld>
            <a:endParaRPr lang="tr-TR" alt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523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D80DA8-698A-460B-BFAA-A8BBEA68B353}" type="slidenum">
              <a:rPr lang="tr-TR" altLang="tr-TR" smtClean="0"/>
              <a:pPr/>
              <a:t>5</a:t>
            </a:fld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C51E-D00F-451F-858D-60201A724607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D0EE-F03B-4A04-8FE6-8B4AF9C6954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C51E-D00F-451F-858D-60201A724607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D0EE-F03B-4A04-8FE6-8B4AF9C6954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C51E-D00F-451F-858D-60201A724607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D0EE-F03B-4A04-8FE6-8B4AF9C6954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C51E-D00F-451F-858D-60201A724607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D0EE-F03B-4A04-8FE6-8B4AF9C6954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C51E-D00F-451F-858D-60201A724607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D0EE-F03B-4A04-8FE6-8B4AF9C6954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C51E-D00F-451F-858D-60201A724607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D0EE-F03B-4A04-8FE6-8B4AF9C6954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C51E-D00F-451F-858D-60201A724607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D0EE-F03B-4A04-8FE6-8B4AF9C6954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C51E-D00F-451F-858D-60201A724607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D0EE-F03B-4A04-8FE6-8B4AF9C6954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C51E-D00F-451F-858D-60201A724607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D0EE-F03B-4A04-8FE6-8B4AF9C6954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C51E-D00F-451F-858D-60201A724607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D0EE-F03B-4A04-8FE6-8B4AF9C6954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C51E-D00F-451F-858D-60201A724607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D0EE-F03B-4A04-8FE6-8B4AF9C6954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DC51E-D00F-451F-858D-60201A724607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ED0EE-F03B-4A04-8FE6-8B4AF9C6954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.aktifhaber.com/images/news/64167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r/imgres?imgurl=http://www.programlar.com/files/img/prg/prg/72/20072/internet-explorer-turkce,1,out.jpg&amp;imgrefurl=http://www.programlar.com/tr/windows/web-tarayicilar/web-tarayicilar/internet-explorer-xp-turkce/_8/&amp;usg=__cTbXMoXbhi4hJEcZPVNuF1EONEk=&amp;h=300&amp;w=400&amp;sz=18&amp;hl=tr&amp;start=42&amp;um=1&amp;itbs=1&amp;tbnid=lFpvem6O4r12EM:&amp;tbnh=93&amp;tbnw=124&amp;prev=/images%3Fq%3Dinternet%2Bexplorer%2Bfoto%25C4%259Fraf%25C4%25B1%26start%3D36%26um%3D1%26hl%3Dtr%26sa%3DN%26ndsp%3D18%26tbs%3Disch: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3200" smtClean="0">
                <a:solidFill>
                  <a:schemeClr val="hlink"/>
                </a:solidFill>
              </a:rPr>
              <a:t>1980-1990</a:t>
            </a:r>
          </a:p>
        </p:txBody>
      </p:sp>
      <p:pic>
        <p:nvPicPr>
          <p:cNvPr id="51203" name="Picture 4" descr="Tam boyutlu görseli göste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6238" y="2276475"/>
            <a:ext cx="3455987" cy="240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2000" smtClean="0">
                <a:solidFill>
                  <a:schemeClr val="hlink"/>
                </a:solidFill>
              </a:rPr>
              <a:t>1980-1990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000" smtClean="0">
                <a:solidFill>
                  <a:schemeClr val="hlink"/>
                </a:solidFill>
              </a:rPr>
              <a:t>12 Eylül 1980</a:t>
            </a:r>
          </a:p>
          <a:p>
            <a:pPr eaLnBrk="1" hangingPunct="1">
              <a:defRPr/>
            </a:pPr>
            <a:r>
              <a:rPr lang="tr-TR" sz="2000" smtClean="0">
                <a:solidFill>
                  <a:schemeClr val="hlink"/>
                </a:solidFill>
              </a:rPr>
              <a:t>2547 Sayılı Yükseköğretim Kanunu (1981)</a:t>
            </a:r>
          </a:p>
          <a:p>
            <a:pPr eaLnBrk="1" hangingPunct="1">
              <a:defRPr/>
            </a:pPr>
            <a:r>
              <a:rPr lang="tr-TR" sz="2000" smtClean="0">
                <a:solidFill>
                  <a:schemeClr val="hlink"/>
                </a:solidFill>
              </a:rPr>
              <a:t>Türk Bilim Politikası 1983-2003 (1983)</a:t>
            </a:r>
          </a:p>
          <a:p>
            <a:pPr eaLnBrk="1" hangingPunct="1">
              <a:defRPr/>
            </a:pPr>
            <a:r>
              <a:rPr lang="tr-TR" sz="2000" smtClean="0">
                <a:solidFill>
                  <a:schemeClr val="hlink"/>
                </a:solidFill>
              </a:rPr>
              <a:t>Bilim ve Teknoloji Yüksek Kurulu (1983)</a:t>
            </a:r>
          </a:p>
          <a:p>
            <a:pPr eaLnBrk="1" hangingPunct="1">
              <a:defRPr/>
            </a:pPr>
            <a:r>
              <a:rPr lang="tr-TR" sz="2000" smtClean="0">
                <a:solidFill>
                  <a:schemeClr val="hlink"/>
                </a:solidFill>
                <a:latin typeface="Arial" charset="0"/>
              </a:rPr>
              <a:t>Yeni Üniversiteler</a:t>
            </a:r>
          </a:p>
          <a:p>
            <a:pPr eaLnBrk="1" hangingPunct="1">
              <a:buFontTx/>
              <a:buNone/>
              <a:defRPr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3200" smtClean="0">
                <a:solidFill>
                  <a:schemeClr val="hlink"/>
                </a:solidFill>
              </a:rPr>
              <a:t>1990-2000</a:t>
            </a:r>
          </a:p>
        </p:txBody>
      </p:sp>
      <p:pic>
        <p:nvPicPr>
          <p:cNvPr id="53251" name="Picture 6" descr="internet-explorer-turkce,1,ou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675" y="1916113"/>
            <a:ext cx="316865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2000" smtClean="0">
                <a:solidFill>
                  <a:schemeClr val="hlink"/>
                </a:solidFill>
              </a:rPr>
              <a:t>1990-2000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000" smtClean="0">
                <a:solidFill>
                  <a:schemeClr val="hlink"/>
                </a:solidFill>
              </a:rPr>
              <a:t>TÜBİTAK-DOPROG Bilim Adamı Davet Programı (1992)</a:t>
            </a:r>
          </a:p>
          <a:p>
            <a:pPr eaLnBrk="1" hangingPunct="1">
              <a:defRPr/>
            </a:pPr>
            <a:r>
              <a:rPr lang="tr-TR" sz="2000" smtClean="0">
                <a:solidFill>
                  <a:schemeClr val="hlink"/>
                </a:solidFill>
              </a:rPr>
              <a:t>TÜBİTAK-DOPROG Araştırma Destek Programı (199</a:t>
            </a:r>
            <a:r>
              <a:rPr lang="tr-TR" sz="2000" smtClean="0">
                <a:solidFill>
                  <a:schemeClr val="hlink"/>
                </a:solidFill>
                <a:latin typeface="Arial" charset="0"/>
              </a:rPr>
              <a:t>3</a:t>
            </a:r>
            <a:r>
              <a:rPr lang="tr-TR" sz="2000" smtClean="0">
                <a:solidFill>
                  <a:schemeClr val="hlink"/>
                </a:solidFill>
              </a:rPr>
              <a:t>)</a:t>
            </a:r>
          </a:p>
          <a:p>
            <a:pPr eaLnBrk="1" hangingPunct="1">
              <a:defRPr/>
            </a:pPr>
            <a:r>
              <a:rPr lang="tr-TR" sz="2000" smtClean="0">
                <a:solidFill>
                  <a:schemeClr val="hlink"/>
                </a:solidFill>
              </a:rPr>
              <a:t>Yeni Üniversiteler </a:t>
            </a:r>
            <a:endParaRPr lang="tr-TR" sz="2000" smtClean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tr-TR" sz="2000" smtClean="0">
                <a:solidFill>
                  <a:schemeClr val="hlink"/>
                </a:solidFill>
              </a:rPr>
              <a:t>Türk Bilim ve Teknoloji Politikası 1993-2003</a:t>
            </a:r>
          </a:p>
          <a:p>
            <a:pPr eaLnBrk="1" hangingPunct="1">
              <a:defRPr/>
            </a:pPr>
            <a:r>
              <a:rPr lang="tr-TR" sz="2000" smtClean="0">
                <a:solidFill>
                  <a:schemeClr val="hlink"/>
                </a:solidFill>
              </a:rPr>
              <a:t>Internet (1993)</a:t>
            </a:r>
          </a:p>
          <a:p>
            <a:pPr eaLnBrk="1" hangingPunct="1">
              <a:defRPr/>
            </a:pPr>
            <a:r>
              <a:rPr lang="tr-TR" sz="2000" smtClean="0">
                <a:solidFill>
                  <a:schemeClr val="hlink"/>
                </a:solidFill>
              </a:rPr>
              <a:t>TÜBA (1993)</a:t>
            </a:r>
          </a:p>
          <a:p>
            <a:pPr eaLnBrk="1" hangingPunct="1">
              <a:defRPr/>
            </a:pPr>
            <a:r>
              <a:rPr lang="tr-TR" sz="2000" smtClean="0">
                <a:solidFill>
                  <a:schemeClr val="hlink"/>
                </a:solidFill>
              </a:rPr>
              <a:t>TUG (1996)</a:t>
            </a:r>
          </a:p>
          <a:p>
            <a:pPr eaLnBrk="1" hangingPunct="1">
              <a:buFontTx/>
              <a:buNone/>
              <a:defRPr/>
            </a:pPr>
            <a:endParaRPr lang="tr-TR" sz="20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283" name="Group 1355"/>
          <p:cNvGraphicFramePr>
            <a:graphicFrameLocks noGrp="1"/>
          </p:cNvGraphicFramePr>
          <p:nvPr/>
        </p:nvGraphicFramePr>
        <p:xfrm>
          <a:off x="1763713" y="0"/>
          <a:ext cx="5284788" cy="6805619"/>
        </p:xfrm>
        <a:graphic>
          <a:graphicData uri="http://schemas.openxmlformats.org/drawingml/2006/table">
            <a:tbl>
              <a:tblPr/>
              <a:tblGrid>
                <a:gridCol w="1454063">
                  <a:extLst>
                    <a:ext uri="{9D8B030D-6E8A-4147-A177-3AD203B41FA5}"/>
                  </a:extLst>
                </a:gridCol>
                <a:gridCol w="573053">
                  <a:extLst>
                    <a:ext uri="{9D8B030D-6E8A-4147-A177-3AD203B41FA5}"/>
                  </a:extLst>
                </a:gridCol>
                <a:gridCol w="561941">
                  <a:extLst>
                    <a:ext uri="{9D8B030D-6E8A-4147-A177-3AD203B41FA5}"/>
                  </a:extLst>
                </a:gridCol>
                <a:gridCol w="639725">
                  <a:extLst>
                    <a:ext uri="{9D8B030D-6E8A-4147-A177-3AD203B41FA5}"/>
                  </a:extLst>
                </a:gridCol>
                <a:gridCol w="574640">
                  <a:extLst>
                    <a:ext uri="{9D8B030D-6E8A-4147-A177-3AD203B41FA5}"/>
                  </a:extLst>
                </a:gridCol>
                <a:gridCol w="630199">
                  <a:extLst>
                    <a:ext uri="{9D8B030D-6E8A-4147-A177-3AD203B41FA5}"/>
                  </a:extLst>
                </a:gridCol>
                <a:gridCol w="642899">
                  <a:extLst>
                    <a:ext uri="{9D8B030D-6E8A-4147-A177-3AD203B41FA5}"/>
                  </a:extLst>
                </a:gridCol>
                <a:gridCol w="208268">
                  <a:extLst>
                    <a:ext uri="{9D8B030D-6E8A-4147-A177-3AD203B41FA5}"/>
                  </a:extLst>
                </a:gridCol>
              </a:tblGrid>
              <a:tr h="198138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TÜRKİYE (1981-2006 DÖNEMİ)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9813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</a:t>
                      </a: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Kendine Atıflar Dâhil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Kendine Atıflar Hariç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048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Bilim Dalları    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Yayın Sayısı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Atıf Sayısı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Etki Değeri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Yayın Sayısı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Atıf Sayısı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Etki Değeri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54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Bilgisayar Bilimleri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727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1.625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2,24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511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458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0,90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54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Bitki ve Hayvan Bilimleri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5.040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13.791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2,74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3.508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2.601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0,74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54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Biyoloji ve Biyokimya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4.310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25.127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5,83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2.463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5.289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2,15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54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Eğitim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1,24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0,62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54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Ekoloji / Çevre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2.969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11.903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4,01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1.833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2.885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1,57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54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Farmakoloji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3.143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17.587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5,60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1.626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4.269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2,63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54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Fizik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7.359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39.435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5,36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3.470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4.040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1,16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54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Hukuk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54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İktisat ve İşletme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1.050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3.243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3,09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759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1.203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1,58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54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İmmünoloji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570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4.195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7,36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379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1.008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2,66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54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Kimya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13.118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71.515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5,45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5.798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7.700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1,33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54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Klinik Tıp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38.138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150.689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3,95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30.155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66.999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2,22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52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Malzeme Bilimleri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3.786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14.283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3,77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2.196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2.758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1,26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54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Matematik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1.197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2.649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2,21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747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498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0,67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54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Mikrobiyoloji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896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5.872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6,55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489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1.203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2,46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54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Moleküler Biyoloji ve Genetik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1.076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16.074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14,94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524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1.497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2,86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54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Mühendislik Bilimleri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10.346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32.891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3,18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6.341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6.899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1,09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Nöroloji ve Davranış Bilimleri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2.212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17.756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8,03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1.392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5.197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3,73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54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Ortak Disiplinler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732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3.760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5,14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379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506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1,34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54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Psikoloji / Psikiyatri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1.108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4.979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4,49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757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1.358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1,79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54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Sosyal Bilimler (Genel)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1.178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2.708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2,30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907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1.080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1,19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54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Uzay Bilimleri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647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3.455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5,34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341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545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1,60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54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Yer Bilimleri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2.593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19.655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7,58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1.393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1.982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1,42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54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Zirai Bilimler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3.593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13.459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3,75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2.354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3.773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1,60</a:t>
                      </a:r>
                      <a:endParaRPr kumimoji="0" lang="tr-TR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Ekran Gösterisi (4:3)</PresentationFormat>
  <Paragraphs>224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1980-1990</vt:lpstr>
      <vt:lpstr>1980-1990</vt:lpstr>
      <vt:lpstr>1990-2000</vt:lpstr>
      <vt:lpstr>1990-2000</vt:lpstr>
      <vt:lpstr>Slayt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1980-1990</dc:title>
  <dc:creator>pc</dc:creator>
  <cp:lastModifiedBy>pc</cp:lastModifiedBy>
  <cp:revision>1</cp:revision>
  <dcterms:created xsi:type="dcterms:W3CDTF">2017-12-12T19:58:02Z</dcterms:created>
  <dcterms:modified xsi:type="dcterms:W3CDTF">2017-12-12T19:58:15Z</dcterms:modified>
</cp:coreProperties>
</file>