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23"/>
  </p:notesMasterIdLst>
  <p:handoutMasterIdLst>
    <p:handoutMasterId r:id="rId24"/>
  </p:handoutMasterIdLst>
  <p:sldIdLst>
    <p:sldId id="291" r:id="rId2"/>
    <p:sldId id="299" r:id="rId3"/>
    <p:sldId id="300" r:id="rId4"/>
    <p:sldId id="301" r:id="rId5"/>
    <p:sldId id="302" r:id="rId6"/>
    <p:sldId id="296" r:id="rId7"/>
    <p:sldId id="297" r:id="rId8"/>
    <p:sldId id="309" r:id="rId9"/>
    <p:sldId id="307" r:id="rId10"/>
    <p:sldId id="306" r:id="rId11"/>
    <p:sldId id="308" r:id="rId12"/>
    <p:sldId id="310" r:id="rId13"/>
    <p:sldId id="311" r:id="rId14"/>
    <p:sldId id="312" r:id="rId15"/>
    <p:sldId id="298" r:id="rId16"/>
    <p:sldId id="316" r:id="rId17"/>
    <p:sldId id="314" r:id="rId18"/>
    <p:sldId id="315" r:id="rId19"/>
    <p:sldId id="303" r:id="rId20"/>
    <p:sldId id="304" r:id="rId21"/>
    <p:sldId id="313" r:id="rId22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55" autoAdjust="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E14DAF-25A7-49DA-BD38-FE76219F5B1B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BC2ECB-3FDC-41E3-839A-3B876EF82E67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5CB3-61DA-4266-8F70-378C2C0B0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0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5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97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6203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5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4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07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07A-C22B-462E-9B17-1EB927F51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5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484-E0F5-4D73-BB62-986ECDAAF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2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0CAF-4D1C-4E34-B3D3-EB6CE65BE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8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530-55B0-4E7D-89BE-2E9C56302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0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1325-7D32-43B7-9E56-E61E63314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236-E947-4C63-A0C5-F45D317E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0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F57-9784-48E3-9D28-0F4F6DB0F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9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0DA-1813-4487-9C6A-FF5E11602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512-2454-491E-916C-A35A7D91A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1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3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B-309 BİYOKİMYA I </a:t>
            </a: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I.HAFTA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OMMON FUNCTIONAL GROUPS IN BIOCHEMIS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12" descr="COMMON FUNCTIONAL GROUPS IN BIOCHEMIST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64" name="Picture 16" descr="Functional Groups - Biology | Biochemistry, Chemistry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9" y="133845"/>
            <a:ext cx="8087942" cy="538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444498" y="5653338"/>
            <a:ext cx="8087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https://www.google.com/url?sa=i&amp;url=https%3A%2F%2Fwww.pinterest.com%2Fpin%2F98868154289861139%2F&amp;psig=AOvVaw3gekqlLoojpOaLqAl_S3lC&amp;ust=1589304173795000&amp;source=images&amp;cd=vfe&amp;ved=0CAIQjRxqFwoTCIiamsqprOkCFQAAAAAdAAAAABA9</a:t>
            </a:r>
          </a:p>
        </p:txBody>
      </p:sp>
    </p:spTree>
    <p:extLst>
      <p:ext uri="{BB962C8B-B14F-4D97-AF65-F5344CB8AC3E}">
        <p14:creationId xmlns:p14="http://schemas.microsoft.com/office/powerpoint/2010/main" val="426589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6.1B Organic Chemistry &amp; Biochemistry - Various Organic Function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352928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23528" y="573325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https://sites.google.com/site/csetstudyguidechemistry/home/6-1b-organic-chemistry-biochemistry---various-organic-functional-group</a:t>
            </a:r>
          </a:p>
        </p:txBody>
      </p:sp>
    </p:spTree>
    <p:extLst>
      <p:ext uri="{BB962C8B-B14F-4D97-AF65-F5344CB8AC3E}">
        <p14:creationId xmlns:p14="http://schemas.microsoft.com/office/powerpoint/2010/main" val="2524159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105: Chapter 10 – Compounds with Sulfur, Phosphorus, 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81" y="188640"/>
            <a:ext cx="842493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07818" y="5708073"/>
            <a:ext cx="8630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wou.edu%2Fchemistry%2Fcourses%2Fonline-chemistry-textbooks%2Fch105-consumer-chemistry%2Fchapter-10-compounds-sulfur-phosphorous-nitrogen%2F&amp;psig=AOvVaw3gekqlLoojpOaLqAl_S3lC&amp;ust=1589304173795000&amp;source=images&amp;cd=vfe&amp;ved=0CAIQjRxqFwoTCIiamsqprOkCFQAAAAAdAAAAABBx</a:t>
            </a:r>
          </a:p>
        </p:txBody>
      </p:sp>
    </p:spTree>
    <p:extLst>
      <p:ext uri="{BB962C8B-B14F-4D97-AF65-F5344CB8AC3E}">
        <p14:creationId xmlns:p14="http://schemas.microsoft.com/office/powerpoint/2010/main" val="454735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unctional Groups | MCC Organic Chem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" y="260648"/>
            <a:ext cx="8604448" cy="502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79511" y="5661248"/>
            <a:ext cx="8439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courses.lumenlearning.com%2Fsuny-mcc-organicchemistry%2Fchapter%2Ffunctional-groups%2F&amp;psig=AOvVaw1EJZgDwRMMCheFifQAK_WA&amp;ust=1589310207548000&amp;source=images&amp;cd=vfe&amp;ved=0CAIQjRxqFwoTCKibnofArOkCFQAAAAAdAAAAABAR</a:t>
            </a:r>
          </a:p>
        </p:txBody>
      </p:sp>
    </p:spTree>
    <p:extLst>
      <p:ext uri="{BB962C8B-B14F-4D97-AF65-F5344CB8AC3E}">
        <p14:creationId xmlns:p14="http://schemas.microsoft.com/office/powerpoint/2010/main" val="2451383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unctional groups (A) This figure illustrates the some of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09625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23528" y="5517232"/>
            <a:ext cx="8240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www.researchgate.net%2Ffigure%2FFunctional-groups-A-This-figure-illustrates-the-some-of-the-functional-groups-that_fig5_320062418&amp;psig=AOvVaw0MyeMFVHK-IRddAwuktF81&amp;ust=1589309749767000&amp;source=images&amp;cd=vfe&amp;ved=0CAIQjRxqFwoTCIC9wq2-rOkCFQAAAAAdAAAAABAS</a:t>
            </a:r>
          </a:p>
        </p:txBody>
      </p:sp>
    </p:spTree>
    <p:extLst>
      <p:ext uri="{BB962C8B-B14F-4D97-AF65-F5344CB8AC3E}">
        <p14:creationId xmlns:p14="http://schemas.microsoft.com/office/powerpoint/2010/main" val="2867243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sz="4400" dirty="0" smtClean="0"/>
              <a:t>KONFİGÜRASYON</a:t>
            </a:r>
          </a:p>
          <a:p>
            <a:pPr algn="ctr">
              <a:buNone/>
            </a:pPr>
            <a:r>
              <a:rPr lang="tr-TR" sz="4400" dirty="0" smtClean="0"/>
              <a:t>VE</a:t>
            </a:r>
          </a:p>
          <a:p>
            <a:pPr algn="ctr">
              <a:buNone/>
            </a:pPr>
            <a:r>
              <a:rPr lang="tr-TR" sz="4400" smtClean="0"/>
              <a:t>KONFORMASYON </a:t>
            </a:r>
          </a:p>
          <a:p>
            <a:pPr algn="ctr">
              <a:buNone/>
            </a:pPr>
            <a:r>
              <a:rPr lang="tr-TR" sz="4400" smtClean="0"/>
              <a:t> </a:t>
            </a:r>
            <a:r>
              <a:rPr lang="tr-TR" sz="4400" dirty="0" smtClean="0"/>
              <a:t>KAVRAMLARINA GİRİŞ</a:t>
            </a:r>
            <a:endParaRPr lang="tr-TR" sz="4400" dirty="0"/>
          </a:p>
        </p:txBody>
      </p:sp>
      <p:pic>
        <p:nvPicPr>
          <p:cNvPr id="1026" name="Picture 2" descr="Polimerlerin stereokimy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65" y="62068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85331" y="6237312"/>
            <a:ext cx="76964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https://www.google.com/url?sa=i&amp;url=http%3A%2F%2Fgenderi.org%2Fpolimerlerin-stereokimyasi.html&amp;psig=AOvVaw0EdxTqODxafW5NjfeXTtJX&amp;ust=1589377763725000&amp;source=images&amp;cd=vfe&amp;ved=0CAIQjRxqFwoTCJDKg9y7rukCFQAAAAAdAAAAABAb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oç. Dr. Ufuk Çakatay Doç. Dr. Hakan Ekmekçi - ppt ind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802838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755754" y="5991231"/>
            <a:ext cx="8028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https://www.google.com/url?sa=i&amp;url=https%3A%2F%2Fslideplayer.biz.tr%2Fslide%2F3166039%2F&amp;psig=AOvVaw11MBSzQ_ZZ2k-TgBXAQWAw&amp;ust=1589378202164000&amp;source=images&amp;cd=vfe&amp;ved=0CAIQjRxqFwoTCOCFoKy9rukCFQAAAAAdAAAAABAH</a:t>
            </a:r>
          </a:p>
        </p:txBody>
      </p:sp>
    </p:spTree>
    <p:extLst>
      <p:ext uri="{BB962C8B-B14F-4D97-AF65-F5344CB8AC3E}">
        <p14:creationId xmlns:p14="http://schemas.microsoft.com/office/powerpoint/2010/main" val="374656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arbondioksit asimilasyonu ile yeşil bitkilerde fotosentez sonuc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17565" y="5948327"/>
            <a:ext cx="7764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%3A%2F%2Fazkurs.org%2Fkarbondioksit-asimilasyonu-ile-yesil-bitkilerde-fotosentez-son.html%3Fpage%3D4&amp;psig=AOvVaw0EdxTqODxafW5NjfeXTtJX&amp;ust=1589377763725000&amp;source=images&amp;cd=vfe&amp;ved=0CAIQjRxqFwoTCJDKg9y7rukCFQAAAAAdAAAAABBV</a:t>
            </a:r>
          </a:p>
        </p:txBody>
      </p:sp>
    </p:spTree>
    <p:extLst>
      <p:ext uri="{BB962C8B-B14F-4D97-AF65-F5344CB8AC3E}">
        <p14:creationId xmlns:p14="http://schemas.microsoft.com/office/powerpoint/2010/main" val="2366056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werPoint Sunu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77686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827584" y="443711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https://www.google.com/url?sa=i&amp;url=https%3A%2F%2Facikders.ankara.edu.tr%2Fmod%2Fresource%2Fview.php%3Fid%3D77122&amp;psig=AOvVaw0EdxTqODxafW5NjfeXTtJX&amp;ust=1589377763725000&amp;source=images&amp;cd=vfe&amp;ved=0CAIQjRxqFwoTCJDKg9y7rukCFQAAAAAdAAAAABBZ</a:t>
            </a:r>
          </a:p>
        </p:txBody>
      </p:sp>
    </p:spTree>
    <p:extLst>
      <p:ext uri="{BB962C8B-B14F-4D97-AF65-F5344CB8AC3E}">
        <p14:creationId xmlns:p14="http://schemas.microsoft.com/office/powerpoint/2010/main" val="1960803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KAYNAKÇA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Başlıca Kaynak</a:t>
            </a:r>
            <a:r>
              <a:rPr lang="tr-TR" dirty="0" smtClean="0"/>
              <a:t>: </a:t>
            </a:r>
            <a:r>
              <a:rPr lang="tr-TR" dirty="0" err="1" smtClean="0"/>
              <a:t>Lehnınger</a:t>
            </a:r>
            <a:r>
              <a:rPr lang="tr-TR" dirty="0" smtClean="0"/>
              <a:t> </a:t>
            </a:r>
            <a:r>
              <a:rPr lang="tr-TR" dirty="0" smtClean="0"/>
              <a:t>Biyokimyanın İlkeleri, </a:t>
            </a:r>
            <a:r>
              <a:rPr lang="tr-TR" dirty="0" err="1" smtClean="0"/>
              <a:t>Davıd</a:t>
            </a:r>
            <a:r>
              <a:rPr lang="tr-TR" dirty="0" smtClean="0"/>
              <a:t> </a:t>
            </a:r>
            <a:r>
              <a:rPr lang="tr-TR" dirty="0" err="1" smtClean="0"/>
              <a:t>L.Nelson</a:t>
            </a:r>
            <a:r>
              <a:rPr lang="tr-TR" dirty="0" smtClean="0"/>
              <a:t>, </a:t>
            </a:r>
            <a:r>
              <a:rPr lang="tr-TR" dirty="0" err="1" smtClean="0"/>
              <a:t>Mıchael</a:t>
            </a:r>
            <a:r>
              <a:rPr lang="tr-TR" dirty="0" smtClean="0"/>
              <a:t> </a:t>
            </a:r>
            <a:r>
              <a:rPr lang="tr-TR" dirty="0" smtClean="0"/>
              <a:t>M. </a:t>
            </a:r>
            <a:r>
              <a:rPr lang="tr-TR" dirty="0" err="1" smtClean="0"/>
              <a:t>Cox</a:t>
            </a:r>
            <a:r>
              <a:rPr lang="tr-TR" dirty="0" smtClean="0"/>
              <a:t>, Beşinci Baskıdan Çeviri, Çeviri Editörü; Y. Murat Elçin, </a:t>
            </a:r>
            <a:r>
              <a:rPr lang="tr-TR" dirty="0" err="1" smtClean="0"/>
              <a:t>Palme</a:t>
            </a:r>
            <a:r>
              <a:rPr lang="tr-TR" dirty="0" smtClean="0"/>
              <a:t> Yayıncılık, 2013.</a:t>
            </a:r>
          </a:p>
          <a:p>
            <a:pPr algn="just"/>
            <a:endParaRPr lang="tr-TR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7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DERSİN  İŞLEYİŞİ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BU DERS İŞLENİRKEN;</a:t>
            </a:r>
          </a:p>
          <a:p>
            <a:pPr>
              <a:buNone/>
            </a:pPr>
            <a:r>
              <a:rPr lang="tr-TR" i="1" dirty="0" smtClean="0"/>
              <a:t>I. DERSTE DAĞITILAN DERS PROGRAMI ÇERÇEVESİNDE</a:t>
            </a:r>
          </a:p>
          <a:p>
            <a:r>
              <a:rPr lang="tr-TR" dirty="0" smtClean="0"/>
              <a:t>► FORMÜLLER TAHTAYA YAZILACAK,  </a:t>
            </a:r>
          </a:p>
          <a:p>
            <a:r>
              <a:rPr lang="tr-TR" dirty="0" smtClean="0"/>
              <a:t>► KİTAPTAN  YANSILAR  ÜZERİNDEN  ANLATIM  YAPILACAK,</a:t>
            </a:r>
          </a:p>
          <a:p>
            <a:r>
              <a:rPr lang="tr-TR" dirty="0" smtClean="0"/>
              <a:t>► SÖZEL  OLARAK   DERS  ANLATILACAK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714356"/>
            <a:ext cx="6400800" cy="513875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en-US" dirty="0" smtClean="0"/>
              <a:t>Principles of Biochemistry, H. R. Horton, L. A. Moran, K. G. </a:t>
            </a:r>
            <a:r>
              <a:rPr lang="en-US" dirty="0" err="1" smtClean="0"/>
              <a:t>Scrimgeour</a:t>
            </a:r>
            <a:r>
              <a:rPr lang="en-US" dirty="0" smtClean="0"/>
              <a:t>, M. D. Perry, J. D. </a:t>
            </a:r>
            <a:r>
              <a:rPr lang="en-US" dirty="0" err="1" smtClean="0"/>
              <a:t>Rawn</a:t>
            </a:r>
            <a:r>
              <a:rPr lang="en-US" dirty="0" smtClean="0"/>
              <a:t>, Pearson </a:t>
            </a:r>
            <a:r>
              <a:rPr lang="en-US" dirty="0" err="1" smtClean="0"/>
              <a:t>Prentis</a:t>
            </a:r>
            <a:r>
              <a:rPr lang="en-US" dirty="0" smtClean="0"/>
              <a:t> Hall, 2006.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Color</a:t>
            </a:r>
            <a:r>
              <a:rPr lang="tr-TR" dirty="0" smtClean="0"/>
              <a:t> Atlas of </a:t>
            </a:r>
            <a:r>
              <a:rPr lang="tr-TR" dirty="0" err="1" smtClean="0"/>
              <a:t>Bıochemıstry</a:t>
            </a:r>
            <a:r>
              <a:rPr lang="tr-TR" dirty="0" smtClean="0"/>
              <a:t>, J. </a:t>
            </a:r>
            <a:r>
              <a:rPr lang="tr-TR" dirty="0" err="1" smtClean="0"/>
              <a:t>Koolman</a:t>
            </a:r>
            <a:r>
              <a:rPr lang="tr-TR" dirty="0" smtClean="0"/>
              <a:t>, K. H. </a:t>
            </a:r>
            <a:r>
              <a:rPr lang="tr-TR" dirty="0" err="1" smtClean="0"/>
              <a:t>Roehm</a:t>
            </a:r>
            <a:r>
              <a:rPr lang="tr-TR" dirty="0" smtClean="0"/>
              <a:t>, </a:t>
            </a:r>
            <a:r>
              <a:rPr lang="tr-TR" dirty="0" err="1" smtClean="0"/>
              <a:t>Georg</a:t>
            </a:r>
            <a:r>
              <a:rPr lang="tr-TR" dirty="0" smtClean="0"/>
              <a:t> </a:t>
            </a:r>
            <a:r>
              <a:rPr lang="tr-TR" dirty="0" err="1" smtClean="0"/>
              <a:t>Thıeme</a:t>
            </a:r>
            <a:r>
              <a:rPr lang="tr-TR" dirty="0" smtClean="0"/>
              <a:t> </a:t>
            </a:r>
            <a:r>
              <a:rPr lang="tr-TR" dirty="0" err="1" smtClean="0"/>
              <a:t>Verlag</a:t>
            </a:r>
            <a:r>
              <a:rPr lang="tr-TR" dirty="0" smtClean="0"/>
              <a:t>, 2005.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13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0042"/>
            <a:ext cx="6400800" cy="5138758"/>
          </a:xfrm>
        </p:spPr>
        <p:txBody>
          <a:bodyPr/>
          <a:lstStyle/>
          <a:p>
            <a:pPr algn="just"/>
            <a:r>
              <a:rPr lang="tr-TR" dirty="0" err="1" smtClean="0"/>
              <a:t>Harper’s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Bıochemıstry</a:t>
            </a:r>
            <a:r>
              <a:rPr lang="tr-TR" dirty="0" smtClean="0"/>
              <a:t>, R. K. </a:t>
            </a:r>
            <a:r>
              <a:rPr lang="tr-TR" dirty="0" err="1" smtClean="0"/>
              <a:t>Murray</a:t>
            </a:r>
            <a:r>
              <a:rPr lang="tr-TR" dirty="0" smtClean="0"/>
              <a:t>, D. K. </a:t>
            </a:r>
            <a:r>
              <a:rPr lang="tr-TR" dirty="0" err="1" smtClean="0"/>
              <a:t>Granner</a:t>
            </a:r>
            <a:r>
              <a:rPr lang="tr-TR" dirty="0" smtClean="0"/>
              <a:t>, P. A. </a:t>
            </a:r>
            <a:r>
              <a:rPr lang="tr-TR" dirty="0" err="1" smtClean="0"/>
              <a:t>Mayes</a:t>
            </a:r>
            <a:r>
              <a:rPr lang="tr-TR" dirty="0" smtClean="0"/>
              <a:t>, V. W. </a:t>
            </a:r>
            <a:r>
              <a:rPr lang="tr-TR" dirty="0" err="1" smtClean="0"/>
              <a:t>Rodwell</a:t>
            </a:r>
            <a:r>
              <a:rPr lang="tr-TR" dirty="0" smtClean="0"/>
              <a:t>, </a:t>
            </a:r>
            <a:r>
              <a:rPr lang="tr-TR" dirty="0" err="1" smtClean="0"/>
              <a:t>Lange</a:t>
            </a:r>
            <a:r>
              <a:rPr lang="tr-TR" dirty="0" smtClean="0"/>
              <a:t> </a:t>
            </a:r>
            <a:r>
              <a:rPr lang="tr-TR" dirty="0" err="1" smtClean="0"/>
              <a:t>Medıcal</a:t>
            </a:r>
            <a:r>
              <a:rPr lang="tr-TR" dirty="0" smtClean="0"/>
              <a:t> </a:t>
            </a:r>
            <a:r>
              <a:rPr lang="tr-TR" dirty="0" err="1" smtClean="0"/>
              <a:t>Books</a:t>
            </a:r>
            <a:r>
              <a:rPr lang="tr-TR" dirty="0" smtClean="0"/>
              <a:t>/</a:t>
            </a:r>
            <a:r>
              <a:rPr lang="tr-TR" dirty="0" err="1" smtClean="0"/>
              <a:t>McGraw-Hıll</a:t>
            </a:r>
            <a:r>
              <a:rPr lang="tr-TR" dirty="0" smtClean="0"/>
              <a:t> </a:t>
            </a:r>
            <a:r>
              <a:rPr lang="tr-TR" dirty="0" err="1" smtClean="0"/>
              <a:t>Medıcal</a:t>
            </a:r>
            <a:r>
              <a:rPr lang="tr-TR" dirty="0" smtClean="0"/>
              <a:t> </a:t>
            </a:r>
            <a:r>
              <a:rPr lang="tr-TR" dirty="0" err="1" smtClean="0"/>
              <a:t>Publıshıng</a:t>
            </a:r>
            <a:r>
              <a:rPr lang="tr-TR" dirty="0" smtClean="0"/>
              <a:t> </a:t>
            </a:r>
            <a:r>
              <a:rPr lang="tr-TR" dirty="0" err="1" smtClean="0"/>
              <a:t>Dıvısıon</a:t>
            </a:r>
            <a:r>
              <a:rPr lang="tr-TR" dirty="0" smtClean="0"/>
              <a:t>, 2003.</a:t>
            </a:r>
          </a:p>
          <a:p>
            <a:pPr algn="just"/>
            <a:endParaRPr lang="tr-TR" dirty="0" smtClean="0"/>
          </a:p>
          <a:p>
            <a:pPr algn="just"/>
            <a:r>
              <a:rPr lang="en-US" dirty="0" smtClean="0"/>
              <a:t>Basic Concepts in Biochemistry, A Student’s Survival Guide, H. F. Gilbert, McGraw-Hill Health </a:t>
            </a:r>
            <a:r>
              <a:rPr lang="en-US" dirty="0" err="1" smtClean="0"/>
              <a:t>Proffesions</a:t>
            </a:r>
            <a:r>
              <a:rPr lang="en-US" dirty="0" smtClean="0"/>
              <a:t> Division,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28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5214974"/>
          </a:xfrm>
        </p:spPr>
        <p:txBody>
          <a:bodyPr/>
          <a:lstStyle/>
          <a:p>
            <a:r>
              <a:rPr lang="tr-TR" dirty="0" smtClean="0"/>
              <a:t>HER  DERSİN  SONUNDA  O HAFTAYA  AİT SORULAR SORULACAK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tr-TR" sz="4000" dirty="0" smtClean="0"/>
              <a:t>BİR  ÖNCEKİ  HAFTA  SORULAN  SORULAR  İLE  BULUNULAN  HAFTADA  İŞLENECEK  OLAN  KONUYLA  İLGİLİ  SORULARA  YANIT  VEREN  ÖĞRENCİLERE  EK  NOT VERİLECEKTİR</a:t>
            </a:r>
            <a:endParaRPr lang="tr-TR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tr-TR" sz="5400" dirty="0" smtClean="0"/>
              <a:t>BU NEDENLE DERSE </a:t>
            </a:r>
          </a:p>
          <a:p>
            <a:pPr algn="ctr"/>
            <a:r>
              <a:rPr lang="tr-TR" sz="5400" dirty="0" smtClean="0"/>
              <a:t>DEVAM ÖNEMLİDİR</a:t>
            </a:r>
          </a:p>
          <a:p>
            <a:pPr algn="ctr"/>
            <a:r>
              <a:rPr lang="tr-TR" sz="5400" dirty="0" smtClean="0"/>
              <a:t>VE  HER ALIŞTA </a:t>
            </a:r>
          </a:p>
          <a:p>
            <a:pPr algn="ctr"/>
            <a:r>
              <a:rPr lang="tr-TR" sz="5400" dirty="0" smtClean="0"/>
              <a:t>DEVAM ARANIR</a:t>
            </a:r>
            <a:endParaRPr lang="tr-TR" sz="5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Biyokimya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tr-TR" dirty="0" smtClean="0"/>
              <a:t>Canlı  sistemlerinin  olağanüstü  düzenlenmelerinin ve binlerce faklı molekülün  etkileşimlerinin  nasıl gerçekleştiğine  cevap  bulmaya çalışan bilim dalıdır.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Biyomoleküllerde</a:t>
            </a:r>
            <a:r>
              <a:rPr lang="tr-TR" dirty="0" smtClean="0"/>
              <a:t> genel olarak yer alan bazı işlevsel gruplar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Metil grubundan başlayarak daha karmaşık fonksiyonel grupların  (16  farklı fonksiyonel grup) formülleri yazılarak nerelerde yer aldığı tartışılacak.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(Organik Kimya dersinde öğrenilenlerle birlikte değerlendirilecek)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oorganic Chemistry: An Introduction to Bioorganic Chem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77686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43344" y="5569528"/>
            <a:ext cx="7873071" cy="850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%3A%2F%2Fwww.biologydiscussion.com%2Fbioorganic-chemistry%2Fbioorganic-chemistry-an-introduction-to-bioorganic-chemistry%2F11121&amp;psig=AOvVaw3gekqlLoojpOaLqAl_S3lC&amp;ust=1589304173795000&amp;source=images&amp;cd=vfe&amp;ved=0CAIQjRxqFwoTCIiamsqprOkCFQAAAAAdAAAAABBK</a:t>
            </a:r>
          </a:p>
        </p:txBody>
      </p:sp>
    </p:spTree>
    <p:extLst>
      <p:ext uri="{BB962C8B-B14F-4D97-AF65-F5344CB8AC3E}">
        <p14:creationId xmlns:p14="http://schemas.microsoft.com/office/powerpoint/2010/main" val="1748537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troduction- Organic Compounds, Functional Groups and Linkag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43915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79512" y="5589240"/>
            <a:ext cx="8439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learnbiochemistry.wordpress.com%2F2011%2F08%2F03%2Fintroduction-organic-compounds-functional-groups-and-linkages%2F&amp;psig=AOvVaw3gekqlLoojpOaLqAl_S3lC&amp;ust=1589304173795000&amp;source=images&amp;cd=vfe&amp;ved=0CAIQjRxqFwoTCIiamsqprOkCFQAAAAAdAAAAABBH</a:t>
            </a:r>
          </a:p>
        </p:txBody>
      </p:sp>
    </p:spTree>
    <p:extLst>
      <p:ext uri="{BB962C8B-B14F-4D97-AF65-F5344CB8AC3E}">
        <p14:creationId xmlns:p14="http://schemas.microsoft.com/office/powerpoint/2010/main" val="3886293871"/>
      </p:ext>
    </p:extLst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414</TotalTime>
  <Words>319</Words>
  <Application>Microsoft Office PowerPoint</Application>
  <PresentationFormat>Ekran Gösterisi (4:3)</PresentationFormat>
  <Paragraphs>47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Arial Tur</vt:lpstr>
      <vt:lpstr>Tw Cen MT</vt:lpstr>
      <vt:lpstr>Damla</vt:lpstr>
      <vt:lpstr>B-309 BİYOKİMYA I  </vt:lpstr>
      <vt:lpstr>DERSİN  İŞLEYİŞİ</vt:lpstr>
      <vt:lpstr>HER  DERSİN  SONUNDA  O HAFTAYA  AİT SORULAR SORULACAK</vt:lpstr>
      <vt:lpstr>PowerPoint Sunusu</vt:lpstr>
      <vt:lpstr>PowerPoint Sunusu</vt:lpstr>
      <vt:lpstr>Biyokimya</vt:lpstr>
      <vt:lpstr>Biyomoleküllerde genel olarak yer alan bazı işlevsel gruplar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KAYNAKÇA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Özlem Yıldırım</cp:lastModifiedBy>
  <cp:revision>18</cp:revision>
  <dcterms:created xsi:type="dcterms:W3CDTF">2007-03-31T19:43:26Z</dcterms:created>
  <dcterms:modified xsi:type="dcterms:W3CDTF">2020-05-12T14:03:37Z</dcterms:modified>
</cp:coreProperties>
</file>