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slides/slide200.xml" ContentType="application/vnd.openxmlformats-officedocument.presentationml.slide+xml"/>
  <Override PartName="/ppt/slides/slide201.xml" ContentType="application/vnd.openxmlformats-officedocument.presentationml.slide+xml"/>
  <Override PartName="/ppt/slides/slide202.xml" ContentType="application/vnd.openxmlformats-officedocument.presentationml.slide+xml"/>
  <Override PartName="/ppt/slides/slide203.xml" ContentType="application/vnd.openxmlformats-officedocument.presentationml.slide+xml"/>
  <Override PartName="/ppt/slides/slide204.xml" ContentType="application/vnd.openxmlformats-officedocument.presentationml.slide+xml"/>
  <Override PartName="/ppt/slides/slide205.xml" ContentType="application/vnd.openxmlformats-officedocument.presentationml.slide+xml"/>
  <Override PartName="/ppt/slides/slide206.xml" ContentType="application/vnd.openxmlformats-officedocument.presentationml.slide+xml"/>
  <Override PartName="/ppt/slides/slide207.xml" ContentType="application/vnd.openxmlformats-officedocument.presentationml.slide+xml"/>
  <Override PartName="/ppt/slides/slide208.xml" ContentType="application/vnd.openxmlformats-officedocument.presentationml.slide+xml"/>
  <Override PartName="/ppt/slides/slide209.xml" ContentType="application/vnd.openxmlformats-officedocument.presentationml.slide+xml"/>
  <Override PartName="/ppt/slides/slide210.xml" ContentType="application/vnd.openxmlformats-officedocument.presentationml.slide+xml"/>
  <Override PartName="/ppt/slides/slide211.xml" ContentType="application/vnd.openxmlformats-officedocument.presentationml.slide+xml"/>
  <Override PartName="/ppt/slides/slide212.xml" ContentType="application/vnd.openxmlformats-officedocument.presentationml.slide+xml"/>
  <Override PartName="/ppt/slides/slide213.xml" ContentType="application/vnd.openxmlformats-officedocument.presentationml.slide+xml"/>
  <Override PartName="/ppt/slides/slide214.xml" ContentType="application/vnd.openxmlformats-officedocument.presentationml.slide+xml"/>
  <Override PartName="/ppt/slides/slide215.xml" ContentType="application/vnd.openxmlformats-officedocument.presentationml.slide+xml"/>
  <Override PartName="/ppt/slides/slide216.xml" ContentType="application/vnd.openxmlformats-officedocument.presentationml.slide+xml"/>
  <Override PartName="/ppt/slides/slide217.xml" ContentType="application/vnd.openxmlformats-officedocument.presentationml.slide+xml"/>
  <Override PartName="/ppt/slides/slide218.xml" ContentType="application/vnd.openxmlformats-officedocument.presentationml.slide+xml"/>
  <Override PartName="/ppt/slides/slide219.xml" ContentType="application/vnd.openxmlformats-officedocument.presentationml.slide+xml"/>
  <Override PartName="/ppt/slides/slide220.xml" ContentType="application/vnd.openxmlformats-officedocument.presentationml.slide+xml"/>
  <Override PartName="/ppt/slides/slide221.xml" ContentType="application/vnd.openxmlformats-officedocument.presentationml.slide+xml"/>
  <Override PartName="/ppt/slides/slide222.xml" ContentType="application/vnd.openxmlformats-officedocument.presentationml.slide+xml"/>
  <Override PartName="/ppt/slides/slide223.xml" ContentType="application/vnd.openxmlformats-officedocument.presentationml.slide+xml"/>
  <Override PartName="/ppt/slides/slide224.xml" ContentType="application/vnd.openxmlformats-officedocument.presentationml.slide+xml"/>
  <Override PartName="/ppt/slides/slide225.xml" ContentType="application/vnd.openxmlformats-officedocument.presentationml.slide+xml"/>
  <Override PartName="/ppt/slides/slide226.xml" ContentType="application/vnd.openxmlformats-officedocument.presentationml.slide+xml"/>
  <Override PartName="/ppt/slides/slide227.xml" ContentType="application/vnd.openxmlformats-officedocument.presentationml.slide+xml"/>
  <Override PartName="/ppt/slides/slide228.xml" ContentType="application/vnd.openxmlformats-officedocument.presentationml.slide+xml"/>
  <Override PartName="/ppt/slides/slide229.xml" ContentType="application/vnd.openxmlformats-officedocument.presentationml.slide+xml"/>
  <Override PartName="/ppt/slides/slide230.xml" ContentType="application/vnd.openxmlformats-officedocument.presentationml.slide+xml"/>
  <Override PartName="/ppt/slides/slide231.xml" ContentType="application/vnd.openxmlformats-officedocument.presentationml.slide+xml"/>
  <Override PartName="/ppt/slides/slide232.xml" ContentType="application/vnd.openxmlformats-officedocument.presentationml.slide+xml"/>
  <Override PartName="/ppt/slides/slide233.xml" ContentType="application/vnd.openxmlformats-officedocument.presentationml.slide+xml"/>
  <Override PartName="/ppt/slides/slide234.xml" ContentType="application/vnd.openxmlformats-officedocument.presentationml.slide+xml"/>
  <Override PartName="/ppt/slides/slide235.xml" ContentType="application/vnd.openxmlformats-officedocument.presentationml.slide+xml"/>
  <Override PartName="/ppt/slides/slide236.xml" ContentType="application/vnd.openxmlformats-officedocument.presentationml.slide+xml"/>
  <Override PartName="/ppt/slides/slide237.xml" ContentType="application/vnd.openxmlformats-officedocument.presentationml.slide+xml"/>
  <Override PartName="/ppt/slides/slide238.xml" ContentType="application/vnd.openxmlformats-officedocument.presentationml.slide+xml"/>
  <Override PartName="/ppt/slides/slide239.xml" ContentType="application/vnd.openxmlformats-officedocument.presentationml.slide+xml"/>
  <Override PartName="/ppt/slides/slide240.xml" ContentType="application/vnd.openxmlformats-officedocument.presentationml.slide+xml"/>
  <Override PartName="/ppt/slides/slide241.xml" ContentType="application/vnd.openxmlformats-officedocument.presentationml.slide+xml"/>
  <Override PartName="/ppt/slides/slide242.xml" ContentType="application/vnd.openxmlformats-officedocument.presentationml.slide+xml"/>
  <Override PartName="/ppt/slides/slide243.xml" ContentType="application/vnd.openxmlformats-officedocument.presentationml.slide+xml"/>
  <Override PartName="/ppt/slides/slide244.xml" ContentType="application/vnd.openxmlformats-officedocument.presentationml.slide+xml"/>
  <Override PartName="/ppt/slides/slide245.xml" ContentType="application/vnd.openxmlformats-officedocument.presentationml.slide+xml"/>
  <Override PartName="/ppt/slides/slide246.xml" ContentType="application/vnd.openxmlformats-officedocument.presentationml.slide+xml"/>
  <Override PartName="/ppt/slides/slide247.xml" ContentType="application/vnd.openxmlformats-officedocument.presentationml.slide+xml"/>
  <Override PartName="/ppt/slides/slide248.xml" ContentType="application/vnd.openxmlformats-officedocument.presentationml.slide+xml"/>
  <Override PartName="/ppt/slides/slide249.xml" ContentType="application/vnd.openxmlformats-officedocument.presentationml.slide+xml"/>
  <Override PartName="/ppt/slides/slide250.xml" ContentType="application/vnd.openxmlformats-officedocument.presentationml.slide+xml"/>
  <Override PartName="/ppt/slides/slide251.xml" ContentType="application/vnd.openxmlformats-officedocument.presentationml.slide+xml"/>
  <Override PartName="/ppt/slides/slide252.xml" ContentType="application/vnd.openxmlformats-officedocument.presentationml.slide+xml"/>
  <Override PartName="/ppt/slides/slide253.xml" ContentType="application/vnd.openxmlformats-officedocument.presentationml.slide+xml"/>
  <Override PartName="/ppt/slides/slide254.xml" ContentType="application/vnd.openxmlformats-officedocument.presentationml.slide+xml"/>
  <Override PartName="/ppt/slides/slide255.xml" ContentType="application/vnd.openxmlformats-officedocument.presentationml.slide+xml"/>
  <Override PartName="/ppt/slides/slide256.xml" ContentType="application/vnd.openxmlformats-officedocument.presentationml.slide+xml"/>
  <Override PartName="/ppt/slides/slide257.xml" ContentType="application/vnd.openxmlformats-officedocument.presentationml.slide+xml"/>
  <Override PartName="/ppt/slides/slide258.xml" ContentType="application/vnd.openxmlformats-officedocument.presentationml.slide+xml"/>
  <Override PartName="/ppt/slides/slide259.xml" ContentType="application/vnd.openxmlformats-officedocument.presentationml.slide+xml"/>
  <Override PartName="/ppt/slides/slide260.xml" ContentType="application/vnd.openxmlformats-officedocument.presentationml.slide+xml"/>
  <Override PartName="/ppt/slides/slide261.xml" ContentType="application/vnd.openxmlformats-officedocument.presentationml.slide+xml"/>
  <Override PartName="/ppt/slides/slide262.xml" ContentType="application/vnd.openxmlformats-officedocument.presentationml.slide+xml"/>
  <Override PartName="/ppt/slides/slide26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diagrams/data26.xml" ContentType="application/vnd.openxmlformats-officedocument.drawingml.diagramData+xml"/>
  <Override PartName="/ppt/diagrams/layout26.xml" ContentType="application/vnd.openxmlformats-officedocument.drawingml.diagramLayout+xml"/>
  <Override PartName="/ppt/diagrams/quickStyle26.xml" ContentType="application/vnd.openxmlformats-officedocument.drawingml.diagramStyle+xml"/>
  <Override PartName="/ppt/diagrams/colors26.xml" ContentType="application/vnd.openxmlformats-officedocument.drawingml.diagramColors+xml"/>
  <Override PartName="/ppt/diagrams/drawing2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5"/>
  </p:notesMasterIdLst>
  <p:handoutMasterIdLst>
    <p:handoutMasterId r:id="rId266"/>
  </p:handoutMasterIdLst>
  <p:sldIdLst>
    <p:sldId id="411" r:id="rId2"/>
    <p:sldId id="395" r:id="rId3"/>
    <p:sldId id="396" r:id="rId4"/>
    <p:sldId id="475" r:id="rId5"/>
    <p:sldId id="397" r:id="rId6"/>
    <p:sldId id="520" r:id="rId7"/>
    <p:sldId id="398" r:id="rId8"/>
    <p:sldId id="476" r:id="rId9"/>
    <p:sldId id="399" r:id="rId10"/>
    <p:sldId id="477" r:id="rId11"/>
    <p:sldId id="482" r:id="rId12"/>
    <p:sldId id="400" r:id="rId13"/>
    <p:sldId id="521" r:id="rId14"/>
    <p:sldId id="401" r:id="rId15"/>
    <p:sldId id="478" r:id="rId16"/>
    <p:sldId id="402" r:id="rId17"/>
    <p:sldId id="412" r:id="rId18"/>
    <p:sldId id="413" r:id="rId19"/>
    <p:sldId id="479" r:id="rId20"/>
    <p:sldId id="463" r:id="rId21"/>
    <p:sldId id="416" r:id="rId22"/>
    <p:sldId id="522" r:id="rId23"/>
    <p:sldId id="417" r:id="rId24"/>
    <p:sldId id="523" r:id="rId25"/>
    <p:sldId id="418" r:id="rId26"/>
    <p:sldId id="419" r:id="rId27"/>
    <p:sldId id="420" r:id="rId28"/>
    <p:sldId id="480" r:id="rId29"/>
    <p:sldId id="421" r:id="rId30"/>
    <p:sldId id="481" r:id="rId31"/>
    <p:sldId id="414" r:id="rId32"/>
    <p:sldId id="404" r:id="rId33"/>
    <p:sldId id="524" r:id="rId34"/>
    <p:sldId id="415" r:id="rId35"/>
    <p:sldId id="405" r:id="rId36"/>
    <p:sldId id="406" r:id="rId37"/>
    <p:sldId id="407" r:id="rId38"/>
    <p:sldId id="525" r:id="rId39"/>
    <p:sldId id="408" r:id="rId40"/>
    <p:sldId id="409" r:id="rId41"/>
    <p:sldId id="526" r:id="rId42"/>
    <p:sldId id="256" r:id="rId43"/>
    <p:sldId id="266" r:id="rId44"/>
    <p:sldId id="268" r:id="rId45"/>
    <p:sldId id="257" r:id="rId46"/>
    <p:sldId id="527" r:id="rId47"/>
    <p:sldId id="483" r:id="rId48"/>
    <p:sldId id="258" r:id="rId49"/>
    <p:sldId id="259" r:id="rId50"/>
    <p:sldId id="528" r:id="rId51"/>
    <p:sldId id="422" r:id="rId52"/>
    <p:sldId id="423" r:id="rId53"/>
    <p:sldId id="270" r:id="rId54"/>
    <p:sldId id="260" r:id="rId55"/>
    <p:sldId id="529" r:id="rId56"/>
    <p:sldId id="261" r:id="rId57"/>
    <p:sldId id="530" r:id="rId58"/>
    <p:sldId id="424" r:id="rId59"/>
    <p:sldId id="531" r:id="rId60"/>
    <p:sldId id="484" r:id="rId61"/>
    <p:sldId id="262" r:id="rId62"/>
    <p:sldId id="532" r:id="rId63"/>
    <p:sldId id="425" r:id="rId64"/>
    <p:sldId id="263" r:id="rId65"/>
    <p:sldId id="485" r:id="rId66"/>
    <p:sldId id="426" r:id="rId67"/>
    <p:sldId id="486" r:id="rId68"/>
    <p:sldId id="427" r:id="rId69"/>
    <p:sldId id="533" r:id="rId70"/>
    <p:sldId id="464" r:id="rId71"/>
    <p:sldId id="271" r:id="rId72"/>
    <p:sldId id="487" r:id="rId73"/>
    <p:sldId id="488" r:id="rId74"/>
    <p:sldId id="272" r:id="rId75"/>
    <p:sldId id="489" r:id="rId76"/>
    <p:sldId id="429" r:id="rId77"/>
    <p:sldId id="534" r:id="rId78"/>
    <p:sldId id="273" r:id="rId79"/>
    <p:sldId id="535" r:id="rId80"/>
    <p:sldId id="274" r:id="rId81"/>
    <p:sldId id="490" r:id="rId82"/>
    <p:sldId id="430" r:id="rId83"/>
    <p:sldId id="275" r:id="rId84"/>
    <p:sldId id="276" r:id="rId85"/>
    <p:sldId id="491" r:id="rId86"/>
    <p:sldId id="277" r:id="rId87"/>
    <p:sldId id="432" r:id="rId88"/>
    <p:sldId id="278" r:id="rId89"/>
    <p:sldId id="536" r:id="rId90"/>
    <p:sldId id="465" r:id="rId91"/>
    <p:sldId id="279" r:id="rId92"/>
    <p:sldId id="492" r:id="rId93"/>
    <p:sldId id="280" r:id="rId94"/>
    <p:sldId id="493" r:id="rId95"/>
    <p:sldId id="537" r:id="rId96"/>
    <p:sldId id="281" r:id="rId97"/>
    <p:sldId id="494" r:id="rId98"/>
    <p:sldId id="282" r:id="rId99"/>
    <p:sldId id="466" r:id="rId100"/>
    <p:sldId id="538" r:id="rId101"/>
    <p:sldId id="283" r:id="rId102"/>
    <p:sldId id="539" r:id="rId103"/>
    <p:sldId id="284" r:id="rId104"/>
    <p:sldId id="540" r:id="rId105"/>
    <p:sldId id="434" r:id="rId106"/>
    <p:sldId id="541" r:id="rId107"/>
    <p:sldId id="467" r:id="rId108"/>
    <p:sldId id="435" r:id="rId109"/>
    <p:sldId id="542" r:id="rId110"/>
    <p:sldId id="433" r:id="rId111"/>
    <p:sldId id="495" r:id="rId112"/>
    <p:sldId id="285" r:id="rId113"/>
    <p:sldId id="496" r:id="rId114"/>
    <p:sldId id="286" r:id="rId115"/>
    <p:sldId id="438" r:id="rId116"/>
    <p:sldId id="287" r:id="rId117"/>
    <p:sldId id="543" r:id="rId118"/>
    <p:sldId id="288" r:id="rId119"/>
    <p:sldId id="544" r:id="rId120"/>
    <p:sldId id="468" r:id="rId121"/>
    <p:sldId id="545" r:id="rId122"/>
    <p:sldId id="313" r:id="rId123"/>
    <p:sldId id="290" r:id="rId124"/>
    <p:sldId id="469" r:id="rId125"/>
    <p:sldId id="291" r:id="rId126"/>
    <p:sldId id="546" r:id="rId127"/>
    <p:sldId id="292" r:id="rId128"/>
    <p:sldId id="547" r:id="rId129"/>
    <p:sldId id="439" r:id="rId130"/>
    <p:sldId id="471" r:id="rId131"/>
    <p:sldId id="440" r:id="rId132"/>
    <p:sldId id="441" r:id="rId133"/>
    <p:sldId id="299" r:id="rId134"/>
    <p:sldId id="293" r:id="rId135"/>
    <p:sldId id="497" r:id="rId136"/>
    <p:sldId id="472" r:id="rId137"/>
    <p:sldId id="294" r:id="rId138"/>
    <p:sldId id="295" r:id="rId139"/>
    <p:sldId id="548" r:id="rId140"/>
    <p:sldId id="296" r:id="rId141"/>
    <p:sldId id="473" r:id="rId142"/>
    <p:sldId id="297" r:id="rId143"/>
    <p:sldId id="549" r:id="rId144"/>
    <p:sldId id="298" r:id="rId145"/>
    <p:sldId id="300" r:id="rId146"/>
    <p:sldId id="498" r:id="rId147"/>
    <p:sldId id="301" r:id="rId148"/>
    <p:sldId id="302" r:id="rId149"/>
    <p:sldId id="550" r:id="rId150"/>
    <p:sldId id="499" r:id="rId151"/>
    <p:sldId id="551" r:id="rId152"/>
    <p:sldId id="500" r:id="rId153"/>
    <p:sldId id="315" r:id="rId154"/>
    <p:sldId id="303" r:id="rId155"/>
    <p:sldId id="552" r:id="rId156"/>
    <p:sldId id="501" r:id="rId157"/>
    <p:sldId id="304" r:id="rId158"/>
    <p:sldId id="502" r:id="rId159"/>
    <p:sldId id="553" r:id="rId160"/>
    <p:sldId id="503" r:id="rId161"/>
    <p:sldId id="307" r:id="rId162"/>
    <p:sldId id="305" r:id="rId163"/>
    <p:sldId id="316" r:id="rId164"/>
    <p:sldId id="317" r:id="rId165"/>
    <p:sldId id="321" r:id="rId166"/>
    <p:sldId id="318" r:id="rId167"/>
    <p:sldId id="325" r:id="rId168"/>
    <p:sldId id="326" r:id="rId169"/>
    <p:sldId id="327" r:id="rId170"/>
    <p:sldId id="504" r:id="rId171"/>
    <p:sldId id="323" r:id="rId172"/>
    <p:sldId id="328" r:id="rId173"/>
    <p:sldId id="505" r:id="rId174"/>
    <p:sldId id="329" r:id="rId175"/>
    <p:sldId id="330" r:id="rId176"/>
    <p:sldId id="506" r:id="rId177"/>
    <p:sldId id="331" r:id="rId178"/>
    <p:sldId id="332" r:id="rId179"/>
    <p:sldId id="335" r:id="rId180"/>
    <p:sldId id="509" r:id="rId181"/>
    <p:sldId id="507" r:id="rId182"/>
    <p:sldId id="336" r:id="rId183"/>
    <p:sldId id="510" r:id="rId184"/>
    <p:sldId id="337" r:id="rId185"/>
    <p:sldId id="554" r:id="rId186"/>
    <p:sldId id="338" r:id="rId187"/>
    <p:sldId id="339" r:id="rId188"/>
    <p:sldId id="555" r:id="rId189"/>
    <p:sldId id="511" r:id="rId190"/>
    <p:sldId id="340" r:id="rId191"/>
    <p:sldId id="512" r:id="rId192"/>
    <p:sldId id="341" r:id="rId193"/>
    <p:sldId id="513" r:id="rId194"/>
    <p:sldId id="342" r:id="rId195"/>
    <p:sldId id="556" r:id="rId196"/>
    <p:sldId id="333" r:id="rId197"/>
    <p:sldId id="344" r:id="rId198"/>
    <p:sldId id="348" r:id="rId199"/>
    <p:sldId id="442" r:id="rId200"/>
    <p:sldId id="370" r:id="rId201"/>
    <p:sldId id="443" r:id="rId202"/>
    <p:sldId id="557" r:id="rId203"/>
    <p:sldId id="371" r:id="rId204"/>
    <p:sldId id="514" r:id="rId205"/>
    <p:sldId id="444" r:id="rId206"/>
    <p:sldId id="372" r:id="rId207"/>
    <p:sldId id="445" r:id="rId208"/>
    <p:sldId id="515" r:id="rId209"/>
    <p:sldId id="373" r:id="rId210"/>
    <p:sldId id="516" r:id="rId211"/>
    <p:sldId id="446" r:id="rId212"/>
    <p:sldId id="374" r:id="rId213"/>
    <p:sldId id="448" r:id="rId214"/>
    <p:sldId id="558" r:id="rId215"/>
    <p:sldId id="449" r:id="rId216"/>
    <p:sldId id="559" r:id="rId217"/>
    <p:sldId id="450" r:id="rId218"/>
    <p:sldId id="451" r:id="rId219"/>
    <p:sldId id="452" r:id="rId220"/>
    <p:sldId id="453" r:id="rId221"/>
    <p:sldId id="560" r:id="rId222"/>
    <p:sldId id="447" r:id="rId223"/>
    <p:sldId id="561" r:id="rId224"/>
    <p:sldId id="562" r:id="rId225"/>
    <p:sldId id="454" r:id="rId226"/>
    <p:sldId id="563" r:id="rId227"/>
    <p:sldId id="350" r:id="rId228"/>
    <p:sldId id="456" r:id="rId229"/>
    <p:sldId id="564" r:id="rId230"/>
    <p:sldId id="457" r:id="rId231"/>
    <p:sldId id="517" r:id="rId232"/>
    <p:sldId id="474" r:id="rId233"/>
    <p:sldId id="352" r:id="rId234"/>
    <p:sldId id="379" r:id="rId235"/>
    <p:sldId id="383" r:id="rId236"/>
    <p:sldId id="385" r:id="rId237"/>
    <p:sldId id="375" r:id="rId238"/>
    <p:sldId id="458" r:id="rId239"/>
    <p:sldId id="376" r:id="rId240"/>
    <p:sldId id="459" r:id="rId241"/>
    <p:sldId id="565" r:id="rId242"/>
    <p:sldId id="377" r:id="rId243"/>
    <p:sldId id="518" r:id="rId244"/>
    <p:sldId id="386" r:id="rId245"/>
    <p:sldId id="519" r:id="rId246"/>
    <p:sldId id="387" r:id="rId247"/>
    <p:sldId id="460" r:id="rId248"/>
    <p:sldId id="566" r:id="rId249"/>
    <p:sldId id="388" r:id="rId250"/>
    <p:sldId id="461" r:id="rId251"/>
    <p:sldId id="389" r:id="rId252"/>
    <p:sldId id="567" r:id="rId253"/>
    <p:sldId id="390" r:id="rId254"/>
    <p:sldId id="364" r:id="rId255"/>
    <p:sldId id="392" r:id="rId256"/>
    <p:sldId id="568" r:id="rId257"/>
    <p:sldId id="366" r:id="rId258"/>
    <p:sldId id="391" r:id="rId259"/>
    <p:sldId id="569" r:id="rId260"/>
    <p:sldId id="393" r:id="rId261"/>
    <p:sldId id="570" r:id="rId262"/>
    <p:sldId id="394" r:id="rId263"/>
    <p:sldId id="368" r:id="rId264"/>
  </p:sldIdLst>
  <p:sldSz cx="12192000" cy="6858000"/>
  <p:notesSz cx="6761163" cy="99425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napToGrid="0" showGuides="1">
      <p:cViewPr varScale="1">
        <p:scale>
          <a:sx n="69" d="100"/>
          <a:sy n="69" d="100"/>
        </p:scale>
        <p:origin x="618"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205" Type="http://schemas.openxmlformats.org/officeDocument/2006/relationships/slide" Target="slides/slide204.xml"/><Relationship Id="rId226" Type="http://schemas.openxmlformats.org/officeDocument/2006/relationships/slide" Target="slides/slide225.xml"/><Relationship Id="rId247" Type="http://schemas.openxmlformats.org/officeDocument/2006/relationships/slide" Target="slides/slide246.xml"/><Relationship Id="rId107" Type="http://schemas.openxmlformats.org/officeDocument/2006/relationships/slide" Target="slides/slide106.xml"/><Relationship Id="rId268" Type="http://schemas.openxmlformats.org/officeDocument/2006/relationships/viewProps" Target="viewProps.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16" Type="http://schemas.openxmlformats.org/officeDocument/2006/relationships/slide" Target="slides/slide215.xml"/><Relationship Id="rId237" Type="http://schemas.openxmlformats.org/officeDocument/2006/relationships/slide" Target="slides/slide236.xml"/><Relationship Id="rId258" Type="http://schemas.openxmlformats.org/officeDocument/2006/relationships/slide" Target="slides/slide257.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92" Type="http://schemas.openxmlformats.org/officeDocument/2006/relationships/slide" Target="slides/slide191.xml"/><Relationship Id="rId206" Type="http://schemas.openxmlformats.org/officeDocument/2006/relationships/slide" Target="slides/slide205.xml"/><Relationship Id="rId227" Type="http://schemas.openxmlformats.org/officeDocument/2006/relationships/slide" Target="slides/slide226.xml"/><Relationship Id="rId248" Type="http://schemas.openxmlformats.org/officeDocument/2006/relationships/slide" Target="slides/slide247.xml"/><Relationship Id="rId269" Type="http://schemas.openxmlformats.org/officeDocument/2006/relationships/theme" Target="theme/theme1.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82" Type="http://schemas.openxmlformats.org/officeDocument/2006/relationships/slide" Target="slides/slide181.xml"/><Relationship Id="rId217" Type="http://schemas.openxmlformats.org/officeDocument/2006/relationships/slide" Target="slides/slide216.xml"/><Relationship Id="rId6" Type="http://schemas.openxmlformats.org/officeDocument/2006/relationships/slide" Target="slides/slide5.xml"/><Relationship Id="rId238" Type="http://schemas.openxmlformats.org/officeDocument/2006/relationships/slide" Target="slides/slide237.xml"/><Relationship Id="rId259" Type="http://schemas.openxmlformats.org/officeDocument/2006/relationships/slide" Target="slides/slide258.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270" Type="http://schemas.openxmlformats.org/officeDocument/2006/relationships/tableStyles" Target="tableStyles.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172" Type="http://schemas.openxmlformats.org/officeDocument/2006/relationships/slide" Target="slides/slide171.xml"/><Relationship Id="rId193" Type="http://schemas.openxmlformats.org/officeDocument/2006/relationships/slide" Target="slides/slide192.xml"/><Relationship Id="rId202" Type="http://schemas.openxmlformats.org/officeDocument/2006/relationships/slide" Target="slides/slide201.xml"/><Relationship Id="rId207" Type="http://schemas.openxmlformats.org/officeDocument/2006/relationships/slide" Target="slides/slide206.xml"/><Relationship Id="rId223" Type="http://schemas.openxmlformats.org/officeDocument/2006/relationships/slide" Target="slides/slide222.xml"/><Relationship Id="rId228" Type="http://schemas.openxmlformats.org/officeDocument/2006/relationships/slide" Target="slides/slide227.xml"/><Relationship Id="rId244" Type="http://schemas.openxmlformats.org/officeDocument/2006/relationships/slide" Target="slides/slide243.xml"/><Relationship Id="rId249" Type="http://schemas.openxmlformats.org/officeDocument/2006/relationships/slide" Target="slides/slide24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260" Type="http://schemas.openxmlformats.org/officeDocument/2006/relationships/slide" Target="slides/slide259.xml"/><Relationship Id="rId265" Type="http://schemas.openxmlformats.org/officeDocument/2006/relationships/notesMaster" Target="notesMasters/notesMaster1.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slide" Target="slides/slide182.xml"/><Relationship Id="rId213" Type="http://schemas.openxmlformats.org/officeDocument/2006/relationships/slide" Target="slides/slide212.xml"/><Relationship Id="rId218" Type="http://schemas.openxmlformats.org/officeDocument/2006/relationships/slide" Target="slides/slide217.xml"/><Relationship Id="rId234" Type="http://schemas.openxmlformats.org/officeDocument/2006/relationships/slide" Target="slides/slide233.xml"/><Relationship Id="rId239" Type="http://schemas.openxmlformats.org/officeDocument/2006/relationships/slide" Target="slides/slide238.xml"/><Relationship Id="rId2" Type="http://schemas.openxmlformats.org/officeDocument/2006/relationships/slide" Target="slides/slide1.xml"/><Relationship Id="rId29" Type="http://schemas.openxmlformats.org/officeDocument/2006/relationships/slide" Target="slides/slide28.xml"/><Relationship Id="rId250" Type="http://schemas.openxmlformats.org/officeDocument/2006/relationships/slide" Target="slides/slide249.xml"/><Relationship Id="rId255" Type="http://schemas.openxmlformats.org/officeDocument/2006/relationships/slide" Target="slides/slide254.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199" Type="http://schemas.openxmlformats.org/officeDocument/2006/relationships/slide" Target="slides/slide198.xml"/><Relationship Id="rId203" Type="http://schemas.openxmlformats.org/officeDocument/2006/relationships/slide" Target="slides/slide202.xml"/><Relationship Id="rId208" Type="http://schemas.openxmlformats.org/officeDocument/2006/relationships/slide" Target="slides/slide207.xml"/><Relationship Id="rId229" Type="http://schemas.openxmlformats.org/officeDocument/2006/relationships/slide" Target="slides/slide228.xml"/><Relationship Id="rId19" Type="http://schemas.openxmlformats.org/officeDocument/2006/relationships/slide" Target="slides/slide18.xml"/><Relationship Id="rId224" Type="http://schemas.openxmlformats.org/officeDocument/2006/relationships/slide" Target="slides/slide223.xml"/><Relationship Id="rId240" Type="http://schemas.openxmlformats.org/officeDocument/2006/relationships/slide" Target="slides/slide239.xml"/><Relationship Id="rId245" Type="http://schemas.openxmlformats.org/officeDocument/2006/relationships/slide" Target="slides/slide244.xml"/><Relationship Id="rId261" Type="http://schemas.openxmlformats.org/officeDocument/2006/relationships/slide" Target="slides/slide260.xml"/><Relationship Id="rId266" Type="http://schemas.openxmlformats.org/officeDocument/2006/relationships/handoutMaster" Target="handoutMasters/handoutMaster1.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slide" Target="slides/slide188.xml"/><Relationship Id="rId219" Type="http://schemas.openxmlformats.org/officeDocument/2006/relationships/slide" Target="slides/slide218.xml"/><Relationship Id="rId3" Type="http://schemas.openxmlformats.org/officeDocument/2006/relationships/slide" Target="slides/slide2.xml"/><Relationship Id="rId214" Type="http://schemas.openxmlformats.org/officeDocument/2006/relationships/slide" Target="slides/slide213.xml"/><Relationship Id="rId230" Type="http://schemas.openxmlformats.org/officeDocument/2006/relationships/slide" Target="slides/slide229.xml"/><Relationship Id="rId235" Type="http://schemas.openxmlformats.org/officeDocument/2006/relationships/slide" Target="slides/slide234.xml"/><Relationship Id="rId251" Type="http://schemas.openxmlformats.org/officeDocument/2006/relationships/slide" Target="slides/slide250.xml"/><Relationship Id="rId256" Type="http://schemas.openxmlformats.org/officeDocument/2006/relationships/slide" Target="slides/slide255.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slide" Target="slides/slide194.xml"/><Relationship Id="rId209" Type="http://schemas.openxmlformats.org/officeDocument/2006/relationships/slide" Target="slides/slide208.xml"/><Relationship Id="rId190" Type="http://schemas.openxmlformats.org/officeDocument/2006/relationships/slide" Target="slides/slide189.xml"/><Relationship Id="rId204" Type="http://schemas.openxmlformats.org/officeDocument/2006/relationships/slide" Target="slides/slide203.xml"/><Relationship Id="rId220" Type="http://schemas.openxmlformats.org/officeDocument/2006/relationships/slide" Target="slides/slide219.xml"/><Relationship Id="rId225" Type="http://schemas.openxmlformats.org/officeDocument/2006/relationships/slide" Target="slides/slide224.xml"/><Relationship Id="rId241" Type="http://schemas.openxmlformats.org/officeDocument/2006/relationships/slide" Target="slides/slide240.xml"/><Relationship Id="rId246" Type="http://schemas.openxmlformats.org/officeDocument/2006/relationships/slide" Target="slides/slide245.xml"/><Relationship Id="rId267" Type="http://schemas.openxmlformats.org/officeDocument/2006/relationships/presProps" Target="presProps.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262" Type="http://schemas.openxmlformats.org/officeDocument/2006/relationships/slide" Target="slides/slide261.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10" Type="http://schemas.openxmlformats.org/officeDocument/2006/relationships/slide" Target="slides/slide209.xml"/><Relationship Id="rId215" Type="http://schemas.openxmlformats.org/officeDocument/2006/relationships/slide" Target="slides/slide214.xml"/><Relationship Id="rId236" Type="http://schemas.openxmlformats.org/officeDocument/2006/relationships/slide" Target="slides/slide235.xml"/><Relationship Id="rId257" Type="http://schemas.openxmlformats.org/officeDocument/2006/relationships/slide" Target="slides/slide256.xml"/><Relationship Id="rId26" Type="http://schemas.openxmlformats.org/officeDocument/2006/relationships/slide" Target="slides/slide25.xml"/><Relationship Id="rId231" Type="http://schemas.openxmlformats.org/officeDocument/2006/relationships/slide" Target="slides/slide230.xml"/><Relationship Id="rId252" Type="http://schemas.openxmlformats.org/officeDocument/2006/relationships/slide" Target="slides/slide251.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slide" Target="slides/slide195.xml"/><Relationship Id="rId200" Type="http://schemas.openxmlformats.org/officeDocument/2006/relationships/slide" Target="slides/slide199.xml"/><Relationship Id="rId16" Type="http://schemas.openxmlformats.org/officeDocument/2006/relationships/slide" Target="slides/slide15.xml"/><Relationship Id="rId221" Type="http://schemas.openxmlformats.org/officeDocument/2006/relationships/slide" Target="slides/slide220.xml"/><Relationship Id="rId242" Type="http://schemas.openxmlformats.org/officeDocument/2006/relationships/slide" Target="slides/slide241.xml"/><Relationship Id="rId263" Type="http://schemas.openxmlformats.org/officeDocument/2006/relationships/slide" Target="slides/slide262.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slide" Target="slides/slide185.xml"/><Relationship Id="rId211" Type="http://schemas.openxmlformats.org/officeDocument/2006/relationships/slide" Target="slides/slide210.xml"/><Relationship Id="rId232" Type="http://schemas.openxmlformats.org/officeDocument/2006/relationships/slide" Target="slides/slide231.xml"/><Relationship Id="rId253" Type="http://schemas.openxmlformats.org/officeDocument/2006/relationships/slide" Target="slides/slide252.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97" Type="http://schemas.openxmlformats.org/officeDocument/2006/relationships/slide" Target="slides/slide196.xml"/><Relationship Id="rId201" Type="http://schemas.openxmlformats.org/officeDocument/2006/relationships/slide" Target="slides/slide200.xml"/><Relationship Id="rId222" Type="http://schemas.openxmlformats.org/officeDocument/2006/relationships/slide" Target="slides/slide221.xml"/><Relationship Id="rId243" Type="http://schemas.openxmlformats.org/officeDocument/2006/relationships/slide" Target="slides/slide242.xml"/><Relationship Id="rId264" Type="http://schemas.openxmlformats.org/officeDocument/2006/relationships/slide" Target="slides/slide263.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 Id="rId187" Type="http://schemas.openxmlformats.org/officeDocument/2006/relationships/slide" Target="slides/slide186.xml"/><Relationship Id="rId1" Type="http://schemas.openxmlformats.org/officeDocument/2006/relationships/slideMaster" Target="slideMasters/slideMaster1.xml"/><Relationship Id="rId212" Type="http://schemas.openxmlformats.org/officeDocument/2006/relationships/slide" Target="slides/slide211.xml"/><Relationship Id="rId233" Type="http://schemas.openxmlformats.org/officeDocument/2006/relationships/slide" Target="slides/slide232.xml"/><Relationship Id="rId254" Type="http://schemas.openxmlformats.org/officeDocument/2006/relationships/slide" Target="slides/slide25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E755ED2-61EA-4861-9E8E-AF7E19DC94F3}"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tr-TR"/>
        </a:p>
      </dgm:t>
    </dgm:pt>
    <dgm:pt modelId="{4A87E6CB-3415-4269-9256-7093BC10067D}">
      <dgm:prSet/>
      <dgm:spPr/>
      <dgm:t>
        <a:bodyPr/>
        <a:lstStyle/>
        <a:p>
          <a:pPr rtl="0"/>
          <a:r>
            <a:rPr lang="tr-TR" dirty="0">
              <a:solidFill>
                <a:schemeClr val="tx1"/>
              </a:solidFill>
              <a:latin typeface="Times New Roman" pitchFamily="18" charset="0"/>
              <a:cs typeface="Times New Roman" pitchFamily="18" charset="0"/>
            </a:rPr>
            <a:t>Paylı Mülkiyette, bu Mülkiyete tabi şey bir bütün olarak Tek bir Mülkiyet konusudur.</a:t>
          </a:r>
        </a:p>
      </dgm:t>
    </dgm:pt>
    <dgm:pt modelId="{AAB485E4-CA52-463A-87B9-31DF54A6A336}" type="parTrans" cxnId="{7A1E8E9B-31FD-41A1-913C-84EE15751E1C}">
      <dgm:prSet/>
      <dgm:spPr/>
      <dgm:t>
        <a:bodyPr/>
        <a:lstStyle/>
        <a:p>
          <a:endParaRPr lang="tr-TR"/>
        </a:p>
      </dgm:t>
    </dgm:pt>
    <dgm:pt modelId="{10039C50-A262-445D-98D6-CF14F237DD71}" type="sibTrans" cxnId="{7A1E8E9B-31FD-41A1-913C-84EE15751E1C}">
      <dgm:prSet/>
      <dgm:spPr/>
      <dgm:t>
        <a:bodyPr/>
        <a:lstStyle/>
        <a:p>
          <a:endParaRPr lang="tr-TR"/>
        </a:p>
      </dgm:t>
    </dgm:pt>
    <dgm:pt modelId="{28C218ED-629C-4CC0-AC44-3D35480C9C07}">
      <dgm:prSet/>
      <dgm:spPr/>
      <dgm:t>
        <a:bodyPr/>
        <a:lstStyle/>
        <a:p>
          <a:pPr rtl="0"/>
          <a:r>
            <a:rPr lang="tr-TR" dirty="0">
              <a:solidFill>
                <a:schemeClr val="tx1"/>
              </a:solidFill>
              <a:latin typeface="Times New Roman" pitchFamily="18" charset="0"/>
              <a:cs typeface="Times New Roman" pitchFamily="18" charset="0"/>
            </a:rPr>
            <a:t>Söz konusu Tek Mülkiyet Hakkı, birden çok Kişiye ait bulunmaktadır.</a:t>
          </a:r>
        </a:p>
      </dgm:t>
    </dgm:pt>
    <dgm:pt modelId="{98A81AB3-598E-4CF8-A4CC-AF8BEFE4B806}" type="parTrans" cxnId="{1E3BE622-CD9C-458D-8BFD-FD384124ECF2}">
      <dgm:prSet/>
      <dgm:spPr/>
      <dgm:t>
        <a:bodyPr/>
        <a:lstStyle/>
        <a:p>
          <a:endParaRPr lang="tr-TR"/>
        </a:p>
      </dgm:t>
    </dgm:pt>
    <dgm:pt modelId="{AA3BF513-4E66-4685-90BE-35214E810760}" type="sibTrans" cxnId="{1E3BE622-CD9C-458D-8BFD-FD384124ECF2}">
      <dgm:prSet/>
      <dgm:spPr/>
      <dgm:t>
        <a:bodyPr/>
        <a:lstStyle/>
        <a:p>
          <a:endParaRPr lang="tr-TR"/>
        </a:p>
      </dgm:t>
    </dgm:pt>
    <dgm:pt modelId="{6335B594-AD7F-4CBF-B0BD-C2870E0274AC}">
      <dgm:prSet/>
      <dgm:spPr/>
      <dgm:t>
        <a:bodyPr/>
        <a:lstStyle/>
        <a:p>
          <a:pPr rtl="0"/>
          <a:r>
            <a:rPr lang="tr-TR" dirty="0">
              <a:solidFill>
                <a:schemeClr val="tx1"/>
              </a:solidFill>
              <a:latin typeface="Times New Roman" pitchFamily="18" charset="0"/>
              <a:cs typeface="Times New Roman" pitchFamily="18" charset="0"/>
            </a:rPr>
            <a:t>Birden çok Kişi, söz konusu Mülkiyetin bir Payına sahip bulunmaktadır.</a:t>
          </a:r>
        </a:p>
      </dgm:t>
    </dgm:pt>
    <dgm:pt modelId="{3CE01149-744C-4853-A768-6C74F52263B8}" type="parTrans" cxnId="{0CDA1B0A-2A44-4807-9A90-1D066BD56414}">
      <dgm:prSet/>
      <dgm:spPr/>
      <dgm:t>
        <a:bodyPr/>
        <a:lstStyle/>
        <a:p>
          <a:endParaRPr lang="tr-TR"/>
        </a:p>
      </dgm:t>
    </dgm:pt>
    <dgm:pt modelId="{E3371F62-58A5-434E-944A-F8C131E17088}" type="sibTrans" cxnId="{0CDA1B0A-2A44-4807-9A90-1D066BD56414}">
      <dgm:prSet/>
      <dgm:spPr/>
      <dgm:t>
        <a:bodyPr/>
        <a:lstStyle/>
        <a:p>
          <a:endParaRPr lang="tr-TR"/>
        </a:p>
      </dgm:t>
    </dgm:pt>
    <dgm:pt modelId="{874F4FFF-51C6-4983-9EE4-8A5AC42F8706}" type="pres">
      <dgm:prSet presAssocID="{0E755ED2-61EA-4861-9E8E-AF7E19DC94F3}" presName="Name0" presStyleCnt="0">
        <dgm:presLayoutVars>
          <dgm:dir/>
          <dgm:animLvl val="lvl"/>
          <dgm:resizeHandles val="exact"/>
        </dgm:presLayoutVars>
      </dgm:prSet>
      <dgm:spPr/>
    </dgm:pt>
    <dgm:pt modelId="{E2CE5CE0-7FC3-4D9D-89C8-BCABF3EB85F8}" type="pres">
      <dgm:prSet presAssocID="{6335B594-AD7F-4CBF-B0BD-C2870E0274AC}" presName="boxAndChildren" presStyleCnt="0"/>
      <dgm:spPr/>
    </dgm:pt>
    <dgm:pt modelId="{1631C0FD-83C9-4A7D-B0D3-12E40B14C7AE}" type="pres">
      <dgm:prSet presAssocID="{6335B594-AD7F-4CBF-B0BD-C2870E0274AC}" presName="parentTextBox" presStyleLbl="node1" presStyleIdx="0" presStyleCnt="3"/>
      <dgm:spPr/>
    </dgm:pt>
    <dgm:pt modelId="{F8254D5C-4225-47EC-84D7-C57759C88E7E}" type="pres">
      <dgm:prSet presAssocID="{AA3BF513-4E66-4685-90BE-35214E810760}" presName="sp" presStyleCnt="0"/>
      <dgm:spPr/>
    </dgm:pt>
    <dgm:pt modelId="{C1941465-857C-4D0D-8030-CDA6EA04DC45}" type="pres">
      <dgm:prSet presAssocID="{28C218ED-629C-4CC0-AC44-3D35480C9C07}" presName="arrowAndChildren" presStyleCnt="0"/>
      <dgm:spPr/>
    </dgm:pt>
    <dgm:pt modelId="{EA809AAD-E9D5-431A-ADD7-BCEC008F4039}" type="pres">
      <dgm:prSet presAssocID="{28C218ED-629C-4CC0-AC44-3D35480C9C07}" presName="parentTextArrow" presStyleLbl="node1" presStyleIdx="1" presStyleCnt="3"/>
      <dgm:spPr/>
    </dgm:pt>
    <dgm:pt modelId="{8C9A7787-A508-4792-A192-95C0460D8E18}" type="pres">
      <dgm:prSet presAssocID="{10039C50-A262-445D-98D6-CF14F237DD71}" presName="sp" presStyleCnt="0"/>
      <dgm:spPr/>
    </dgm:pt>
    <dgm:pt modelId="{E3DD690B-C27F-44B2-B723-E32210490D54}" type="pres">
      <dgm:prSet presAssocID="{4A87E6CB-3415-4269-9256-7093BC10067D}" presName="arrowAndChildren" presStyleCnt="0"/>
      <dgm:spPr/>
    </dgm:pt>
    <dgm:pt modelId="{827DD84F-3E4C-4DE4-B17E-0F4428245450}" type="pres">
      <dgm:prSet presAssocID="{4A87E6CB-3415-4269-9256-7093BC10067D}" presName="parentTextArrow" presStyleLbl="node1" presStyleIdx="2" presStyleCnt="3"/>
      <dgm:spPr/>
    </dgm:pt>
  </dgm:ptLst>
  <dgm:cxnLst>
    <dgm:cxn modelId="{0CDA1B0A-2A44-4807-9A90-1D066BD56414}" srcId="{0E755ED2-61EA-4861-9E8E-AF7E19DC94F3}" destId="{6335B594-AD7F-4CBF-B0BD-C2870E0274AC}" srcOrd="2" destOrd="0" parTransId="{3CE01149-744C-4853-A768-6C74F52263B8}" sibTransId="{E3371F62-58A5-434E-944A-F8C131E17088}"/>
    <dgm:cxn modelId="{1E3BE622-CD9C-458D-8BFD-FD384124ECF2}" srcId="{0E755ED2-61EA-4861-9E8E-AF7E19DC94F3}" destId="{28C218ED-629C-4CC0-AC44-3D35480C9C07}" srcOrd="1" destOrd="0" parTransId="{98A81AB3-598E-4CF8-A4CC-AF8BEFE4B806}" sibTransId="{AA3BF513-4E66-4685-90BE-35214E810760}"/>
    <dgm:cxn modelId="{9D05C13E-58DC-4C5B-B05A-D8BB09877620}" type="presOf" srcId="{28C218ED-629C-4CC0-AC44-3D35480C9C07}" destId="{EA809AAD-E9D5-431A-ADD7-BCEC008F4039}" srcOrd="0" destOrd="0" presId="urn:microsoft.com/office/officeart/2005/8/layout/process4"/>
    <dgm:cxn modelId="{7A1E8E9B-31FD-41A1-913C-84EE15751E1C}" srcId="{0E755ED2-61EA-4861-9E8E-AF7E19DC94F3}" destId="{4A87E6CB-3415-4269-9256-7093BC10067D}" srcOrd="0" destOrd="0" parTransId="{AAB485E4-CA52-463A-87B9-31DF54A6A336}" sibTransId="{10039C50-A262-445D-98D6-CF14F237DD71}"/>
    <dgm:cxn modelId="{728F3DA6-20E8-43AB-B8B4-0BA2201FC302}" type="presOf" srcId="{0E755ED2-61EA-4861-9E8E-AF7E19DC94F3}" destId="{874F4FFF-51C6-4983-9EE4-8A5AC42F8706}" srcOrd="0" destOrd="0" presId="urn:microsoft.com/office/officeart/2005/8/layout/process4"/>
    <dgm:cxn modelId="{2A6FE1BE-B1ED-455C-A040-7E1ECB5ABD7D}" type="presOf" srcId="{6335B594-AD7F-4CBF-B0BD-C2870E0274AC}" destId="{1631C0FD-83C9-4A7D-B0D3-12E40B14C7AE}" srcOrd="0" destOrd="0" presId="urn:microsoft.com/office/officeart/2005/8/layout/process4"/>
    <dgm:cxn modelId="{E473D1C8-3DA3-4706-A778-67F4653DE800}" type="presOf" srcId="{4A87E6CB-3415-4269-9256-7093BC10067D}" destId="{827DD84F-3E4C-4DE4-B17E-0F4428245450}" srcOrd="0" destOrd="0" presId="urn:microsoft.com/office/officeart/2005/8/layout/process4"/>
    <dgm:cxn modelId="{6EDBCF85-8872-4142-8B7B-2B7D56152429}" type="presParOf" srcId="{874F4FFF-51C6-4983-9EE4-8A5AC42F8706}" destId="{E2CE5CE0-7FC3-4D9D-89C8-BCABF3EB85F8}" srcOrd="0" destOrd="0" presId="urn:microsoft.com/office/officeart/2005/8/layout/process4"/>
    <dgm:cxn modelId="{BE72ADA5-2CA1-40C4-B1D6-E69935879AF9}" type="presParOf" srcId="{E2CE5CE0-7FC3-4D9D-89C8-BCABF3EB85F8}" destId="{1631C0FD-83C9-4A7D-B0D3-12E40B14C7AE}" srcOrd="0" destOrd="0" presId="urn:microsoft.com/office/officeart/2005/8/layout/process4"/>
    <dgm:cxn modelId="{A28D5CAB-7408-4588-8AB3-E7C29932BDC8}" type="presParOf" srcId="{874F4FFF-51C6-4983-9EE4-8A5AC42F8706}" destId="{F8254D5C-4225-47EC-84D7-C57759C88E7E}" srcOrd="1" destOrd="0" presId="urn:microsoft.com/office/officeart/2005/8/layout/process4"/>
    <dgm:cxn modelId="{51985B5A-11DB-4CAA-BD73-B4791724611F}" type="presParOf" srcId="{874F4FFF-51C6-4983-9EE4-8A5AC42F8706}" destId="{C1941465-857C-4D0D-8030-CDA6EA04DC45}" srcOrd="2" destOrd="0" presId="urn:microsoft.com/office/officeart/2005/8/layout/process4"/>
    <dgm:cxn modelId="{AABFE511-DBEA-468F-90AA-899FADA765E3}" type="presParOf" srcId="{C1941465-857C-4D0D-8030-CDA6EA04DC45}" destId="{EA809AAD-E9D5-431A-ADD7-BCEC008F4039}" srcOrd="0" destOrd="0" presId="urn:microsoft.com/office/officeart/2005/8/layout/process4"/>
    <dgm:cxn modelId="{AD05EABE-51A8-4AD4-8D38-7C5F80E01D7E}" type="presParOf" srcId="{874F4FFF-51C6-4983-9EE4-8A5AC42F8706}" destId="{8C9A7787-A508-4792-A192-95C0460D8E18}" srcOrd="3" destOrd="0" presId="urn:microsoft.com/office/officeart/2005/8/layout/process4"/>
    <dgm:cxn modelId="{F3B4F765-7760-457D-8D36-0C5E397CBCBC}" type="presParOf" srcId="{874F4FFF-51C6-4983-9EE4-8A5AC42F8706}" destId="{E3DD690B-C27F-44B2-B723-E32210490D54}" srcOrd="4" destOrd="0" presId="urn:microsoft.com/office/officeart/2005/8/layout/process4"/>
    <dgm:cxn modelId="{A1C9DA5B-553E-403B-9315-93F49AB8E85B}" type="presParOf" srcId="{E3DD690B-C27F-44B2-B723-E32210490D54}" destId="{827DD84F-3E4C-4DE4-B17E-0F4428245450}"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D55A2DDF-39CD-40CF-A608-223C88FB57CF}"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tr-TR"/>
        </a:p>
      </dgm:t>
    </dgm:pt>
    <dgm:pt modelId="{D482C546-94E0-42B5-A362-0E9AFB8C1C95}">
      <dgm:prSet phldrT="[Metin]" custT="1"/>
      <dgm:spPr/>
      <dgm:t>
        <a:bodyPr/>
        <a:lstStyle/>
        <a:p>
          <a:pPr algn="ctr"/>
          <a:r>
            <a:rPr lang="tr-TR" sz="1600" dirty="0">
              <a:latin typeface="Times New Roman" pitchFamily="18" charset="0"/>
              <a:cs typeface="Times New Roman" pitchFamily="18" charset="0"/>
            </a:rPr>
            <a:t>Paydaşların Malın Bütünü Bakımından Yetkileri</a:t>
          </a:r>
        </a:p>
      </dgm:t>
    </dgm:pt>
    <dgm:pt modelId="{1788D4D3-208C-4DC3-A5EC-726B4EE0CE8A}" type="parTrans" cxnId="{3155E4AA-77FE-4B17-A102-EED934F4AE21}">
      <dgm:prSet/>
      <dgm:spPr/>
      <dgm:t>
        <a:bodyPr/>
        <a:lstStyle/>
        <a:p>
          <a:endParaRPr lang="tr-TR"/>
        </a:p>
      </dgm:t>
    </dgm:pt>
    <dgm:pt modelId="{41384E87-0839-48A4-95C5-5BE0B262118F}" type="sibTrans" cxnId="{3155E4AA-77FE-4B17-A102-EED934F4AE21}">
      <dgm:prSet/>
      <dgm:spPr/>
      <dgm:t>
        <a:bodyPr/>
        <a:lstStyle/>
        <a:p>
          <a:endParaRPr lang="tr-TR"/>
        </a:p>
      </dgm:t>
    </dgm:pt>
    <dgm:pt modelId="{12CEBAF5-1241-4B8C-A9BF-05C12048B514}">
      <dgm:prSet phldrT="[Metin]" custT="1"/>
      <dgm:spPr/>
      <dgm:t>
        <a:bodyPr/>
        <a:lstStyle/>
        <a:p>
          <a:pPr algn="ctr"/>
          <a:r>
            <a:rPr lang="tr-TR" sz="3600" u="sng" dirty="0">
              <a:solidFill>
                <a:schemeClr val="tx1"/>
              </a:solidFill>
              <a:latin typeface="Times New Roman" pitchFamily="18" charset="0"/>
              <a:cs typeface="Times New Roman" pitchFamily="18" charset="0"/>
            </a:rPr>
            <a:t>Yönetime Katılma Yetkisi</a:t>
          </a:r>
          <a:r>
            <a:rPr lang="tr-TR" sz="3600" dirty="0">
              <a:solidFill>
                <a:schemeClr val="tx1"/>
              </a:solidFill>
              <a:latin typeface="Times New Roman" pitchFamily="18" charset="0"/>
              <a:cs typeface="Times New Roman" pitchFamily="18" charset="0"/>
            </a:rPr>
            <a:t>:</a:t>
          </a:r>
        </a:p>
        <a:p>
          <a:pPr algn="just"/>
          <a:r>
            <a:rPr lang="tr-TR" sz="2800" dirty="0">
              <a:solidFill>
                <a:schemeClr val="tx1"/>
              </a:solidFill>
              <a:latin typeface="Times New Roman" pitchFamily="18" charset="0"/>
              <a:cs typeface="Times New Roman" pitchFamily="18" charset="0"/>
            </a:rPr>
            <a:t>Her Paydaş, Olağan Yönetim İşlerinde ve diğer Yönetim İşlerinde söz sahibidir.</a:t>
          </a:r>
        </a:p>
      </dgm:t>
    </dgm:pt>
    <dgm:pt modelId="{6D47767E-D7C7-411D-B1CD-7D4FAD1E77AC}" type="parTrans" cxnId="{FC685224-01BE-4CE5-AF93-8E70CA324916}">
      <dgm:prSet/>
      <dgm:spPr/>
      <dgm:t>
        <a:bodyPr/>
        <a:lstStyle/>
        <a:p>
          <a:endParaRPr lang="tr-TR"/>
        </a:p>
      </dgm:t>
    </dgm:pt>
    <dgm:pt modelId="{01BD5299-F596-481B-8305-5EAD7F0608A8}" type="sibTrans" cxnId="{FC685224-01BE-4CE5-AF93-8E70CA324916}">
      <dgm:prSet/>
      <dgm:spPr/>
      <dgm:t>
        <a:bodyPr/>
        <a:lstStyle/>
        <a:p>
          <a:endParaRPr lang="tr-TR"/>
        </a:p>
      </dgm:t>
    </dgm:pt>
    <dgm:pt modelId="{B2ECB8BB-0758-432A-977E-15D56DA7BA27}">
      <dgm:prSet phldrT="[Metin]" custT="1"/>
      <dgm:spPr/>
      <dgm:t>
        <a:bodyPr/>
        <a:lstStyle/>
        <a:p>
          <a:pPr algn="just"/>
          <a:endParaRPr lang="tr-TR" sz="1600" dirty="0">
            <a:latin typeface="Times New Roman" pitchFamily="18" charset="0"/>
            <a:cs typeface="Times New Roman" pitchFamily="18" charset="0"/>
          </a:endParaRPr>
        </a:p>
        <a:p>
          <a:pPr algn="just"/>
          <a:endParaRPr lang="tr-TR" sz="1600" dirty="0">
            <a:latin typeface="Times New Roman" pitchFamily="18" charset="0"/>
            <a:cs typeface="Times New Roman" pitchFamily="18" charset="0"/>
          </a:endParaRPr>
        </a:p>
        <a:p>
          <a:pPr algn="ctr"/>
          <a:r>
            <a:rPr lang="tr-TR" sz="1600" b="0" u="none" dirty="0">
              <a:solidFill>
                <a:schemeClr val="tx1"/>
              </a:solidFill>
              <a:latin typeface="Times New Roman" pitchFamily="18" charset="0"/>
              <a:cs typeface="Times New Roman" pitchFamily="18" charset="0"/>
            </a:rPr>
            <a:t>Paylı Malı Kullanma ve Ondan Yararlanma Yetkisi:</a:t>
          </a:r>
        </a:p>
        <a:p>
          <a:pPr algn="just"/>
          <a:r>
            <a:rPr lang="tr-TR" sz="1700" b="1" dirty="0">
              <a:solidFill>
                <a:schemeClr val="tx1"/>
              </a:solidFill>
              <a:latin typeface="Times New Roman" pitchFamily="18" charset="0"/>
              <a:cs typeface="Times New Roman" pitchFamily="18" charset="0"/>
            </a:rPr>
            <a:t>MK. m. 693/f. 1’e göre, “</a:t>
          </a:r>
          <a:r>
            <a:rPr lang="tr-TR" sz="1700" i="1" dirty="0">
              <a:solidFill>
                <a:schemeClr val="tx1"/>
              </a:solidFill>
              <a:latin typeface="Times New Roman" pitchFamily="18" charset="0"/>
              <a:cs typeface="Times New Roman" pitchFamily="18" charset="0"/>
            </a:rPr>
            <a:t>Paydaşlardan her biri, … diğerlerinin hakları ile bağdaştığı ölçüde paylı maldan yararlanabilir ve onu kullanabilir”</a:t>
          </a:r>
        </a:p>
        <a:p>
          <a:pPr algn="just"/>
          <a:r>
            <a:rPr lang="tr-TR" sz="1700" dirty="0">
              <a:solidFill>
                <a:schemeClr val="tx1"/>
              </a:solidFill>
              <a:latin typeface="Times New Roman" pitchFamily="18" charset="0"/>
              <a:cs typeface="Times New Roman" pitchFamily="18" charset="0"/>
            </a:rPr>
            <a:t>- Paylı Maldan Yararlanmadan, Maldan elde edilen Doğal ve Hukuki Ürünlerden Yararlanmaya Katılma anlaşılır. Kural olarak, Ürünler, Paydaşlar arasında, Payları Oranında aynen bölüştürülür.</a:t>
          </a:r>
        </a:p>
        <a:p>
          <a:pPr algn="just"/>
          <a:r>
            <a:rPr lang="tr-TR" sz="1700" dirty="0">
              <a:solidFill>
                <a:schemeClr val="tx1"/>
              </a:solidFill>
              <a:latin typeface="Times New Roman" pitchFamily="18" charset="0"/>
              <a:cs typeface="Times New Roman" pitchFamily="18" charset="0"/>
            </a:rPr>
            <a:t>- Paydaşlar, aralarında Malı Kullanma Tarzını, Oy Birliği ile kabul edecekleri bir Anlaşma ile düzenleyebilirler </a:t>
          </a:r>
          <a:r>
            <a:rPr lang="tr-TR" sz="1700" i="1" dirty="0">
              <a:solidFill>
                <a:schemeClr val="tx1"/>
              </a:solidFill>
              <a:latin typeface="Times New Roman" pitchFamily="18" charset="0"/>
              <a:cs typeface="Times New Roman" pitchFamily="18" charset="0"/>
            </a:rPr>
            <a:t>(MK. m. 689 / f. 1). </a:t>
          </a:r>
        </a:p>
        <a:p>
          <a:pPr algn="just"/>
          <a:r>
            <a:rPr lang="tr-TR" sz="1700" dirty="0">
              <a:solidFill>
                <a:schemeClr val="tx1"/>
              </a:solidFill>
              <a:latin typeface="Times New Roman" pitchFamily="18" charset="0"/>
              <a:cs typeface="Times New Roman" pitchFamily="18" charset="0"/>
            </a:rPr>
            <a:t>- Uyuşmazlık halinde, Malın Kullanma ve Yararlanma şeklini, Hakim, Pay Oranlarını dikkate alarak düzenler.</a:t>
          </a:r>
        </a:p>
      </dgm:t>
    </dgm:pt>
    <dgm:pt modelId="{D80E24E0-CB34-4353-8F53-C52C5032BB4B}" type="parTrans" cxnId="{0921ECED-7658-47E6-B13E-45EBEDE354B3}">
      <dgm:prSet/>
      <dgm:spPr/>
      <dgm:t>
        <a:bodyPr/>
        <a:lstStyle/>
        <a:p>
          <a:endParaRPr lang="tr-TR"/>
        </a:p>
      </dgm:t>
    </dgm:pt>
    <dgm:pt modelId="{6A6EBF1D-9D26-4AF9-944A-775E4F84B648}" type="sibTrans" cxnId="{0921ECED-7658-47E6-B13E-45EBEDE354B3}">
      <dgm:prSet/>
      <dgm:spPr/>
      <dgm:t>
        <a:bodyPr/>
        <a:lstStyle/>
        <a:p>
          <a:endParaRPr lang="tr-TR"/>
        </a:p>
      </dgm:t>
    </dgm:pt>
    <dgm:pt modelId="{A9FB0EE9-3EE5-4C95-B62E-B52121D83370}">
      <dgm:prSet phldrT="[Metin]" custT="1"/>
      <dgm:spPr/>
      <dgm:t>
        <a:bodyPr/>
        <a:lstStyle/>
        <a:p>
          <a:pPr algn="ctr"/>
          <a:r>
            <a:rPr lang="tr-TR" sz="1600" u="sng" dirty="0">
              <a:solidFill>
                <a:schemeClr val="tx1"/>
              </a:solidFill>
              <a:latin typeface="Times New Roman" pitchFamily="18" charset="0"/>
              <a:cs typeface="Times New Roman" pitchFamily="18" charset="0"/>
            </a:rPr>
            <a:t>Malın Tamamını Kapsayan Tasarruf Yetkileri</a:t>
          </a:r>
          <a:r>
            <a:rPr lang="tr-TR" sz="1600" dirty="0">
              <a:solidFill>
                <a:schemeClr val="tx1"/>
              </a:solidFill>
              <a:latin typeface="Times New Roman" pitchFamily="18" charset="0"/>
              <a:cs typeface="Times New Roman" pitchFamily="18" charset="0"/>
            </a:rPr>
            <a:t>:</a:t>
          </a:r>
        </a:p>
        <a:p>
          <a:pPr algn="just"/>
          <a:r>
            <a:rPr lang="tr-TR" sz="1600" dirty="0">
              <a:solidFill>
                <a:schemeClr val="tx1"/>
              </a:solidFill>
              <a:latin typeface="Times New Roman" pitchFamily="18" charset="0"/>
              <a:cs typeface="Times New Roman" pitchFamily="18" charset="0"/>
            </a:rPr>
            <a:t>Paydaşların, Malın Tamamını kapsayan Tasarruf İşlemleri Yapma Yetkileri yoktur. Paylı Malın devredilmesi, rehnedilmesi veya başka bir Sınırlı Ayni Hakla yükümlü kılınması için Bütün Paydaşların Rızasını beyan etmesi şarttır </a:t>
          </a:r>
          <a:r>
            <a:rPr lang="tr-TR" sz="1600" i="1" dirty="0">
              <a:solidFill>
                <a:schemeClr val="tx1"/>
              </a:solidFill>
              <a:latin typeface="Times New Roman" pitchFamily="18" charset="0"/>
              <a:cs typeface="Times New Roman" pitchFamily="18" charset="0"/>
            </a:rPr>
            <a:t>(MK. m. 692/f. 1)</a:t>
          </a:r>
        </a:p>
        <a:p>
          <a:pPr algn="just"/>
          <a:endParaRPr lang="tr-TR" sz="1600" dirty="0">
            <a:latin typeface="Times New Roman" pitchFamily="18" charset="0"/>
            <a:cs typeface="Times New Roman" pitchFamily="18" charset="0"/>
          </a:endParaRPr>
        </a:p>
        <a:p>
          <a:pPr algn="just"/>
          <a:endParaRPr lang="tr-TR" sz="1600" dirty="0">
            <a:latin typeface="Times New Roman" pitchFamily="18" charset="0"/>
            <a:cs typeface="Times New Roman" pitchFamily="18" charset="0"/>
          </a:endParaRPr>
        </a:p>
      </dgm:t>
    </dgm:pt>
    <dgm:pt modelId="{1F50B093-1A39-4C38-9D0F-9D91247C50EE}" type="parTrans" cxnId="{E6E29822-3187-4FFB-9108-6FFF18A57B0C}">
      <dgm:prSet/>
      <dgm:spPr/>
      <dgm:t>
        <a:bodyPr/>
        <a:lstStyle/>
        <a:p>
          <a:endParaRPr lang="tr-TR"/>
        </a:p>
      </dgm:t>
    </dgm:pt>
    <dgm:pt modelId="{1C6EE40F-CEA8-4AA2-9E8A-97B0DEB93DC7}" type="sibTrans" cxnId="{E6E29822-3187-4FFB-9108-6FFF18A57B0C}">
      <dgm:prSet/>
      <dgm:spPr/>
      <dgm:t>
        <a:bodyPr/>
        <a:lstStyle/>
        <a:p>
          <a:endParaRPr lang="tr-TR"/>
        </a:p>
      </dgm:t>
    </dgm:pt>
    <dgm:pt modelId="{D114A37C-B344-4D07-A281-59B91AF3A0C2}">
      <dgm:prSet phldrT="[Metin]" custT="1"/>
      <dgm:spPr/>
      <dgm:t>
        <a:bodyPr/>
        <a:lstStyle/>
        <a:p>
          <a:pPr algn="ctr"/>
          <a:r>
            <a:rPr lang="tr-TR" sz="1600" u="sng" dirty="0">
              <a:solidFill>
                <a:schemeClr val="tx1"/>
              </a:solidFill>
              <a:latin typeface="Times New Roman" pitchFamily="18" charset="0"/>
              <a:cs typeface="Times New Roman" pitchFamily="18" charset="0"/>
            </a:rPr>
            <a:t>Ortak Menfaatleri Koruma Yetkisi</a:t>
          </a:r>
          <a:r>
            <a:rPr lang="tr-TR" sz="1600" dirty="0">
              <a:solidFill>
                <a:schemeClr val="tx1"/>
              </a:solidFill>
              <a:latin typeface="Times New Roman" pitchFamily="18" charset="0"/>
              <a:cs typeface="Times New Roman" pitchFamily="18" charset="0"/>
            </a:rPr>
            <a:t>:</a:t>
          </a:r>
        </a:p>
        <a:p>
          <a:pPr algn="just"/>
          <a:r>
            <a:rPr lang="tr-TR" sz="1600" b="1" dirty="0">
              <a:solidFill>
                <a:schemeClr val="tx1"/>
              </a:solidFill>
              <a:latin typeface="Times New Roman" pitchFamily="18" charset="0"/>
              <a:cs typeface="Times New Roman" pitchFamily="18" charset="0"/>
            </a:rPr>
            <a:t>MK. m. 693/son hükmündeki </a:t>
          </a:r>
          <a:r>
            <a:rPr lang="tr-TR" sz="1600" i="1" dirty="0">
              <a:solidFill>
                <a:schemeClr val="tx1"/>
              </a:solidFill>
              <a:latin typeface="Times New Roman" pitchFamily="18" charset="0"/>
              <a:cs typeface="Times New Roman" pitchFamily="18" charset="0"/>
            </a:rPr>
            <a:t>“Paydaşlardan her biri bölünemeyen ortak menfaatlerin korunmasını diğer paydaşları temsilen sağlayabilir.” </a:t>
          </a:r>
        </a:p>
        <a:p>
          <a:pPr algn="just"/>
          <a:endParaRPr lang="tr-TR" sz="1600" dirty="0">
            <a:solidFill>
              <a:schemeClr val="tx1"/>
            </a:solidFill>
            <a:latin typeface="Times New Roman" pitchFamily="18" charset="0"/>
            <a:cs typeface="Times New Roman" pitchFamily="18" charset="0"/>
          </a:endParaRPr>
        </a:p>
        <a:p>
          <a:pPr algn="just"/>
          <a:endParaRPr lang="tr-TR" sz="1600" dirty="0">
            <a:latin typeface="Times New Roman" pitchFamily="18" charset="0"/>
            <a:cs typeface="Times New Roman" pitchFamily="18" charset="0"/>
          </a:endParaRPr>
        </a:p>
        <a:p>
          <a:pPr algn="just"/>
          <a:endParaRPr lang="tr-TR" sz="1600" dirty="0">
            <a:latin typeface="Times New Roman" pitchFamily="18" charset="0"/>
            <a:cs typeface="Times New Roman" pitchFamily="18" charset="0"/>
          </a:endParaRPr>
        </a:p>
      </dgm:t>
    </dgm:pt>
    <dgm:pt modelId="{B866D0AA-8993-43C6-BFF3-0B74171AE735}" type="parTrans" cxnId="{0DE26E6D-CB79-4370-86FD-C8C73D42FF13}">
      <dgm:prSet/>
      <dgm:spPr/>
      <dgm:t>
        <a:bodyPr/>
        <a:lstStyle/>
        <a:p>
          <a:endParaRPr lang="tr-TR"/>
        </a:p>
      </dgm:t>
    </dgm:pt>
    <dgm:pt modelId="{213215A7-5839-4617-A4BE-AC8C9294A0FB}" type="sibTrans" cxnId="{0DE26E6D-CB79-4370-86FD-C8C73D42FF13}">
      <dgm:prSet/>
      <dgm:spPr/>
      <dgm:t>
        <a:bodyPr/>
        <a:lstStyle/>
        <a:p>
          <a:endParaRPr lang="tr-TR"/>
        </a:p>
      </dgm:t>
    </dgm:pt>
    <dgm:pt modelId="{4E1E1937-172C-498B-9783-35A7AA306729}" type="pres">
      <dgm:prSet presAssocID="{D55A2DDF-39CD-40CF-A608-223C88FB57CF}" presName="diagram" presStyleCnt="0">
        <dgm:presLayoutVars>
          <dgm:chMax val="1"/>
          <dgm:dir/>
          <dgm:animLvl val="ctr"/>
          <dgm:resizeHandles val="exact"/>
        </dgm:presLayoutVars>
      </dgm:prSet>
      <dgm:spPr/>
    </dgm:pt>
    <dgm:pt modelId="{2596CCAC-A945-4836-8805-9210B9578FC5}" type="pres">
      <dgm:prSet presAssocID="{D55A2DDF-39CD-40CF-A608-223C88FB57CF}" presName="matrix" presStyleCnt="0"/>
      <dgm:spPr/>
    </dgm:pt>
    <dgm:pt modelId="{1644104F-15AB-4969-8588-C50F9E03E23C}" type="pres">
      <dgm:prSet presAssocID="{D55A2DDF-39CD-40CF-A608-223C88FB57CF}" presName="tile1" presStyleLbl="node1" presStyleIdx="0" presStyleCnt="4" custScaleY="124150" custLinFactNeighborX="2632" custLinFactNeighborY="-1020"/>
      <dgm:spPr/>
    </dgm:pt>
    <dgm:pt modelId="{1FF8E52B-0DF2-4FD4-AAEB-3AE25387706C}" type="pres">
      <dgm:prSet presAssocID="{D55A2DDF-39CD-40CF-A608-223C88FB57CF}" presName="tile1text" presStyleLbl="node1" presStyleIdx="0" presStyleCnt="4">
        <dgm:presLayoutVars>
          <dgm:chMax val="0"/>
          <dgm:chPref val="0"/>
          <dgm:bulletEnabled val="1"/>
        </dgm:presLayoutVars>
      </dgm:prSet>
      <dgm:spPr/>
    </dgm:pt>
    <dgm:pt modelId="{5059A3F5-BB26-4AAA-9729-772E30E7C0A8}" type="pres">
      <dgm:prSet presAssocID="{D55A2DDF-39CD-40CF-A608-223C88FB57CF}" presName="tile2" presStyleLbl="node1" presStyleIdx="1" presStyleCnt="4" custScaleY="123100" custLinFactNeighborX="263"/>
      <dgm:spPr/>
    </dgm:pt>
    <dgm:pt modelId="{B8848F08-C9A9-408F-B48B-37353890ECCA}" type="pres">
      <dgm:prSet presAssocID="{D55A2DDF-39CD-40CF-A608-223C88FB57CF}" presName="tile2text" presStyleLbl="node1" presStyleIdx="1" presStyleCnt="4">
        <dgm:presLayoutVars>
          <dgm:chMax val="0"/>
          <dgm:chPref val="0"/>
          <dgm:bulletEnabled val="1"/>
        </dgm:presLayoutVars>
      </dgm:prSet>
      <dgm:spPr/>
    </dgm:pt>
    <dgm:pt modelId="{C897FEB1-13EB-4852-838C-40072D75C10B}" type="pres">
      <dgm:prSet presAssocID="{D55A2DDF-39CD-40CF-A608-223C88FB57CF}" presName="tile3" presStyleLbl="node1" presStyleIdx="2" presStyleCnt="4" custScaleY="79001" custLinFactNeighborX="-2254" custLinFactNeighborY="-788"/>
      <dgm:spPr/>
    </dgm:pt>
    <dgm:pt modelId="{EAA8DEDF-C4E9-4B5F-9A76-89A848A410B6}" type="pres">
      <dgm:prSet presAssocID="{D55A2DDF-39CD-40CF-A608-223C88FB57CF}" presName="tile3text" presStyleLbl="node1" presStyleIdx="2" presStyleCnt="4">
        <dgm:presLayoutVars>
          <dgm:chMax val="0"/>
          <dgm:chPref val="0"/>
          <dgm:bulletEnabled val="1"/>
        </dgm:presLayoutVars>
      </dgm:prSet>
      <dgm:spPr/>
    </dgm:pt>
    <dgm:pt modelId="{6A227A47-FE77-41F7-ADE6-5B01BE02883E}" type="pres">
      <dgm:prSet presAssocID="{D55A2DDF-39CD-40CF-A608-223C88FB57CF}" presName="tile4" presStyleLbl="node1" presStyleIdx="3" presStyleCnt="4" custScaleY="79000" custLinFactNeighborX="2535" custLinFactNeighborY="-787"/>
      <dgm:spPr/>
    </dgm:pt>
    <dgm:pt modelId="{B25E9AA9-F82A-4349-B0DA-50E235CFFA30}" type="pres">
      <dgm:prSet presAssocID="{D55A2DDF-39CD-40CF-A608-223C88FB57CF}" presName="tile4text" presStyleLbl="node1" presStyleIdx="3" presStyleCnt="4">
        <dgm:presLayoutVars>
          <dgm:chMax val="0"/>
          <dgm:chPref val="0"/>
          <dgm:bulletEnabled val="1"/>
        </dgm:presLayoutVars>
      </dgm:prSet>
      <dgm:spPr/>
    </dgm:pt>
    <dgm:pt modelId="{DA523089-488E-4F67-A169-AE07BC0D2A99}" type="pres">
      <dgm:prSet presAssocID="{D55A2DDF-39CD-40CF-A608-223C88FB57CF}" presName="centerTile" presStyleLbl="fgShp" presStyleIdx="0" presStyleCnt="1" custScaleX="104999" custScaleY="50400" custLinFactNeighborX="4033" custLinFactNeighborY="57298">
        <dgm:presLayoutVars>
          <dgm:chMax val="0"/>
          <dgm:chPref val="0"/>
        </dgm:presLayoutVars>
      </dgm:prSet>
      <dgm:spPr/>
    </dgm:pt>
  </dgm:ptLst>
  <dgm:cxnLst>
    <dgm:cxn modelId="{99357301-AAF9-43DD-9FEB-F767730F7DEF}" type="presOf" srcId="{12CEBAF5-1241-4B8C-A9BF-05C12048B514}" destId="{1FF8E52B-0DF2-4FD4-AAEB-3AE25387706C}" srcOrd="1" destOrd="0" presId="urn:microsoft.com/office/officeart/2005/8/layout/matrix1"/>
    <dgm:cxn modelId="{0C05F81C-3CD3-4D10-9838-28542C5D0237}" type="presOf" srcId="{D114A37C-B344-4D07-A281-59B91AF3A0C2}" destId="{6A227A47-FE77-41F7-ADE6-5B01BE02883E}" srcOrd="0" destOrd="0" presId="urn:microsoft.com/office/officeart/2005/8/layout/matrix1"/>
    <dgm:cxn modelId="{E6E29822-3187-4FFB-9108-6FFF18A57B0C}" srcId="{D482C546-94E0-42B5-A362-0E9AFB8C1C95}" destId="{A9FB0EE9-3EE5-4C95-B62E-B52121D83370}" srcOrd="2" destOrd="0" parTransId="{1F50B093-1A39-4C38-9D0F-9D91247C50EE}" sibTransId="{1C6EE40F-CEA8-4AA2-9E8A-97B0DEB93DC7}"/>
    <dgm:cxn modelId="{FC685224-01BE-4CE5-AF93-8E70CA324916}" srcId="{D482C546-94E0-42B5-A362-0E9AFB8C1C95}" destId="{12CEBAF5-1241-4B8C-A9BF-05C12048B514}" srcOrd="0" destOrd="0" parTransId="{6D47767E-D7C7-411D-B1CD-7D4FAD1E77AC}" sibTransId="{01BD5299-F596-481B-8305-5EAD7F0608A8}"/>
    <dgm:cxn modelId="{0E529E26-DE8F-47F7-82D6-9DCA040716A0}" type="presOf" srcId="{A9FB0EE9-3EE5-4C95-B62E-B52121D83370}" destId="{C897FEB1-13EB-4852-838C-40072D75C10B}" srcOrd="0" destOrd="0" presId="urn:microsoft.com/office/officeart/2005/8/layout/matrix1"/>
    <dgm:cxn modelId="{14F10339-3AC2-4DA2-BC3C-65F1311F83E8}" type="presOf" srcId="{12CEBAF5-1241-4B8C-A9BF-05C12048B514}" destId="{1644104F-15AB-4969-8588-C50F9E03E23C}" srcOrd="0" destOrd="0" presId="urn:microsoft.com/office/officeart/2005/8/layout/matrix1"/>
    <dgm:cxn modelId="{0DE26E6D-CB79-4370-86FD-C8C73D42FF13}" srcId="{D482C546-94E0-42B5-A362-0E9AFB8C1C95}" destId="{D114A37C-B344-4D07-A281-59B91AF3A0C2}" srcOrd="3" destOrd="0" parTransId="{B866D0AA-8993-43C6-BFF3-0B74171AE735}" sibTransId="{213215A7-5839-4617-A4BE-AC8C9294A0FB}"/>
    <dgm:cxn modelId="{26737F6D-4DDA-4EE5-9648-15E78A058F11}" type="presOf" srcId="{D114A37C-B344-4D07-A281-59B91AF3A0C2}" destId="{B25E9AA9-F82A-4349-B0DA-50E235CFFA30}" srcOrd="1" destOrd="0" presId="urn:microsoft.com/office/officeart/2005/8/layout/matrix1"/>
    <dgm:cxn modelId="{33B1F29A-CE54-4FE6-BBC3-6A0090E5C80B}" type="presOf" srcId="{A9FB0EE9-3EE5-4C95-B62E-B52121D83370}" destId="{EAA8DEDF-C4E9-4B5F-9A76-89A848A410B6}" srcOrd="1" destOrd="0" presId="urn:microsoft.com/office/officeart/2005/8/layout/matrix1"/>
    <dgm:cxn modelId="{3155E4AA-77FE-4B17-A102-EED934F4AE21}" srcId="{D55A2DDF-39CD-40CF-A608-223C88FB57CF}" destId="{D482C546-94E0-42B5-A362-0E9AFB8C1C95}" srcOrd="0" destOrd="0" parTransId="{1788D4D3-208C-4DC3-A5EC-726B4EE0CE8A}" sibTransId="{41384E87-0839-48A4-95C5-5BE0B262118F}"/>
    <dgm:cxn modelId="{45D2A2D3-4EF3-4991-9D52-8C2479E8BDDF}" type="presOf" srcId="{D55A2DDF-39CD-40CF-A608-223C88FB57CF}" destId="{4E1E1937-172C-498B-9783-35A7AA306729}" srcOrd="0" destOrd="0" presId="urn:microsoft.com/office/officeart/2005/8/layout/matrix1"/>
    <dgm:cxn modelId="{B2C55AD6-C006-4F08-A2B8-FA8F6C9903EB}" type="presOf" srcId="{D482C546-94E0-42B5-A362-0E9AFB8C1C95}" destId="{DA523089-488E-4F67-A169-AE07BC0D2A99}" srcOrd="0" destOrd="0" presId="urn:microsoft.com/office/officeart/2005/8/layout/matrix1"/>
    <dgm:cxn modelId="{D8FD27E9-FC8E-4794-B80D-6B9B7FF41B68}" type="presOf" srcId="{B2ECB8BB-0758-432A-977E-15D56DA7BA27}" destId="{B8848F08-C9A9-408F-B48B-37353890ECCA}" srcOrd="1" destOrd="0" presId="urn:microsoft.com/office/officeart/2005/8/layout/matrix1"/>
    <dgm:cxn modelId="{0921ECED-7658-47E6-B13E-45EBEDE354B3}" srcId="{D482C546-94E0-42B5-A362-0E9AFB8C1C95}" destId="{B2ECB8BB-0758-432A-977E-15D56DA7BA27}" srcOrd="1" destOrd="0" parTransId="{D80E24E0-CB34-4353-8F53-C52C5032BB4B}" sibTransId="{6A6EBF1D-9D26-4AF9-944A-775E4F84B648}"/>
    <dgm:cxn modelId="{19DFB9F3-7836-4235-B863-8E5A8CB388AB}" type="presOf" srcId="{B2ECB8BB-0758-432A-977E-15D56DA7BA27}" destId="{5059A3F5-BB26-4AAA-9729-772E30E7C0A8}" srcOrd="0" destOrd="0" presId="urn:microsoft.com/office/officeart/2005/8/layout/matrix1"/>
    <dgm:cxn modelId="{BB532416-BD25-4378-B686-2549B23300D3}" type="presParOf" srcId="{4E1E1937-172C-498B-9783-35A7AA306729}" destId="{2596CCAC-A945-4836-8805-9210B9578FC5}" srcOrd="0" destOrd="0" presId="urn:microsoft.com/office/officeart/2005/8/layout/matrix1"/>
    <dgm:cxn modelId="{03BFC144-0509-4703-8BC3-68F22DFDC12A}" type="presParOf" srcId="{2596CCAC-A945-4836-8805-9210B9578FC5}" destId="{1644104F-15AB-4969-8588-C50F9E03E23C}" srcOrd="0" destOrd="0" presId="urn:microsoft.com/office/officeart/2005/8/layout/matrix1"/>
    <dgm:cxn modelId="{2E7D4681-5FB4-4496-9FF8-2A7F5965EBCA}" type="presParOf" srcId="{2596CCAC-A945-4836-8805-9210B9578FC5}" destId="{1FF8E52B-0DF2-4FD4-AAEB-3AE25387706C}" srcOrd="1" destOrd="0" presId="urn:microsoft.com/office/officeart/2005/8/layout/matrix1"/>
    <dgm:cxn modelId="{D012377E-B58C-4CB3-A91F-6D2D2CE73712}" type="presParOf" srcId="{2596CCAC-A945-4836-8805-9210B9578FC5}" destId="{5059A3F5-BB26-4AAA-9729-772E30E7C0A8}" srcOrd="2" destOrd="0" presId="urn:microsoft.com/office/officeart/2005/8/layout/matrix1"/>
    <dgm:cxn modelId="{AB7B27B4-BEDA-470A-A34B-D573DC0D9A70}" type="presParOf" srcId="{2596CCAC-A945-4836-8805-9210B9578FC5}" destId="{B8848F08-C9A9-408F-B48B-37353890ECCA}" srcOrd="3" destOrd="0" presId="urn:microsoft.com/office/officeart/2005/8/layout/matrix1"/>
    <dgm:cxn modelId="{3E0C5ED5-7B4B-4294-98C1-E910D228666A}" type="presParOf" srcId="{2596CCAC-A945-4836-8805-9210B9578FC5}" destId="{C897FEB1-13EB-4852-838C-40072D75C10B}" srcOrd="4" destOrd="0" presId="urn:microsoft.com/office/officeart/2005/8/layout/matrix1"/>
    <dgm:cxn modelId="{BB24A673-4339-4F30-A58D-AF81BA0C06E5}" type="presParOf" srcId="{2596CCAC-A945-4836-8805-9210B9578FC5}" destId="{EAA8DEDF-C4E9-4B5F-9A76-89A848A410B6}" srcOrd="5" destOrd="0" presId="urn:microsoft.com/office/officeart/2005/8/layout/matrix1"/>
    <dgm:cxn modelId="{29DA5CA2-DF15-42D5-BEE2-2D127E7D209D}" type="presParOf" srcId="{2596CCAC-A945-4836-8805-9210B9578FC5}" destId="{6A227A47-FE77-41F7-ADE6-5B01BE02883E}" srcOrd="6" destOrd="0" presId="urn:microsoft.com/office/officeart/2005/8/layout/matrix1"/>
    <dgm:cxn modelId="{DAC0E70B-0443-4C2E-940C-6D5CE58E5687}" type="presParOf" srcId="{2596CCAC-A945-4836-8805-9210B9578FC5}" destId="{B25E9AA9-F82A-4349-B0DA-50E235CFFA30}" srcOrd="7" destOrd="0" presId="urn:microsoft.com/office/officeart/2005/8/layout/matrix1"/>
    <dgm:cxn modelId="{B0EEE9AA-53C4-48AE-8426-95DC4E2C2633}" type="presParOf" srcId="{4E1E1937-172C-498B-9783-35A7AA306729}" destId="{DA523089-488E-4F67-A169-AE07BC0D2A99}"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7577E7FE-D38B-4FC6-9498-D322DEE1AAA8}"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tr-TR"/>
        </a:p>
      </dgm:t>
    </dgm:pt>
    <dgm:pt modelId="{EDD7E5E4-169A-45DA-8106-C6671799187A}">
      <dgm:prSet phldrT="[Metin]" custT="1"/>
      <dgm:spPr/>
      <dgm:t>
        <a:bodyPr/>
        <a:lstStyle/>
        <a:p>
          <a:r>
            <a:rPr lang="tr-TR" sz="2000" b="1" dirty="0">
              <a:latin typeface="Times New Roman" panose="02020603050405020304" pitchFamily="18" charset="0"/>
              <a:cs typeface="Times New Roman" panose="02020603050405020304" pitchFamily="18" charset="0"/>
            </a:rPr>
            <a:t>Paydaşın Giderlere ve Yükümlülüklere Katılması</a:t>
          </a:r>
        </a:p>
      </dgm:t>
    </dgm:pt>
    <dgm:pt modelId="{73FA0FA7-9939-40E0-8D1C-94044D314EE8}" type="parTrans" cxnId="{D0A8FEA3-85D4-499C-8EAF-67F5343DE28A}">
      <dgm:prSet/>
      <dgm:spPr/>
      <dgm:t>
        <a:bodyPr/>
        <a:lstStyle/>
        <a:p>
          <a:endParaRPr lang="tr-TR"/>
        </a:p>
      </dgm:t>
    </dgm:pt>
    <dgm:pt modelId="{E5CFE344-AA75-433E-AC69-D90242955DDC}" type="sibTrans" cxnId="{D0A8FEA3-85D4-499C-8EAF-67F5343DE28A}">
      <dgm:prSet/>
      <dgm:spPr/>
      <dgm:t>
        <a:bodyPr/>
        <a:lstStyle/>
        <a:p>
          <a:endParaRPr lang="tr-TR"/>
        </a:p>
      </dgm:t>
    </dgm:pt>
    <dgm:pt modelId="{E56622D0-89A6-4C34-AF95-31AEB4662A10}">
      <dgm:prSet phldrT="[Metin]" custT="1"/>
      <dgm:spPr/>
      <dgm:t>
        <a:bodyPr/>
        <a:lstStyle/>
        <a:p>
          <a:pPr algn="just"/>
          <a:endParaRPr lang="tr-TR" sz="1800" dirty="0"/>
        </a:p>
        <a:p>
          <a:pPr algn="just"/>
          <a:endParaRPr lang="tr-TR" sz="1800" dirty="0"/>
        </a:p>
        <a:p>
          <a:pPr algn="just"/>
          <a:r>
            <a:rPr lang="tr-TR" sz="1800" dirty="0"/>
            <a:t>- </a:t>
          </a:r>
          <a:r>
            <a:rPr lang="tr-TR" sz="2000" b="1" dirty="0">
              <a:solidFill>
                <a:schemeClr val="tx1"/>
              </a:solidFill>
              <a:latin typeface="Times New Roman" panose="02020603050405020304" pitchFamily="18" charset="0"/>
              <a:cs typeface="Times New Roman" panose="02020603050405020304" pitchFamily="18" charset="0"/>
            </a:rPr>
            <a:t>MK. m. 694/f. 1 hükmüne göre, </a:t>
          </a:r>
          <a:r>
            <a:rPr lang="tr-TR" sz="2000" dirty="0">
              <a:solidFill>
                <a:schemeClr val="tx1"/>
              </a:solidFill>
              <a:latin typeface="Times New Roman" panose="02020603050405020304" pitchFamily="18" charset="0"/>
              <a:cs typeface="Times New Roman" panose="02020603050405020304" pitchFamily="18" charset="0"/>
            </a:rPr>
            <a:t>“</a:t>
          </a:r>
          <a:r>
            <a:rPr lang="tr-TR" sz="2000" i="0" dirty="0">
              <a:solidFill>
                <a:schemeClr val="tx1"/>
              </a:solidFill>
              <a:latin typeface="Times New Roman" panose="02020603050405020304" pitchFamily="18" charset="0"/>
              <a:cs typeface="Times New Roman" panose="02020603050405020304" pitchFamily="18" charset="0"/>
            </a:rPr>
            <a:t>Paylı mülkiyetten doğan veya paylı malı ilgilendiren yönetim giderleri, vergiler ve diğer yükümlülükler; aksine bir hüküm bulunmadıkça paydaşlar tarafından payları oranında karşılanır.” </a:t>
          </a:r>
          <a:r>
            <a:rPr lang="tr-TR" sz="2000" dirty="0">
              <a:solidFill>
                <a:schemeClr val="tx1"/>
              </a:solidFill>
              <a:latin typeface="Times New Roman" panose="02020603050405020304" pitchFamily="18" charset="0"/>
              <a:cs typeface="Times New Roman" panose="02020603050405020304" pitchFamily="18" charset="0"/>
            </a:rPr>
            <a:t>Bu hüküm, Paydaşlar arasındaki İç İlişkiyi düzenler.</a:t>
          </a:r>
        </a:p>
        <a:p>
          <a:pPr algn="just"/>
          <a:r>
            <a:rPr lang="tr-TR" sz="1800" dirty="0">
              <a:solidFill>
                <a:schemeClr val="tx1"/>
              </a:solidFill>
              <a:latin typeface="Times New Roman" panose="02020603050405020304" pitchFamily="18" charset="0"/>
              <a:cs typeface="Times New Roman" panose="02020603050405020304" pitchFamily="18" charset="0"/>
            </a:rPr>
            <a:t>- </a:t>
          </a:r>
          <a:r>
            <a:rPr lang="tr-TR" sz="2000" dirty="0">
              <a:solidFill>
                <a:schemeClr val="tx1"/>
              </a:solidFill>
              <a:latin typeface="Times New Roman" panose="02020603050405020304" pitchFamily="18" charset="0"/>
              <a:cs typeface="Times New Roman" panose="02020603050405020304" pitchFamily="18" charset="0"/>
            </a:rPr>
            <a:t>Dış ilişki BK ilgili hükümlerine göre tayin edilir.</a:t>
          </a:r>
        </a:p>
      </dgm:t>
    </dgm:pt>
    <dgm:pt modelId="{9E696485-2A7C-454D-B6D1-144290B5B3A9}" type="parTrans" cxnId="{DF5B378B-0512-40B9-8F00-39BFFDC2E1FF}">
      <dgm:prSet/>
      <dgm:spPr/>
      <dgm:t>
        <a:bodyPr/>
        <a:lstStyle/>
        <a:p>
          <a:endParaRPr lang="tr-TR"/>
        </a:p>
      </dgm:t>
    </dgm:pt>
    <dgm:pt modelId="{1D77CF74-5CC8-4ED3-8D43-81BEE118B5CF}" type="sibTrans" cxnId="{DF5B378B-0512-40B9-8F00-39BFFDC2E1FF}">
      <dgm:prSet/>
      <dgm:spPr/>
      <dgm:t>
        <a:bodyPr/>
        <a:lstStyle/>
        <a:p>
          <a:endParaRPr lang="tr-TR"/>
        </a:p>
      </dgm:t>
    </dgm:pt>
    <dgm:pt modelId="{80F5D248-DE8E-4AC9-BAD6-3C164C4B17A7}">
      <dgm:prSet phldrT="[Metin]" custT="1"/>
      <dgm:spPr/>
      <dgm:t>
        <a:bodyPr/>
        <a:lstStyle/>
        <a:p>
          <a:pPr algn="just"/>
          <a:r>
            <a:rPr lang="tr-TR" sz="1800" dirty="0"/>
            <a:t>- </a:t>
          </a:r>
          <a:r>
            <a:rPr lang="tr-TR" sz="1800" b="1" dirty="0">
              <a:solidFill>
                <a:schemeClr val="tx1"/>
              </a:solidFill>
              <a:latin typeface="Times New Roman" panose="02020603050405020304" pitchFamily="18" charset="0"/>
              <a:cs typeface="Times New Roman" panose="02020603050405020304" pitchFamily="18" charset="0"/>
            </a:rPr>
            <a:t>MK. m. 694/f. 2 hükmüne gö</a:t>
          </a:r>
          <a:r>
            <a:rPr lang="tr-TR" sz="1800" dirty="0">
              <a:solidFill>
                <a:schemeClr val="tx1"/>
              </a:solidFill>
              <a:latin typeface="Times New Roman" panose="02020603050405020304" pitchFamily="18" charset="0"/>
              <a:cs typeface="Times New Roman" panose="02020603050405020304" pitchFamily="18" charset="0"/>
            </a:rPr>
            <a:t>re, “Payına düşenden fazlasını ödemiş olan paydaş diğerlerine payları oranında rücu edebilir.”</a:t>
          </a:r>
        </a:p>
      </dgm:t>
    </dgm:pt>
    <dgm:pt modelId="{BAA12774-27C6-4A0E-8203-A9F1F10C4F9E}" type="parTrans" cxnId="{5FEB65D0-0BC3-47FE-9071-61430199CD07}">
      <dgm:prSet/>
      <dgm:spPr/>
      <dgm:t>
        <a:bodyPr/>
        <a:lstStyle/>
        <a:p>
          <a:endParaRPr lang="tr-TR"/>
        </a:p>
      </dgm:t>
    </dgm:pt>
    <dgm:pt modelId="{4B93329B-78C5-4278-B3C6-28EBB49F5485}" type="sibTrans" cxnId="{5FEB65D0-0BC3-47FE-9071-61430199CD07}">
      <dgm:prSet/>
      <dgm:spPr/>
      <dgm:t>
        <a:bodyPr/>
        <a:lstStyle/>
        <a:p>
          <a:endParaRPr lang="tr-TR"/>
        </a:p>
      </dgm:t>
    </dgm:pt>
    <dgm:pt modelId="{A40B2B45-D879-4067-9384-68229A4D485D}">
      <dgm:prSet phldrT="[Metin]" custT="1"/>
      <dgm:spPr/>
      <dgm:t>
        <a:bodyPr/>
        <a:lstStyle/>
        <a:p>
          <a:pPr algn="just"/>
          <a:r>
            <a:rPr lang="tr-TR" sz="2000" dirty="0">
              <a:solidFill>
                <a:schemeClr val="tx1"/>
              </a:solidFill>
              <a:latin typeface="Times New Roman" panose="02020603050405020304" pitchFamily="18" charset="0"/>
              <a:cs typeface="Times New Roman" panose="02020603050405020304" pitchFamily="18" charset="0"/>
            </a:rPr>
            <a:t>Yapılan Giderler kanuna uygun değilse, Paydaş yaptığı Gideri MK. m. 694 hükmüne dayandırarak diğer Paydaşlardan talep edemez. Ancak Vekaletsiz İş Görme veya Sebepsiz Zenginleşme Kurallarına dayanabilir.</a:t>
          </a:r>
        </a:p>
        <a:p>
          <a:pPr algn="just"/>
          <a:endParaRPr lang="tr-TR" sz="1800" dirty="0"/>
        </a:p>
      </dgm:t>
    </dgm:pt>
    <dgm:pt modelId="{2A1931A6-D712-47E5-ABA7-E000BEFF1444}" type="parTrans" cxnId="{DC1699D0-78B2-418F-869E-9CF376F2CD55}">
      <dgm:prSet/>
      <dgm:spPr/>
      <dgm:t>
        <a:bodyPr/>
        <a:lstStyle/>
        <a:p>
          <a:endParaRPr lang="tr-TR"/>
        </a:p>
      </dgm:t>
    </dgm:pt>
    <dgm:pt modelId="{5BC0C9E9-CBC6-458D-A39E-B54EACC1ED29}" type="sibTrans" cxnId="{DC1699D0-78B2-418F-869E-9CF376F2CD55}">
      <dgm:prSet/>
      <dgm:spPr/>
      <dgm:t>
        <a:bodyPr/>
        <a:lstStyle/>
        <a:p>
          <a:endParaRPr lang="tr-TR"/>
        </a:p>
      </dgm:t>
    </dgm:pt>
    <dgm:pt modelId="{8F0382F9-9E0B-4AF2-B33F-80997EEA3082}">
      <dgm:prSet phldrT="[Metin]" custT="1"/>
      <dgm:spPr/>
      <dgm:t>
        <a:bodyPr/>
        <a:lstStyle/>
        <a:p>
          <a:pPr algn="just"/>
          <a:r>
            <a:rPr lang="tr-TR" sz="2000" dirty="0">
              <a:solidFill>
                <a:schemeClr val="tx1"/>
              </a:solidFill>
              <a:latin typeface="Times New Roman" panose="02020603050405020304" pitchFamily="18" charset="0"/>
              <a:cs typeface="Times New Roman" panose="02020603050405020304" pitchFamily="18" charset="0"/>
            </a:rPr>
            <a:t>Paydaşların Giderlere Katılma hususunda farklı bir esas kararlaştırmaları halinde, </a:t>
          </a:r>
          <a:r>
            <a:rPr lang="tr-TR" sz="2000" b="1" dirty="0">
              <a:solidFill>
                <a:schemeClr val="tx1"/>
              </a:solidFill>
              <a:latin typeface="Times New Roman" panose="02020603050405020304" pitchFamily="18" charset="0"/>
              <a:cs typeface="Times New Roman" panose="02020603050405020304" pitchFamily="18" charset="0"/>
            </a:rPr>
            <a:t>MK. m. 695 hükmüne göre</a:t>
          </a:r>
          <a:r>
            <a:rPr lang="tr-TR" sz="2000" dirty="0">
              <a:solidFill>
                <a:schemeClr val="tx1"/>
              </a:solidFill>
              <a:latin typeface="Times New Roman" panose="02020603050405020304" pitchFamily="18" charset="0"/>
              <a:cs typeface="Times New Roman" panose="02020603050405020304" pitchFamily="18" charset="0"/>
            </a:rPr>
            <a:t>, Tarafları, Külli Halefleri, sonradan Paydaş olan veya Pay üzerinde Sınırlı Ayni Hak kazanan kimseleri de bağlar</a:t>
          </a:r>
          <a:r>
            <a:rPr lang="tr-TR" sz="2000" dirty="0">
              <a:solidFill>
                <a:schemeClr val="tx1"/>
              </a:solidFill>
            </a:rPr>
            <a:t>. </a:t>
          </a:r>
        </a:p>
        <a:p>
          <a:pPr algn="just"/>
          <a:endParaRPr lang="tr-TR" sz="1800" dirty="0"/>
        </a:p>
      </dgm:t>
    </dgm:pt>
    <dgm:pt modelId="{59D052B8-AFFF-4073-BD3A-5D98AA4A78BA}" type="parTrans" cxnId="{B61B06F3-23D4-494D-8D43-A7677C1AE91E}">
      <dgm:prSet/>
      <dgm:spPr/>
      <dgm:t>
        <a:bodyPr/>
        <a:lstStyle/>
        <a:p>
          <a:endParaRPr lang="tr-TR"/>
        </a:p>
      </dgm:t>
    </dgm:pt>
    <dgm:pt modelId="{015F88BC-7DF5-4884-BB5F-34B83E71A1CB}" type="sibTrans" cxnId="{B61B06F3-23D4-494D-8D43-A7677C1AE91E}">
      <dgm:prSet/>
      <dgm:spPr/>
      <dgm:t>
        <a:bodyPr/>
        <a:lstStyle/>
        <a:p>
          <a:endParaRPr lang="tr-TR"/>
        </a:p>
      </dgm:t>
    </dgm:pt>
    <dgm:pt modelId="{544AEEE7-8E07-474F-9CEF-2833597D5414}" type="pres">
      <dgm:prSet presAssocID="{7577E7FE-D38B-4FC6-9498-D322DEE1AAA8}" presName="diagram" presStyleCnt="0">
        <dgm:presLayoutVars>
          <dgm:chMax val="1"/>
          <dgm:dir/>
          <dgm:animLvl val="ctr"/>
          <dgm:resizeHandles val="exact"/>
        </dgm:presLayoutVars>
      </dgm:prSet>
      <dgm:spPr/>
    </dgm:pt>
    <dgm:pt modelId="{F6442B29-12A6-4CDE-ACB8-4A69503A7463}" type="pres">
      <dgm:prSet presAssocID="{7577E7FE-D38B-4FC6-9498-D322DEE1AAA8}" presName="matrix" presStyleCnt="0"/>
      <dgm:spPr/>
    </dgm:pt>
    <dgm:pt modelId="{7BE3EE77-D922-4E64-AA07-F068129525EB}" type="pres">
      <dgm:prSet presAssocID="{7577E7FE-D38B-4FC6-9498-D322DEE1AAA8}" presName="tile1" presStyleLbl="node1" presStyleIdx="0" presStyleCnt="4"/>
      <dgm:spPr/>
    </dgm:pt>
    <dgm:pt modelId="{63A590C0-AB19-4825-843B-C9E303FE2A72}" type="pres">
      <dgm:prSet presAssocID="{7577E7FE-D38B-4FC6-9498-D322DEE1AAA8}" presName="tile1text" presStyleLbl="node1" presStyleIdx="0" presStyleCnt="4">
        <dgm:presLayoutVars>
          <dgm:chMax val="0"/>
          <dgm:chPref val="0"/>
          <dgm:bulletEnabled val="1"/>
        </dgm:presLayoutVars>
      </dgm:prSet>
      <dgm:spPr/>
    </dgm:pt>
    <dgm:pt modelId="{07662283-7259-45E2-AEA9-1C5B6B0B18FB}" type="pres">
      <dgm:prSet presAssocID="{7577E7FE-D38B-4FC6-9498-D322DEE1AAA8}" presName="tile2" presStyleLbl="node1" presStyleIdx="1" presStyleCnt="4"/>
      <dgm:spPr/>
    </dgm:pt>
    <dgm:pt modelId="{5C33B48E-3919-47E2-90CD-BC92586BD4D5}" type="pres">
      <dgm:prSet presAssocID="{7577E7FE-D38B-4FC6-9498-D322DEE1AAA8}" presName="tile2text" presStyleLbl="node1" presStyleIdx="1" presStyleCnt="4">
        <dgm:presLayoutVars>
          <dgm:chMax val="0"/>
          <dgm:chPref val="0"/>
          <dgm:bulletEnabled val="1"/>
        </dgm:presLayoutVars>
      </dgm:prSet>
      <dgm:spPr/>
    </dgm:pt>
    <dgm:pt modelId="{1509100A-1353-4DE5-90AC-022CC1A79C45}" type="pres">
      <dgm:prSet presAssocID="{7577E7FE-D38B-4FC6-9498-D322DEE1AAA8}" presName="tile3" presStyleLbl="node1" presStyleIdx="2" presStyleCnt="4"/>
      <dgm:spPr/>
    </dgm:pt>
    <dgm:pt modelId="{1119711A-A148-4053-90B9-59EF64F6DD10}" type="pres">
      <dgm:prSet presAssocID="{7577E7FE-D38B-4FC6-9498-D322DEE1AAA8}" presName="tile3text" presStyleLbl="node1" presStyleIdx="2" presStyleCnt="4">
        <dgm:presLayoutVars>
          <dgm:chMax val="0"/>
          <dgm:chPref val="0"/>
          <dgm:bulletEnabled val="1"/>
        </dgm:presLayoutVars>
      </dgm:prSet>
      <dgm:spPr/>
    </dgm:pt>
    <dgm:pt modelId="{9A0479F5-3DEF-41A7-BD4A-6B3DB5099246}" type="pres">
      <dgm:prSet presAssocID="{7577E7FE-D38B-4FC6-9498-D322DEE1AAA8}" presName="tile4" presStyleLbl="node1" presStyleIdx="3" presStyleCnt="4"/>
      <dgm:spPr/>
    </dgm:pt>
    <dgm:pt modelId="{95241CF8-10F6-489F-90F4-3748EC6F02AE}" type="pres">
      <dgm:prSet presAssocID="{7577E7FE-D38B-4FC6-9498-D322DEE1AAA8}" presName="tile4text" presStyleLbl="node1" presStyleIdx="3" presStyleCnt="4">
        <dgm:presLayoutVars>
          <dgm:chMax val="0"/>
          <dgm:chPref val="0"/>
          <dgm:bulletEnabled val="1"/>
        </dgm:presLayoutVars>
      </dgm:prSet>
      <dgm:spPr/>
    </dgm:pt>
    <dgm:pt modelId="{5F01CB1D-3311-4297-AC7C-BD1F9F6ACDA3}" type="pres">
      <dgm:prSet presAssocID="{7577E7FE-D38B-4FC6-9498-D322DEE1AAA8}" presName="centerTile" presStyleLbl="fgShp" presStyleIdx="0" presStyleCnt="1" custScaleX="120496" custScaleY="59597" custLinFactNeighborX="-2499" custLinFactNeighborY="-399">
        <dgm:presLayoutVars>
          <dgm:chMax val="0"/>
          <dgm:chPref val="0"/>
        </dgm:presLayoutVars>
      </dgm:prSet>
      <dgm:spPr/>
    </dgm:pt>
  </dgm:ptLst>
  <dgm:cxnLst>
    <dgm:cxn modelId="{172F3C03-F7AA-4D00-AF2C-6DBA3862F896}" type="presOf" srcId="{E56622D0-89A6-4C34-AF95-31AEB4662A10}" destId="{63A590C0-AB19-4825-843B-C9E303FE2A72}" srcOrd="1" destOrd="0" presId="urn:microsoft.com/office/officeart/2005/8/layout/matrix1"/>
    <dgm:cxn modelId="{D7A8965F-E113-4406-8CA5-1B91D8A0FCA9}" type="presOf" srcId="{7577E7FE-D38B-4FC6-9498-D322DEE1AAA8}" destId="{544AEEE7-8E07-474F-9CEF-2833597D5414}" srcOrd="0" destOrd="0" presId="urn:microsoft.com/office/officeart/2005/8/layout/matrix1"/>
    <dgm:cxn modelId="{E7EA936C-28F2-4242-8FE4-F5AC40B31881}" type="presOf" srcId="{80F5D248-DE8E-4AC9-BAD6-3C164C4B17A7}" destId="{07662283-7259-45E2-AEA9-1C5B6B0B18FB}" srcOrd="0" destOrd="0" presId="urn:microsoft.com/office/officeart/2005/8/layout/matrix1"/>
    <dgm:cxn modelId="{1D019D85-891E-48CE-9412-A3FF41E069F9}" type="presOf" srcId="{8F0382F9-9E0B-4AF2-B33F-80997EEA3082}" destId="{95241CF8-10F6-489F-90F4-3748EC6F02AE}" srcOrd="1" destOrd="0" presId="urn:microsoft.com/office/officeart/2005/8/layout/matrix1"/>
    <dgm:cxn modelId="{DF5B378B-0512-40B9-8F00-39BFFDC2E1FF}" srcId="{EDD7E5E4-169A-45DA-8106-C6671799187A}" destId="{E56622D0-89A6-4C34-AF95-31AEB4662A10}" srcOrd="0" destOrd="0" parTransId="{9E696485-2A7C-454D-B6D1-144290B5B3A9}" sibTransId="{1D77CF74-5CC8-4ED3-8D43-81BEE118B5CF}"/>
    <dgm:cxn modelId="{72F14DA0-7D6E-4265-9812-F12198433DC8}" type="presOf" srcId="{8F0382F9-9E0B-4AF2-B33F-80997EEA3082}" destId="{9A0479F5-3DEF-41A7-BD4A-6B3DB5099246}" srcOrd="0" destOrd="0" presId="urn:microsoft.com/office/officeart/2005/8/layout/matrix1"/>
    <dgm:cxn modelId="{EE8F79A0-8865-400D-8E6C-9CFE31FA2658}" type="presOf" srcId="{E56622D0-89A6-4C34-AF95-31AEB4662A10}" destId="{7BE3EE77-D922-4E64-AA07-F068129525EB}" srcOrd="0" destOrd="0" presId="urn:microsoft.com/office/officeart/2005/8/layout/matrix1"/>
    <dgm:cxn modelId="{D0A8FEA3-85D4-499C-8EAF-67F5343DE28A}" srcId="{7577E7FE-D38B-4FC6-9498-D322DEE1AAA8}" destId="{EDD7E5E4-169A-45DA-8106-C6671799187A}" srcOrd="0" destOrd="0" parTransId="{73FA0FA7-9939-40E0-8D1C-94044D314EE8}" sibTransId="{E5CFE344-AA75-433E-AC69-D90242955DDC}"/>
    <dgm:cxn modelId="{456BFBA9-FF68-41B1-8680-68071949D62D}" type="presOf" srcId="{A40B2B45-D879-4067-9384-68229A4D485D}" destId="{1119711A-A148-4053-90B9-59EF64F6DD10}" srcOrd="1" destOrd="0" presId="urn:microsoft.com/office/officeart/2005/8/layout/matrix1"/>
    <dgm:cxn modelId="{9AF864B8-BD81-42AB-A7D2-2332C77740BC}" type="presOf" srcId="{A40B2B45-D879-4067-9384-68229A4D485D}" destId="{1509100A-1353-4DE5-90AC-022CC1A79C45}" srcOrd="0" destOrd="0" presId="urn:microsoft.com/office/officeart/2005/8/layout/matrix1"/>
    <dgm:cxn modelId="{37C4E8BE-9700-4300-8DD3-0E026EA9A800}" type="presOf" srcId="{EDD7E5E4-169A-45DA-8106-C6671799187A}" destId="{5F01CB1D-3311-4297-AC7C-BD1F9F6ACDA3}" srcOrd="0" destOrd="0" presId="urn:microsoft.com/office/officeart/2005/8/layout/matrix1"/>
    <dgm:cxn modelId="{5FEB65D0-0BC3-47FE-9071-61430199CD07}" srcId="{EDD7E5E4-169A-45DA-8106-C6671799187A}" destId="{80F5D248-DE8E-4AC9-BAD6-3C164C4B17A7}" srcOrd="1" destOrd="0" parTransId="{BAA12774-27C6-4A0E-8203-A9F1F10C4F9E}" sibTransId="{4B93329B-78C5-4278-B3C6-28EBB49F5485}"/>
    <dgm:cxn modelId="{DC1699D0-78B2-418F-869E-9CF376F2CD55}" srcId="{EDD7E5E4-169A-45DA-8106-C6671799187A}" destId="{A40B2B45-D879-4067-9384-68229A4D485D}" srcOrd="2" destOrd="0" parTransId="{2A1931A6-D712-47E5-ABA7-E000BEFF1444}" sibTransId="{5BC0C9E9-CBC6-458D-A39E-B54EACC1ED29}"/>
    <dgm:cxn modelId="{5CAD4DDB-F6A3-48A2-9275-C00B67D6258D}" type="presOf" srcId="{80F5D248-DE8E-4AC9-BAD6-3C164C4B17A7}" destId="{5C33B48E-3919-47E2-90CD-BC92586BD4D5}" srcOrd="1" destOrd="0" presId="urn:microsoft.com/office/officeart/2005/8/layout/matrix1"/>
    <dgm:cxn modelId="{B61B06F3-23D4-494D-8D43-A7677C1AE91E}" srcId="{EDD7E5E4-169A-45DA-8106-C6671799187A}" destId="{8F0382F9-9E0B-4AF2-B33F-80997EEA3082}" srcOrd="3" destOrd="0" parTransId="{59D052B8-AFFF-4073-BD3A-5D98AA4A78BA}" sibTransId="{015F88BC-7DF5-4884-BB5F-34B83E71A1CB}"/>
    <dgm:cxn modelId="{FBEC73EE-2B91-46D9-8CD6-1953B3582F93}" type="presParOf" srcId="{544AEEE7-8E07-474F-9CEF-2833597D5414}" destId="{F6442B29-12A6-4CDE-ACB8-4A69503A7463}" srcOrd="0" destOrd="0" presId="urn:microsoft.com/office/officeart/2005/8/layout/matrix1"/>
    <dgm:cxn modelId="{5143CF3D-4D25-4EC5-97F9-86E2482051F8}" type="presParOf" srcId="{F6442B29-12A6-4CDE-ACB8-4A69503A7463}" destId="{7BE3EE77-D922-4E64-AA07-F068129525EB}" srcOrd="0" destOrd="0" presId="urn:microsoft.com/office/officeart/2005/8/layout/matrix1"/>
    <dgm:cxn modelId="{49C241A5-B343-432D-8439-8E58EE22B211}" type="presParOf" srcId="{F6442B29-12A6-4CDE-ACB8-4A69503A7463}" destId="{63A590C0-AB19-4825-843B-C9E303FE2A72}" srcOrd="1" destOrd="0" presId="urn:microsoft.com/office/officeart/2005/8/layout/matrix1"/>
    <dgm:cxn modelId="{8F3B3F1C-2E66-407C-8A22-A02AAB2935CD}" type="presParOf" srcId="{F6442B29-12A6-4CDE-ACB8-4A69503A7463}" destId="{07662283-7259-45E2-AEA9-1C5B6B0B18FB}" srcOrd="2" destOrd="0" presId="urn:microsoft.com/office/officeart/2005/8/layout/matrix1"/>
    <dgm:cxn modelId="{4E99F90A-9DA2-4E68-9720-58187AA911AE}" type="presParOf" srcId="{F6442B29-12A6-4CDE-ACB8-4A69503A7463}" destId="{5C33B48E-3919-47E2-90CD-BC92586BD4D5}" srcOrd="3" destOrd="0" presId="urn:microsoft.com/office/officeart/2005/8/layout/matrix1"/>
    <dgm:cxn modelId="{5A51163E-11EE-40C8-B3EB-6609C02E4789}" type="presParOf" srcId="{F6442B29-12A6-4CDE-ACB8-4A69503A7463}" destId="{1509100A-1353-4DE5-90AC-022CC1A79C45}" srcOrd="4" destOrd="0" presId="urn:microsoft.com/office/officeart/2005/8/layout/matrix1"/>
    <dgm:cxn modelId="{A8C9BB3A-9D8D-4B0D-9DC1-20139F036B60}" type="presParOf" srcId="{F6442B29-12A6-4CDE-ACB8-4A69503A7463}" destId="{1119711A-A148-4053-90B9-59EF64F6DD10}" srcOrd="5" destOrd="0" presId="urn:microsoft.com/office/officeart/2005/8/layout/matrix1"/>
    <dgm:cxn modelId="{48B61F01-851A-45BE-BB35-F7BABFE1E5C8}" type="presParOf" srcId="{F6442B29-12A6-4CDE-ACB8-4A69503A7463}" destId="{9A0479F5-3DEF-41A7-BD4A-6B3DB5099246}" srcOrd="6" destOrd="0" presId="urn:microsoft.com/office/officeart/2005/8/layout/matrix1"/>
    <dgm:cxn modelId="{4539C6BA-C7A8-473A-9F6A-0EC3B5A2C03A}" type="presParOf" srcId="{F6442B29-12A6-4CDE-ACB8-4A69503A7463}" destId="{95241CF8-10F6-489F-90F4-3748EC6F02AE}" srcOrd="7" destOrd="0" presId="urn:microsoft.com/office/officeart/2005/8/layout/matrix1"/>
    <dgm:cxn modelId="{7506685F-20AE-49F2-8C1E-E900F4FB734D}" type="presParOf" srcId="{544AEEE7-8E07-474F-9CEF-2833597D5414}" destId="{5F01CB1D-3311-4297-AC7C-BD1F9F6ACDA3}"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44A91D44-9483-4EB4-BB03-EFB56A1B12F1}"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tr-TR"/>
        </a:p>
      </dgm:t>
    </dgm:pt>
    <dgm:pt modelId="{71154014-EC45-4CEB-85B4-B8C348CCDFD1}">
      <dgm:prSet phldrT="[Metin]"/>
      <dgm:spPr/>
      <dgm:t>
        <a:bodyPr/>
        <a:lstStyle/>
        <a:p>
          <a:r>
            <a:rPr lang="tr-TR" dirty="0">
              <a:solidFill>
                <a:schemeClr val="tx1"/>
              </a:solidFill>
              <a:latin typeface="Times New Roman" pitchFamily="18" charset="0"/>
              <a:cs typeface="Times New Roman" pitchFamily="18" charset="0"/>
            </a:rPr>
            <a:t>Paylı Mülkiyetin bir veya birkaç Paydaş için Sona Ermesi</a:t>
          </a:r>
        </a:p>
      </dgm:t>
    </dgm:pt>
    <dgm:pt modelId="{CA32E2AE-DE76-4015-9CC0-DAA24BBF7F39}" type="parTrans" cxnId="{AD8496CE-695A-431F-817D-174B152ABFBD}">
      <dgm:prSet/>
      <dgm:spPr/>
      <dgm:t>
        <a:bodyPr/>
        <a:lstStyle/>
        <a:p>
          <a:endParaRPr lang="tr-TR"/>
        </a:p>
      </dgm:t>
    </dgm:pt>
    <dgm:pt modelId="{B431C42F-FE29-4FEA-A992-D26524B5BD69}" type="sibTrans" cxnId="{AD8496CE-695A-431F-817D-174B152ABFBD}">
      <dgm:prSet/>
      <dgm:spPr/>
      <dgm:t>
        <a:bodyPr/>
        <a:lstStyle/>
        <a:p>
          <a:endParaRPr lang="tr-TR"/>
        </a:p>
      </dgm:t>
    </dgm:pt>
    <dgm:pt modelId="{F48B7BC8-51FE-4383-B62B-D4127736682C}">
      <dgm:prSet phldrT="[Metin]"/>
      <dgm:spPr/>
      <dgm:t>
        <a:bodyPr/>
        <a:lstStyle/>
        <a:p>
          <a:r>
            <a:rPr lang="tr-TR" dirty="0">
              <a:solidFill>
                <a:schemeClr val="tx1"/>
              </a:solidFill>
              <a:latin typeface="Times New Roman" pitchFamily="18" charset="0"/>
              <a:cs typeface="Times New Roman" pitchFamily="18" charset="0"/>
            </a:rPr>
            <a:t>Paylı Mülkiyetin bütün Paydaşlar için Sona Ermesi</a:t>
          </a:r>
        </a:p>
      </dgm:t>
    </dgm:pt>
    <dgm:pt modelId="{40F903E3-ACF7-4BD7-B79D-A6B1A0EAF181}" type="parTrans" cxnId="{84C50EFF-9D43-4CCB-9B33-BBB96F250455}">
      <dgm:prSet/>
      <dgm:spPr/>
      <dgm:t>
        <a:bodyPr/>
        <a:lstStyle/>
        <a:p>
          <a:endParaRPr lang="tr-TR"/>
        </a:p>
      </dgm:t>
    </dgm:pt>
    <dgm:pt modelId="{1585A444-976B-414F-8052-A432AD215425}" type="sibTrans" cxnId="{84C50EFF-9D43-4CCB-9B33-BBB96F250455}">
      <dgm:prSet/>
      <dgm:spPr/>
      <dgm:t>
        <a:bodyPr/>
        <a:lstStyle/>
        <a:p>
          <a:endParaRPr lang="tr-TR"/>
        </a:p>
      </dgm:t>
    </dgm:pt>
    <dgm:pt modelId="{FC289A6B-D7E0-4CF6-B610-D81B5BCACECD}" type="pres">
      <dgm:prSet presAssocID="{44A91D44-9483-4EB4-BB03-EFB56A1B12F1}" presName="Name0" presStyleCnt="0">
        <dgm:presLayoutVars>
          <dgm:dir/>
          <dgm:resizeHandles val="exact"/>
        </dgm:presLayoutVars>
      </dgm:prSet>
      <dgm:spPr/>
    </dgm:pt>
    <dgm:pt modelId="{3D7B4057-83F5-4D6F-9B2B-82AE9A2D29A3}" type="pres">
      <dgm:prSet presAssocID="{71154014-EC45-4CEB-85B4-B8C348CCDFD1}" presName="node" presStyleLbl="node1" presStyleIdx="0" presStyleCnt="2">
        <dgm:presLayoutVars>
          <dgm:bulletEnabled val="1"/>
        </dgm:presLayoutVars>
      </dgm:prSet>
      <dgm:spPr/>
    </dgm:pt>
    <dgm:pt modelId="{B09C74D3-F6FB-4CD7-9D5A-D10553268E28}" type="pres">
      <dgm:prSet presAssocID="{B431C42F-FE29-4FEA-A992-D26524B5BD69}" presName="sibTrans" presStyleCnt="0"/>
      <dgm:spPr/>
    </dgm:pt>
    <dgm:pt modelId="{D3718569-481F-4CE5-8E71-29ECA8781897}" type="pres">
      <dgm:prSet presAssocID="{F48B7BC8-51FE-4383-B62B-D4127736682C}" presName="node" presStyleLbl="node1" presStyleIdx="1" presStyleCnt="2">
        <dgm:presLayoutVars>
          <dgm:bulletEnabled val="1"/>
        </dgm:presLayoutVars>
      </dgm:prSet>
      <dgm:spPr/>
    </dgm:pt>
  </dgm:ptLst>
  <dgm:cxnLst>
    <dgm:cxn modelId="{0AA99A02-73B0-40B9-A8BE-374BF344B0CF}" type="presOf" srcId="{71154014-EC45-4CEB-85B4-B8C348CCDFD1}" destId="{3D7B4057-83F5-4D6F-9B2B-82AE9A2D29A3}" srcOrd="0" destOrd="0" presId="urn:microsoft.com/office/officeart/2005/8/layout/hList6"/>
    <dgm:cxn modelId="{AD8496CE-695A-431F-817D-174B152ABFBD}" srcId="{44A91D44-9483-4EB4-BB03-EFB56A1B12F1}" destId="{71154014-EC45-4CEB-85B4-B8C348CCDFD1}" srcOrd="0" destOrd="0" parTransId="{CA32E2AE-DE76-4015-9CC0-DAA24BBF7F39}" sibTransId="{B431C42F-FE29-4FEA-A992-D26524B5BD69}"/>
    <dgm:cxn modelId="{A9625EE9-B585-4FBA-8E12-897BDAAA03D7}" type="presOf" srcId="{F48B7BC8-51FE-4383-B62B-D4127736682C}" destId="{D3718569-481F-4CE5-8E71-29ECA8781897}" srcOrd="0" destOrd="0" presId="urn:microsoft.com/office/officeart/2005/8/layout/hList6"/>
    <dgm:cxn modelId="{1F41B6EC-B22A-4DD9-B7CD-FFB6160C2E9C}" type="presOf" srcId="{44A91D44-9483-4EB4-BB03-EFB56A1B12F1}" destId="{FC289A6B-D7E0-4CF6-B610-D81B5BCACECD}" srcOrd="0" destOrd="0" presId="urn:microsoft.com/office/officeart/2005/8/layout/hList6"/>
    <dgm:cxn modelId="{84C50EFF-9D43-4CCB-9B33-BBB96F250455}" srcId="{44A91D44-9483-4EB4-BB03-EFB56A1B12F1}" destId="{F48B7BC8-51FE-4383-B62B-D4127736682C}" srcOrd="1" destOrd="0" parTransId="{40F903E3-ACF7-4BD7-B79D-A6B1A0EAF181}" sibTransId="{1585A444-976B-414F-8052-A432AD215425}"/>
    <dgm:cxn modelId="{40620112-5E94-48F8-9527-BF08B52E32D1}" type="presParOf" srcId="{FC289A6B-D7E0-4CF6-B610-D81B5BCACECD}" destId="{3D7B4057-83F5-4D6F-9B2B-82AE9A2D29A3}" srcOrd="0" destOrd="0" presId="urn:microsoft.com/office/officeart/2005/8/layout/hList6"/>
    <dgm:cxn modelId="{44B045DD-F97C-4CEA-A3A8-EF29539460C3}" type="presParOf" srcId="{FC289A6B-D7E0-4CF6-B610-D81B5BCACECD}" destId="{B09C74D3-F6FB-4CD7-9D5A-D10553268E28}" srcOrd="1" destOrd="0" presId="urn:microsoft.com/office/officeart/2005/8/layout/hList6"/>
    <dgm:cxn modelId="{72437A8E-1605-4FBB-878B-A9A151A364A7}" type="presParOf" srcId="{FC289A6B-D7E0-4CF6-B610-D81B5BCACECD}" destId="{D3718569-481F-4CE5-8E71-29ECA8781897}"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54817238-C095-44F3-BF1D-03301DFE6E48}"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tr-TR"/>
        </a:p>
      </dgm:t>
    </dgm:pt>
    <dgm:pt modelId="{4E9DE541-67D8-418B-B7D0-99A88541591A}">
      <dgm:prSet phldrT="[Metin]" custT="1"/>
      <dgm:spPr/>
      <dgm:t>
        <a:bodyPr/>
        <a:lstStyle/>
        <a:p>
          <a:pPr algn="just"/>
          <a:r>
            <a:rPr lang="tr-TR" sz="2800" dirty="0">
              <a:solidFill>
                <a:schemeClr val="tx1"/>
              </a:solidFill>
              <a:latin typeface="Times New Roman" pitchFamily="18" charset="0"/>
              <a:cs typeface="Times New Roman" pitchFamily="18" charset="0"/>
            </a:rPr>
            <a:t>-</a:t>
          </a:r>
          <a:r>
            <a:rPr lang="tr-TR" sz="2800" dirty="0">
              <a:latin typeface="Times New Roman" pitchFamily="18" charset="0"/>
              <a:cs typeface="Times New Roman" pitchFamily="18" charset="0"/>
            </a:rPr>
            <a:t> </a:t>
          </a:r>
          <a:r>
            <a:rPr lang="tr-TR" sz="2800" dirty="0">
              <a:solidFill>
                <a:schemeClr val="tx1"/>
              </a:solidFill>
              <a:latin typeface="Times New Roman" pitchFamily="18" charset="0"/>
              <a:cs typeface="Times New Roman" pitchFamily="18" charset="0"/>
            </a:rPr>
            <a:t>Paydaşın Payını bir başkasına Temlik Etmesi veya Paydaşın Borcu için Payın Cebri İcra yolu ile Satılması</a:t>
          </a:r>
        </a:p>
      </dgm:t>
    </dgm:pt>
    <dgm:pt modelId="{C7887BEA-E695-476C-A2C5-9173D62B03C3}" type="parTrans" cxnId="{6EC705CC-EDF5-41F9-A5EF-F99B3A2FCF55}">
      <dgm:prSet/>
      <dgm:spPr/>
      <dgm:t>
        <a:bodyPr/>
        <a:lstStyle/>
        <a:p>
          <a:endParaRPr lang="tr-TR"/>
        </a:p>
      </dgm:t>
    </dgm:pt>
    <dgm:pt modelId="{9D5119DC-6B2B-4B36-A030-1C0962E8DE2F}" type="sibTrans" cxnId="{6EC705CC-EDF5-41F9-A5EF-F99B3A2FCF55}">
      <dgm:prSet/>
      <dgm:spPr/>
      <dgm:t>
        <a:bodyPr/>
        <a:lstStyle/>
        <a:p>
          <a:endParaRPr lang="tr-TR"/>
        </a:p>
      </dgm:t>
    </dgm:pt>
    <dgm:pt modelId="{E013EA2E-AC6D-4673-877F-8BB84317EE2C}">
      <dgm:prSet phldrT="[Metin]" custT="1"/>
      <dgm:spPr/>
      <dgm:t>
        <a:bodyPr/>
        <a:lstStyle/>
        <a:p>
          <a:pPr algn="just"/>
          <a:r>
            <a:rPr lang="tr-TR" sz="2800" dirty="0">
              <a:solidFill>
                <a:schemeClr val="tx1"/>
              </a:solidFill>
              <a:latin typeface="Times New Roman" pitchFamily="18" charset="0"/>
              <a:cs typeface="Times New Roman" pitchFamily="18" charset="0"/>
            </a:rPr>
            <a:t>-</a:t>
          </a:r>
          <a:r>
            <a:rPr lang="tr-TR" sz="2800" dirty="0">
              <a:latin typeface="Times New Roman" pitchFamily="18" charset="0"/>
              <a:cs typeface="Times New Roman" pitchFamily="18" charset="0"/>
            </a:rPr>
            <a:t> </a:t>
          </a:r>
          <a:r>
            <a:rPr lang="tr-TR" sz="2800" dirty="0">
              <a:solidFill>
                <a:schemeClr val="tx1"/>
              </a:solidFill>
              <a:latin typeface="Times New Roman" pitchFamily="18" charset="0"/>
              <a:cs typeface="Times New Roman" pitchFamily="18" charset="0"/>
            </a:rPr>
            <a:t>Paydaşın Mülkiyet Hakkından feragat etmesi halinde, Payın ne hal alacağı tartışmalıdır. Hakim görüşe göre, bu durumda Paydaşların Hakları, Payları Oranında büyür.</a:t>
          </a:r>
        </a:p>
      </dgm:t>
    </dgm:pt>
    <dgm:pt modelId="{12D852ED-AA99-4FDD-A808-14CACFC01A79}" type="parTrans" cxnId="{3596C261-5882-4477-A8C9-6D7D4D6F928B}">
      <dgm:prSet/>
      <dgm:spPr/>
      <dgm:t>
        <a:bodyPr/>
        <a:lstStyle/>
        <a:p>
          <a:endParaRPr lang="tr-TR"/>
        </a:p>
      </dgm:t>
    </dgm:pt>
    <dgm:pt modelId="{C1860B54-770F-4822-B687-C821F942C03F}" type="sibTrans" cxnId="{3596C261-5882-4477-A8C9-6D7D4D6F928B}">
      <dgm:prSet/>
      <dgm:spPr/>
      <dgm:t>
        <a:bodyPr/>
        <a:lstStyle/>
        <a:p>
          <a:endParaRPr lang="tr-TR"/>
        </a:p>
      </dgm:t>
    </dgm:pt>
    <dgm:pt modelId="{7017A432-CB6E-4EF9-AF3D-F864F09CB994}">
      <dgm:prSet phldrT="[Metin]" custT="1"/>
      <dgm:spPr/>
      <dgm:t>
        <a:bodyPr/>
        <a:lstStyle/>
        <a:p>
          <a:pPr algn="just"/>
          <a:r>
            <a:rPr lang="tr-TR" sz="2800" dirty="0">
              <a:solidFill>
                <a:schemeClr val="tx1"/>
              </a:solidFill>
              <a:latin typeface="Times New Roman" pitchFamily="18" charset="0"/>
              <a:cs typeface="Times New Roman" pitchFamily="18" charset="0"/>
            </a:rPr>
            <a:t>-</a:t>
          </a:r>
          <a:r>
            <a:rPr lang="tr-TR" sz="2800" dirty="0">
              <a:latin typeface="Times New Roman" pitchFamily="18" charset="0"/>
              <a:cs typeface="Times New Roman" pitchFamily="18" charset="0"/>
            </a:rPr>
            <a:t> </a:t>
          </a:r>
          <a:r>
            <a:rPr lang="tr-TR" sz="2800" dirty="0">
              <a:solidFill>
                <a:schemeClr val="tx1"/>
              </a:solidFill>
              <a:latin typeface="Times New Roman" pitchFamily="18" charset="0"/>
              <a:cs typeface="Times New Roman" pitchFamily="18" charset="0"/>
            </a:rPr>
            <a:t>Paydaşın Mahkeme Kararı ile Paydaşlıktan Çıkarılması</a:t>
          </a:r>
        </a:p>
        <a:p>
          <a:pPr algn="just"/>
          <a:r>
            <a:rPr lang="tr-TR" sz="2800" dirty="0">
              <a:solidFill>
                <a:schemeClr val="tx1"/>
              </a:solidFill>
              <a:latin typeface="Times New Roman" pitchFamily="18" charset="0"/>
              <a:cs typeface="Times New Roman" pitchFamily="18" charset="0"/>
            </a:rPr>
            <a:t>(</a:t>
          </a:r>
          <a:r>
            <a:rPr lang="tr-TR" sz="2400" i="1" dirty="0">
              <a:solidFill>
                <a:schemeClr val="tx1"/>
              </a:solidFill>
              <a:latin typeface="Times New Roman" pitchFamily="18" charset="0"/>
              <a:cs typeface="Times New Roman" pitchFamily="18" charset="0"/>
            </a:rPr>
            <a:t>MK. m. 696)</a:t>
          </a:r>
        </a:p>
      </dgm:t>
    </dgm:pt>
    <dgm:pt modelId="{4F0ED022-7484-413C-A66B-AC6F2BDCFDA1}" type="parTrans" cxnId="{44697827-9F03-4FBF-B874-2F6AF22248A3}">
      <dgm:prSet/>
      <dgm:spPr/>
      <dgm:t>
        <a:bodyPr/>
        <a:lstStyle/>
        <a:p>
          <a:endParaRPr lang="tr-TR"/>
        </a:p>
      </dgm:t>
    </dgm:pt>
    <dgm:pt modelId="{99349CA7-5D8E-4320-A663-41CE8A033ADC}" type="sibTrans" cxnId="{44697827-9F03-4FBF-B874-2F6AF22248A3}">
      <dgm:prSet/>
      <dgm:spPr/>
      <dgm:t>
        <a:bodyPr/>
        <a:lstStyle/>
        <a:p>
          <a:endParaRPr lang="tr-TR"/>
        </a:p>
      </dgm:t>
    </dgm:pt>
    <dgm:pt modelId="{8C5D1226-E77B-4E7A-8B67-BBA59377C556}" type="pres">
      <dgm:prSet presAssocID="{54817238-C095-44F3-BF1D-03301DFE6E48}" presName="linear" presStyleCnt="0">
        <dgm:presLayoutVars>
          <dgm:dir/>
          <dgm:animLvl val="lvl"/>
          <dgm:resizeHandles val="exact"/>
        </dgm:presLayoutVars>
      </dgm:prSet>
      <dgm:spPr/>
    </dgm:pt>
    <dgm:pt modelId="{B4618B66-8F23-487C-8745-8A05E46C0407}" type="pres">
      <dgm:prSet presAssocID="{4E9DE541-67D8-418B-B7D0-99A88541591A}" presName="parentLin" presStyleCnt="0"/>
      <dgm:spPr/>
    </dgm:pt>
    <dgm:pt modelId="{DBDD8B0B-86E5-470B-902D-C32555829C1C}" type="pres">
      <dgm:prSet presAssocID="{4E9DE541-67D8-418B-B7D0-99A88541591A}" presName="parentLeftMargin" presStyleLbl="node1" presStyleIdx="0" presStyleCnt="3"/>
      <dgm:spPr/>
    </dgm:pt>
    <dgm:pt modelId="{971D9D4C-57FA-475B-8611-FFD910F8C782}" type="pres">
      <dgm:prSet presAssocID="{4E9DE541-67D8-418B-B7D0-99A88541591A}" presName="parentText" presStyleLbl="node1" presStyleIdx="0" presStyleCnt="3" custScaleX="138570" custScaleY="327166" custLinFactNeighborX="-100000" custLinFactNeighborY="-4280">
        <dgm:presLayoutVars>
          <dgm:chMax val="0"/>
          <dgm:bulletEnabled val="1"/>
        </dgm:presLayoutVars>
      </dgm:prSet>
      <dgm:spPr/>
    </dgm:pt>
    <dgm:pt modelId="{3B779A4E-5DEA-458A-8FB6-BB975E8D868B}" type="pres">
      <dgm:prSet presAssocID="{4E9DE541-67D8-418B-B7D0-99A88541591A}" presName="negativeSpace" presStyleCnt="0"/>
      <dgm:spPr/>
    </dgm:pt>
    <dgm:pt modelId="{2A31D19F-AEAF-48A8-A0D4-4D8B7DBE06F9}" type="pres">
      <dgm:prSet presAssocID="{4E9DE541-67D8-418B-B7D0-99A88541591A}" presName="childText" presStyleLbl="conFgAcc1" presStyleIdx="0" presStyleCnt="3">
        <dgm:presLayoutVars>
          <dgm:bulletEnabled val="1"/>
        </dgm:presLayoutVars>
      </dgm:prSet>
      <dgm:spPr/>
    </dgm:pt>
    <dgm:pt modelId="{853E953D-7B11-4971-8DAC-195DF8CE1966}" type="pres">
      <dgm:prSet presAssocID="{9D5119DC-6B2B-4B36-A030-1C0962E8DE2F}" presName="spaceBetweenRectangles" presStyleCnt="0"/>
      <dgm:spPr/>
    </dgm:pt>
    <dgm:pt modelId="{2C4E8F83-8EDB-48C0-92EA-A16DDAF45C36}" type="pres">
      <dgm:prSet presAssocID="{E013EA2E-AC6D-4673-877F-8BB84317EE2C}" presName="parentLin" presStyleCnt="0"/>
      <dgm:spPr/>
    </dgm:pt>
    <dgm:pt modelId="{C6FCE3E5-9CE1-4532-A1C8-039D5DC54AF9}" type="pres">
      <dgm:prSet presAssocID="{E013EA2E-AC6D-4673-877F-8BB84317EE2C}" presName="parentLeftMargin" presStyleLbl="node1" presStyleIdx="0" presStyleCnt="3"/>
      <dgm:spPr/>
    </dgm:pt>
    <dgm:pt modelId="{FFB009D8-9374-418A-BFBE-25D47FFF4676}" type="pres">
      <dgm:prSet presAssocID="{E013EA2E-AC6D-4673-877F-8BB84317EE2C}" presName="parentText" presStyleLbl="node1" presStyleIdx="1" presStyleCnt="3" custScaleX="138817" custScaleY="400144" custLinFactX="-4032" custLinFactNeighborX="-100000" custLinFactNeighborY="-27341">
        <dgm:presLayoutVars>
          <dgm:chMax val="0"/>
          <dgm:bulletEnabled val="1"/>
        </dgm:presLayoutVars>
      </dgm:prSet>
      <dgm:spPr/>
    </dgm:pt>
    <dgm:pt modelId="{0BF18CA0-4EC1-4527-A054-4D12EBBAECD8}" type="pres">
      <dgm:prSet presAssocID="{E013EA2E-AC6D-4673-877F-8BB84317EE2C}" presName="negativeSpace" presStyleCnt="0"/>
      <dgm:spPr/>
    </dgm:pt>
    <dgm:pt modelId="{A906F882-3677-433B-8C38-42E69DA9B832}" type="pres">
      <dgm:prSet presAssocID="{E013EA2E-AC6D-4673-877F-8BB84317EE2C}" presName="childText" presStyleLbl="conFgAcc1" presStyleIdx="1" presStyleCnt="3">
        <dgm:presLayoutVars>
          <dgm:bulletEnabled val="1"/>
        </dgm:presLayoutVars>
      </dgm:prSet>
      <dgm:spPr/>
    </dgm:pt>
    <dgm:pt modelId="{B4307BB0-9978-49DF-921C-9F8D077A6AA1}" type="pres">
      <dgm:prSet presAssocID="{C1860B54-770F-4822-B687-C821F942C03F}" presName="spaceBetweenRectangles" presStyleCnt="0"/>
      <dgm:spPr/>
    </dgm:pt>
    <dgm:pt modelId="{8F70AE10-CD93-494C-89E6-5E9037CF658E}" type="pres">
      <dgm:prSet presAssocID="{7017A432-CB6E-4EF9-AF3D-F864F09CB994}" presName="parentLin" presStyleCnt="0"/>
      <dgm:spPr/>
    </dgm:pt>
    <dgm:pt modelId="{23B9EFC7-2DA7-44FB-B39C-7F54D3DCB14C}" type="pres">
      <dgm:prSet presAssocID="{7017A432-CB6E-4EF9-AF3D-F864F09CB994}" presName="parentLeftMargin" presStyleLbl="node1" presStyleIdx="1" presStyleCnt="3"/>
      <dgm:spPr/>
    </dgm:pt>
    <dgm:pt modelId="{55C8FE31-9EED-4600-9480-6CBC2BCE1B48}" type="pres">
      <dgm:prSet presAssocID="{7017A432-CB6E-4EF9-AF3D-F864F09CB994}" presName="parentText" presStyleLbl="node1" presStyleIdx="2" presStyleCnt="3" custScaleX="136315" custScaleY="367435" custLinFactNeighborX="-100000" custLinFactNeighborY="-35480">
        <dgm:presLayoutVars>
          <dgm:chMax val="0"/>
          <dgm:bulletEnabled val="1"/>
        </dgm:presLayoutVars>
      </dgm:prSet>
      <dgm:spPr/>
    </dgm:pt>
    <dgm:pt modelId="{55670788-B251-42A0-BE72-9401E2546501}" type="pres">
      <dgm:prSet presAssocID="{7017A432-CB6E-4EF9-AF3D-F864F09CB994}" presName="negativeSpace" presStyleCnt="0"/>
      <dgm:spPr/>
    </dgm:pt>
    <dgm:pt modelId="{B3E12F84-7015-410D-B842-BD4F8486E846}" type="pres">
      <dgm:prSet presAssocID="{7017A432-CB6E-4EF9-AF3D-F864F09CB994}" presName="childText" presStyleLbl="conFgAcc1" presStyleIdx="2" presStyleCnt="3">
        <dgm:presLayoutVars>
          <dgm:bulletEnabled val="1"/>
        </dgm:presLayoutVars>
      </dgm:prSet>
      <dgm:spPr/>
    </dgm:pt>
  </dgm:ptLst>
  <dgm:cxnLst>
    <dgm:cxn modelId="{E15B7201-91BF-49DD-A4FB-559ED28E524F}" type="presOf" srcId="{4E9DE541-67D8-418B-B7D0-99A88541591A}" destId="{971D9D4C-57FA-475B-8611-FFD910F8C782}" srcOrd="1" destOrd="0" presId="urn:microsoft.com/office/officeart/2005/8/layout/list1"/>
    <dgm:cxn modelId="{44697827-9F03-4FBF-B874-2F6AF22248A3}" srcId="{54817238-C095-44F3-BF1D-03301DFE6E48}" destId="{7017A432-CB6E-4EF9-AF3D-F864F09CB994}" srcOrd="2" destOrd="0" parTransId="{4F0ED022-7484-413C-A66B-AC6F2BDCFDA1}" sibTransId="{99349CA7-5D8E-4320-A663-41CE8A033ADC}"/>
    <dgm:cxn modelId="{BFF00F2F-1998-4439-9821-3FC3D8DC6D81}" type="presOf" srcId="{E013EA2E-AC6D-4673-877F-8BB84317EE2C}" destId="{C6FCE3E5-9CE1-4532-A1C8-039D5DC54AF9}" srcOrd="0" destOrd="0" presId="urn:microsoft.com/office/officeart/2005/8/layout/list1"/>
    <dgm:cxn modelId="{3596C261-5882-4477-A8C9-6D7D4D6F928B}" srcId="{54817238-C095-44F3-BF1D-03301DFE6E48}" destId="{E013EA2E-AC6D-4673-877F-8BB84317EE2C}" srcOrd="1" destOrd="0" parTransId="{12D852ED-AA99-4FDD-A808-14CACFC01A79}" sibTransId="{C1860B54-770F-4822-B687-C821F942C03F}"/>
    <dgm:cxn modelId="{BAEF4D55-CD49-4D01-921C-46E08D2B9B67}" type="presOf" srcId="{7017A432-CB6E-4EF9-AF3D-F864F09CB994}" destId="{55C8FE31-9EED-4600-9480-6CBC2BCE1B48}" srcOrd="1" destOrd="0" presId="urn:microsoft.com/office/officeart/2005/8/layout/list1"/>
    <dgm:cxn modelId="{80D7A794-F891-4F45-87AE-96DB5D9F59ED}" type="presOf" srcId="{E013EA2E-AC6D-4673-877F-8BB84317EE2C}" destId="{FFB009D8-9374-418A-BFBE-25D47FFF4676}" srcOrd="1" destOrd="0" presId="urn:microsoft.com/office/officeart/2005/8/layout/list1"/>
    <dgm:cxn modelId="{B0EEFF9A-0D4D-4769-99CC-14DBB72E9841}" type="presOf" srcId="{7017A432-CB6E-4EF9-AF3D-F864F09CB994}" destId="{23B9EFC7-2DA7-44FB-B39C-7F54D3DCB14C}" srcOrd="0" destOrd="0" presId="urn:microsoft.com/office/officeart/2005/8/layout/list1"/>
    <dgm:cxn modelId="{15D5E0BE-7E78-475D-A0A8-FDCA9E8FFA1A}" type="presOf" srcId="{54817238-C095-44F3-BF1D-03301DFE6E48}" destId="{8C5D1226-E77B-4E7A-8B67-BBA59377C556}" srcOrd="0" destOrd="0" presId="urn:microsoft.com/office/officeart/2005/8/layout/list1"/>
    <dgm:cxn modelId="{6EC705CC-EDF5-41F9-A5EF-F99B3A2FCF55}" srcId="{54817238-C095-44F3-BF1D-03301DFE6E48}" destId="{4E9DE541-67D8-418B-B7D0-99A88541591A}" srcOrd="0" destOrd="0" parTransId="{C7887BEA-E695-476C-A2C5-9173D62B03C3}" sibTransId="{9D5119DC-6B2B-4B36-A030-1C0962E8DE2F}"/>
    <dgm:cxn modelId="{A00C0AD1-77D8-4BD2-A2D3-1518046DF17A}" type="presOf" srcId="{4E9DE541-67D8-418B-B7D0-99A88541591A}" destId="{DBDD8B0B-86E5-470B-902D-C32555829C1C}" srcOrd="0" destOrd="0" presId="urn:microsoft.com/office/officeart/2005/8/layout/list1"/>
    <dgm:cxn modelId="{688FD195-4CFB-4E63-B442-89376C369B5C}" type="presParOf" srcId="{8C5D1226-E77B-4E7A-8B67-BBA59377C556}" destId="{B4618B66-8F23-487C-8745-8A05E46C0407}" srcOrd="0" destOrd="0" presId="urn:microsoft.com/office/officeart/2005/8/layout/list1"/>
    <dgm:cxn modelId="{3EE71BB3-3A1B-4AA6-A079-35C5C5BC35CA}" type="presParOf" srcId="{B4618B66-8F23-487C-8745-8A05E46C0407}" destId="{DBDD8B0B-86E5-470B-902D-C32555829C1C}" srcOrd="0" destOrd="0" presId="urn:microsoft.com/office/officeart/2005/8/layout/list1"/>
    <dgm:cxn modelId="{711AB07D-86CC-40F0-AEEE-66247BC803DA}" type="presParOf" srcId="{B4618B66-8F23-487C-8745-8A05E46C0407}" destId="{971D9D4C-57FA-475B-8611-FFD910F8C782}" srcOrd="1" destOrd="0" presId="urn:microsoft.com/office/officeart/2005/8/layout/list1"/>
    <dgm:cxn modelId="{218A8BE7-B2DE-49FC-A0BC-DB78F81EB73D}" type="presParOf" srcId="{8C5D1226-E77B-4E7A-8B67-BBA59377C556}" destId="{3B779A4E-5DEA-458A-8FB6-BB975E8D868B}" srcOrd="1" destOrd="0" presId="urn:microsoft.com/office/officeart/2005/8/layout/list1"/>
    <dgm:cxn modelId="{B30FD190-E3C1-468A-9CB6-B57E600580A1}" type="presParOf" srcId="{8C5D1226-E77B-4E7A-8B67-BBA59377C556}" destId="{2A31D19F-AEAF-48A8-A0D4-4D8B7DBE06F9}" srcOrd="2" destOrd="0" presId="urn:microsoft.com/office/officeart/2005/8/layout/list1"/>
    <dgm:cxn modelId="{4630A187-80B0-4974-B0F7-6CB96C328BAC}" type="presParOf" srcId="{8C5D1226-E77B-4E7A-8B67-BBA59377C556}" destId="{853E953D-7B11-4971-8DAC-195DF8CE1966}" srcOrd="3" destOrd="0" presId="urn:microsoft.com/office/officeart/2005/8/layout/list1"/>
    <dgm:cxn modelId="{64A96C3E-741C-44D3-9C45-2187E836FF67}" type="presParOf" srcId="{8C5D1226-E77B-4E7A-8B67-BBA59377C556}" destId="{2C4E8F83-8EDB-48C0-92EA-A16DDAF45C36}" srcOrd="4" destOrd="0" presId="urn:microsoft.com/office/officeart/2005/8/layout/list1"/>
    <dgm:cxn modelId="{4B45168B-69E4-4B37-8CB3-698806BE3119}" type="presParOf" srcId="{2C4E8F83-8EDB-48C0-92EA-A16DDAF45C36}" destId="{C6FCE3E5-9CE1-4532-A1C8-039D5DC54AF9}" srcOrd="0" destOrd="0" presId="urn:microsoft.com/office/officeart/2005/8/layout/list1"/>
    <dgm:cxn modelId="{6FE9A549-AF27-4AC3-A289-E41449F45056}" type="presParOf" srcId="{2C4E8F83-8EDB-48C0-92EA-A16DDAF45C36}" destId="{FFB009D8-9374-418A-BFBE-25D47FFF4676}" srcOrd="1" destOrd="0" presId="urn:microsoft.com/office/officeart/2005/8/layout/list1"/>
    <dgm:cxn modelId="{50BFDA98-918D-4672-A091-BFD04B0A74A3}" type="presParOf" srcId="{8C5D1226-E77B-4E7A-8B67-BBA59377C556}" destId="{0BF18CA0-4EC1-4527-A054-4D12EBBAECD8}" srcOrd="5" destOrd="0" presId="urn:microsoft.com/office/officeart/2005/8/layout/list1"/>
    <dgm:cxn modelId="{79FBE570-1B8C-41ED-8492-B0A095291CF6}" type="presParOf" srcId="{8C5D1226-E77B-4E7A-8B67-BBA59377C556}" destId="{A906F882-3677-433B-8C38-42E69DA9B832}" srcOrd="6" destOrd="0" presId="urn:microsoft.com/office/officeart/2005/8/layout/list1"/>
    <dgm:cxn modelId="{6E3E41EA-BD3F-4469-86CA-900CFD1B6FB0}" type="presParOf" srcId="{8C5D1226-E77B-4E7A-8B67-BBA59377C556}" destId="{B4307BB0-9978-49DF-921C-9F8D077A6AA1}" srcOrd="7" destOrd="0" presId="urn:microsoft.com/office/officeart/2005/8/layout/list1"/>
    <dgm:cxn modelId="{54119CE8-E21F-40C9-88F2-6031A4145D96}" type="presParOf" srcId="{8C5D1226-E77B-4E7A-8B67-BBA59377C556}" destId="{8F70AE10-CD93-494C-89E6-5E9037CF658E}" srcOrd="8" destOrd="0" presId="urn:microsoft.com/office/officeart/2005/8/layout/list1"/>
    <dgm:cxn modelId="{A323D5CE-9496-48EB-A1D8-60A7569B21D8}" type="presParOf" srcId="{8F70AE10-CD93-494C-89E6-5E9037CF658E}" destId="{23B9EFC7-2DA7-44FB-B39C-7F54D3DCB14C}" srcOrd="0" destOrd="0" presId="urn:microsoft.com/office/officeart/2005/8/layout/list1"/>
    <dgm:cxn modelId="{D11EF626-AE69-451B-86E3-96F6A65DEE85}" type="presParOf" srcId="{8F70AE10-CD93-494C-89E6-5E9037CF658E}" destId="{55C8FE31-9EED-4600-9480-6CBC2BCE1B48}" srcOrd="1" destOrd="0" presId="urn:microsoft.com/office/officeart/2005/8/layout/list1"/>
    <dgm:cxn modelId="{A75365B9-09CB-475F-9B6C-E8D906410B81}" type="presParOf" srcId="{8C5D1226-E77B-4E7A-8B67-BBA59377C556}" destId="{55670788-B251-42A0-BE72-9401E2546501}" srcOrd="9" destOrd="0" presId="urn:microsoft.com/office/officeart/2005/8/layout/list1"/>
    <dgm:cxn modelId="{E01FB331-ADCB-4582-8774-03554A66EAA5}" type="presParOf" srcId="{8C5D1226-E77B-4E7A-8B67-BBA59377C556}" destId="{B3E12F84-7015-410D-B842-BD4F8486E846}"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9E74E575-B49E-42D7-BCFD-5BBEB5666BAC}"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tr-TR"/>
        </a:p>
      </dgm:t>
    </dgm:pt>
    <dgm:pt modelId="{34F31E93-7EC3-4B00-8731-57B6E3DBAC48}">
      <dgm:prSet phldrT="[Metin]" custT="1"/>
      <dgm:spPr/>
      <dgm:t>
        <a:bodyPr/>
        <a:lstStyle/>
        <a:p>
          <a:r>
            <a:rPr lang="tr-TR" sz="2000" b="1" dirty="0">
              <a:solidFill>
                <a:schemeClr val="tx1"/>
              </a:solidFill>
              <a:latin typeface="Times New Roman" pitchFamily="18" charset="0"/>
              <a:cs typeface="Times New Roman" pitchFamily="18" charset="0"/>
            </a:rPr>
            <a:t>Paydaşın Mahkeme Kararı İle Paydaşlıktan Çıkarılması</a:t>
          </a:r>
        </a:p>
        <a:p>
          <a:r>
            <a:rPr lang="tr-TR" sz="2000" b="1" dirty="0">
              <a:solidFill>
                <a:schemeClr val="bg1"/>
              </a:solidFill>
              <a:latin typeface="Times New Roman" pitchFamily="18" charset="0"/>
              <a:cs typeface="Times New Roman" pitchFamily="18" charset="0"/>
            </a:rPr>
            <a:t>(</a:t>
          </a:r>
          <a:r>
            <a:rPr lang="tr-TR" sz="2000" b="1" dirty="0">
              <a:solidFill>
                <a:schemeClr val="tx1"/>
              </a:solidFill>
              <a:latin typeface="Times New Roman" pitchFamily="18" charset="0"/>
              <a:cs typeface="Times New Roman" pitchFamily="18" charset="0"/>
            </a:rPr>
            <a:t>MK. m. 696)</a:t>
          </a:r>
          <a:endParaRPr lang="tr-TR" sz="2000" dirty="0">
            <a:solidFill>
              <a:schemeClr val="tx1"/>
            </a:solidFill>
            <a:latin typeface="Times New Roman" pitchFamily="18" charset="0"/>
            <a:cs typeface="Times New Roman" pitchFamily="18" charset="0"/>
          </a:endParaRPr>
        </a:p>
      </dgm:t>
    </dgm:pt>
    <dgm:pt modelId="{7DD14CC9-6618-4CF5-9FA2-C1C3CD0C5159}" type="parTrans" cxnId="{4E3324DB-8C7B-472D-A89C-748B164C445C}">
      <dgm:prSet/>
      <dgm:spPr/>
      <dgm:t>
        <a:bodyPr/>
        <a:lstStyle/>
        <a:p>
          <a:endParaRPr lang="tr-TR"/>
        </a:p>
      </dgm:t>
    </dgm:pt>
    <dgm:pt modelId="{C2039DA0-7F89-4BB4-ABA8-58C06BDF8F7E}" type="sibTrans" cxnId="{4E3324DB-8C7B-472D-A89C-748B164C445C}">
      <dgm:prSet/>
      <dgm:spPr/>
      <dgm:t>
        <a:bodyPr/>
        <a:lstStyle/>
        <a:p>
          <a:endParaRPr lang="tr-TR"/>
        </a:p>
      </dgm:t>
    </dgm:pt>
    <dgm:pt modelId="{7F3561CB-40DF-48A4-B10B-6BCEB59860C4}">
      <dgm:prSet phldrT="[Metin]" custT="1"/>
      <dgm:spPr/>
      <dgm:t>
        <a:bodyPr/>
        <a:lstStyle/>
        <a:p>
          <a:pPr algn="just"/>
          <a:r>
            <a:rPr lang="tr-TR" sz="2000" dirty="0">
              <a:solidFill>
                <a:schemeClr val="tx1"/>
              </a:solidFill>
              <a:latin typeface="Times New Roman" pitchFamily="18" charset="0"/>
              <a:cs typeface="Times New Roman" pitchFamily="18" charset="0"/>
            </a:rPr>
            <a:t>Kendi Tutum ve Davranışlarıyla veya Malın Kullanılmasını bıraktığı ya da Fiillerinden sorumlu olduğu Kişilerin Tutum ve Davranışlarıyla diğer Paydaşlara karşı olan Yükümlülüklerin ağır biçimde çiğnenmesi halinde söz konusu olur.</a:t>
          </a:r>
        </a:p>
        <a:p>
          <a:pPr algn="just"/>
          <a:endParaRPr lang="tr-TR" sz="2000" dirty="0">
            <a:latin typeface="Times New Roman" pitchFamily="18" charset="0"/>
            <a:cs typeface="Times New Roman" pitchFamily="18" charset="0"/>
          </a:endParaRPr>
        </a:p>
      </dgm:t>
    </dgm:pt>
    <dgm:pt modelId="{96BCB945-61C2-47A3-8EB3-36DCF76F614D}" type="parTrans" cxnId="{46B7D482-D66D-45D2-A2B1-C21FBEEDD935}">
      <dgm:prSet/>
      <dgm:spPr/>
      <dgm:t>
        <a:bodyPr/>
        <a:lstStyle/>
        <a:p>
          <a:endParaRPr lang="tr-TR"/>
        </a:p>
      </dgm:t>
    </dgm:pt>
    <dgm:pt modelId="{B0D1AE01-5E13-40EC-8118-E84CCFFBB7E0}" type="sibTrans" cxnId="{46B7D482-D66D-45D2-A2B1-C21FBEEDD935}">
      <dgm:prSet/>
      <dgm:spPr/>
      <dgm:t>
        <a:bodyPr/>
        <a:lstStyle/>
        <a:p>
          <a:endParaRPr lang="tr-TR"/>
        </a:p>
      </dgm:t>
    </dgm:pt>
    <dgm:pt modelId="{A2B8E1C2-375F-4D60-89D5-5ED25CB7C27D}">
      <dgm:prSet phldrT="[Metin]" custT="1"/>
      <dgm:spPr/>
      <dgm:t>
        <a:bodyPr/>
        <a:lstStyle/>
        <a:p>
          <a:pPr algn="just"/>
          <a:endParaRPr lang="tr-TR" sz="2000" dirty="0">
            <a:latin typeface="Times New Roman" pitchFamily="18" charset="0"/>
            <a:cs typeface="Times New Roman" pitchFamily="18" charset="0"/>
          </a:endParaRPr>
        </a:p>
        <a:p>
          <a:pPr algn="just"/>
          <a:endParaRPr lang="tr-TR" sz="2000" dirty="0">
            <a:latin typeface="Times New Roman" pitchFamily="18" charset="0"/>
            <a:cs typeface="Times New Roman" pitchFamily="18" charset="0"/>
          </a:endParaRPr>
        </a:p>
        <a:p>
          <a:pPr algn="just"/>
          <a:r>
            <a:rPr lang="tr-TR" sz="2000" dirty="0">
              <a:solidFill>
                <a:schemeClr val="tx1"/>
              </a:solidFill>
              <a:latin typeface="Times New Roman" pitchFamily="18" charset="0"/>
              <a:cs typeface="Times New Roman" pitchFamily="18" charset="0"/>
            </a:rPr>
            <a:t>Davanın açılması aksi kararlaştırılmış olmadıkça, Pay ve Paydaş Çoğunluğuyla karar verilmesine bağlıdır. Bu Davanın açılmasında Paydaşın kusurlu olması şart değildir. Söz konusu Davranışın ağır bir yükümlülük ihlali olması ve Ortaklığın devam etmesi için Tehlike arz etmesi yeterlidir. </a:t>
          </a:r>
        </a:p>
        <a:p>
          <a:pPr algn="just"/>
          <a:endParaRPr lang="tr-TR" sz="2000" dirty="0">
            <a:latin typeface="Times New Roman" pitchFamily="18" charset="0"/>
            <a:cs typeface="Times New Roman" pitchFamily="18" charset="0"/>
          </a:endParaRPr>
        </a:p>
        <a:p>
          <a:pPr algn="just"/>
          <a:endParaRPr lang="tr-TR" sz="2000" dirty="0">
            <a:latin typeface="Times New Roman" pitchFamily="18" charset="0"/>
            <a:cs typeface="Times New Roman" pitchFamily="18" charset="0"/>
          </a:endParaRPr>
        </a:p>
      </dgm:t>
    </dgm:pt>
    <dgm:pt modelId="{4E555584-FD00-4B37-97D0-DBB57A4C469C}" type="parTrans" cxnId="{FC2CB72D-ADEC-491D-B1C5-73894F8485C4}">
      <dgm:prSet/>
      <dgm:spPr/>
      <dgm:t>
        <a:bodyPr/>
        <a:lstStyle/>
        <a:p>
          <a:endParaRPr lang="tr-TR"/>
        </a:p>
      </dgm:t>
    </dgm:pt>
    <dgm:pt modelId="{89A092F5-B119-40CD-A512-30A3624D4641}" type="sibTrans" cxnId="{FC2CB72D-ADEC-491D-B1C5-73894F8485C4}">
      <dgm:prSet/>
      <dgm:spPr/>
      <dgm:t>
        <a:bodyPr/>
        <a:lstStyle/>
        <a:p>
          <a:endParaRPr lang="tr-TR"/>
        </a:p>
      </dgm:t>
    </dgm:pt>
    <dgm:pt modelId="{0E13163B-F391-4E4C-9FB7-8B9CEB220A42}">
      <dgm:prSet phldrT="[Metin]" custT="1"/>
      <dgm:spPr/>
      <dgm:t>
        <a:bodyPr/>
        <a:lstStyle/>
        <a:p>
          <a:pPr algn="just"/>
          <a:endParaRPr lang="tr-TR" sz="2000" dirty="0">
            <a:latin typeface="Times New Roman" pitchFamily="18" charset="0"/>
            <a:cs typeface="Times New Roman" pitchFamily="18" charset="0"/>
          </a:endParaRPr>
        </a:p>
        <a:p>
          <a:pPr algn="just"/>
          <a:endParaRPr lang="tr-TR" sz="2000" dirty="0">
            <a:latin typeface="Times New Roman" pitchFamily="18" charset="0"/>
            <a:cs typeface="Times New Roman" pitchFamily="18" charset="0"/>
          </a:endParaRPr>
        </a:p>
        <a:p>
          <a:pPr algn="just"/>
          <a:r>
            <a:rPr lang="tr-TR" sz="2000" dirty="0">
              <a:solidFill>
                <a:schemeClr val="tx1"/>
              </a:solidFill>
              <a:latin typeface="Times New Roman" pitchFamily="18" charset="0"/>
              <a:cs typeface="Times New Roman" pitchFamily="18" charset="0"/>
            </a:rPr>
            <a:t>Hakim, Çıkarma İstemini haklı gördüğü takdirde; çıkarılacak Paydaşın Payını karşılayacak kısım Maldan ayrılabiliyorsa, Ayırma yaparak Ayrılan Parçanın Paylı Mülkiyetten çıkarılana özgülenmesine karar verir.</a:t>
          </a:r>
        </a:p>
        <a:p>
          <a:pPr algn="just"/>
          <a:endParaRPr lang="tr-TR" sz="2000" dirty="0">
            <a:latin typeface="Times New Roman" pitchFamily="18" charset="0"/>
            <a:cs typeface="Times New Roman" pitchFamily="18" charset="0"/>
          </a:endParaRPr>
        </a:p>
        <a:p>
          <a:pPr algn="just"/>
          <a:endParaRPr lang="tr-TR" sz="2000" dirty="0">
            <a:latin typeface="Times New Roman" pitchFamily="18" charset="0"/>
            <a:cs typeface="Times New Roman" pitchFamily="18" charset="0"/>
          </a:endParaRPr>
        </a:p>
        <a:p>
          <a:pPr algn="just"/>
          <a:endParaRPr lang="tr-TR" sz="2000" dirty="0">
            <a:latin typeface="Times New Roman" pitchFamily="18" charset="0"/>
            <a:cs typeface="Times New Roman" pitchFamily="18" charset="0"/>
          </a:endParaRPr>
        </a:p>
        <a:p>
          <a:pPr algn="just"/>
          <a:endParaRPr lang="tr-TR" sz="2000" dirty="0">
            <a:latin typeface="Times New Roman" pitchFamily="18" charset="0"/>
            <a:cs typeface="Times New Roman" pitchFamily="18" charset="0"/>
          </a:endParaRPr>
        </a:p>
        <a:p>
          <a:pPr algn="just"/>
          <a:endParaRPr lang="tr-TR" sz="2000" dirty="0">
            <a:latin typeface="Times New Roman" pitchFamily="18" charset="0"/>
            <a:cs typeface="Times New Roman" pitchFamily="18" charset="0"/>
          </a:endParaRPr>
        </a:p>
        <a:p>
          <a:pPr algn="just"/>
          <a:endParaRPr lang="tr-TR" sz="2000" dirty="0">
            <a:latin typeface="Times New Roman" pitchFamily="18" charset="0"/>
            <a:cs typeface="Times New Roman" pitchFamily="18" charset="0"/>
          </a:endParaRPr>
        </a:p>
        <a:p>
          <a:pPr algn="just"/>
          <a:endParaRPr lang="tr-TR" sz="2000" dirty="0">
            <a:latin typeface="Times New Roman" pitchFamily="18" charset="0"/>
            <a:cs typeface="Times New Roman" pitchFamily="18" charset="0"/>
          </a:endParaRPr>
        </a:p>
      </dgm:t>
    </dgm:pt>
    <dgm:pt modelId="{8DA84479-21A0-4CFB-9BD7-0A11784D9EF1}" type="parTrans" cxnId="{A0C95A39-CD13-410F-8396-AF35553020A2}">
      <dgm:prSet/>
      <dgm:spPr/>
      <dgm:t>
        <a:bodyPr/>
        <a:lstStyle/>
        <a:p>
          <a:endParaRPr lang="tr-TR"/>
        </a:p>
      </dgm:t>
    </dgm:pt>
    <dgm:pt modelId="{0E17BD61-0A13-482A-A0D7-E1E966B2DF11}" type="sibTrans" cxnId="{A0C95A39-CD13-410F-8396-AF35553020A2}">
      <dgm:prSet/>
      <dgm:spPr/>
      <dgm:t>
        <a:bodyPr/>
        <a:lstStyle/>
        <a:p>
          <a:endParaRPr lang="tr-TR"/>
        </a:p>
      </dgm:t>
    </dgm:pt>
    <dgm:pt modelId="{5690E8FC-1434-4649-89FB-2D5DDBF1B901}">
      <dgm:prSet phldrT="[Metin]" custT="1"/>
      <dgm:spPr/>
      <dgm:t>
        <a:bodyPr/>
        <a:lstStyle/>
        <a:p>
          <a:pPr algn="just"/>
          <a:r>
            <a:rPr lang="tr-TR" sz="2000" dirty="0">
              <a:solidFill>
                <a:schemeClr val="tx1"/>
              </a:solidFill>
              <a:latin typeface="Times New Roman" pitchFamily="18" charset="0"/>
              <a:cs typeface="Times New Roman" pitchFamily="18" charset="0"/>
            </a:rPr>
            <a:t>Hakim Çıkarma İstemini haklı gördüğü takdirde; Malın aynen ayrılması mümkün değilse, Maldaki Payın dava tarihindeki değeri ile kendilerine devrini isteyen Paydaş ve Paydaşlar, bu isteklerini Çıkarma İstemi ile ileri sürmek zorundadırlar. Payı isteyen Paydaş bulunmazsa, Hakim, Davalıya, Payını devretmesi için bir Süre belirler bu Süre içinde devir gerçekleşmezse, Payın Açık Artırma ile Satılmasına karar verir.</a:t>
          </a:r>
        </a:p>
        <a:p>
          <a:pPr algn="just"/>
          <a:endParaRPr lang="tr-TR" sz="2000" dirty="0">
            <a:latin typeface="Times New Roman" pitchFamily="18" charset="0"/>
            <a:cs typeface="Times New Roman" pitchFamily="18" charset="0"/>
          </a:endParaRPr>
        </a:p>
        <a:p>
          <a:pPr algn="just"/>
          <a:endParaRPr lang="tr-TR" sz="2000" dirty="0">
            <a:latin typeface="Times New Roman" pitchFamily="18" charset="0"/>
            <a:cs typeface="Times New Roman" pitchFamily="18" charset="0"/>
          </a:endParaRPr>
        </a:p>
      </dgm:t>
    </dgm:pt>
    <dgm:pt modelId="{CC8E86DA-DC56-4C9E-A0BC-697C85F933B9}" type="parTrans" cxnId="{C860B3D0-AA7B-444A-8F21-3722D53F2EF5}">
      <dgm:prSet/>
      <dgm:spPr/>
      <dgm:t>
        <a:bodyPr/>
        <a:lstStyle/>
        <a:p>
          <a:endParaRPr lang="tr-TR"/>
        </a:p>
      </dgm:t>
    </dgm:pt>
    <dgm:pt modelId="{49D58FD3-40E3-4126-A7B8-1A6B80CC4311}" type="sibTrans" cxnId="{C860B3D0-AA7B-444A-8F21-3722D53F2EF5}">
      <dgm:prSet/>
      <dgm:spPr/>
      <dgm:t>
        <a:bodyPr/>
        <a:lstStyle/>
        <a:p>
          <a:endParaRPr lang="tr-TR"/>
        </a:p>
      </dgm:t>
    </dgm:pt>
    <dgm:pt modelId="{F6284A07-B39B-4F77-88AC-AD88027782C5}">
      <dgm:prSet/>
      <dgm:spPr/>
      <dgm:t>
        <a:bodyPr/>
        <a:lstStyle/>
        <a:p>
          <a:endParaRPr lang="tr-TR" dirty="0"/>
        </a:p>
      </dgm:t>
    </dgm:pt>
    <dgm:pt modelId="{E73E547A-2C85-49F4-8CA6-A8F126AD6A56}" type="parTrans" cxnId="{7C956EFA-F9CB-4179-B0EA-FB06C9BD3DF4}">
      <dgm:prSet/>
      <dgm:spPr/>
      <dgm:t>
        <a:bodyPr/>
        <a:lstStyle/>
        <a:p>
          <a:endParaRPr lang="tr-TR"/>
        </a:p>
      </dgm:t>
    </dgm:pt>
    <dgm:pt modelId="{FF5B3F7E-630C-4C12-B51E-BBD5861AB188}" type="sibTrans" cxnId="{7C956EFA-F9CB-4179-B0EA-FB06C9BD3DF4}">
      <dgm:prSet/>
      <dgm:spPr/>
      <dgm:t>
        <a:bodyPr/>
        <a:lstStyle/>
        <a:p>
          <a:endParaRPr lang="tr-TR"/>
        </a:p>
      </dgm:t>
    </dgm:pt>
    <dgm:pt modelId="{A1A6F723-D8D2-4A4E-8F50-72B44D851C71}">
      <dgm:prSet/>
      <dgm:spPr/>
      <dgm:t>
        <a:bodyPr/>
        <a:lstStyle/>
        <a:p>
          <a:endParaRPr lang="tr-TR" dirty="0"/>
        </a:p>
      </dgm:t>
    </dgm:pt>
    <dgm:pt modelId="{4A22E626-C727-4921-8EC0-8DFCCA8EBE27}" type="parTrans" cxnId="{2F39FE81-387C-4A6D-B379-8BC0932B3672}">
      <dgm:prSet/>
      <dgm:spPr/>
      <dgm:t>
        <a:bodyPr/>
        <a:lstStyle/>
        <a:p>
          <a:endParaRPr lang="tr-TR"/>
        </a:p>
      </dgm:t>
    </dgm:pt>
    <dgm:pt modelId="{4671E202-E506-475B-B736-66797DF36CC6}" type="sibTrans" cxnId="{2F39FE81-387C-4A6D-B379-8BC0932B3672}">
      <dgm:prSet/>
      <dgm:spPr/>
      <dgm:t>
        <a:bodyPr/>
        <a:lstStyle/>
        <a:p>
          <a:endParaRPr lang="tr-TR"/>
        </a:p>
      </dgm:t>
    </dgm:pt>
    <dgm:pt modelId="{23EE0194-5BEB-492E-9CCB-4E10F5D6EA79}" type="pres">
      <dgm:prSet presAssocID="{9E74E575-B49E-42D7-BCFD-5BBEB5666BAC}" presName="diagram" presStyleCnt="0">
        <dgm:presLayoutVars>
          <dgm:chMax val="1"/>
          <dgm:dir/>
          <dgm:animLvl val="ctr"/>
          <dgm:resizeHandles val="exact"/>
        </dgm:presLayoutVars>
      </dgm:prSet>
      <dgm:spPr/>
    </dgm:pt>
    <dgm:pt modelId="{4A18F737-6BA5-4258-9F49-5B3F22216DB4}" type="pres">
      <dgm:prSet presAssocID="{9E74E575-B49E-42D7-BCFD-5BBEB5666BAC}" presName="matrix" presStyleCnt="0"/>
      <dgm:spPr/>
    </dgm:pt>
    <dgm:pt modelId="{040C0316-C4CE-4445-AA8B-4CCE885D915A}" type="pres">
      <dgm:prSet presAssocID="{9E74E575-B49E-42D7-BCFD-5BBEB5666BAC}" presName="tile1" presStyleLbl="node1" presStyleIdx="0" presStyleCnt="4"/>
      <dgm:spPr/>
    </dgm:pt>
    <dgm:pt modelId="{3310AA35-D19C-428D-8687-235B7E753F91}" type="pres">
      <dgm:prSet presAssocID="{9E74E575-B49E-42D7-BCFD-5BBEB5666BAC}" presName="tile1text" presStyleLbl="node1" presStyleIdx="0" presStyleCnt="4">
        <dgm:presLayoutVars>
          <dgm:chMax val="0"/>
          <dgm:chPref val="0"/>
          <dgm:bulletEnabled val="1"/>
        </dgm:presLayoutVars>
      </dgm:prSet>
      <dgm:spPr/>
    </dgm:pt>
    <dgm:pt modelId="{B59474A2-6816-4395-9356-B49AEE1AB029}" type="pres">
      <dgm:prSet presAssocID="{9E74E575-B49E-42D7-BCFD-5BBEB5666BAC}" presName="tile2" presStyleLbl="node1" presStyleIdx="1" presStyleCnt="4"/>
      <dgm:spPr/>
    </dgm:pt>
    <dgm:pt modelId="{16541167-3A10-4EBB-B4B9-AC8295D00842}" type="pres">
      <dgm:prSet presAssocID="{9E74E575-B49E-42D7-BCFD-5BBEB5666BAC}" presName="tile2text" presStyleLbl="node1" presStyleIdx="1" presStyleCnt="4">
        <dgm:presLayoutVars>
          <dgm:chMax val="0"/>
          <dgm:chPref val="0"/>
          <dgm:bulletEnabled val="1"/>
        </dgm:presLayoutVars>
      </dgm:prSet>
      <dgm:spPr/>
    </dgm:pt>
    <dgm:pt modelId="{C0FD147A-3D5B-4089-943C-0AF56D657B76}" type="pres">
      <dgm:prSet presAssocID="{9E74E575-B49E-42D7-BCFD-5BBEB5666BAC}" presName="tile3" presStyleLbl="node1" presStyleIdx="2" presStyleCnt="4" custLinFactNeighborX="-1127" custLinFactNeighborY="-2629"/>
      <dgm:spPr/>
    </dgm:pt>
    <dgm:pt modelId="{6CF7F246-A196-4129-8043-93144EFF1C27}" type="pres">
      <dgm:prSet presAssocID="{9E74E575-B49E-42D7-BCFD-5BBEB5666BAC}" presName="tile3text" presStyleLbl="node1" presStyleIdx="2" presStyleCnt="4">
        <dgm:presLayoutVars>
          <dgm:chMax val="0"/>
          <dgm:chPref val="0"/>
          <dgm:bulletEnabled val="1"/>
        </dgm:presLayoutVars>
      </dgm:prSet>
      <dgm:spPr/>
    </dgm:pt>
    <dgm:pt modelId="{FB0B6627-D3C7-4169-974C-492A56204FAD}" type="pres">
      <dgm:prSet presAssocID="{9E74E575-B49E-42D7-BCFD-5BBEB5666BAC}" presName="tile4" presStyleLbl="node1" presStyleIdx="3" presStyleCnt="4"/>
      <dgm:spPr/>
    </dgm:pt>
    <dgm:pt modelId="{968CD5CD-D448-42DE-A94D-7D04E39A7C56}" type="pres">
      <dgm:prSet presAssocID="{9E74E575-B49E-42D7-BCFD-5BBEB5666BAC}" presName="tile4text" presStyleLbl="node1" presStyleIdx="3" presStyleCnt="4">
        <dgm:presLayoutVars>
          <dgm:chMax val="0"/>
          <dgm:chPref val="0"/>
          <dgm:bulletEnabled val="1"/>
        </dgm:presLayoutVars>
      </dgm:prSet>
      <dgm:spPr/>
    </dgm:pt>
    <dgm:pt modelId="{C8A4EB50-DF4A-41EF-B540-B4CF16ED9BCF}" type="pres">
      <dgm:prSet presAssocID="{9E74E575-B49E-42D7-BCFD-5BBEB5666BAC}" presName="centerTile" presStyleLbl="fgShp" presStyleIdx="0" presStyleCnt="1" custScaleX="130996" custScaleY="67997" custLinFactNeighborX="2499" custLinFactNeighborY="-27054">
        <dgm:presLayoutVars>
          <dgm:chMax val="0"/>
          <dgm:chPref val="0"/>
        </dgm:presLayoutVars>
      </dgm:prSet>
      <dgm:spPr/>
    </dgm:pt>
  </dgm:ptLst>
  <dgm:cxnLst>
    <dgm:cxn modelId="{905C1C2B-DCCC-4E1C-9EEE-CF1FED7E4D93}" type="presOf" srcId="{5690E8FC-1434-4649-89FB-2D5DDBF1B901}" destId="{968CD5CD-D448-42DE-A94D-7D04E39A7C56}" srcOrd="1" destOrd="0" presId="urn:microsoft.com/office/officeart/2005/8/layout/matrix1"/>
    <dgm:cxn modelId="{FC2CB72D-ADEC-491D-B1C5-73894F8485C4}" srcId="{34F31E93-7EC3-4B00-8731-57B6E3DBAC48}" destId="{A2B8E1C2-375F-4D60-89D5-5ED25CB7C27D}" srcOrd="1" destOrd="0" parTransId="{4E555584-FD00-4B37-97D0-DBB57A4C469C}" sibTransId="{89A092F5-B119-40CD-A512-30A3624D4641}"/>
    <dgm:cxn modelId="{B4E98736-5401-41AF-A0B2-A55648A3A307}" type="presOf" srcId="{7F3561CB-40DF-48A4-B10B-6BCEB59860C4}" destId="{040C0316-C4CE-4445-AA8B-4CCE885D915A}" srcOrd="0" destOrd="0" presId="urn:microsoft.com/office/officeart/2005/8/layout/matrix1"/>
    <dgm:cxn modelId="{A0C95A39-CD13-410F-8396-AF35553020A2}" srcId="{34F31E93-7EC3-4B00-8731-57B6E3DBAC48}" destId="{0E13163B-F391-4E4C-9FB7-8B9CEB220A42}" srcOrd="2" destOrd="0" parTransId="{8DA84479-21A0-4CFB-9BD7-0A11784D9EF1}" sibTransId="{0E17BD61-0A13-482A-A0D7-E1E966B2DF11}"/>
    <dgm:cxn modelId="{2F11D33F-E6F7-4850-8431-31815F8EAF0D}" type="presOf" srcId="{A2B8E1C2-375F-4D60-89D5-5ED25CB7C27D}" destId="{16541167-3A10-4EBB-B4B9-AC8295D00842}" srcOrd="1" destOrd="0" presId="urn:microsoft.com/office/officeart/2005/8/layout/matrix1"/>
    <dgm:cxn modelId="{E992704C-11F1-4F80-8513-565441195A73}" type="presOf" srcId="{A2B8E1C2-375F-4D60-89D5-5ED25CB7C27D}" destId="{B59474A2-6816-4395-9356-B49AEE1AB029}" srcOrd="0" destOrd="0" presId="urn:microsoft.com/office/officeart/2005/8/layout/matrix1"/>
    <dgm:cxn modelId="{08BD4D76-8CFB-459E-8CE4-ECACF2EF78D8}" type="presOf" srcId="{34F31E93-7EC3-4B00-8731-57B6E3DBAC48}" destId="{C8A4EB50-DF4A-41EF-B540-B4CF16ED9BCF}" srcOrd="0" destOrd="0" presId="urn:microsoft.com/office/officeart/2005/8/layout/matrix1"/>
    <dgm:cxn modelId="{CF14457A-BBCA-41E4-AC30-370733A2C7C1}" type="presOf" srcId="{5690E8FC-1434-4649-89FB-2D5DDBF1B901}" destId="{FB0B6627-D3C7-4169-974C-492A56204FAD}" srcOrd="0" destOrd="0" presId="urn:microsoft.com/office/officeart/2005/8/layout/matrix1"/>
    <dgm:cxn modelId="{2F39FE81-387C-4A6D-B379-8BC0932B3672}" srcId="{34F31E93-7EC3-4B00-8731-57B6E3DBAC48}" destId="{A1A6F723-D8D2-4A4E-8F50-72B44D851C71}" srcOrd="4" destOrd="0" parTransId="{4A22E626-C727-4921-8EC0-8DFCCA8EBE27}" sibTransId="{4671E202-E506-475B-B736-66797DF36CC6}"/>
    <dgm:cxn modelId="{46B7D482-D66D-45D2-A2B1-C21FBEEDD935}" srcId="{34F31E93-7EC3-4B00-8731-57B6E3DBAC48}" destId="{7F3561CB-40DF-48A4-B10B-6BCEB59860C4}" srcOrd="0" destOrd="0" parTransId="{96BCB945-61C2-47A3-8EB3-36DCF76F614D}" sibTransId="{B0D1AE01-5E13-40EC-8118-E84CCFFBB7E0}"/>
    <dgm:cxn modelId="{12384CAB-3847-4670-ADD2-52DF58D407B3}" type="presOf" srcId="{0E13163B-F391-4E4C-9FB7-8B9CEB220A42}" destId="{C0FD147A-3D5B-4089-943C-0AF56D657B76}" srcOrd="0" destOrd="0" presId="urn:microsoft.com/office/officeart/2005/8/layout/matrix1"/>
    <dgm:cxn modelId="{CD68BFB0-AB38-402A-B32F-FC1F6A040B25}" type="presOf" srcId="{7F3561CB-40DF-48A4-B10B-6BCEB59860C4}" destId="{3310AA35-D19C-428D-8687-235B7E753F91}" srcOrd="1" destOrd="0" presId="urn:microsoft.com/office/officeart/2005/8/layout/matrix1"/>
    <dgm:cxn modelId="{470C58B3-A0E5-4312-9251-D473B97B9FF0}" type="presOf" srcId="{9E74E575-B49E-42D7-BCFD-5BBEB5666BAC}" destId="{23EE0194-5BEB-492E-9CCB-4E10F5D6EA79}" srcOrd="0" destOrd="0" presId="urn:microsoft.com/office/officeart/2005/8/layout/matrix1"/>
    <dgm:cxn modelId="{C860B3D0-AA7B-444A-8F21-3722D53F2EF5}" srcId="{34F31E93-7EC3-4B00-8731-57B6E3DBAC48}" destId="{5690E8FC-1434-4649-89FB-2D5DDBF1B901}" srcOrd="3" destOrd="0" parTransId="{CC8E86DA-DC56-4C9E-A0BC-697C85F933B9}" sibTransId="{49D58FD3-40E3-4126-A7B8-1A6B80CC4311}"/>
    <dgm:cxn modelId="{4E3324DB-8C7B-472D-A89C-748B164C445C}" srcId="{9E74E575-B49E-42D7-BCFD-5BBEB5666BAC}" destId="{34F31E93-7EC3-4B00-8731-57B6E3DBAC48}" srcOrd="0" destOrd="0" parTransId="{7DD14CC9-6618-4CF5-9FA2-C1C3CD0C5159}" sibTransId="{C2039DA0-7F89-4BB4-ABA8-58C06BDF8F7E}"/>
    <dgm:cxn modelId="{7C956EFA-F9CB-4179-B0EA-FB06C9BD3DF4}" srcId="{34F31E93-7EC3-4B00-8731-57B6E3DBAC48}" destId="{F6284A07-B39B-4F77-88AC-AD88027782C5}" srcOrd="5" destOrd="0" parTransId="{E73E547A-2C85-49F4-8CA6-A8F126AD6A56}" sibTransId="{FF5B3F7E-630C-4C12-B51E-BBD5861AB188}"/>
    <dgm:cxn modelId="{4378C7FA-57CE-45EC-90C2-D826EA06CD1C}" type="presOf" srcId="{0E13163B-F391-4E4C-9FB7-8B9CEB220A42}" destId="{6CF7F246-A196-4129-8043-93144EFF1C27}" srcOrd="1" destOrd="0" presId="urn:microsoft.com/office/officeart/2005/8/layout/matrix1"/>
    <dgm:cxn modelId="{9DE7ABB5-D862-410A-B014-D76D34DF6D5C}" type="presParOf" srcId="{23EE0194-5BEB-492E-9CCB-4E10F5D6EA79}" destId="{4A18F737-6BA5-4258-9F49-5B3F22216DB4}" srcOrd="0" destOrd="0" presId="urn:microsoft.com/office/officeart/2005/8/layout/matrix1"/>
    <dgm:cxn modelId="{65F6ACBB-4AF7-4694-9119-F90A5E9CBA16}" type="presParOf" srcId="{4A18F737-6BA5-4258-9F49-5B3F22216DB4}" destId="{040C0316-C4CE-4445-AA8B-4CCE885D915A}" srcOrd="0" destOrd="0" presId="urn:microsoft.com/office/officeart/2005/8/layout/matrix1"/>
    <dgm:cxn modelId="{73CDD4FE-6213-4B78-B686-4DD8E7B8089D}" type="presParOf" srcId="{4A18F737-6BA5-4258-9F49-5B3F22216DB4}" destId="{3310AA35-D19C-428D-8687-235B7E753F91}" srcOrd="1" destOrd="0" presId="urn:microsoft.com/office/officeart/2005/8/layout/matrix1"/>
    <dgm:cxn modelId="{938F74FE-99B9-48C6-BE13-78F24FC024B0}" type="presParOf" srcId="{4A18F737-6BA5-4258-9F49-5B3F22216DB4}" destId="{B59474A2-6816-4395-9356-B49AEE1AB029}" srcOrd="2" destOrd="0" presId="urn:microsoft.com/office/officeart/2005/8/layout/matrix1"/>
    <dgm:cxn modelId="{4EF229E6-D98F-49C9-A912-F96B077A4831}" type="presParOf" srcId="{4A18F737-6BA5-4258-9F49-5B3F22216DB4}" destId="{16541167-3A10-4EBB-B4B9-AC8295D00842}" srcOrd="3" destOrd="0" presId="urn:microsoft.com/office/officeart/2005/8/layout/matrix1"/>
    <dgm:cxn modelId="{D0A6F292-39B6-4493-A2D0-1DFFA4DC0E62}" type="presParOf" srcId="{4A18F737-6BA5-4258-9F49-5B3F22216DB4}" destId="{C0FD147A-3D5B-4089-943C-0AF56D657B76}" srcOrd="4" destOrd="0" presId="urn:microsoft.com/office/officeart/2005/8/layout/matrix1"/>
    <dgm:cxn modelId="{CD6CD756-44D6-48A2-AFD6-E98F8303AC6A}" type="presParOf" srcId="{4A18F737-6BA5-4258-9F49-5B3F22216DB4}" destId="{6CF7F246-A196-4129-8043-93144EFF1C27}" srcOrd="5" destOrd="0" presId="urn:microsoft.com/office/officeart/2005/8/layout/matrix1"/>
    <dgm:cxn modelId="{0CF4A3E0-04B6-49B9-8AF3-3B7023555FC8}" type="presParOf" srcId="{4A18F737-6BA5-4258-9F49-5B3F22216DB4}" destId="{FB0B6627-D3C7-4169-974C-492A56204FAD}" srcOrd="6" destOrd="0" presId="urn:microsoft.com/office/officeart/2005/8/layout/matrix1"/>
    <dgm:cxn modelId="{543EC8F4-C2B1-4904-A7BB-52209E98722A}" type="presParOf" srcId="{4A18F737-6BA5-4258-9F49-5B3F22216DB4}" destId="{968CD5CD-D448-42DE-A94D-7D04E39A7C56}" srcOrd="7" destOrd="0" presId="urn:microsoft.com/office/officeart/2005/8/layout/matrix1"/>
    <dgm:cxn modelId="{28DDA414-0FD5-4712-9598-16470A1CF5F6}" type="presParOf" srcId="{23EE0194-5BEB-492E-9CCB-4E10F5D6EA79}" destId="{C8A4EB50-DF4A-41EF-B540-B4CF16ED9BCF}"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A4D45F9F-51E2-4094-ABE6-D4B37114C028}"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tr-TR"/>
        </a:p>
      </dgm:t>
    </dgm:pt>
    <dgm:pt modelId="{B2592824-F4D3-48B9-AFD2-CE17733945F7}">
      <dgm:prSet custT="1"/>
      <dgm:spPr/>
      <dgm:t>
        <a:bodyPr/>
        <a:lstStyle/>
        <a:p>
          <a:pPr rtl="0"/>
          <a:r>
            <a:rPr lang="tr-TR" sz="2400" dirty="0">
              <a:solidFill>
                <a:schemeClr val="tx1"/>
              </a:solidFill>
              <a:latin typeface="Times New Roman" pitchFamily="18" charset="0"/>
              <a:cs typeface="Times New Roman" pitchFamily="18" charset="0"/>
            </a:rPr>
            <a:t>Paylı Malın Paydaşlardan birine veya bir Üçüncü Kişiye Devredilmesi veya Terk edilmesi</a:t>
          </a:r>
        </a:p>
      </dgm:t>
    </dgm:pt>
    <dgm:pt modelId="{A593EDD7-B96A-4415-A8E7-50938BB9DAF0}" type="parTrans" cxnId="{E4438434-C5DE-4B44-AA89-12E7364C8EE5}">
      <dgm:prSet/>
      <dgm:spPr/>
      <dgm:t>
        <a:bodyPr/>
        <a:lstStyle/>
        <a:p>
          <a:endParaRPr lang="tr-TR"/>
        </a:p>
      </dgm:t>
    </dgm:pt>
    <dgm:pt modelId="{EB2466AA-89F3-4C47-95AB-93A6C42BEB47}" type="sibTrans" cxnId="{E4438434-C5DE-4B44-AA89-12E7364C8EE5}">
      <dgm:prSet/>
      <dgm:spPr/>
      <dgm:t>
        <a:bodyPr/>
        <a:lstStyle/>
        <a:p>
          <a:endParaRPr lang="tr-TR"/>
        </a:p>
      </dgm:t>
    </dgm:pt>
    <dgm:pt modelId="{B4EBAFD5-6679-47C1-8A35-F349A2BAC242}">
      <dgm:prSet custT="1"/>
      <dgm:spPr/>
      <dgm:t>
        <a:bodyPr/>
        <a:lstStyle/>
        <a:p>
          <a:pPr rtl="0"/>
          <a:r>
            <a:rPr lang="tr-TR" sz="2400" dirty="0">
              <a:solidFill>
                <a:schemeClr val="tx1"/>
              </a:solidFill>
              <a:latin typeface="Times New Roman" pitchFamily="18" charset="0"/>
              <a:cs typeface="Times New Roman" pitchFamily="18" charset="0"/>
            </a:rPr>
            <a:t>Paylı Malın Yok Olması</a:t>
          </a:r>
        </a:p>
      </dgm:t>
    </dgm:pt>
    <dgm:pt modelId="{7F455D9A-B721-457D-9A60-0F3B5F1D4615}" type="parTrans" cxnId="{687A76D6-9409-4B60-AC36-21C14940589A}">
      <dgm:prSet/>
      <dgm:spPr/>
      <dgm:t>
        <a:bodyPr/>
        <a:lstStyle/>
        <a:p>
          <a:endParaRPr lang="tr-TR"/>
        </a:p>
      </dgm:t>
    </dgm:pt>
    <dgm:pt modelId="{B7F001DC-E0B9-4642-B9B9-4C43969FBD66}" type="sibTrans" cxnId="{687A76D6-9409-4B60-AC36-21C14940589A}">
      <dgm:prSet/>
      <dgm:spPr/>
      <dgm:t>
        <a:bodyPr/>
        <a:lstStyle/>
        <a:p>
          <a:endParaRPr lang="tr-TR"/>
        </a:p>
      </dgm:t>
    </dgm:pt>
    <dgm:pt modelId="{D9CF2EB9-5F9B-4C80-82F0-69C9E59ED471}">
      <dgm:prSet custT="1"/>
      <dgm:spPr/>
      <dgm:t>
        <a:bodyPr/>
        <a:lstStyle/>
        <a:p>
          <a:pPr rtl="0"/>
          <a:r>
            <a:rPr lang="tr-TR" sz="2400" dirty="0">
              <a:solidFill>
                <a:schemeClr val="tx1"/>
              </a:solidFill>
              <a:latin typeface="Times New Roman" pitchFamily="18" charset="0"/>
              <a:cs typeface="Times New Roman" pitchFamily="18" charset="0"/>
            </a:rPr>
            <a:t>Paylı Malın Kamulaştırılması</a:t>
          </a:r>
        </a:p>
      </dgm:t>
    </dgm:pt>
    <dgm:pt modelId="{68EE3142-5535-4C31-B19A-BFBA42DFAD57}" type="parTrans" cxnId="{DCD15E50-AAA7-4D32-82D4-250DA13C0E6B}">
      <dgm:prSet/>
      <dgm:spPr/>
      <dgm:t>
        <a:bodyPr/>
        <a:lstStyle/>
        <a:p>
          <a:endParaRPr lang="tr-TR"/>
        </a:p>
      </dgm:t>
    </dgm:pt>
    <dgm:pt modelId="{9B7148C3-864E-4B4F-BDFA-7B90BF0AB879}" type="sibTrans" cxnId="{DCD15E50-AAA7-4D32-82D4-250DA13C0E6B}">
      <dgm:prSet/>
      <dgm:spPr/>
      <dgm:t>
        <a:bodyPr/>
        <a:lstStyle/>
        <a:p>
          <a:endParaRPr lang="tr-TR"/>
        </a:p>
      </dgm:t>
    </dgm:pt>
    <dgm:pt modelId="{74C6C0B3-89B2-467F-8DDE-3F0A30C34828}">
      <dgm:prSet custT="1"/>
      <dgm:spPr/>
      <dgm:t>
        <a:bodyPr/>
        <a:lstStyle/>
        <a:p>
          <a:pPr rtl="0"/>
          <a:r>
            <a:rPr lang="tr-TR" sz="2400" dirty="0">
              <a:solidFill>
                <a:schemeClr val="tx1"/>
              </a:solidFill>
              <a:latin typeface="Times New Roman" pitchFamily="18" charset="0"/>
              <a:cs typeface="Times New Roman" pitchFamily="18" charset="0"/>
            </a:rPr>
            <a:t>Paylı Malın Cebri İcra Yoluyla Satılması</a:t>
          </a:r>
        </a:p>
      </dgm:t>
    </dgm:pt>
    <dgm:pt modelId="{33A69544-1A95-4674-8A60-401ECB554A83}" type="parTrans" cxnId="{09E524CB-CEAB-49B5-B570-D33A8E81D9D1}">
      <dgm:prSet/>
      <dgm:spPr/>
      <dgm:t>
        <a:bodyPr/>
        <a:lstStyle/>
        <a:p>
          <a:endParaRPr lang="tr-TR"/>
        </a:p>
      </dgm:t>
    </dgm:pt>
    <dgm:pt modelId="{D4E5029B-2312-4AC8-9745-6B715ED4FD84}" type="sibTrans" cxnId="{09E524CB-CEAB-49B5-B570-D33A8E81D9D1}">
      <dgm:prSet/>
      <dgm:spPr/>
      <dgm:t>
        <a:bodyPr/>
        <a:lstStyle/>
        <a:p>
          <a:endParaRPr lang="tr-TR"/>
        </a:p>
      </dgm:t>
    </dgm:pt>
    <dgm:pt modelId="{62B415C0-00B9-4B11-A20E-4ED951406C9E}">
      <dgm:prSet custT="1"/>
      <dgm:spPr/>
      <dgm:t>
        <a:bodyPr/>
        <a:lstStyle/>
        <a:p>
          <a:pPr rtl="0"/>
          <a:r>
            <a:rPr lang="tr-TR" sz="2400" dirty="0">
              <a:solidFill>
                <a:schemeClr val="tx1"/>
              </a:solidFill>
              <a:latin typeface="Times New Roman" pitchFamily="18" charset="0"/>
              <a:cs typeface="Times New Roman" pitchFamily="18" charset="0"/>
            </a:rPr>
            <a:t>Paylı Malın </a:t>
          </a:r>
          <a:r>
            <a:rPr lang="tr-TR" sz="2400" dirty="0" err="1">
              <a:solidFill>
                <a:schemeClr val="tx1"/>
              </a:solidFill>
              <a:latin typeface="Times New Roman" pitchFamily="18" charset="0"/>
              <a:cs typeface="Times New Roman" pitchFamily="18" charset="0"/>
            </a:rPr>
            <a:t>İyiniyetle</a:t>
          </a:r>
          <a:r>
            <a:rPr lang="tr-TR" sz="2400" dirty="0">
              <a:solidFill>
                <a:schemeClr val="tx1"/>
              </a:solidFill>
              <a:latin typeface="Times New Roman" pitchFamily="18" charset="0"/>
              <a:cs typeface="Times New Roman" pitchFamily="18" charset="0"/>
            </a:rPr>
            <a:t> veya Zamanaşımı ile Kazanılması </a:t>
          </a:r>
        </a:p>
      </dgm:t>
    </dgm:pt>
    <dgm:pt modelId="{7D5E5B15-6BAA-4EBE-A630-C8395F66B1EF}" type="parTrans" cxnId="{08A352AF-7B3E-4DB6-BDCE-2E47EBDEE691}">
      <dgm:prSet/>
      <dgm:spPr/>
      <dgm:t>
        <a:bodyPr/>
        <a:lstStyle/>
        <a:p>
          <a:endParaRPr lang="tr-TR"/>
        </a:p>
      </dgm:t>
    </dgm:pt>
    <dgm:pt modelId="{5D072A73-9F3E-41F7-9084-512C320E5F8A}" type="sibTrans" cxnId="{08A352AF-7B3E-4DB6-BDCE-2E47EBDEE691}">
      <dgm:prSet/>
      <dgm:spPr/>
      <dgm:t>
        <a:bodyPr/>
        <a:lstStyle/>
        <a:p>
          <a:endParaRPr lang="tr-TR"/>
        </a:p>
      </dgm:t>
    </dgm:pt>
    <dgm:pt modelId="{EFCE0A77-7E92-4D90-A2A4-877F1DE829E5}">
      <dgm:prSet custT="1"/>
      <dgm:spPr/>
      <dgm:t>
        <a:bodyPr/>
        <a:lstStyle/>
        <a:p>
          <a:pPr rtl="0"/>
          <a:r>
            <a:rPr lang="tr-TR" sz="2400" dirty="0">
              <a:solidFill>
                <a:schemeClr val="tx1"/>
              </a:solidFill>
              <a:latin typeface="Times New Roman" pitchFamily="18" charset="0"/>
              <a:cs typeface="Times New Roman" pitchFamily="18" charset="0"/>
            </a:rPr>
            <a:t>Paylaşma (Taksim)</a:t>
          </a:r>
        </a:p>
      </dgm:t>
    </dgm:pt>
    <dgm:pt modelId="{110145EE-4D1D-4233-80A6-91FEA4AF4007}" type="parTrans" cxnId="{661129FC-407B-4091-AD34-8FB88731D6E6}">
      <dgm:prSet/>
      <dgm:spPr/>
      <dgm:t>
        <a:bodyPr/>
        <a:lstStyle/>
        <a:p>
          <a:endParaRPr lang="tr-TR"/>
        </a:p>
      </dgm:t>
    </dgm:pt>
    <dgm:pt modelId="{60B200F6-CEF9-45AB-89C2-EC74E97D9A48}" type="sibTrans" cxnId="{661129FC-407B-4091-AD34-8FB88731D6E6}">
      <dgm:prSet/>
      <dgm:spPr/>
      <dgm:t>
        <a:bodyPr/>
        <a:lstStyle/>
        <a:p>
          <a:endParaRPr lang="tr-TR"/>
        </a:p>
      </dgm:t>
    </dgm:pt>
    <dgm:pt modelId="{018716AD-717B-4B96-9622-E3D0A6F22446}" type="pres">
      <dgm:prSet presAssocID="{A4D45F9F-51E2-4094-ABE6-D4B37114C028}" presName="Name0" presStyleCnt="0">
        <dgm:presLayoutVars>
          <dgm:dir/>
          <dgm:animLvl val="lvl"/>
          <dgm:resizeHandles val="exact"/>
        </dgm:presLayoutVars>
      </dgm:prSet>
      <dgm:spPr/>
    </dgm:pt>
    <dgm:pt modelId="{F246F1EA-EF1D-408A-82EF-CED929A31438}" type="pres">
      <dgm:prSet presAssocID="{EFCE0A77-7E92-4D90-A2A4-877F1DE829E5}" presName="boxAndChildren" presStyleCnt="0"/>
      <dgm:spPr/>
    </dgm:pt>
    <dgm:pt modelId="{58E10662-84A0-406A-AA0A-751D861AC085}" type="pres">
      <dgm:prSet presAssocID="{EFCE0A77-7E92-4D90-A2A4-877F1DE829E5}" presName="parentTextBox" presStyleLbl="node1" presStyleIdx="0" presStyleCnt="6" custLinFactNeighborX="423" custLinFactNeighborY="408"/>
      <dgm:spPr/>
    </dgm:pt>
    <dgm:pt modelId="{6C9DD934-9C9B-4103-818E-FAAC1944A247}" type="pres">
      <dgm:prSet presAssocID="{5D072A73-9F3E-41F7-9084-512C320E5F8A}" presName="sp" presStyleCnt="0"/>
      <dgm:spPr/>
    </dgm:pt>
    <dgm:pt modelId="{FC2FEA30-EA83-4232-84B5-ADC76C61987F}" type="pres">
      <dgm:prSet presAssocID="{62B415C0-00B9-4B11-A20E-4ED951406C9E}" presName="arrowAndChildren" presStyleCnt="0"/>
      <dgm:spPr/>
    </dgm:pt>
    <dgm:pt modelId="{BC54DB64-CBD6-4046-B5F4-8DAF36E9E961}" type="pres">
      <dgm:prSet presAssocID="{62B415C0-00B9-4B11-A20E-4ED951406C9E}" presName="parentTextArrow" presStyleLbl="node1" presStyleIdx="1" presStyleCnt="6"/>
      <dgm:spPr/>
    </dgm:pt>
    <dgm:pt modelId="{0FE40ACD-5316-4276-B04D-A23CE10A7AFD}" type="pres">
      <dgm:prSet presAssocID="{D4E5029B-2312-4AC8-9745-6B715ED4FD84}" presName="sp" presStyleCnt="0"/>
      <dgm:spPr/>
    </dgm:pt>
    <dgm:pt modelId="{320C69F8-367D-474F-9091-8B2494444FD2}" type="pres">
      <dgm:prSet presAssocID="{74C6C0B3-89B2-467F-8DDE-3F0A30C34828}" presName="arrowAndChildren" presStyleCnt="0"/>
      <dgm:spPr/>
    </dgm:pt>
    <dgm:pt modelId="{605F2B7C-6950-4B2E-8842-89FDFBC0CDDF}" type="pres">
      <dgm:prSet presAssocID="{74C6C0B3-89B2-467F-8DDE-3F0A30C34828}" presName="parentTextArrow" presStyleLbl="node1" presStyleIdx="2" presStyleCnt="6" custLinFactNeighborX="-423"/>
      <dgm:spPr/>
    </dgm:pt>
    <dgm:pt modelId="{6845CBD8-1563-49A3-9C18-4D134EB0528A}" type="pres">
      <dgm:prSet presAssocID="{9B7148C3-864E-4B4F-BDFA-7B90BF0AB879}" presName="sp" presStyleCnt="0"/>
      <dgm:spPr/>
    </dgm:pt>
    <dgm:pt modelId="{8047E0C0-FCC2-4D56-B293-9AA353857E51}" type="pres">
      <dgm:prSet presAssocID="{D9CF2EB9-5F9B-4C80-82F0-69C9E59ED471}" presName="arrowAndChildren" presStyleCnt="0"/>
      <dgm:spPr/>
    </dgm:pt>
    <dgm:pt modelId="{311E24DE-7B29-47A1-979C-A62E46E61E8C}" type="pres">
      <dgm:prSet presAssocID="{D9CF2EB9-5F9B-4C80-82F0-69C9E59ED471}" presName="parentTextArrow" presStyleLbl="node1" presStyleIdx="3" presStyleCnt="6"/>
      <dgm:spPr/>
    </dgm:pt>
    <dgm:pt modelId="{5FB8480F-4BDF-4045-A909-6260AB57867F}" type="pres">
      <dgm:prSet presAssocID="{B7F001DC-E0B9-4642-B9B9-4C43969FBD66}" presName="sp" presStyleCnt="0"/>
      <dgm:spPr/>
    </dgm:pt>
    <dgm:pt modelId="{ABA626F1-B283-4B5D-B050-1B332C69BA88}" type="pres">
      <dgm:prSet presAssocID="{B4EBAFD5-6679-47C1-8A35-F349A2BAC242}" presName="arrowAndChildren" presStyleCnt="0"/>
      <dgm:spPr/>
    </dgm:pt>
    <dgm:pt modelId="{34C1C12D-288D-442D-B904-5EC28D03F9AD}" type="pres">
      <dgm:prSet presAssocID="{B4EBAFD5-6679-47C1-8A35-F349A2BAC242}" presName="parentTextArrow" presStyleLbl="node1" presStyleIdx="4" presStyleCnt="6" custLinFactNeighborX="-141" custLinFactNeighborY="-10639"/>
      <dgm:spPr/>
    </dgm:pt>
    <dgm:pt modelId="{00643ED8-FD68-469C-AA7C-C61BE06F22FA}" type="pres">
      <dgm:prSet presAssocID="{EB2466AA-89F3-4C47-95AB-93A6C42BEB47}" presName="sp" presStyleCnt="0"/>
      <dgm:spPr/>
    </dgm:pt>
    <dgm:pt modelId="{9BAA862E-48F2-49AC-995F-6AFC0065A3B3}" type="pres">
      <dgm:prSet presAssocID="{B2592824-F4D3-48B9-AFD2-CE17733945F7}" presName="arrowAndChildren" presStyleCnt="0"/>
      <dgm:spPr/>
    </dgm:pt>
    <dgm:pt modelId="{EC03E23A-CD15-4E72-BAA7-C1AF54DF31AC}" type="pres">
      <dgm:prSet presAssocID="{B2592824-F4D3-48B9-AFD2-CE17733945F7}" presName="parentTextArrow" presStyleLbl="node1" presStyleIdx="5" presStyleCnt="6"/>
      <dgm:spPr/>
    </dgm:pt>
  </dgm:ptLst>
  <dgm:cxnLst>
    <dgm:cxn modelId="{E4438434-C5DE-4B44-AA89-12E7364C8EE5}" srcId="{A4D45F9F-51E2-4094-ABE6-D4B37114C028}" destId="{B2592824-F4D3-48B9-AFD2-CE17733945F7}" srcOrd="0" destOrd="0" parTransId="{A593EDD7-B96A-4415-A8E7-50938BB9DAF0}" sibTransId="{EB2466AA-89F3-4C47-95AB-93A6C42BEB47}"/>
    <dgm:cxn modelId="{F5790B5D-9115-4AFE-9038-E0ACA2985E2E}" type="presOf" srcId="{74C6C0B3-89B2-467F-8DDE-3F0A30C34828}" destId="{605F2B7C-6950-4B2E-8842-89FDFBC0CDDF}" srcOrd="0" destOrd="0" presId="urn:microsoft.com/office/officeart/2005/8/layout/process4"/>
    <dgm:cxn modelId="{175E4563-E628-4D09-8BF5-51437AA13C72}" type="presOf" srcId="{A4D45F9F-51E2-4094-ABE6-D4B37114C028}" destId="{018716AD-717B-4B96-9622-E3D0A6F22446}" srcOrd="0" destOrd="0" presId="urn:microsoft.com/office/officeart/2005/8/layout/process4"/>
    <dgm:cxn modelId="{23684F6F-F0A3-4E6A-944A-B27A4D719566}" type="presOf" srcId="{EFCE0A77-7E92-4D90-A2A4-877F1DE829E5}" destId="{58E10662-84A0-406A-AA0A-751D861AC085}" srcOrd="0" destOrd="0" presId="urn:microsoft.com/office/officeart/2005/8/layout/process4"/>
    <dgm:cxn modelId="{DCD15E50-AAA7-4D32-82D4-250DA13C0E6B}" srcId="{A4D45F9F-51E2-4094-ABE6-D4B37114C028}" destId="{D9CF2EB9-5F9B-4C80-82F0-69C9E59ED471}" srcOrd="2" destOrd="0" parTransId="{68EE3142-5535-4C31-B19A-BFBA42DFAD57}" sibTransId="{9B7148C3-864E-4B4F-BDFA-7B90BF0AB879}"/>
    <dgm:cxn modelId="{08A352AF-7B3E-4DB6-BDCE-2E47EBDEE691}" srcId="{A4D45F9F-51E2-4094-ABE6-D4B37114C028}" destId="{62B415C0-00B9-4B11-A20E-4ED951406C9E}" srcOrd="4" destOrd="0" parTransId="{7D5E5B15-6BAA-4EBE-A630-C8395F66B1EF}" sibTransId="{5D072A73-9F3E-41F7-9084-512C320E5F8A}"/>
    <dgm:cxn modelId="{26693BB0-B51C-4E13-9992-3167E07844E4}" type="presOf" srcId="{62B415C0-00B9-4B11-A20E-4ED951406C9E}" destId="{BC54DB64-CBD6-4046-B5F4-8DAF36E9E961}" srcOrd="0" destOrd="0" presId="urn:microsoft.com/office/officeart/2005/8/layout/process4"/>
    <dgm:cxn modelId="{09E524CB-CEAB-49B5-B570-D33A8E81D9D1}" srcId="{A4D45F9F-51E2-4094-ABE6-D4B37114C028}" destId="{74C6C0B3-89B2-467F-8DDE-3F0A30C34828}" srcOrd="3" destOrd="0" parTransId="{33A69544-1A95-4674-8A60-401ECB554A83}" sibTransId="{D4E5029B-2312-4AC8-9745-6B715ED4FD84}"/>
    <dgm:cxn modelId="{687A76D6-9409-4B60-AC36-21C14940589A}" srcId="{A4D45F9F-51E2-4094-ABE6-D4B37114C028}" destId="{B4EBAFD5-6679-47C1-8A35-F349A2BAC242}" srcOrd="1" destOrd="0" parTransId="{7F455D9A-B721-457D-9A60-0F3B5F1D4615}" sibTransId="{B7F001DC-E0B9-4642-B9B9-4C43969FBD66}"/>
    <dgm:cxn modelId="{FFC0DAD6-130E-4196-B999-336BE0B0B6DD}" type="presOf" srcId="{B4EBAFD5-6679-47C1-8A35-F349A2BAC242}" destId="{34C1C12D-288D-442D-B904-5EC28D03F9AD}" srcOrd="0" destOrd="0" presId="urn:microsoft.com/office/officeart/2005/8/layout/process4"/>
    <dgm:cxn modelId="{7DFB1ED8-B60F-4BB5-B6AD-2035CFC38EF7}" type="presOf" srcId="{B2592824-F4D3-48B9-AFD2-CE17733945F7}" destId="{EC03E23A-CD15-4E72-BAA7-C1AF54DF31AC}" srcOrd="0" destOrd="0" presId="urn:microsoft.com/office/officeart/2005/8/layout/process4"/>
    <dgm:cxn modelId="{661129FC-407B-4091-AD34-8FB88731D6E6}" srcId="{A4D45F9F-51E2-4094-ABE6-D4B37114C028}" destId="{EFCE0A77-7E92-4D90-A2A4-877F1DE829E5}" srcOrd="5" destOrd="0" parTransId="{110145EE-4D1D-4233-80A6-91FEA4AF4007}" sibTransId="{60B200F6-CEF9-45AB-89C2-EC74E97D9A48}"/>
    <dgm:cxn modelId="{7510A0FF-8739-464D-BDB1-5BA2BA625B3F}" type="presOf" srcId="{D9CF2EB9-5F9B-4C80-82F0-69C9E59ED471}" destId="{311E24DE-7B29-47A1-979C-A62E46E61E8C}" srcOrd="0" destOrd="0" presId="urn:microsoft.com/office/officeart/2005/8/layout/process4"/>
    <dgm:cxn modelId="{35DB9C87-A1B4-4ECE-A019-9EC6CFC6FB47}" type="presParOf" srcId="{018716AD-717B-4B96-9622-E3D0A6F22446}" destId="{F246F1EA-EF1D-408A-82EF-CED929A31438}" srcOrd="0" destOrd="0" presId="urn:microsoft.com/office/officeart/2005/8/layout/process4"/>
    <dgm:cxn modelId="{251190C7-0172-4D1D-B1BB-4C4D555ACBCF}" type="presParOf" srcId="{F246F1EA-EF1D-408A-82EF-CED929A31438}" destId="{58E10662-84A0-406A-AA0A-751D861AC085}" srcOrd="0" destOrd="0" presId="urn:microsoft.com/office/officeart/2005/8/layout/process4"/>
    <dgm:cxn modelId="{C08BB02F-3262-4BD7-B5EF-7D975CA1F73D}" type="presParOf" srcId="{018716AD-717B-4B96-9622-E3D0A6F22446}" destId="{6C9DD934-9C9B-4103-818E-FAAC1944A247}" srcOrd="1" destOrd="0" presId="urn:microsoft.com/office/officeart/2005/8/layout/process4"/>
    <dgm:cxn modelId="{E1A855AB-733F-4B5B-AA81-4BF1DB529177}" type="presParOf" srcId="{018716AD-717B-4B96-9622-E3D0A6F22446}" destId="{FC2FEA30-EA83-4232-84B5-ADC76C61987F}" srcOrd="2" destOrd="0" presId="urn:microsoft.com/office/officeart/2005/8/layout/process4"/>
    <dgm:cxn modelId="{97D696C9-0208-4231-ABD0-5072FA85374E}" type="presParOf" srcId="{FC2FEA30-EA83-4232-84B5-ADC76C61987F}" destId="{BC54DB64-CBD6-4046-B5F4-8DAF36E9E961}" srcOrd="0" destOrd="0" presId="urn:microsoft.com/office/officeart/2005/8/layout/process4"/>
    <dgm:cxn modelId="{5C214819-989E-4DE6-8CFD-98E2B958F17B}" type="presParOf" srcId="{018716AD-717B-4B96-9622-E3D0A6F22446}" destId="{0FE40ACD-5316-4276-B04D-A23CE10A7AFD}" srcOrd="3" destOrd="0" presId="urn:microsoft.com/office/officeart/2005/8/layout/process4"/>
    <dgm:cxn modelId="{4171917C-A3D6-41C5-9205-5F1691924C09}" type="presParOf" srcId="{018716AD-717B-4B96-9622-E3D0A6F22446}" destId="{320C69F8-367D-474F-9091-8B2494444FD2}" srcOrd="4" destOrd="0" presId="urn:microsoft.com/office/officeart/2005/8/layout/process4"/>
    <dgm:cxn modelId="{339C9DE5-B7E3-43B9-A58E-1F590199D9E7}" type="presParOf" srcId="{320C69F8-367D-474F-9091-8B2494444FD2}" destId="{605F2B7C-6950-4B2E-8842-89FDFBC0CDDF}" srcOrd="0" destOrd="0" presId="urn:microsoft.com/office/officeart/2005/8/layout/process4"/>
    <dgm:cxn modelId="{32F399C9-4BA8-4924-A238-A5AA8A2B2902}" type="presParOf" srcId="{018716AD-717B-4B96-9622-E3D0A6F22446}" destId="{6845CBD8-1563-49A3-9C18-4D134EB0528A}" srcOrd="5" destOrd="0" presId="urn:microsoft.com/office/officeart/2005/8/layout/process4"/>
    <dgm:cxn modelId="{2EA43959-D73E-48FD-852D-46D8B28D39E9}" type="presParOf" srcId="{018716AD-717B-4B96-9622-E3D0A6F22446}" destId="{8047E0C0-FCC2-4D56-B293-9AA353857E51}" srcOrd="6" destOrd="0" presId="urn:microsoft.com/office/officeart/2005/8/layout/process4"/>
    <dgm:cxn modelId="{2FC76FCB-E5EC-4169-8582-13023554248D}" type="presParOf" srcId="{8047E0C0-FCC2-4D56-B293-9AA353857E51}" destId="{311E24DE-7B29-47A1-979C-A62E46E61E8C}" srcOrd="0" destOrd="0" presId="urn:microsoft.com/office/officeart/2005/8/layout/process4"/>
    <dgm:cxn modelId="{E06C56D7-03E2-470B-9EF1-F03BC4462B3C}" type="presParOf" srcId="{018716AD-717B-4B96-9622-E3D0A6F22446}" destId="{5FB8480F-4BDF-4045-A909-6260AB57867F}" srcOrd="7" destOrd="0" presId="urn:microsoft.com/office/officeart/2005/8/layout/process4"/>
    <dgm:cxn modelId="{576D096B-6FEC-43F4-8462-AC73FDF4FE1F}" type="presParOf" srcId="{018716AD-717B-4B96-9622-E3D0A6F22446}" destId="{ABA626F1-B283-4B5D-B050-1B332C69BA88}" srcOrd="8" destOrd="0" presId="urn:microsoft.com/office/officeart/2005/8/layout/process4"/>
    <dgm:cxn modelId="{35D3CBF6-8657-455B-BBFE-8F9D3D2A34BD}" type="presParOf" srcId="{ABA626F1-B283-4B5D-B050-1B332C69BA88}" destId="{34C1C12D-288D-442D-B904-5EC28D03F9AD}" srcOrd="0" destOrd="0" presId="urn:microsoft.com/office/officeart/2005/8/layout/process4"/>
    <dgm:cxn modelId="{DB899650-9039-4C52-B0E3-7BA8F3332131}" type="presParOf" srcId="{018716AD-717B-4B96-9622-E3D0A6F22446}" destId="{00643ED8-FD68-469C-AA7C-C61BE06F22FA}" srcOrd="9" destOrd="0" presId="urn:microsoft.com/office/officeart/2005/8/layout/process4"/>
    <dgm:cxn modelId="{4B480643-7452-45D3-BF3C-D25F426223CE}" type="presParOf" srcId="{018716AD-717B-4B96-9622-E3D0A6F22446}" destId="{9BAA862E-48F2-49AC-995F-6AFC0065A3B3}" srcOrd="10" destOrd="0" presId="urn:microsoft.com/office/officeart/2005/8/layout/process4"/>
    <dgm:cxn modelId="{D58F528B-2978-45D1-8BAA-0E889C4FC054}" type="presParOf" srcId="{9BAA862E-48F2-49AC-995F-6AFC0065A3B3}" destId="{EC03E23A-CD15-4E72-BAA7-C1AF54DF31AC}"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1A5A2990-F1A3-47BB-892F-99225904C508}"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tr-TR"/>
        </a:p>
      </dgm:t>
    </dgm:pt>
    <dgm:pt modelId="{84040DD8-4D93-4E7C-A13B-6873618DDAF2}">
      <dgm:prSet custT="1"/>
      <dgm:spPr/>
      <dgm:t>
        <a:bodyPr/>
        <a:lstStyle/>
        <a:p>
          <a:pPr rtl="0"/>
          <a:r>
            <a:rPr lang="tr-TR" sz="2400" dirty="0">
              <a:solidFill>
                <a:schemeClr val="tx1"/>
              </a:solidFill>
              <a:latin typeface="Times New Roman" pitchFamily="18" charset="0"/>
              <a:cs typeface="Times New Roman" pitchFamily="18" charset="0"/>
            </a:rPr>
            <a:t>Bir görüşe göre, Nispi nitelikte, İkinci görüşe göre, Ayni Etkili bir Hak, Üçüncü görüşe göre Yenilik Doğuran bir Haktır. </a:t>
          </a:r>
        </a:p>
      </dgm:t>
    </dgm:pt>
    <dgm:pt modelId="{BBD897DD-2560-431A-B444-02980B825648}" type="parTrans" cxnId="{B6D3EB54-BBAE-4344-A89E-400D1BA2682F}">
      <dgm:prSet/>
      <dgm:spPr/>
      <dgm:t>
        <a:bodyPr/>
        <a:lstStyle/>
        <a:p>
          <a:endParaRPr lang="tr-TR"/>
        </a:p>
      </dgm:t>
    </dgm:pt>
    <dgm:pt modelId="{5ABABA0C-376B-4697-9B6C-406152813C64}" type="sibTrans" cxnId="{B6D3EB54-BBAE-4344-A89E-400D1BA2682F}">
      <dgm:prSet/>
      <dgm:spPr/>
      <dgm:t>
        <a:bodyPr/>
        <a:lstStyle/>
        <a:p>
          <a:endParaRPr lang="tr-TR"/>
        </a:p>
      </dgm:t>
    </dgm:pt>
    <dgm:pt modelId="{9E13C066-1F63-4CBB-A32F-19EBDAE4B42B}">
      <dgm:prSet custT="1"/>
      <dgm:spPr/>
      <dgm:t>
        <a:bodyPr/>
        <a:lstStyle/>
        <a:p>
          <a:pPr rtl="0"/>
          <a:r>
            <a:rPr lang="tr-TR" sz="2400" dirty="0">
              <a:solidFill>
                <a:schemeClr val="tx1"/>
              </a:solidFill>
              <a:latin typeface="Times New Roman" pitchFamily="18" charset="0"/>
              <a:cs typeface="Times New Roman" pitchFamily="18" charset="0"/>
            </a:rPr>
            <a:t>Paya bağlı bir Haktır.</a:t>
          </a:r>
        </a:p>
      </dgm:t>
    </dgm:pt>
    <dgm:pt modelId="{881442AC-83F6-41B8-ADFE-82A08F64820B}" type="parTrans" cxnId="{F9A4F245-0C42-49D9-BEC5-9BDA16E15A19}">
      <dgm:prSet/>
      <dgm:spPr/>
      <dgm:t>
        <a:bodyPr/>
        <a:lstStyle/>
        <a:p>
          <a:endParaRPr lang="tr-TR"/>
        </a:p>
      </dgm:t>
    </dgm:pt>
    <dgm:pt modelId="{8C145B77-9A93-40EE-BB8E-8A6718561575}" type="sibTrans" cxnId="{F9A4F245-0C42-49D9-BEC5-9BDA16E15A19}">
      <dgm:prSet/>
      <dgm:spPr/>
      <dgm:t>
        <a:bodyPr/>
        <a:lstStyle/>
        <a:p>
          <a:endParaRPr lang="tr-TR"/>
        </a:p>
      </dgm:t>
    </dgm:pt>
    <dgm:pt modelId="{652D5FFF-D090-49AA-ABAD-3F9351C9D0C2}">
      <dgm:prSet custT="1"/>
      <dgm:spPr/>
      <dgm:t>
        <a:bodyPr/>
        <a:lstStyle/>
        <a:p>
          <a:pPr rtl="0"/>
          <a:r>
            <a:rPr lang="tr-TR" sz="2400" dirty="0">
              <a:solidFill>
                <a:schemeClr val="tx1"/>
              </a:solidFill>
              <a:latin typeface="Times New Roman" pitchFamily="18" charset="0"/>
              <a:cs typeface="Times New Roman" pitchFamily="18" charset="0"/>
            </a:rPr>
            <a:t>Dava yoluyla kullanılması şart olmayan bir Haktır.</a:t>
          </a:r>
        </a:p>
      </dgm:t>
    </dgm:pt>
    <dgm:pt modelId="{58D0F2A7-2ECF-4044-9B45-1C4836ED6062}" type="parTrans" cxnId="{10EDF832-BCAB-4D6C-A03F-BDE101D61F1E}">
      <dgm:prSet/>
      <dgm:spPr/>
      <dgm:t>
        <a:bodyPr/>
        <a:lstStyle/>
        <a:p>
          <a:endParaRPr lang="tr-TR"/>
        </a:p>
      </dgm:t>
    </dgm:pt>
    <dgm:pt modelId="{11D77AE1-971D-4EB5-B1F9-72B1ACEDF0CF}" type="sibTrans" cxnId="{10EDF832-BCAB-4D6C-A03F-BDE101D61F1E}">
      <dgm:prSet/>
      <dgm:spPr/>
      <dgm:t>
        <a:bodyPr/>
        <a:lstStyle/>
        <a:p>
          <a:endParaRPr lang="tr-TR"/>
        </a:p>
      </dgm:t>
    </dgm:pt>
    <dgm:pt modelId="{292B5277-9D73-4A91-A271-F61F89C54FD9}">
      <dgm:prSet custT="1"/>
      <dgm:spPr/>
      <dgm:t>
        <a:bodyPr/>
        <a:lstStyle/>
        <a:p>
          <a:pPr rtl="0"/>
          <a:r>
            <a:rPr lang="tr-TR" sz="2400" dirty="0">
              <a:solidFill>
                <a:schemeClr val="tx1"/>
              </a:solidFill>
              <a:latin typeface="Times New Roman" pitchFamily="18" charset="0"/>
              <a:cs typeface="Times New Roman" pitchFamily="18" charset="0"/>
            </a:rPr>
            <a:t>Paydaşlardan biri bu Hakkını kullanırsa, diğer Paydaşlar, Paylaşmayı yerine getirmek Borcu altına girerler.</a:t>
          </a:r>
        </a:p>
      </dgm:t>
    </dgm:pt>
    <dgm:pt modelId="{E127E54B-5A42-452F-AC21-39682638EA62}" type="parTrans" cxnId="{4884C95A-2038-4714-9E54-5F23C18B719B}">
      <dgm:prSet/>
      <dgm:spPr/>
      <dgm:t>
        <a:bodyPr/>
        <a:lstStyle/>
        <a:p>
          <a:endParaRPr lang="tr-TR"/>
        </a:p>
      </dgm:t>
    </dgm:pt>
    <dgm:pt modelId="{A734FD54-FB4C-4643-AE21-CC390FD2C1DC}" type="sibTrans" cxnId="{4884C95A-2038-4714-9E54-5F23C18B719B}">
      <dgm:prSet/>
      <dgm:spPr/>
      <dgm:t>
        <a:bodyPr/>
        <a:lstStyle/>
        <a:p>
          <a:endParaRPr lang="tr-TR"/>
        </a:p>
      </dgm:t>
    </dgm:pt>
    <dgm:pt modelId="{96E6AD30-BEE5-461F-B20C-F62ABD631ADA}" type="pres">
      <dgm:prSet presAssocID="{1A5A2990-F1A3-47BB-892F-99225904C508}" presName="Name0" presStyleCnt="0">
        <dgm:presLayoutVars>
          <dgm:dir/>
          <dgm:animLvl val="lvl"/>
          <dgm:resizeHandles val="exact"/>
        </dgm:presLayoutVars>
      </dgm:prSet>
      <dgm:spPr/>
    </dgm:pt>
    <dgm:pt modelId="{F401B3A5-AF90-4186-B93E-18B39481E6C6}" type="pres">
      <dgm:prSet presAssocID="{292B5277-9D73-4A91-A271-F61F89C54FD9}" presName="boxAndChildren" presStyleCnt="0"/>
      <dgm:spPr/>
    </dgm:pt>
    <dgm:pt modelId="{5B2F0E03-2B93-48DF-8219-3766276DC68C}" type="pres">
      <dgm:prSet presAssocID="{292B5277-9D73-4A91-A271-F61F89C54FD9}" presName="parentTextBox" presStyleLbl="node1" presStyleIdx="0" presStyleCnt="4"/>
      <dgm:spPr/>
    </dgm:pt>
    <dgm:pt modelId="{E338E169-088D-4278-BBE1-CE079206E254}" type="pres">
      <dgm:prSet presAssocID="{11D77AE1-971D-4EB5-B1F9-72B1ACEDF0CF}" presName="sp" presStyleCnt="0"/>
      <dgm:spPr/>
    </dgm:pt>
    <dgm:pt modelId="{9E3F18FB-3D83-4670-BC62-37F2492F3A14}" type="pres">
      <dgm:prSet presAssocID="{652D5FFF-D090-49AA-ABAD-3F9351C9D0C2}" presName="arrowAndChildren" presStyleCnt="0"/>
      <dgm:spPr/>
    </dgm:pt>
    <dgm:pt modelId="{9ED122E4-208D-45A3-9E21-0A98F08BF151}" type="pres">
      <dgm:prSet presAssocID="{652D5FFF-D090-49AA-ABAD-3F9351C9D0C2}" presName="parentTextArrow" presStyleLbl="node1" presStyleIdx="1" presStyleCnt="4"/>
      <dgm:spPr/>
    </dgm:pt>
    <dgm:pt modelId="{A87579F8-B228-49DB-89A3-71105D0AE751}" type="pres">
      <dgm:prSet presAssocID="{8C145B77-9A93-40EE-BB8E-8A6718561575}" presName="sp" presStyleCnt="0"/>
      <dgm:spPr/>
    </dgm:pt>
    <dgm:pt modelId="{AE2DC8C0-CF7B-4505-A0F1-B6B0219EE427}" type="pres">
      <dgm:prSet presAssocID="{9E13C066-1F63-4CBB-A32F-19EBDAE4B42B}" presName="arrowAndChildren" presStyleCnt="0"/>
      <dgm:spPr/>
    </dgm:pt>
    <dgm:pt modelId="{617DCD41-3505-4EBA-890E-F84C353CC150}" type="pres">
      <dgm:prSet presAssocID="{9E13C066-1F63-4CBB-A32F-19EBDAE4B42B}" presName="parentTextArrow" presStyleLbl="node1" presStyleIdx="2" presStyleCnt="4"/>
      <dgm:spPr/>
    </dgm:pt>
    <dgm:pt modelId="{727E0D0F-4588-46B3-940E-EC2DAC7A2E5E}" type="pres">
      <dgm:prSet presAssocID="{5ABABA0C-376B-4697-9B6C-406152813C64}" presName="sp" presStyleCnt="0"/>
      <dgm:spPr/>
    </dgm:pt>
    <dgm:pt modelId="{42A0EFF8-5952-456E-A0D6-82CA5E3ACBDD}" type="pres">
      <dgm:prSet presAssocID="{84040DD8-4D93-4E7C-A13B-6873618DDAF2}" presName="arrowAndChildren" presStyleCnt="0"/>
      <dgm:spPr/>
    </dgm:pt>
    <dgm:pt modelId="{500759CE-D60D-4718-B900-836C6912A74A}" type="pres">
      <dgm:prSet presAssocID="{84040DD8-4D93-4E7C-A13B-6873618DDAF2}" presName="parentTextArrow" presStyleLbl="node1" presStyleIdx="3" presStyleCnt="4"/>
      <dgm:spPr/>
    </dgm:pt>
  </dgm:ptLst>
  <dgm:cxnLst>
    <dgm:cxn modelId="{012B0714-7026-422E-826C-560ECF533B98}" type="presOf" srcId="{9E13C066-1F63-4CBB-A32F-19EBDAE4B42B}" destId="{617DCD41-3505-4EBA-890E-F84C353CC150}" srcOrd="0" destOrd="0" presId="urn:microsoft.com/office/officeart/2005/8/layout/process4"/>
    <dgm:cxn modelId="{E17E1324-1CD5-4E7A-A4CD-02F0DC46E677}" type="presOf" srcId="{652D5FFF-D090-49AA-ABAD-3F9351C9D0C2}" destId="{9ED122E4-208D-45A3-9E21-0A98F08BF151}" srcOrd="0" destOrd="0" presId="urn:microsoft.com/office/officeart/2005/8/layout/process4"/>
    <dgm:cxn modelId="{10EDF832-BCAB-4D6C-A03F-BDE101D61F1E}" srcId="{1A5A2990-F1A3-47BB-892F-99225904C508}" destId="{652D5FFF-D090-49AA-ABAD-3F9351C9D0C2}" srcOrd="2" destOrd="0" parTransId="{58D0F2A7-2ECF-4044-9B45-1C4836ED6062}" sibTransId="{11D77AE1-971D-4EB5-B1F9-72B1ACEDF0CF}"/>
    <dgm:cxn modelId="{F9A4F245-0C42-49D9-BEC5-9BDA16E15A19}" srcId="{1A5A2990-F1A3-47BB-892F-99225904C508}" destId="{9E13C066-1F63-4CBB-A32F-19EBDAE4B42B}" srcOrd="1" destOrd="0" parTransId="{881442AC-83F6-41B8-ADFE-82A08F64820B}" sibTransId="{8C145B77-9A93-40EE-BB8E-8A6718561575}"/>
    <dgm:cxn modelId="{B6D3EB54-BBAE-4344-A89E-400D1BA2682F}" srcId="{1A5A2990-F1A3-47BB-892F-99225904C508}" destId="{84040DD8-4D93-4E7C-A13B-6873618DDAF2}" srcOrd="0" destOrd="0" parTransId="{BBD897DD-2560-431A-B444-02980B825648}" sibTransId="{5ABABA0C-376B-4697-9B6C-406152813C64}"/>
    <dgm:cxn modelId="{4884C95A-2038-4714-9E54-5F23C18B719B}" srcId="{1A5A2990-F1A3-47BB-892F-99225904C508}" destId="{292B5277-9D73-4A91-A271-F61F89C54FD9}" srcOrd="3" destOrd="0" parTransId="{E127E54B-5A42-452F-AC21-39682638EA62}" sibTransId="{A734FD54-FB4C-4643-AE21-CC390FD2C1DC}"/>
    <dgm:cxn modelId="{C197FFA5-14F8-4C77-9C40-7AC30A25FC0B}" type="presOf" srcId="{1A5A2990-F1A3-47BB-892F-99225904C508}" destId="{96E6AD30-BEE5-461F-B20C-F62ABD631ADA}" srcOrd="0" destOrd="0" presId="urn:microsoft.com/office/officeart/2005/8/layout/process4"/>
    <dgm:cxn modelId="{71955CB7-2B08-46B8-AC11-5E048DD3DBEC}" type="presOf" srcId="{84040DD8-4D93-4E7C-A13B-6873618DDAF2}" destId="{500759CE-D60D-4718-B900-836C6912A74A}" srcOrd="0" destOrd="0" presId="urn:microsoft.com/office/officeart/2005/8/layout/process4"/>
    <dgm:cxn modelId="{F0DFDFFE-747A-41F6-8335-9316EC69C102}" type="presOf" srcId="{292B5277-9D73-4A91-A271-F61F89C54FD9}" destId="{5B2F0E03-2B93-48DF-8219-3766276DC68C}" srcOrd="0" destOrd="0" presId="urn:microsoft.com/office/officeart/2005/8/layout/process4"/>
    <dgm:cxn modelId="{E4E98E55-FB72-4054-9BF1-53CCA9229105}" type="presParOf" srcId="{96E6AD30-BEE5-461F-B20C-F62ABD631ADA}" destId="{F401B3A5-AF90-4186-B93E-18B39481E6C6}" srcOrd="0" destOrd="0" presId="urn:microsoft.com/office/officeart/2005/8/layout/process4"/>
    <dgm:cxn modelId="{3A7112CD-6758-4F54-9C00-537F9A9BB1F8}" type="presParOf" srcId="{F401B3A5-AF90-4186-B93E-18B39481E6C6}" destId="{5B2F0E03-2B93-48DF-8219-3766276DC68C}" srcOrd="0" destOrd="0" presId="urn:microsoft.com/office/officeart/2005/8/layout/process4"/>
    <dgm:cxn modelId="{C97BAB0E-562E-4F7A-938A-B11887402859}" type="presParOf" srcId="{96E6AD30-BEE5-461F-B20C-F62ABD631ADA}" destId="{E338E169-088D-4278-BBE1-CE079206E254}" srcOrd="1" destOrd="0" presId="urn:microsoft.com/office/officeart/2005/8/layout/process4"/>
    <dgm:cxn modelId="{A938687F-9ED2-4D65-AC4C-C6D1BB2F3501}" type="presParOf" srcId="{96E6AD30-BEE5-461F-B20C-F62ABD631ADA}" destId="{9E3F18FB-3D83-4670-BC62-37F2492F3A14}" srcOrd="2" destOrd="0" presId="urn:microsoft.com/office/officeart/2005/8/layout/process4"/>
    <dgm:cxn modelId="{2E991A76-06E6-4F38-B320-C63668F9138D}" type="presParOf" srcId="{9E3F18FB-3D83-4670-BC62-37F2492F3A14}" destId="{9ED122E4-208D-45A3-9E21-0A98F08BF151}" srcOrd="0" destOrd="0" presId="urn:microsoft.com/office/officeart/2005/8/layout/process4"/>
    <dgm:cxn modelId="{0DDA57DE-8730-49B4-9A9F-AAC6261B81E7}" type="presParOf" srcId="{96E6AD30-BEE5-461F-B20C-F62ABD631ADA}" destId="{A87579F8-B228-49DB-89A3-71105D0AE751}" srcOrd="3" destOrd="0" presId="urn:microsoft.com/office/officeart/2005/8/layout/process4"/>
    <dgm:cxn modelId="{5A80B848-7143-4AFB-9F80-5E126A625782}" type="presParOf" srcId="{96E6AD30-BEE5-461F-B20C-F62ABD631ADA}" destId="{AE2DC8C0-CF7B-4505-A0F1-B6B0219EE427}" srcOrd="4" destOrd="0" presId="urn:microsoft.com/office/officeart/2005/8/layout/process4"/>
    <dgm:cxn modelId="{18E2A0E4-6762-4A92-9DE5-83E683080C4E}" type="presParOf" srcId="{AE2DC8C0-CF7B-4505-A0F1-B6B0219EE427}" destId="{617DCD41-3505-4EBA-890E-F84C353CC150}" srcOrd="0" destOrd="0" presId="urn:microsoft.com/office/officeart/2005/8/layout/process4"/>
    <dgm:cxn modelId="{E36DEF94-A24D-4282-BA49-B7409D041D7B}" type="presParOf" srcId="{96E6AD30-BEE5-461F-B20C-F62ABD631ADA}" destId="{727E0D0F-4588-46B3-940E-EC2DAC7A2E5E}" srcOrd="5" destOrd="0" presId="urn:microsoft.com/office/officeart/2005/8/layout/process4"/>
    <dgm:cxn modelId="{FBBC9154-3DE0-469B-BE58-540F874BE159}" type="presParOf" srcId="{96E6AD30-BEE5-461F-B20C-F62ABD631ADA}" destId="{42A0EFF8-5952-456E-A0D6-82CA5E3ACBDD}" srcOrd="6" destOrd="0" presId="urn:microsoft.com/office/officeart/2005/8/layout/process4"/>
    <dgm:cxn modelId="{C3091DBD-977E-417D-B3F1-638607967A28}" type="presParOf" srcId="{42A0EFF8-5952-456E-A0D6-82CA5E3ACBDD}" destId="{500759CE-D60D-4718-B900-836C6912A74A}"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9B365753-CCD3-433A-B1DD-5CB52B8A0729}"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tr-TR"/>
        </a:p>
      </dgm:t>
    </dgm:pt>
    <dgm:pt modelId="{D305B432-8623-426A-B2C4-D467AF160BC3}">
      <dgm:prSet phldrT="[Metin]"/>
      <dgm:spPr/>
      <dgm:t>
        <a:bodyPr/>
        <a:lstStyle/>
        <a:p>
          <a:r>
            <a:rPr lang="tr-TR" dirty="0">
              <a:solidFill>
                <a:schemeClr val="tx1"/>
              </a:solidFill>
            </a:rPr>
            <a:t>Paylaşma İsteme Hakkına Getirilen Sınırlamalar</a:t>
          </a:r>
        </a:p>
      </dgm:t>
    </dgm:pt>
    <dgm:pt modelId="{81C41723-2A59-441C-A325-3587320C4FC6}" type="parTrans" cxnId="{E3183170-9665-4C1E-9DED-DBF34790447E}">
      <dgm:prSet/>
      <dgm:spPr/>
      <dgm:t>
        <a:bodyPr/>
        <a:lstStyle/>
        <a:p>
          <a:endParaRPr lang="tr-TR"/>
        </a:p>
      </dgm:t>
    </dgm:pt>
    <dgm:pt modelId="{9CD49ACB-A0EF-4BF6-943A-6E84A4068411}" type="sibTrans" cxnId="{E3183170-9665-4C1E-9DED-DBF34790447E}">
      <dgm:prSet/>
      <dgm:spPr/>
      <dgm:t>
        <a:bodyPr/>
        <a:lstStyle/>
        <a:p>
          <a:endParaRPr lang="tr-TR"/>
        </a:p>
      </dgm:t>
    </dgm:pt>
    <dgm:pt modelId="{D8D60A1D-AB5E-4AAD-B031-FCF17D795B9A}">
      <dgm:prSet phldrT="[Metin]"/>
      <dgm:spPr/>
      <dgm:t>
        <a:bodyPr/>
        <a:lstStyle/>
        <a:p>
          <a:r>
            <a:rPr lang="tr-TR" dirty="0">
              <a:solidFill>
                <a:schemeClr val="tx1"/>
              </a:solidFill>
            </a:rPr>
            <a:t>Medeni Kanundaki Sınırlamalar</a:t>
          </a:r>
        </a:p>
      </dgm:t>
    </dgm:pt>
    <dgm:pt modelId="{C96D258F-67B3-4F17-8088-411B932C27DA}" type="parTrans" cxnId="{BBCEF350-C622-447C-A2A3-2AA93661AA5E}">
      <dgm:prSet/>
      <dgm:spPr/>
      <dgm:t>
        <a:bodyPr/>
        <a:lstStyle/>
        <a:p>
          <a:endParaRPr lang="tr-TR"/>
        </a:p>
      </dgm:t>
    </dgm:pt>
    <dgm:pt modelId="{CB6B3997-5833-4D52-AFAA-7C118223F3CE}" type="sibTrans" cxnId="{BBCEF350-C622-447C-A2A3-2AA93661AA5E}">
      <dgm:prSet/>
      <dgm:spPr/>
      <dgm:t>
        <a:bodyPr/>
        <a:lstStyle/>
        <a:p>
          <a:endParaRPr lang="tr-TR"/>
        </a:p>
      </dgm:t>
    </dgm:pt>
    <dgm:pt modelId="{BB45FCB8-5BF7-4950-9121-D907AF5AB1F4}">
      <dgm:prSet phldrT="[Metin]"/>
      <dgm:spPr/>
      <dgm:t>
        <a:bodyPr/>
        <a:lstStyle/>
        <a:p>
          <a:r>
            <a:rPr lang="tr-TR" dirty="0">
              <a:solidFill>
                <a:schemeClr val="tx1"/>
              </a:solidFill>
            </a:rPr>
            <a:t>Diğer Kanunlardaki Sınırlamalar</a:t>
          </a:r>
        </a:p>
      </dgm:t>
    </dgm:pt>
    <dgm:pt modelId="{BFC7EC92-ADD5-4D78-A70C-A16D11AAA4D7}" type="parTrans" cxnId="{05B9E905-30C1-4506-ADBD-F81F73C3EAA9}">
      <dgm:prSet/>
      <dgm:spPr/>
      <dgm:t>
        <a:bodyPr/>
        <a:lstStyle/>
        <a:p>
          <a:endParaRPr lang="tr-TR"/>
        </a:p>
      </dgm:t>
    </dgm:pt>
    <dgm:pt modelId="{62126B49-3867-4578-9B9D-3B74112162EE}" type="sibTrans" cxnId="{05B9E905-30C1-4506-ADBD-F81F73C3EAA9}">
      <dgm:prSet/>
      <dgm:spPr/>
      <dgm:t>
        <a:bodyPr/>
        <a:lstStyle/>
        <a:p>
          <a:endParaRPr lang="tr-TR"/>
        </a:p>
      </dgm:t>
    </dgm:pt>
    <dgm:pt modelId="{5E5E14B0-5837-4493-8321-F635DBAD34B9}" type="pres">
      <dgm:prSet presAssocID="{9B365753-CCD3-433A-B1DD-5CB52B8A0729}" presName="Name0" presStyleCnt="0">
        <dgm:presLayoutVars>
          <dgm:chPref val="1"/>
          <dgm:dir/>
          <dgm:animOne val="branch"/>
          <dgm:animLvl val="lvl"/>
          <dgm:resizeHandles val="exact"/>
        </dgm:presLayoutVars>
      </dgm:prSet>
      <dgm:spPr/>
    </dgm:pt>
    <dgm:pt modelId="{371520E7-AA82-40E5-9BD2-DB6014AD5EEA}" type="pres">
      <dgm:prSet presAssocID="{D305B432-8623-426A-B2C4-D467AF160BC3}" presName="root1" presStyleCnt="0"/>
      <dgm:spPr/>
    </dgm:pt>
    <dgm:pt modelId="{4E4D171C-FCBA-4F73-B20D-23771A5993BC}" type="pres">
      <dgm:prSet presAssocID="{D305B432-8623-426A-B2C4-D467AF160BC3}" presName="LevelOneTextNode" presStyleLbl="node0" presStyleIdx="0" presStyleCnt="1">
        <dgm:presLayoutVars>
          <dgm:chPref val="3"/>
        </dgm:presLayoutVars>
      </dgm:prSet>
      <dgm:spPr/>
    </dgm:pt>
    <dgm:pt modelId="{64D04578-057E-4F64-8FE2-617D589FE6A0}" type="pres">
      <dgm:prSet presAssocID="{D305B432-8623-426A-B2C4-D467AF160BC3}" presName="level2hierChild" presStyleCnt="0"/>
      <dgm:spPr/>
    </dgm:pt>
    <dgm:pt modelId="{65C8DEB3-0F6B-4D0B-818F-26F8B5106CC1}" type="pres">
      <dgm:prSet presAssocID="{C96D258F-67B3-4F17-8088-411B932C27DA}" presName="conn2-1" presStyleLbl="parChTrans1D2" presStyleIdx="0" presStyleCnt="2"/>
      <dgm:spPr/>
    </dgm:pt>
    <dgm:pt modelId="{3FF32873-6214-410C-B98C-69748D5E2DA1}" type="pres">
      <dgm:prSet presAssocID="{C96D258F-67B3-4F17-8088-411B932C27DA}" presName="connTx" presStyleLbl="parChTrans1D2" presStyleIdx="0" presStyleCnt="2"/>
      <dgm:spPr/>
    </dgm:pt>
    <dgm:pt modelId="{E83BFEDD-5679-4341-A5AB-99B2B96BC6C2}" type="pres">
      <dgm:prSet presAssocID="{D8D60A1D-AB5E-4AAD-B031-FCF17D795B9A}" presName="root2" presStyleCnt="0"/>
      <dgm:spPr/>
    </dgm:pt>
    <dgm:pt modelId="{08B35807-FCC4-4CD6-A71C-DE3DDA89DBF3}" type="pres">
      <dgm:prSet presAssocID="{D8D60A1D-AB5E-4AAD-B031-FCF17D795B9A}" presName="LevelTwoTextNode" presStyleLbl="node2" presStyleIdx="0" presStyleCnt="2">
        <dgm:presLayoutVars>
          <dgm:chPref val="3"/>
        </dgm:presLayoutVars>
      </dgm:prSet>
      <dgm:spPr/>
    </dgm:pt>
    <dgm:pt modelId="{05594B7D-A682-4FB2-9215-6F75C5ED32BB}" type="pres">
      <dgm:prSet presAssocID="{D8D60A1D-AB5E-4AAD-B031-FCF17D795B9A}" presName="level3hierChild" presStyleCnt="0"/>
      <dgm:spPr/>
    </dgm:pt>
    <dgm:pt modelId="{09A2276F-7B77-4F0C-85D4-BA0D2A29CF22}" type="pres">
      <dgm:prSet presAssocID="{BFC7EC92-ADD5-4D78-A70C-A16D11AAA4D7}" presName="conn2-1" presStyleLbl="parChTrans1D2" presStyleIdx="1" presStyleCnt="2"/>
      <dgm:spPr/>
    </dgm:pt>
    <dgm:pt modelId="{EF541857-0922-4507-8BF2-2128B3C041AD}" type="pres">
      <dgm:prSet presAssocID="{BFC7EC92-ADD5-4D78-A70C-A16D11AAA4D7}" presName="connTx" presStyleLbl="parChTrans1D2" presStyleIdx="1" presStyleCnt="2"/>
      <dgm:spPr/>
    </dgm:pt>
    <dgm:pt modelId="{A0CA0072-792E-4F77-8AD1-BEB333C25781}" type="pres">
      <dgm:prSet presAssocID="{BB45FCB8-5BF7-4950-9121-D907AF5AB1F4}" presName="root2" presStyleCnt="0"/>
      <dgm:spPr/>
    </dgm:pt>
    <dgm:pt modelId="{093E2AC3-8EFA-4F22-8EBC-CBE6D2EC17DC}" type="pres">
      <dgm:prSet presAssocID="{BB45FCB8-5BF7-4950-9121-D907AF5AB1F4}" presName="LevelTwoTextNode" presStyleLbl="node2" presStyleIdx="1" presStyleCnt="2">
        <dgm:presLayoutVars>
          <dgm:chPref val="3"/>
        </dgm:presLayoutVars>
      </dgm:prSet>
      <dgm:spPr/>
    </dgm:pt>
    <dgm:pt modelId="{AC7CCADD-05A5-4ABA-921A-6F9DACD908A8}" type="pres">
      <dgm:prSet presAssocID="{BB45FCB8-5BF7-4950-9121-D907AF5AB1F4}" presName="level3hierChild" presStyleCnt="0"/>
      <dgm:spPr/>
    </dgm:pt>
  </dgm:ptLst>
  <dgm:cxnLst>
    <dgm:cxn modelId="{05B9E905-30C1-4506-ADBD-F81F73C3EAA9}" srcId="{D305B432-8623-426A-B2C4-D467AF160BC3}" destId="{BB45FCB8-5BF7-4950-9121-D907AF5AB1F4}" srcOrd="1" destOrd="0" parTransId="{BFC7EC92-ADD5-4D78-A70C-A16D11AAA4D7}" sibTransId="{62126B49-3867-4578-9B9D-3B74112162EE}"/>
    <dgm:cxn modelId="{E0B43E0B-50EC-4E37-84F8-36F7AAC32AC2}" type="presOf" srcId="{D8D60A1D-AB5E-4AAD-B031-FCF17D795B9A}" destId="{08B35807-FCC4-4CD6-A71C-DE3DDA89DBF3}" srcOrd="0" destOrd="0" presId="urn:microsoft.com/office/officeart/2008/layout/HorizontalMultiLevelHierarchy"/>
    <dgm:cxn modelId="{7E08E533-87E3-4B93-8066-1D04DA094840}" type="presOf" srcId="{BFC7EC92-ADD5-4D78-A70C-A16D11AAA4D7}" destId="{09A2276F-7B77-4F0C-85D4-BA0D2A29CF22}" srcOrd="0" destOrd="0" presId="urn:microsoft.com/office/officeart/2008/layout/HorizontalMultiLevelHierarchy"/>
    <dgm:cxn modelId="{E3183170-9665-4C1E-9DED-DBF34790447E}" srcId="{9B365753-CCD3-433A-B1DD-5CB52B8A0729}" destId="{D305B432-8623-426A-B2C4-D467AF160BC3}" srcOrd="0" destOrd="0" parTransId="{81C41723-2A59-441C-A325-3587320C4FC6}" sibTransId="{9CD49ACB-A0EF-4BF6-943A-6E84A4068411}"/>
    <dgm:cxn modelId="{BBCEF350-C622-447C-A2A3-2AA93661AA5E}" srcId="{D305B432-8623-426A-B2C4-D467AF160BC3}" destId="{D8D60A1D-AB5E-4AAD-B031-FCF17D795B9A}" srcOrd="0" destOrd="0" parTransId="{C96D258F-67B3-4F17-8088-411B932C27DA}" sibTransId="{CB6B3997-5833-4D52-AFAA-7C118223F3CE}"/>
    <dgm:cxn modelId="{A2E6B389-4A4B-4C95-9CFB-147E3D427C8D}" type="presOf" srcId="{9B365753-CCD3-433A-B1DD-5CB52B8A0729}" destId="{5E5E14B0-5837-4493-8321-F635DBAD34B9}" srcOrd="0" destOrd="0" presId="urn:microsoft.com/office/officeart/2008/layout/HorizontalMultiLevelHierarchy"/>
    <dgm:cxn modelId="{956A7593-7924-46ED-8C90-2AA29018CF5E}" type="presOf" srcId="{D305B432-8623-426A-B2C4-D467AF160BC3}" destId="{4E4D171C-FCBA-4F73-B20D-23771A5993BC}" srcOrd="0" destOrd="0" presId="urn:microsoft.com/office/officeart/2008/layout/HorizontalMultiLevelHierarchy"/>
    <dgm:cxn modelId="{B4235DA7-57DF-415C-B6F3-2F4DCE12628A}" type="presOf" srcId="{BB45FCB8-5BF7-4950-9121-D907AF5AB1F4}" destId="{093E2AC3-8EFA-4F22-8EBC-CBE6D2EC17DC}" srcOrd="0" destOrd="0" presId="urn:microsoft.com/office/officeart/2008/layout/HorizontalMultiLevelHierarchy"/>
    <dgm:cxn modelId="{F92AC5BD-21D4-4E4B-BB43-55B49894A854}" type="presOf" srcId="{C96D258F-67B3-4F17-8088-411B932C27DA}" destId="{3FF32873-6214-410C-B98C-69748D5E2DA1}" srcOrd="1" destOrd="0" presId="urn:microsoft.com/office/officeart/2008/layout/HorizontalMultiLevelHierarchy"/>
    <dgm:cxn modelId="{3FAAF6D2-A4D3-4980-A5E0-87964F179CCA}" type="presOf" srcId="{BFC7EC92-ADD5-4D78-A70C-A16D11AAA4D7}" destId="{EF541857-0922-4507-8BF2-2128B3C041AD}" srcOrd="1" destOrd="0" presId="urn:microsoft.com/office/officeart/2008/layout/HorizontalMultiLevelHierarchy"/>
    <dgm:cxn modelId="{05C39FDC-D857-4FAA-A5D0-AC8F0A70E02F}" type="presOf" srcId="{C96D258F-67B3-4F17-8088-411B932C27DA}" destId="{65C8DEB3-0F6B-4D0B-818F-26F8B5106CC1}" srcOrd="0" destOrd="0" presId="urn:microsoft.com/office/officeart/2008/layout/HorizontalMultiLevelHierarchy"/>
    <dgm:cxn modelId="{10C155FC-DF47-49D4-8174-D1EE025C89CA}" type="presParOf" srcId="{5E5E14B0-5837-4493-8321-F635DBAD34B9}" destId="{371520E7-AA82-40E5-9BD2-DB6014AD5EEA}" srcOrd="0" destOrd="0" presId="urn:microsoft.com/office/officeart/2008/layout/HorizontalMultiLevelHierarchy"/>
    <dgm:cxn modelId="{32FCB139-B4DC-4202-9E3E-52385781F9F6}" type="presParOf" srcId="{371520E7-AA82-40E5-9BD2-DB6014AD5EEA}" destId="{4E4D171C-FCBA-4F73-B20D-23771A5993BC}" srcOrd="0" destOrd="0" presId="urn:microsoft.com/office/officeart/2008/layout/HorizontalMultiLevelHierarchy"/>
    <dgm:cxn modelId="{D04E62FA-B19B-42D3-B4EC-0462D28BDC0C}" type="presParOf" srcId="{371520E7-AA82-40E5-9BD2-DB6014AD5EEA}" destId="{64D04578-057E-4F64-8FE2-617D589FE6A0}" srcOrd="1" destOrd="0" presId="urn:microsoft.com/office/officeart/2008/layout/HorizontalMultiLevelHierarchy"/>
    <dgm:cxn modelId="{FBBF7A75-AD01-44DB-A1DC-998311021BD0}" type="presParOf" srcId="{64D04578-057E-4F64-8FE2-617D589FE6A0}" destId="{65C8DEB3-0F6B-4D0B-818F-26F8B5106CC1}" srcOrd="0" destOrd="0" presId="urn:microsoft.com/office/officeart/2008/layout/HorizontalMultiLevelHierarchy"/>
    <dgm:cxn modelId="{F85C7334-AA3F-4E2F-B369-D87E9EC3CB1C}" type="presParOf" srcId="{65C8DEB3-0F6B-4D0B-818F-26F8B5106CC1}" destId="{3FF32873-6214-410C-B98C-69748D5E2DA1}" srcOrd="0" destOrd="0" presId="urn:microsoft.com/office/officeart/2008/layout/HorizontalMultiLevelHierarchy"/>
    <dgm:cxn modelId="{A4ACB706-27E7-40E7-BA97-6A48A620C998}" type="presParOf" srcId="{64D04578-057E-4F64-8FE2-617D589FE6A0}" destId="{E83BFEDD-5679-4341-A5AB-99B2B96BC6C2}" srcOrd="1" destOrd="0" presId="urn:microsoft.com/office/officeart/2008/layout/HorizontalMultiLevelHierarchy"/>
    <dgm:cxn modelId="{7BECBA24-EAD5-446B-97FA-90FC4158885C}" type="presParOf" srcId="{E83BFEDD-5679-4341-A5AB-99B2B96BC6C2}" destId="{08B35807-FCC4-4CD6-A71C-DE3DDA89DBF3}" srcOrd="0" destOrd="0" presId="urn:microsoft.com/office/officeart/2008/layout/HorizontalMultiLevelHierarchy"/>
    <dgm:cxn modelId="{9821A58E-77E7-401D-8375-F13057154A9B}" type="presParOf" srcId="{E83BFEDD-5679-4341-A5AB-99B2B96BC6C2}" destId="{05594B7D-A682-4FB2-9215-6F75C5ED32BB}" srcOrd="1" destOrd="0" presId="urn:microsoft.com/office/officeart/2008/layout/HorizontalMultiLevelHierarchy"/>
    <dgm:cxn modelId="{750865A4-2771-42E4-9BA4-648658485CDA}" type="presParOf" srcId="{64D04578-057E-4F64-8FE2-617D589FE6A0}" destId="{09A2276F-7B77-4F0C-85D4-BA0D2A29CF22}" srcOrd="2" destOrd="0" presId="urn:microsoft.com/office/officeart/2008/layout/HorizontalMultiLevelHierarchy"/>
    <dgm:cxn modelId="{D51BB50A-6391-44B9-A4F8-D3624114CDCA}" type="presParOf" srcId="{09A2276F-7B77-4F0C-85D4-BA0D2A29CF22}" destId="{EF541857-0922-4507-8BF2-2128B3C041AD}" srcOrd="0" destOrd="0" presId="urn:microsoft.com/office/officeart/2008/layout/HorizontalMultiLevelHierarchy"/>
    <dgm:cxn modelId="{6BC242F9-A7DA-4CF0-BC72-7330DFCA8E90}" type="presParOf" srcId="{64D04578-057E-4F64-8FE2-617D589FE6A0}" destId="{A0CA0072-792E-4F77-8AD1-BEB333C25781}" srcOrd="3" destOrd="0" presId="urn:microsoft.com/office/officeart/2008/layout/HorizontalMultiLevelHierarchy"/>
    <dgm:cxn modelId="{27E351F5-890D-4842-B64D-082E8F4CD1B5}" type="presParOf" srcId="{A0CA0072-792E-4F77-8AD1-BEB333C25781}" destId="{093E2AC3-8EFA-4F22-8EBC-CBE6D2EC17DC}" srcOrd="0" destOrd="0" presId="urn:microsoft.com/office/officeart/2008/layout/HorizontalMultiLevelHierarchy"/>
    <dgm:cxn modelId="{5AE8449B-A800-4397-A448-8605E6C2600A}" type="presParOf" srcId="{A0CA0072-792E-4F77-8AD1-BEB333C25781}" destId="{AC7CCADD-05A5-4ABA-921A-6F9DACD908A8}"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8CE82E23-B041-493E-801A-37BE533A70FE}"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tr-TR"/>
        </a:p>
      </dgm:t>
    </dgm:pt>
    <dgm:pt modelId="{AB9E519F-B802-43E1-8C0D-40BB25A47DA1}">
      <dgm:prSet phldrT="[Metin]"/>
      <dgm:spPr/>
      <dgm:t>
        <a:bodyPr/>
        <a:lstStyle/>
        <a:p>
          <a:r>
            <a:rPr lang="tr-TR" dirty="0">
              <a:solidFill>
                <a:schemeClr val="tx1"/>
              </a:solidFill>
            </a:rPr>
            <a:t>Medeni Kanundaki Paylaşma İsteme Hakkına Getirilen Sınırlamalar</a:t>
          </a:r>
        </a:p>
      </dgm:t>
    </dgm:pt>
    <dgm:pt modelId="{56B8C5E3-A523-4722-B754-C19251E4CA2C}" type="parTrans" cxnId="{05AC53DF-E9F4-4638-8F72-2C9867FB4F9C}">
      <dgm:prSet/>
      <dgm:spPr/>
      <dgm:t>
        <a:bodyPr/>
        <a:lstStyle/>
        <a:p>
          <a:endParaRPr lang="tr-TR"/>
        </a:p>
      </dgm:t>
    </dgm:pt>
    <dgm:pt modelId="{4F150130-9214-4798-A12A-A6EAD97FA84D}" type="sibTrans" cxnId="{05AC53DF-E9F4-4638-8F72-2C9867FB4F9C}">
      <dgm:prSet/>
      <dgm:spPr/>
      <dgm:t>
        <a:bodyPr/>
        <a:lstStyle/>
        <a:p>
          <a:endParaRPr lang="tr-TR"/>
        </a:p>
      </dgm:t>
    </dgm:pt>
    <dgm:pt modelId="{CC9C92A4-EBB3-4135-B74F-E7B50D3BCDF0}">
      <dgm:prSet phldrT="[Metin]"/>
      <dgm:spPr/>
      <dgm:t>
        <a:bodyPr/>
        <a:lstStyle/>
        <a:p>
          <a:r>
            <a:rPr lang="tr-TR" dirty="0">
              <a:solidFill>
                <a:schemeClr val="tx1"/>
              </a:solidFill>
            </a:rPr>
            <a:t>Sürekli Bir Amaca Özgüleme</a:t>
          </a:r>
        </a:p>
      </dgm:t>
    </dgm:pt>
    <dgm:pt modelId="{8C8229B5-73D0-42E0-AC7E-8D233C2238C2}" type="parTrans" cxnId="{CD49AD68-3528-431B-A580-91A0E143C22E}">
      <dgm:prSet/>
      <dgm:spPr/>
      <dgm:t>
        <a:bodyPr/>
        <a:lstStyle/>
        <a:p>
          <a:endParaRPr lang="tr-TR"/>
        </a:p>
      </dgm:t>
    </dgm:pt>
    <dgm:pt modelId="{155A317D-6011-4066-8248-C57C8986F798}" type="sibTrans" cxnId="{CD49AD68-3528-431B-A580-91A0E143C22E}">
      <dgm:prSet/>
      <dgm:spPr/>
      <dgm:t>
        <a:bodyPr/>
        <a:lstStyle/>
        <a:p>
          <a:endParaRPr lang="tr-TR"/>
        </a:p>
      </dgm:t>
    </dgm:pt>
    <dgm:pt modelId="{68680FCF-DA86-4033-926B-8A0C8EBB1776}">
      <dgm:prSet phldrT="[Metin]"/>
      <dgm:spPr/>
      <dgm:t>
        <a:bodyPr/>
        <a:lstStyle/>
        <a:p>
          <a:r>
            <a:rPr lang="tr-TR" dirty="0">
              <a:solidFill>
                <a:schemeClr val="tx1"/>
              </a:solidFill>
            </a:rPr>
            <a:t>Hukuki  İşlem</a:t>
          </a:r>
        </a:p>
      </dgm:t>
    </dgm:pt>
    <dgm:pt modelId="{E57C56DC-F10E-41AF-B8E0-6802CCA31718}" type="parTrans" cxnId="{613CB3CF-4168-460F-8503-54277B91775F}">
      <dgm:prSet/>
      <dgm:spPr/>
      <dgm:t>
        <a:bodyPr/>
        <a:lstStyle/>
        <a:p>
          <a:endParaRPr lang="tr-TR"/>
        </a:p>
      </dgm:t>
    </dgm:pt>
    <dgm:pt modelId="{B3B09294-FCAE-4360-A8CF-9743D08A3DE2}" type="sibTrans" cxnId="{613CB3CF-4168-460F-8503-54277B91775F}">
      <dgm:prSet/>
      <dgm:spPr/>
      <dgm:t>
        <a:bodyPr/>
        <a:lstStyle/>
        <a:p>
          <a:endParaRPr lang="tr-TR"/>
        </a:p>
      </dgm:t>
    </dgm:pt>
    <dgm:pt modelId="{200DFF59-FEE2-4908-A9E7-20F9E8D66DFB}">
      <dgm:prSet phldrT="[Metin]"/>
      <dgm:spPr/>
      <dgm:t>
        <a:bodyPr/>
        <a:lstStyle/>
        <a:p>
          <a:r>
            <a:rPr lang="tr-TR" dirty="0">
              <a:solidFill>
                <a:schemeClr val="tx1"/>
              </a:solidFill>
            </a:rPr>
            <a:t>Uygun Olmayan Zaman</a:t>
          </a:r>
        </a:p>
      </dgm:t>
    </dgm:pt>
    <dgm:pt modelId="{08A3358E-5BB5-42E6-AE50-2D654CB15DC0}" type="parTrans" cxnId="{F0449462-A29A-48DF-99F8-4597BA7D3603}">
      <dgm:prSet/>
      <dgm:spPr/>
      <dgm:t>
        <a:bodyPr/>
        <a:lstStyle/>
        <a:p>
          <a:endParaRPr lang="tr-TR"/>
        </a:p>
      </dgm:t>
    </dgm:pt>
    <dgm:pt modelId="{B560A8E5-CD56-471E-8E30-ED0B6015B4A2}" type="sibTrans" cxnId="{F0449462-A29A-48DF-99F8-4597BA7D3603}">
      <dgm:prSet/>
      <dgm:spPr/>
      <dgm:t>
        <a:bodyPr/>
        <a:lstStyle/>
        <a:p>
          <a:endParaRPr lang="tr-TR"/>
        </a:p>
      </dgm:t>
    </dgm:pt>
    <dgm:pt modelId="{62619008-0B80-41EE-A14B-2915FC05A647}" type="pres">
      <dgm:prSet presAssocID="{8CE82E23-B041-493E-801A-37BE533A70FE}" presName="Name0" presStyleCnt="0">
        <dgm:presLayoutVars>
          <dgm:chPref val="1"/>
          <dgm:dir/>
          <dgm:animOne val="branch"/>
          <dgm:animLvl val="lvl"/>
          <dgm:resizeHandles val="exact"/>
        </dgm:presLayoutVars>
      </dgm:prSet>
      <dgm:spPr/>
    </dgm:pt>
    <dgm:pt modelId="{184C0681-52DA-48E1-A307-1DC062F32179}" type="pres">
      <dgm:prSet presAssocID="{AB9E519F-B802-43E1-8C0D-40BB25A47DA1}" presName="root1" presStyleCnt="0"/>
      <dgm:spPr/>
    </dgm:pt>
    <dgm:pt modelId="{BD9DE701-AB91-4F26-95E7-80112C81C9C3}" type="pres">
      <dgm:prSet presAssocID="{AB9E519F-B802-43E1-8C0D-40BB25A47DA1}" presName="LevelOneTextNode" presStyleLbl="node0" presStyleIdx="0" presStyleCnt="1">
        <dgm:presLayoutVars>
          <dgm:chPref val="3"/>
        </dgm:presLayoutVars>
      </dgm:prSet>
      <dgm:spPr/>
    </dgm:pt>
    <dgm:pt modelId="{7CC1A1EA-17ED-4327-9A00-5CD22178293F}" type="pres">
      <dgm:prSet presAssocID="{AB9E519F-B802-43E1-8C0D-40BB25A47DA1}" presName="level2hierChild" presStyleCnt="0"/>
      <dgm:spPr/>
    </dgm:pt>
    <dgm:pt modelId="{456257A3-FEE3-4510-8FBC-7672D0B2312F}" type="pres">
      <dgm:prSet presAssocID="{8C8229B5-73D0-42E0-AC7E-8D233C2238C2}" presName="conn2-1" presStyleLbl="parChTrans1D2" presStyleIdx="0" presStyleCnt="3"/>
      <dgm:spPr/>
    </dgm:pt>
    <dgm:pt modelId="{080A9AD1-2D70-40E2-AFE9-63FDAEFA61B6}" type="pres">
      <dgm:prSet presAssocID="{8C8229B5-73D0-42E0-AC7E-8D233C2238C2}" presName="connTx" presStyleLbl="parChTrans1D2" presStyleIdx="0" presStyleCnt="3"/>
      <dgm:spPr/>
    </dgm:pt>
    <dgm:pt modelId="{CD0574F4-8250-42B1-94E1-922F9620591A}" type="pres">
      <dgm:prSet presAssocID="{CC9C92A4-EBB3-4135-B74F-E7B50D3BCDF0}" presName="root2" presStyleCnt="0"/>
      <dgm:spPr/>
    </dgm:pt>
    <dgm:pt modelId="{1B862D65-AD87-4846-BE23-567F715A24F5}" type="pres">
      <dgm:prSet presAssocID="{CC9C92A4-EBB3-4135-B74F-E7B50D3BCDF0}" presName="LevelTwoTextNode" presStyleLbl="node2" presStyleIdx="0" presStyleCnt="3">
        <dgm:presLayoutVars>
          <dgm:chPref val="3"/>
        </dgm:presLayoutVars>
      </dgm:prSet>
      <dgm:spPr/>
    </dgm:pt>
    <dgm:pt modelId="{824A0020-3437-4DFE-B66C-B2A974CDC190}" type="pres">
      <dgm:prSet presAssocID="{CC9C92A4-EBB3-4135-B74F-E7B50D3BCDF0}" presName="level3hierChild" presStyleCnt="0"/>
      <dgm:spPr/>
    </dgm:pt>
    <dgm:pt modelId="{F7602234-0538-44FA-A76A-03498669A480}" type="pres">
      <dgm:prSet presAssocID="{E57C56DC-F10E-41AF-B8E0-6802CCA31718}" presName="conn2-1" presStyleLbl="parChTrans1D2" presStyleIdx="1" presStyleCnt="3"/>
      <dgm:spPr/>
    </dgm:pt>
    <dgm:pt modelId="{CFA5AA70-835F-487E-8A77-89357ABC937B}" type="pres">
      <dgm:prSet presAssocID="{E57C56DC-F10E-41AF-B8E0-6802CCA31718}" presName="connTx" presStyleLbl="parChTrans1D2" presStyleIdx="1" presStyleCnt="3"/>
      <dgm:spPr/>
    </dgm:pt>
    <dgm:pt modelId="{E5C54C78-81C4-41EE-9FA5-A8691D2F0E5C}" type="pres">
      <dgm:prSet presAssocID="{68680FCF-DA86-4033-926B-8A0C8EBB1776}" presName="root2" presStyleCnt="0"/>
      <dgm:spPr/>
    </dgm:pt>
    <dgm:pt modelId="{5B926C15-9386-4AD3-9428-0218B862333B}" type="pres">
      <dgm:prSet presAssocID="{68680FCF-DA86-4033-926B-8A0C8EBB1776}" presName="LevelTwoTextNode" presStyleLbl="node2" presStyleIdx="1" presStyleCnt="3">
        <dgm:presLayoutVars>
          <dgm:chPref val="3"/>
        </dgm:presLayoutVars>
      </dgm:prSet>
      <dgm:spPr/>
    </dgm:pt>
    <dgm:pt modelId="{18E04098-249E-42A0-B3F6-958B3A868C25}" type="pres">
      <dgm:prSet presAssocID="{68680FCF-DA86-4033-926B-8A0C8EBB1776}" presName="level3hierChild" presStyleCnt="0"/>
      <dgm:spPr/>
    </dgm:pt>
    <dgm:pt modelId="{1777F459-9769-49C6-BF0B-39A47EDE8C20}" type="pres">
      <dgm:prSet presAssocID="{08A3358E-5BB5-42E6-AE50-2D654CB15DC0}" presName="conn2-1" presStyleLbl="parChTrans1D2" presStyleIdx="2" presStyleCnt="3"/>
      <dgm:spPr/>
    </dgm:pt>
    <dgm:pt modelId="{343BBF1C-6F61-41AC-9DB7-9C802964CF3E}" type="pres">
      <dgm:prSet presAssocID="{08A3358E-5BB5-42E6-AE50-2D654CB15DC0}" presName="connTx" presStyleLbl="parChTrans1D2" presStyleIdx="2" presStyleCnt="3"/>
      <dgm:spPr/>
    </dgm:pt>
    <dgm:pt modelId="{E259584E-AA27-4FDB-B317-B64BA369A2B8}" type="pres">
      <dgm:prSet presAssocID="{200DFF59-FEE2-4908-A9E7-20F9E8D66DFB}" presName="root2" presStyleCnt="0"/>
      <dgm:spPr/>
    </dgm:pt>
    <dgm:pt modelId="{582A6354-DB44-4CD8-AD45-548A6F696FBC}" type="pres">
      <dgm:prSet presAssocID="{200DFF59-FEE2-4908-A9E7-20F9E8D66DFB}" presName="LevelTwoTextNode" presStyleLbl="node2" presStyleIdx="2" presStyleCnt="3">
        <dgm:presLayoutVars>
          <dgm:chPref val="3"/>
        </dgm:presLayoutVars>
      </dgm:prSet>
      <dgm:spPr/>
    </dgm:pt>
    <dgm:pt modelId="{D6984FA5-9310-4E62-8E61-E2C67628E865}" type="pres">
      <dgm:prSet presAssocID="{200DFF59-FEE2-4908-A9E7-20F9E8D66DFB}" presName="level3hierChild" presStyleCnt="0"/>
      <dgm:spPr/>
    </dgm:pt>
  </dgm:ptLst>
  <dgm:cxnLst>
    <dgm:cxn modelId="{453B1419-9CE7-4657-B27C-BB9CBCFA0CF3}" type="presOf" srcId="{E57C56DC-F10E-41AF-B8E0-6802CCA31718}" destId="{F7602234-0538-44FA-A76A-03498669A480}" srcOrd="0" destOrd="0" presId="urn:microsoft.com/office/officeart/2008/layout/HorizontalMultiLevelHierarchy"/>
    <dgm:cxn modelId="{F920E223-EB5C-40EB-8CE9-A76559E8A97F}" type="presOf" srcId="{E57C56DC-F10E-41AF-B8E0-6802CCA31718}" destId="{CFA5AA70-835F-487E-8A77-89357ABC937B}" srcOrd="1" destOrd="0" presId="urn:microsoft.com/office/officeart/2008/layout/HorizontalMultiLevelHierarchy"/>
    <dgm:cxn modelId="{F0449462-A29A-48DF-99F8-4597BA7D3603}" srcId="{AB9E519F-B802-43E1-8C0D-40BB25A47DA1}" destId="{200DFF59-FEE2-4908-A9E7-20F9E8D66DFB}" srcOrd="2" destOrd="0" parTransId="{08A3358E-5BB5-42E6-AE50-2D654CB15DC0}" sibTransId="{B560A8E5-CD56-471E-8E30-ED0B6015B4A2}"/>
    <dgm:cxn modelId="{04DDD942-FEBD-4B34-8458-7563876781CE}" type="presOf" srcId="{AB9E519F-B802-43E1-8C0D-40BB25A47DA1}" destId="{BD9DE701-AB91-4F26-95E7-80112C81C9C3}" srcOrd="0" destOrd="0" presId="urn:microsoft.com/office/officeart/2008/layout/HorizontalMultiLevelHierarchy"/>
    <dgm:cxn modelId="{EE31F046-F64E-47AA-9CFF-F117A2A93EE2}" type="presOf" srcId="{8C8229B5-73D0-42E0-AC7E-8D233C2238C2}" destId="{456257A3-FEE3-4510-8FBC-7672D0B2312F}" srcOrd="0" destOrd="0" presId="urn:microsoft.com/office/officeart/2008/layout/HorizontalMultiLevelHierarchy"/>
    <dgm:cxn modelId="{CD49AD68-3528-431B-A580-91A0E143C22E}" srcId="{AB9E519F-B802-43E1-8C0D-40BB25A47DA1}" destId="{CC9C92A4-EBB3-4135-B74F-E7B50D3BCDF0}" srcOrd="0" destOrd="0" parTransId="{8C8229B5-73D0-42E0-AC7E-8D233C2238C2}" sibTransId="{155A317D-6011-4066-8248-C57C8986F798}"/>
    <dgm:cxn modelId="{4D307B4F-0BCF-4FD8-9364-3217271B6FEB}" type="presOf" srcId="{08A3358E-5BB5-42E6-AE50-2D654CB15DC0}" destId="{343BBF1C-6F61-41AC-9DB7-9C802964CF3E}" srcOrd="1" destOrd="0" presId="urn:microsoft.com/office/officeart/2008/layout/HorizontalMultiLevelHierarchy"/>
    <dgm:cxn modelId="{4D729D56-9D94-4B3C-A733-AAA9C343D0A2}" type="presOf" srcId="{CC9C92A4-EBB3-4135-B74F-E7B50D3BCDF0}" destId="{1B862D65-AD87-4846-BE23-567F715A24F5}" srcOrd="0" destOrd="0" presId="urn:microsoft.com/office/officeart/2008/layout/HorizontalMultiLevelHierarchy"/>
    <dgm:cxn modelId="{D969CC7D-0C95-4116-AD0F-404D2E67054D}" type="presOf" srcId="{68680FCF-DA86-4033-926B-8A0C8EBB1776}" destId="{5B926C15-9386-4AD3-9428-0218B862333B}" srcOrd="0" destOrd="0" presId="urn:microsoft.com/office/officeart/2008/layout/HorizontalMultiLevelHierarchy"/>
    <dgm:cxn modelId="{0F448D85-0185-4EFA-A61D-24C0A980A94A}" type="presOf" srcId="{8C8229B5-73D0-42E0-AC7E-8D233C2238C2}" destId="{080A9AD1-2D70-40E2-AFE9-63FDAEFA61B6}" srcOrd="1" destOrd="0" presId="urn:microsoft.com/office/officeart/2008/layout/HorizontalMultiLevelHierarchy"/>
    <dgm:cxn modelId="{65CF278C-AA23-4B89-836F-3D297581B68D}" type="presOf" srcId="{8CE82E23-B041-493E-801A-37BE533A70FE}" destId="{62619008-0B80-41EE-A14B-2915FC05A647}" srcOrd="0" destOrd="0" presId="urn:microsoft.com/office/officeart/2008/layout/HorizontalMultiLevelHierarchy"/>
    <dgm:cxn modelId="{1DF78A9F-C4E1-4EDC-9890-7BE31737C7EC}" type="presOf" srcId="{200DFF59-FEE2-4908-A9E7-20F9E8D66DFB}" destId="{582A6354-DB44-4CD8-AD45-548A6F696FBC}" srcOrd="0" destOrd="0" presId="urn:microsoft.com/office/officeart/2008/layout/HorizontalMultiLevelHierarchy"/>
    <dgm:cxn modelId="{1D1E3EC2-65BE-4A67-8A93-E0072FCA6881}" type="presOf" srcId="{08A3358E-5BB5-42E6-AE50-2D654CB15DC0}" destId="{1777F459-9769-49C6-BF0B-39A47EDE8C20}" srcOrd="0" destOrd="0" presId="urn:microsoft.com/office/officeart/2008/layout/HorizontalMultiLevelHierarchy"/>
    <dgm:cxn modelId="{613CB3CF-4168-460F-8503-54277B91775F}" srcId="{AB9E519F-B802-43E1-8C0D-40BB25A47DA1}" destId="{68680FCF-DA86-4033-926B-8A0C8EBB1776}" srcOrd="1" destOrd="0" parTransId="{E57C56DC-F10E-41AF-B8E0-6802CCA31718}" sibTransId="{B3B09294-FCAE-4360-A8CF-9743D08A3DE2}"/>
    <dgm:cxn modelId="{05AC53DF-E9F4-4638-8F72-2C9867FB4F9C}" srcId="{8CE82E23-B041-493E-801A-37BE533A70FE}" destId="{AB9E519F-B802-43E1-8C0D-40BB25A47DA1}" srcOrd="0" destOrd="0" parTransId="{56B8C5E3-A523-4722-B754-C19251E4CA2C}" sibTransId="{4F150130-9214-4798-A12A-A6EAD97FA84D}"/>
    <dgm:cxn modelId="{59B361BE-D3EE-4964-B33F-2EA8A17C437A}" type="presParOf" srcId="{62619008-0B80-41EE-A14B-2915FC05A647}" destId="{184C0681-52DA-48E1-A307-1DC062F32179}" srcOrd="0" destOrd="0" presId="urn:microsoft.com/office/officeart/2008/layout/HorizontalMultiLevelHierarchy"/>
    <dgm:cxn modelId="{1A62B936-43A2-4968-8B19-8E7D1652C8AE}" type="presParOf" srcId="{184C0681-52DA-48E1-A307-1DC062F32179}" destId="{BD9DE701-AB91-4F26-95E7-80112C81C9C3}" srcOrd="0" destOrd="0" presId="urn:microsoft.com/office/officeart/2008/layout/HorizontalMultiLevelHierarchy"/>
    <dgm:cxn modelId="{676E6D23-450D-4DEC-BF06-CED5525D2746}" type="presParOf" srcId="{184C0681-52DA-48E1-A307-1DC062F32179}" destId="{7CC1A1EA-17ED-4327-9A00-5CD22178293F}" srcOrd="1" destOrd="0" presId="urn:microsoft.com/office/officeart/2008/layout/HorizontalMultiLevelHierarchy"/>
    <dgm:cxn modelId="{F07276CB-951F-4BDD-A950-8B5EC5AA5FBE}" type="presParOf" srcId="{7CC1A1EA-17ED-4327-9A00-5CD22178293F}" destId="{456257A3-FEE3-4510-8FBC-7672D0B2312F}" srcOrd="0" destOrd="0" presId="urn:microsoft.com/office/officeart/2008/layout/HorizontalMultiLevelHierarchy"/>
    <dgm:cxn modelId="{5BDD3F79-8DB6-4171-9D97-866D9436CCD1}" type="presParOf" srcId="{456257A3-FEE3-4510-8FBC-7672D0B2312F}" destId="{080A9AD1-2D70-40E2-AFE9-63FDAEFA61B6}" srcOrd="0" destOrd="0" presId="urn:microsoft.com/office/officeart/2008/layout/HorizontalMultiLevelHierarchy"/>
    <dgm:cxn modelId="{71332666-D0FE-4E5E-836F-27097FBDACED}" type="presParOf" srcId="{7CC1A1EA-17ED-4327-9A00-5CD22178293F}" destId="{CD0574F4-8250-42B1-94E1-922F9620591A}" srcOrd="1" destOrd="0" presId="urn:microsoft.com/office/officeart/2008/layout/HorizontalMultiLevelHierarchy"/>
    <dgm:cxn modelId="{280AEADD-52DB-479C-9B56-EB57C7D8339D}" type="presParOf" srcId="{CD0574F4-8250-42B1-94E1-922F9620591A}" destId="{1B862D65-AD87-4846-BE23-567F715A24F5}" srcOrd="0" destOrd="0" presId="urn:microsoft.com/office/officeart/2008/layout/HorizontalMultiLevelHierarchy"/>
    <dgm:cxn modelId="{F6CB73AC-B5C0-43A2-A0FF-06630900BEA9}" type="presParOf" srcId="{CD0574F4-8250-42B1-94E1-922F9620591A}" destId="{824A0020-3437-4DFE-B66C-B2A974CDC190}" srcOrd="1" destOrd="0" presId="urn:microsoft.com/office/officeart/2008/layout/HorizontalMultiLevelHierarchy"/>
    <dgm:cxn modelId="{E42F7718-9562-4260-B5B1-4846F1B6430C}" type="presParOf" srcId="{7CC1A1EA-17ED-4327-9A00-5CD22178293F}" destId="{F7602234-0538-44FA-A76A-03498669A480}" srcOrd="2" destOrd="0" presId="urn:microsoft.com/office/officeart/2008/layout/HorizontalMultiLevelHierarchy"/>
    <dgm:cxn modelId="{E72045E5-2A32-4C12-8FAA-AA54FE43FF50}" type="presParOf" srcId="{F7602234-0538-44FA-A76A-03498669A480}" destId="{CFA5AA70-835F-487E-8A77-89357ABC937B}" srcOrd="0" destOrd="0" presId="urn:microsoft.com/office/officeart/2008/layout/HorizontalMultiLevelHierarchy"/>
    <dgm:cxn modelId="{6DC89CF5-BA01-4697-82D2-E69EDE709524}" type="presParOf" srcId="{7CC1A1EA-17ED-4327-9A00-5CD22178293F}" destId="{E5C54C78-81C4-41EE-9FA5-A8691D2F0E5C}" srcOrd="3" destOrd="0" presId="urn:microsoft.com/office/officeart/2008/layout/HorizontalMultiLevelHierarchy"/>
    <dgm:cxn modelId="{88E80A8A-F68A-4FB7-B143-C0FA51311391}" type="presParOf" srcId="{E5C54C78-81C4-41EE-9FA5-A8691D2F0E5C}" destId="{5B926C15-9386-4AD3-9428-0218B862333B}" srcOrd="0" destOrd="0" presId="urn:microsoft.com/office/officeart/2008/layout/HorizontalMultiLevelHierarchy"/>
    <dgm:cxn modelId="{3B9B2970-0EE7-464A-A082-C374C9527732}" type="presParOf" srcId="{E5C54C78-81C4-41EE-9FA5-A8691D2F0E5C}" destId="{18E04098-249E-42A0-B3F6-958B3A868C25}" srcOrd="1" destOrd="0" presId="urn:microsoft.com/office/officeart/2008/layout/HorizontalMultiLevelHierarchy"/>
    <dgm:cxn modelId="{B8DE6B6F-781F-4FBE-A58A-9D4F6B06E81C}" type="presParOf" srcId="{7CC1A1EA-17ED-4327-9A00-5CD22178293F}" destId="{1777F459-9769-49C6-BF0B-39A47EDE8C20}" srcOrd="4" destOrd="0" presId="urn:microsoft.com/office/officeart/2008/layout/HorizontalMultiLevelHierarchy"/>
    <dgm:cxn modelId="{EA2423A9-393A-4114-B9E4-EC33DE760ED1}" type="presParOf" srcId="{1777F459-9769-49C6-BF0B-39A47EDE8C20}" destId="{343BBF1C-6F61-41AC-9DB7-9C802964CF3E}" srcOrd="0" destOrd="0" presId="urn:microsoft.com/office/officeart/2008/layout/HorizontalMultiLevelHierarchy"/>
    <dgm:cxn modelId="{BEE68FA6-E486-4BA2-9BBA-550727428C7B}" type="presParOf" srcId="{7CC1A1EA-17ED-4327-9A00-5CD22178293F}" destId="{E259584E-AA27-4FDB-B317-B64BA369A2B8}" srcOrd="5" destOrd="0" presId="urn:microsoft.com/office/officeart/2008/layout/HorizontalMultiLevelHierarchy"/>
    <dgm:cxn modelId="{6A79B03C-25F2-45E6-8E05-A52E35A335C0}" type="presParOf" srcId="{E259584E-AA27-4FDB-B317-B64BA369A2B8}" destId="{582A6354-DB44-4CD8-AD45-548A6F696FBC}" srcOrd="0" destOrd="0" presId="urn:microsoft.com/office/officeart/2008/layout/HorizontalMultiLevelHierarchy"/>
    <dgm:cxn modelId="{5441F6A5-CFB1-48B7-BE39-4BBDAE128222}" type="presParOf" srcId="{E259584E-AA27-4FDB-B317-B64BA369A2B8}" destId="{D6984FA5-9310-4E62-8E61-E2C67628E865}"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7FF856BB-7D77-43F5-9F0E-7B542F6D8927}"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tr-TR"/>
        </a:p>
      </dgm:t>
    </dgm:pt>
    <dgm:pt modelId="{37D8B0E2-ABB5-4A9B-8F65-0A1BC86CAABA}">
      <dgm:prSet custT="1"/>
      <dgm:spPr/>
      <dgm:t>
        <a:bodyPr/>
        <a:lstStyle/>
        <a:p>
          <a:pPr rtl="0"/>
          <a:r>
            <a:rPr lang="tr-TR" sz="2400" dirty="0">
              <a:solidFill>
                <a:schemeClr val="tx1"/>
              </a:solidFill>
              <a:latin typeface="Times New Roman" pitchFamily="18" charset="0"/>
              <a:cs typeface="Times New Roman" pitchFamily="18" charset="0"/>
            </a:rPr>
            <a:t>Paylı Mal, Sürekli bir Amaca özgülenmiş ise, Paylaşma istenemez</a:t>
          </a:r>
        </a:p>
        <a:p>
          <a:pPr rtl="0"/>
          <a:r>
            <a:rPr lang="tr-TR" sz="2400" dirty="0">
              <a:latin typeface="Times New Roman" pitchFamily="18" charset="0"/>
              <a:cs typeface="Times New Roman" pitchFamily="18" charset="0"/>
            </a:rPr>
            <a:t> </a:t>
          </a:r>
          <a:r>
            <a:rPr lang="tr-TR" sz="2400" i="1" dirty="0">
              <a:solidFill>
                <a:schemeClr val="tx1"/>
              </a:solidFill>
              <a:latin typeface="Times New Roman" pitchFamily="18" charset="0"/>
              <a:cs typeface="Times New Roman" pitchFamily="18" charset="0"/>
            </a:rPr>
            <a:t>( MK. m. 698/f. 1).</a:t>
          </a:r>
        </a:p>
      </dgm:t>
    </dgm:pt>
    <dgm:pt modelId="{04964B14-5C52-4885-BCF1-F16A6AB7D29F}" type="parTrans" cxnId="{D9402D89-C8BB-4EEE-AED4-B902AA0DE3B0}">
      <dgm:prSet/>
      <dgm:spPr/>
      <dgm:t>
        <a:bodyPr/>
        <a:lstStyle/>
        <a:p>
          <a:endParaRPr lang="tr-TR"/>
        </a:p>
      </dgm:t>
    </dgm:pt>
    <dgm:pt modelId="{DE0D1B0F-AB94-4A64-826E-E3D4A2D87095}" type="sibTrans" cxnId="{D9402D89-C8BB-4EEE-AED4-B902AA0DE3B0}">
      <dgm:prSet/>
      <dgm:spPr/>
      <dgm:t>
        <a:bodyPr/>
        <a:lstStyle/>
        <a:p>
          <a:endParaRPr lang="tr-TR"/>
        </a:p>
      </dgm:t>
    </dgm:pt>
    <dgm:pt modelId="{7BA5E567-DAFA-4733-9DFF-51DC91044C70}">
      <dgm:prSet custT="1"/>
      <dgm:spPr/>
      <dgm:t>
        <a:bodyPr/>
        <a:lstStyle/>
        <a:p>
          <a:pPr rtl="0"/>
          <a:r>
            <a:rPr lang="tr-TR" sz="2400" dirty="0">
              <a:solidFill>
                <a:schemeClr val="tx1"/>
              </a:solidFill>
              <a:latin typeface="Times New Roman" pitchFamily="18" charset="0"/>
              <a:cs typeface="Times New Roman" pitchFamily="18" charset="0"/>
            </a:rPr>
            <a:t>Paydaşlar yapacakları bir Sözleşme ile Paylaşma İsteme Hakkının Kullanılmasını en çok 10 yıl için kaldırmış olabilirler </a:t>
          </a:r>
          <a:r>
            <a:rPr lang="tr-TR" sz="2400" dirty="0">
              <a:latin typeface="Times New Roman" pitchFamily="18" charset="0"/>
              <a:cs typeface="Times New Roman" pitchFamily="18" charset="0"/>
            </a:rPr>
            <a:t>(</a:t>
          </a:r>
          <a:r>
            <a:rPr lang="tr-TR" sz="2400" i="1" dirty="0">
              <a:solidFill>
                <a:schemeClr val="tx1"/>
              </a:solidFill>
              <a:latin typeface="Times New Roman" pitchFamily="18" charset="0"/>
              <a:cs typeface="Times New Roman" pitchFamily="18" charset="0"/>
            </a:rPr>
            <a:t>MK. m. 698/2).</a:t>
          </a:r>
        </a:p>
      </dgm:t>
    </dgm:pt>
    <dgm:pt modelId="{61DBF6AD-EDD3-4101-AE06-7BB8D75AE5AD}" type="parTrans" cxnId="{D64A0980-2DE1-484D-9A0A-2E314CB2797A}">
      <dgm:prSet/>
      <dgm:spPr/>
      <dgm:t>
        <a:bodyPr/>
        <a:lstStyle/>
        <a:p>
          <a:endParaRPr lang="tr-TR"/>
        </a:p>
      </dgm:t>
    </dgm:pt>
    <dgm:pt modelId="{269106A0-EE81-4AF6-8976-9B9CFD0A17FD}" type="sibTrans" cxnId="{D64A0980-2DE1-484D-9A0A-2E314CB2797A}">
      <dgm:prSet/>
      <dgm:spPr/>
      <dgm:t>
        <a:bodyPr/>
        <a:lstStyle/>
        <a:p>
          <a:endParaRPr lang="tr-TR"/>
        </a:p>
      </dgm:t>
    </dgm:pt>
    <dgm:pt modelId="{5549B7E6-BD95-41D0-9CB3-075CA47D1477}">
      <dgm:prSet custT="1"/>
      <dgm:spPr/>
      <dgm:t>
        <a:bodyPr/>
        <a:lstStyle/>
        <a:p>
          <a:pPr rtl="0"/>
          <a:r>
            <a:rPr lang="tr-TR" sz="2400" dirty="0">
              <a:solidFill>
                <a:schemeClr val="tx1"/>
              </a:solidFill>
              <a:latin typeface="Times New Roman" pitchFamily="18" charset="0"/>
              <a:cs typeface="Times New Roman" pitchFamily="18" charset="0"/>
            </a:rPr>
            <a:t>Yukarıdaki sınırlamalar bulunmasa bile, Paylaşma uygun olmayan bir Zamanda istenemez  </a:t>
          </a:r>
          <a:r>
            <a:rPr lang="tr-TR" sz="2400" dirty="0">
              <a:latin typeface="Times New Roman" pitchFamily="18" charset="0"/>
              <a:cs typeface="Times New Roman" pitchFamily="18" charset="0"/>
            </a:rPr>
            <a:t>(</a:t>
          </a:r>
          <a:r>
            <a:rPr lang="tr-TR" sz="2400" i="1" dirty="0">
              <a:solidFill>
                <a:schemeClr val="tx1"/>
              </a:solidFill>
              <a:latin typeface="Times New Roman" pitchFamily="18" charset="0"/>
              <a:cs typeface="Times New Roman" pitchFamily="18" charset="0"/>
            </a:rPr>
            <a:t>MK. m. 698/3).</a:t>
          </a:r>
        </a:p>
      </dgm:t>
    </dgm:pt>
    <dgm:pt modelId="{93E5CCE0-2610-457A-AD65-E56DA409FCAE}" type="parTrans" cxnId="{222124FF-9D36-4AFC-89A5-CA488C86E158}">
      <dgm:prSet/>
      <dgm:spPr/>
      <dgm:t>
        <a:bodyPr/>
        <a:lstStyle/>
        <a:p>
          <a:endParaRPr lang="tr-TR"/>
        </a:p>
      </dgm:t>
    </dgm:pt>
    <dgm:pt modelId="{CD4129BE-7D69-444C-85F2-0FD607FE1A96}" type="sibTrans" cxnId="{222124FF-9D36-4AFC-89A5-CA488C86E158}">
      <dgm:prSet/>
      <dgm:spPr/>
      <dgm:t>
        <a:bodyPr/>
        <a:lstStyle/>
        <a:p>
          <a:endParaRPr lang="tr-TR"/>
        </a:p>
      </dgm:t>
    </dgm:pt>
    <dgm:pt modelId="{68EA3CC0-A5FC-43E0-B812-635F1BA54D6C}">
      <dgm:prSet custT="1"/>
      <dgm:spPr/>
      <dgm:t>
        <a:bodyPr/>
        <a:lstStyle/>
        <a:p>
          <a:pPr rtl="0"/>
          <a:r>
            <a:rPr lang="tr-TR" sz="2400" dirty="0">
              <a:solidFill>
                <a:schemeClr val="tx1"/>
              </a:solidFill>
              <a:latin typeface="Times New Roman" pitchFamily="18" charset="0"/>
              <a:cs typeface="Times New Roman" pitchFamily="18" charset="0"/>
            </a:rPr>
            <a:t>KMK. m. 7’ye göre, Kat Mülkiyetine veya Kat İrtifakına tabi olan Taşınmazlarda, Ortaklığın Giderilmesi istenemez.</a:t>
          </a:r>
        </a:p>
      </dgm:t>
    </dgm:pt>
    <dgm:pt modelId="{D55D5FC9-BEBF-42B9-9C49-939938033841}" type="parTrans" cxnId="{A38521A7-4244-40B5-A5E1-00498285A782}">
      <dgm:prSet/>
      <dgm:spPr/>
      <dgm:t>
        <a:bodyPr/>
        <a:lstStyle/>
        <a:p>
          <a:endParaRPr lang="tr-TR"/>
        </a:p>
      </dgm:t>
    </dgm:pt>
    <dgm:pt modelId="{453F8AC0-540A-4C46-A153-6E7DFBE47195}" type="sibTrans" cxnId="{A38521A7-4244-40B5-A5E1-00498285A782}">
      <dgm:prSet/>
      <dgm:spPr/>
      <dgm:t>
        <a:bodyPr/>
        <a:lstStyle/>
        <a:p>
          <a:endParaRPr lang="tr-TR"/>
        </a:p>
      </dgm:t>
    </dgm:pt>
    <dgm:pt modelId="{CD8F0596-1A84-4D3D-A160-FC264FE9C346}" type="pres">
      <dgm:prSet presAssocID="{7FF856BB-7D77-43F5-9F0E-7B542F6D8927}" presName="Name0" presStyleCnt="0">
        <dgm:presLayoutVars>
          <dgm:dir/>
          <dgm:animLvl val="lvl"/>
          <dgm:resizeHandles val="exact"/>
        </dgm:presLayoutVars>
      </dgm:prSet>
      <dgm:spPr/>
    </dgm:pt>
    <dgm:pt modelId="{2A354F4C-F4F5-421F-AD02-E58BCCECBF4B}" type="pres">
      <dgm:prSet presAssocID="{68EA3CC0-A5FC-43E0-B812-635F1BA54D6C}" presName="boxAndChildren" presStyleCnt="0"/>
      <dgm:spPr/>
    </dgm:pt>
    <dgm:pt modelId="{609AE0FD-D001-4EAD-8048-D21575A64133}" type="pres">
      <dgm:prSet presAssocID="{68EA3CC0-A5FC-43E0-B812-635F1BA54D6C}" presName="parentTextBox" presStyleLbl="node1" presStyleIdx="0" presStyleCnt="4"/>
      <dgm:spPr/>
    </dgm:pt>
    <dgm:pt modelId="{8A5D6096-D4E1-4065-9B16-F3ADFE3E8690}" type="pres">
      <dgm:prSet presAssocID="{CD4129BE-7D69-444C-85F2-0FD607FE1A96}" presName="sp" presStyleCnt="0"/>
      <dgm:spPr/>
    </dgm:pt>
    <dgm:pt modelId="{623E2664-99AB-49C4-A496-FE0931A525AB}" type="pres">
      <dgm:prSet presAssocID="{5549B7E6-BD95-41D0-9CB3-075CA47D1477}" presName="arrowAndChildren" presStyleCnt="0"/>
      <dgm:spPr/>
    </dgm:pt>
    <dgm:pt modelId="{EA1BCB4D-F5AF-4137-AE0B-E1F838812DCF}" type="pres">
      <dgm:prSet presAssocID="{5549B7E6-BD95-41D0-9CB3-075CA47D1477}" presName="parentTextArrow" presStyleLbl="node1" presStyleIdx="1" presStyleCnt="4"/>
      <dgm:spPr/>
    </dgm:pt>
    <dgm:pt modelId="{A7240A1E-A317-4858-B2FC-E6584870905E}" type="pres">
      <dgm:prSet presAssocID="{269106A0-EE81-4AF6-8976-9B9CFD0A17FD}" presName="sp" presStyleCnt="0"/>
      <dgm:spPr/>
    </dgm:pt>
    <dgm:pt modelId="{84BBEF58-DFF9-434F-9289-F4C10E7088A5}" type="pres">
      <dgm:prSet presAssocID="{7BA5E567-DAFA-4733-9DFF-51DC91044C70}" presName="arrowAndChildren" presStyleCnt="0"/>
      <dgm:spPr/>
    </dgm:pt>
    <dgm:pt modelId="{351E7D1F-B59F-47A2-8399-59E75FCCCC72}" type="pres">
      <dgm:prSet presAssocID="{7BA5E567-DAFA-4733-9DFF-51DC91044C70}" presName="parentTextArrow" presStyleLbl="node1" presStyleIdx="2" presStyleCnt="4"/>
      <dgm:spPr/>
    </dgm:pt>
    <dgm:pt modelId="{B76453D9-B8A8-45A0-BD48-777D7DAA2085}" type="pres">
      <dgm:prSet presAssocID="{DE0D1B0F-AB94-4A64-826E-E3D4A2D87095}" presName="sp" presStyleCnt="0"/>
      <dgm:spPr/>
    </dgm:pt>
    <dgm:pt modelId="{6E598F8E-FEE2-4837-A28F-44FFEEF0446D}" type="pres">
      <dgm:prSet presAssocID="{37D8B0E2-ABB5-4A9B-8F65-0A1BC86CAABA}" presName="arrowAndChildren" presStyleCnt="0"/>
      <dgm:spPr/>
    </dgm:pt>
    <dgm:pt modelId="{9180B458-DA31-4340-B418-236F6A7AB8CC}" type="pres">
      <dgm:prSet presAssocID="{37D8B0E2-ABB5-4A9B-8F65-0A1BC86CAABA}" presName="parentTextArrow" presStyleLbl="node1" presStyleIdx="3" presStyleCnt="4" custLinFactNeighborX="245" custLinFactNeighborY="-9663"/>
      <dgm:spPr/>
    </dgm:pt>
  </dgm:ptLst>
  <dgm:cxnLst>
    <dgm:cxn modelId="{71630A04-4C06-4D29-BC5C-5AC2A57F7567}" type="presOf" srcId="{7FF856BB-7D77-43F5-9F0E-7B542F6D8927}" destId="{CD8F0596-1A84-4D3D-A160-FC264FE9C346}" srcOrd="0" destOrd="0" presId="urn:microsoft.com/office/officeart/2005/8/layout/process4"/>
    <dgm:cxn modelId="{DFC15C28-04A7-4C15-A3FB-BE8508BC423A}" type="presOf" srcId="{5549B7E6-BD95-41D0-9CB3-075CA47D1477}" destId="{EA1BCB4D-F5AF-4137-AE0B-E1F838812DCF}" srcOrd="0" destOrd="0" presId="urn:microsoft.com/office/officeart/2005/8/layout/process4"/>
    <dgm:cxn modelId="{17402C34-E5DE-4ADE-A1C4-33D0CA90BE26}" type="presOf" srcId="{7BA5E567-DAFA-4733-9DFF-51DC91044C70}" destId="{351E7D1F-B59F-47A2-8399-59E75FCCCC72}" srcOrd="0" destOrd="0" presId="urn:microsoft.com/office/officeart/2005/8/layout/process4"/>
    <dgm:cxn modelId="{D64A0980-2DE1-484D-9A0A-2E314CB2797A}" srcId="{7FF856BB-7D77-43F5-9F0E-7B542F6D8927}" destId="{7BA5E567-DAFA-4733-9DFF-51DC91044C70}" srcOrd="1" destOrd="0" parTransId="{61DBF6AD-EDD3-4101-AE06-7BB8D75AE5AD}" sibTransId="{269106A0-EE81-4AF6-8976-9B9CFD0A17FD}"/>
    <dgm:cxn modelId="{D9402D89-C8BB-4EEE-AED4-B902AA0DE3B0}" srcId="{7FF856BB-7D77-43F5-9F0E-7B542F6D8927}" destId="{37D8B0E2-ABB5-4A9B-8F65-0A1BC86CAABA}" srcOrd="0" destOrd="0" parTransId="{04964B14-5C52-4885-BCF1-F16A6AB7D29F}" sibTransId="{DE0D1B0F-AB94-4A64-826E-E3D4A2D87095}"/>
    <dgm:cxn modelId="{A38521A7-4244-40B5-A5E1-00498285A782}" srcId="{7FF856BB-7D77-43F5-9F0E-7B542F6D8927}" destId="{68EA3CC0-A5FC-43E0-B812-635F1BA54D6C}" srcOrd="3" destOrd="0" parTransId="{D55D5FC9-BEBF-42B9-9C49-939938033841}" sibTransId="{453F8AC0-540A-4C46-A153-6E7DFBE47195}"/>
    <dgm:cxn modelId="{51E305C0-DFDC-4BE5-97DF-38CBB4F01CE1}" type="presOf" srcId="{68EA3CC0-A5FC-43E0-B812-635F1BA54D6C}" destId="{609AE0FD-D001-4EAD-8048-D21575A64133}" srcOrd="0" destOrd="0" presId="urn:microsoft.com/office/officeart/2005/8/layout/process4"/>
    <dgm:cxn modelId="{56DCC8FD-2B08-48F5-8A9D-9505D5895BB8}" type="presOf" srcId="{37D8B0E2-ABB5-4A9B-8F65-0A1BC86CAABA}" destId="{9180B458-DA31-4340-B418-236F6A7AB8CC}" srcOrd="0" destOrd="0" presId="urn:microsoft.com/office/officeart/2005/8/layout/process4"/>
    <dgm:cxn modelId="{222124FF-9D36-4AFC-89A5-CA488C86E158}" srcId="{7FF856BB-7D77-43F5-9F0E-7B542F6D8927}" destId="{5549B7E6-BD95-41D0-9CB3-075CA47D1477}" srcOrd="2" destOrd="0" parTransId="{93E5CCE0-2610-457A-AD65-E56DA409FCAE}" sibTransId="{CD4129BE-7D69-444C-85F2-0FD607FE1A96}"/>
    <dgm:cxn modelId="{D9F8AA97-41C1-4CA3-A714-B13C30A9A12D}" type="presParOf" srcId="{CD8F0596-1A84-4D3D-A160-FC264FE9C346}" destId="{2A354F4C-F4F5-421F-AD02-E58BCCECBF4B}" srcOrd="0" destOrd="0" presId="urn:microsoft.com/office/officeart/2005/8/layout/process4"/>
    <dgm:cxn modelId="{3B59359B-9DED-4615-84E1-B29D53EB144B}" type="presParOf" srcId="{2A354F4C-F4F5-421F-AD02-E58BCCECBF4B}" destId="{609AE0FD-D001-4EAD-8048-D21575A64133}" srcOrd="0" destOrd="0" presId="urn:microsoft.com/office/officeart/2005/8/layout/process4"/>
    <dgm:cxn modelId="{5808672A-203B-42C8-AC68-537BD838C9E2}" type="presParOf" srcId="{CD8F0596-1A84-4D3D-A160-FC264FE9C346}" destId="{8A5D6096-D4E1-4065-9B16-F3ADFE3E8690}" srcOrd="1" destOrd="0" presId="urn:microsoft.com/office/officeart/2005/8/layout/process4"/>
    <dgm:cxn modelId="{0C9F3593-8742-4DFC-B2F8-BFACD35931BC}" type="presParOf" srcId="{CD8F0596-1A84-4D3D-A160-FC264FE9C346}" destId="{623E2664-99AB-49C4-A496-FE0931A525AB}" srcOrd="2" destOrd="0" presId="urn:microsoft.com/office/officeart/2005/8/layout/process4"/>
    <dgm:cxn modelId="{0B664478-453C-4ADD-AE24-2AFA49DCDF3C}" type="presParOf" srcId="{623E2664-99AB-49C4-A496-FE0931A525AB}" destId="{EA1BCB4D-F5AF-4137-AE0B-E1F838812DCF}" srcOrd="0" destOrd="0" presId="urn:microsoft.com/office/officeart/2005/8/layout/process4"/>
    <dgm:cxn modelId="{81B55D0A-D889-418E-9719-1CB50F55B285}" type="presParOf" srcId="{CD8F0596-1A84-4D3D-A160-FC264FE9C346}" destId="{A7240A1E-A317-4858-B2FC-E6584870905E}" srcOrd="3" destOrd="0" presId="urn:microsoft.com/office/officeart/2005/8/layout/process4"/>
    <dgm:cxn modelId="{9652AC4C-94EF-468D-B46E-7D164B2CDC00}" type="presParOf" srcId="{CD8F0596-1A84-4D3D-A160-FC264FE9C346}" destId="{84BBEF58-DFF9-434F-9289-F4C10E7088A5}" srcOrd="4" destOrd="0" presId="urn:microsoft.com/office/officeart/2005/8/layout/process4"/>
    <dgm:cxn modelId="{43186757-1B9C-4D19-9B22-6E66AC0616B1}" type="presParOf" srcId="{84BBEF58-DFF9-434F-9289-F4C10E7088A5}" destId="{351E7D1F-B59F-47A2-8399-59E75FCCCC72}" srcOrd="0" destOrd="0" presId="urn:microsoft.com/office/officeart/2005/8/layout/process4"/>
    <dgm:cxn modelId="{1AD73D99-0595-4DF5-8EB9-8B1D5B43A6AA}" type="presParOf" srcId="{CD8F0596-1A84-4D3D-A160-FC264FE9C346}" destId="{B76453D9-B8A8-45A0-BD48-777D7DAA2085}" srcOrd="5" destOrd="0" presId="urn:microsoft.com/office/officeart/2005/8/layout/process4"/>
    <dgm:cxn modelId="{DC88D8CB-5D71-4BEB-91CC-FA2300276EDC}" type="presParOf" srcId="{CD8F0596-1A84-4D3D-A160-FC264FE9C346}" destId="{6E598F8E-FEE2-4837-A28F-44FFEEF0446D}" srcOrd="6" destOrd="0" presId="urn:microsoft.com/office/officeart/2005/8/layout/process4"/>
    <dgm:cxn modelId="{36D3490D-5956-48CB-BF49-D42B3720CF10}" type="presParOf" srcId="{6E598F8E-FEE2-4837-A28F-44FFEEF0446D}" destId="{9180B458-DA31-4340-B418-236F6A7AB8CC}"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4276C66-8E13-4935-B18B-280AF9C63E33}"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tr-TR"/>
        </a:p>
      </dgm:t>
    </dgm:pt>
    <dgm:pt modelId="{88CCFF1E-9D8D-483D-BF9F-D0EFD75248C8}">
      <dgm:prSet phldrT="[Metin]"/>
      <dgm:spPr/>
      <dgm:t>
        <a:bodyPr/>
        <a:lstStyle/>
        <a:p>
          <a:r>
            <a:rPr lang="tr-TR" dirty="0">
              <a:solidFill>
                <a:schemeClr val="tx1"/>
              </a:solidFill>
            </a:rPr>
            <a:t>Paylı Mülkiyetin Kurulması </a:t>
          </a:r>
        </a:p>
      </dgm:t>
    </dgm:pt>
    <dgm:pt modelId="{0FE559BC-9E56-48B9-941E-3749B20AE074}" type="parTrans" cxnId="{6AE91CC9-796F-44AF-8899-8FC160C92203}">
      <dgm:prSet/>
      <dgm:spPr/>
      <dgm:t>
        <a:bodyPr/>
        <a:lstStyle/>
        <a:p>
          <a:endParaRPr lang="tr-TR"/>
        </a:p>
      </dgm:t>
    </dgm:pt>
    <dgm:pt modelId="{134488B4-353A-49DD-A6E1-5C438263FFC6}" type="sibTrans" cxnId="{6AE91CC9-796F-44AF-8899-8FC160C92203}">
      <dgm:prSet/>
      <dgm:spPr/>
      <dgm:t>
        <a:bodyPr/>
        <a:lstStyle/>
        <a:p>
          <a:endParaRPr lang="tr-TR"/>
        </a:p>
      </dgm:t>
    </dgm:pt>
    <dgm:pt modelId="{A5330C16-DDC6-4165-8277-ACCF07997EE1}">
      <dgm:prSet phldrT="[Metin]"/>
      <dgm:spPr/>
      <dgm:t>
        <a:bodyPr/>
        <a:lstStyle/>
        <a:p>
          <a:r>
            <a:rPr lang="tr-TR" dirty="0">
              <a:solidFill>
                <a:schemeClr val="tx1"/>
              </a:solidFill>
            </a:rPr>
            <a:t>Hukuki İşlem</a:t>
          </a:r>
        </a:p>
      </dgm:t>
    </dgm:pt>
    <dgm:pt modelId="{076CE0E7-BBDC-46F7-955B-E223926CDD62}" type="parTrans" cxnId="{BDC20397-92EB-46B5-9C53-E80A179C4148}">
      <dgm:prSet/>
      <dgm:spPr/>
      <dgm:t>
        <a:bodyPr/>
        <a:lstStyle/>
        <a:p>
          <a:endParaRPr lang="tr-TR"/>
        </a:p>
      </dgm:t>
    </dgm:pt>
    <dgm:pt modelId="{7DEEB514-F630-416F-90FC-87D632219138}" type="sibTrans" cxnId="{BDC20397-92EB-46B5-9C53-E80A179C4148}">
      <dgm:prSet/>
      <dgm:spPr/>
      <dgm:t>
        <a:bodyPr/>
        <a:lstStyle/>
        <a:p>
          <a:endParaRPr lang="tr-TR"/>
        </a:p>
      </dgm:t>
    </dgm:pt>
    <dgm:pt modelId="{25ABF7CC-FC8C-41F0-9F1B-F6BD71E6C06C}">
      <dgm:prSet phldrT="[Metin]"/>
      <dgm:spPr/>
      <dgm:t>
        <a:bodyPr/>
        <a:lstStyle/>
        <a:p>
          <a:r>
            <a:rPr lang="tr-TR" dirty="0">
              <a:solidFill>
                <a:schemeClr val="tx1"/>
              </a:solidFill>
            </a:rPr>
            <a:t>Yetkili Makamın Kararı </a:t>
          </a:r>
        </a:p>
      </dgm:t>
    </dgm:pt>
    <dgm:pt modelId="{332D44F1-8B2F-497E-AF0F-A5818DBFF183}" type="parTrans" cxnId="{20F45EC2-F6A0-4D43-9488-363A421EDD79}">
      <dgm:prSet/>
      <dgm:spPr/>
      <dgm:t>
        <a:bodyPr/>
        <a:lstStyle/>
        <a:p>
          <a:endParaRPr lang="tr-TR"/>
        </a:p>
      </dgm:t>
    </dgm:pt>
    <dgm:pt modelId="{0DF4930D-E2E7-4169-9DE5-5923E05DA7E4}" type="sibTrans" cxnId="{20F45EC2-F6A0-4D43-9488-363A421EDD79}">
      <dgm:prSet/>
      <dgm:spPr/>
      <dgm:t>
        <a:bodyPr/>
        <a:lstStyle/>
        <a:p>
          <a:endParaRPr lang="tr-TR"/>
        </a:p>
      </dgm:t>
    </dgm:pt>
    <dgm:pt modelId="{9123BC59-7E42-4825-ADFC-6F4F22231783}">
      <dgm:prSet phldrT="[Metin]"/>
      <dgm:spPr/>
      <dgm:t>
        <a:bodyPr/>
        <a:lstStyle/>
        <a:p>
          <a:r>
            <a:rPr lang="tr-TR" dirty="0">
              <a:solidFill>
                <a:schemeClr val="tx1"/>
              </a:solidFill>
            </a:rPr>
            <a:t>Kanun Gereği </a:t>
          </a:r>
        </a:p>
      </dgm:t>
    </dgm:pt>
    <dgm:pt modelId="{A42B0D98-3841-4021-8CD1-19873D36B1EC}" type="parTrans" cxnId="{A58A138C-073D-41DF-842D-C534732459D2}">
      <dgm:prSet/>
      <dgm:spPr/>
      <dgm:t>
        <a:bodyPr/>
        <a:lstStyle/>
        <a:p>
          <a:endParaRPr lang="tr-TR"/>
        </a:p>
      </dgm:t>
    </dgm:pt>
    <dgm:pt modelId="{2E36585E-31A3-4B5A-BBB8-C63F64AEAC6A}" type="sibTrans" cxnId="{A58A138C-073D-41DF-842D-C534732459D2}">
      <dgm:prSet/>
      <dgm:spPr/>
      <dgm:t>
        <a:bodyPr/>
        <a:lstStyle/>
        <a:p>
          <a:endParaRPr lang="tr-TR"/>
        </a:p>
      </dgm:t>
    </dgm:pt>
    <dgm:pt modelId="{218E566E-6674-41EE-90E9-94F174F03B82}" type="pres">
      <dgm:prSet presAssocID="{B4276C66-8E13-4935-B18B-280AF9C63E33}" presName="Name0" presStyleCnt="0">
        <dgm:presLayoutVars>
          <dgm:chPref val="1"/>
          <dgm:dir/>
          <dgm:animOne val="branch"/>
          <dgm:animLvl val="lvl"/>
          <dgm:resizeHandles val="exact"/>
        </dgm:presLayoutVars>
      </dgm:prSet>
      <dgm:spPr/>
    </dgm:pt>
    <dgm:pt modelId="{2C9B8097-5B95-42AE-A55B-67D350433195}" type="pres">
      <dgm:prSet presAssocID="{88CCFF1E-9D8D-483D-BF9F-D0EFD75248C8}" presName="root1" presStyleCnt="0"/>
      <dgm:spPr/>
    </dgm:pt>
    <dgm:pt modelId="{0B151D77-F0D6-4083-9728-211EE5D914D0}" type="pres">
      <dgm:prSet presAssocID="{88CCFF1E-9D8D-483D-BF9F-D0EFD75248C8}" presName="LevelOneTextNode" presStyleLbl="node0" presStyleIdx="0" presStyleCnt="1">
        <dgm:presLayoutVars>
          <dgm:chPref val="3"/>
        </dgm:presLayoutVars>
      </dgm:prSet>
      <dgm:spPr/>
    </dgm:pt>
    <dgm:pt modelId="{5347EF56-0775-4032-BCE0-0F1974A7E60A}" type="pres">
      <dgm:prSet presAssocID="{88CCFF1E-9D8D-483D-BF9F-D0EFD75248C8}" presName="level2hierChild" presStyleCnt="0"/>
      <dgm:spPr/>
    </dgm:pt>
    <dgm:pt modelId="{7C9513B3-1BE6-4E7A-9C4C-7178DE65EA60}" type="pres">
      <dgm:prSet presAssocID="{076CE0E7-BBDC-46F7-955B-E223926CDD62}" presName="conn2-1" presStyleLbl="parChTrans1D2" presStyleIdx="0" presStyleCnt="3"/>
      <dgm:spPr/>
    </dgm:pt>
    <dgm:pt modelId="{0EA76578-2257-4690-8D59-00A532DC273B}" type="pres">
      <dgm:prSet presAssocID="{076CE0E7-BBDC-46F7-955B-E223926CDD62}" presName="connTx" presStyleLbl="parChTrans1D2" presStyleIdx="0" presStyleCnt="3"/>
      <dgm:spPr/>
    </dgm:pt>
    <dgm:pt modelId="{8A7E428B-5C94-44F6-8D00-26F9D050202D}" type="pres">
      <dgm:prSet presAssocID="{A5330C16-DDC6-4165-8277-ACCF07997EE1}" presName="root2" presStyleCnt="0"/>
      <dgm:spPr/>
    </dgm:pt>
    <dgm:pt modelId="{F090E64D-BC5E-4E41-B0AE-C815376853F0}" type="pres">
      <dgm:prSet presAssocID="{A5330C16-DDC6-4165-8277-ACCF07997EE1}" presName="LevelTwoTextNode" presStyleLbl="node2" presStyleIdx="0" presStyleCnt="3">
        <dgm:presLayoutVars>
          <dgm:chPref val="3"/>
        </dgm:presLayoutVars>
      </dgm:prSet>
      <dgm:spPr/>
    </dgm:pt>
    <dgm:pt modelId="{DB405311-1498-4BB7-83AF-E2F80CED8C37}" type="pres">
      <dgm:prSet presAssocID="{A5330C16-DDC6-4165-8277-ACCF07997EE1}" presName="level3hierChild" presStyleCnt="0"/>
      <dgm:spPr/>
    </dgm:pt>
    <dgm:pt modelId="{9882D777-3175-48E3-B906-C0009F169636}" type="pres">
      <dgm:prSet presAssocID="{332D44F1-8B2F-497E-AF0F-A5818DBFF183}" presName="conn2-1" presStyleLbl="parChTrans1D2" presStyleIdx="1" presStyleCnt="3"/>
      <dgm:spPr/>
    </dgm:pt>
    <dgm:pt modelId="{61855CD4-46DA-42F1-B3F8-3153F040E539}" type="pres">
      <dgm:prSet presAssocID="{332D44F1-8B2F-497E-AF0F-A5818DBFF183}" presName="connTx" presStyleLbl="parChTrans1D2" presStyleIdx="1" presStyleCnt="3"/>
      <dgm:spPr/>
    </dgm:pt>
    <dgm:pt modelId="{5E1D88B6-6D92-4B75-8702-D8FBA176DE40}" type="pres">
      <dgm:prSet presAssocID="{25ABF7CC-FC8C-41F0-9F1B-F6BD71E6C06C}" presName="root2" presStyleCnt="0"/>
      <dgm:spPr/>
    </dgm:pt>
    <dgm:pt modelId="{37796BD2-E11B-449E-BCD4-67F0472B3223}" type="pres">
      <dgm:prSet presAssocID="{25ABF7CC-FC8C-41F0-9F1B-F6BD71E6C06C}" presName="LevelTwoTextNode" presStyleLbl="node2" presStyleIdx="1" presStyleCnt="3">
        <dgm:presLayoutVars>
          <dgm:chPref val="3"/>
        </dgm:presLayoutVars>
      </dgm:prSet>
      <dgm:spPr/>
    </dgm:pt>
    <dgm:pt modelId="{4822CCB8-C8B7-4BFA-A22F-FF54EDB49F11}" type="pres">
      <dgm:prSet presAssocID="{25ABF7CC-FC8C-41F0-9F1B-F6BD71E6C06C}" presName="level3hierChild" presStyleCnt="0"/>
      <dgm:spPr/>
    </dgm:pt>
    <dgm:pt modelId="{351BF3B9-7875-4150-A00F-BDAA38A64ACC}" type="pres">
      <dgm:prSet presAssocID="{A42B0D98-3841-4021-8CD1-19873D36B1EC}" presName="conn2-1" presStyleLbl="parChTrans1D2" presStyleIdx="2" presStyleCnt="3"/>
      <dgm:spPr/>
    </dgm:pt>
    <dgm:pt modelId="{58A5C9E7-3B03-4DF3-B241-3D86382A68DF}" type="pres">
      <dgm:prSet presAssocID="{A42B0D98-3841-4021-8CD1-19873D36B1EC}" presName="connTx" presStyleLbl="parChTrans1D2" presStyleIdx="2" presStyleCnt="3"/>
      <dgm:spPr/>
    </dgm:pt>
    <dgm:pt modelId="{B55D5384-524C-4987-BA0A-A3A1840BBB17}" type="pres">
      <dgm:prSet presAssocID="{9123BC59-7E42-4825-ADFC-6F4F22231783}" presName="root2" presStyleCnt="0"/>
      <dgm:spPr/>
    </dgm:pt>
    <dgm:pt modelId="{0201A2D8-5771-4F3C-BE80-C36E8D04B295}" type="pres">
      <dgm:prSet presAssocID="{9123BC59-7E42-4825-ADFC-6F4F22231783}" presName="LevelTwoTextNode" presStyleLbl="node2" presStyleIdx="2" presStyleCnt="3">
        <dgm:presLayoutVars>
          <dgm:chPref val="3"/>
        </dgm:presLayoutVars>
      </dgm:prSet>
      <dgm:spPr/>
    </dgm:pt>
    <dgm:pt modelId="{E7147D51-D89B-4731-9356-170C172F9CB8}" type="pres">
      <dgm:prSet presAssocID="{9123BC59-7E42-4825-ADFC-6F4F22231783}" presName="level3hierChild" presStyleCnt="0"/>
      <dgm:spPr/>
    </dgm:pt>
  </dgm:ptLst>
  <dgm:cxnLst>
    <dgm:cxn modelId="{9BA71036-2A18-48C9-A512-5FCE15F83AEC}" type="presOf" srcId="{A5330C16-DDC6-4165-8277-ACCF07997EE1}" destId="{F090E64D-BC5E-4E41-B0AE-C815376853F0}" srcOrd="0" destOrd="0" presId="urn:microsoft.com/office/officeart/2008/layout/HorizontalMultiLevelHierarchy"/>
    <dgm:cxn modelId="{B141E536-970D-46B4-A178-2A9ED323BBB8}" type="presOf" srcId="{332D44F1-8B2F-497E-AF0F-A5818DBFF183}" destId="{9882D777-3175-48E3-B906-C0009F169636}" srcOrd="0" destOrd="0" presId="urn:microsoft.com/office/officeart/2008/layout/HorizontalMultiLevelHierarchy"/>
    <dgm:cxn modelId="{6AC0893A-D7B6-4443-8A4C-41AF623D718C}" type="presOf" srcId="{076CE0E7-BBDC-46F7-955B-E223926CDD62}" destId="{0EA76578-2257-4690-8D59-00A532DC273B}" srcOrd="1" destOrd="0" presId="urn:microsoft.com/office/officeart/2008/layout/HorizontalMultiLevelHierarchy"/>
    <dgm:cxn modelId="{FA73ED40-611A-459B-94E6-21F88F482B69}" type="presOf" srcId="{88CCFF1E-9D8D-483D-BF9F-D0EFD75248C8}" destId="{0B151D77-F0D6-4083-9728-211EE5D914D0}" srcOrd="0" destOrd="0" presId="urn:microsoft.com/office/officeart/2008/layout/HorizontalMultiLevelHierarchy"/>
    <dgm:cxn modelId="{AA4B0E7A-C7F5-4896-8B1C-BC03C9B62B1B}" type="presOf" srcId="{A42B0D98-3841-4021-8CD1-19873D36B1EC}" destId="{58A5C9E7-3B03-4DF3-B241-3D86382A68DF}" srcOrd="1" destOrd="0" presId="urn:microsoft.com/office/officeart/2008/layout/HorizontalMultiLevelHierarchy"/>
    <dgm:cxn modelId="{A58A138C-073D-41DF-842D-C534732459D2}" srcId="{88CCFF1E-9D8D-483D-BF9F-D0EFD75248C8}" destId="{9123BC59-7E42-4825-ADFC-6F4F22231783}" srcOrd="2" destOrd="0" parTransId="{A42B0D98-3841-4021-8CD1-19873D36B1EC}" sibTransId="{2E36585E-31A3-4B5A-BBB8-C63F64AEAC6A}"/>
    <dgm:cxn modelId="{22E3508E-71E8-4E38-941F-142EF2060D5F}" type="presOf" srcId="{076CE0E7-BBDC-46F7-955B-E223926CDD62}" destId="{7C9513B3-1BE6-4E7A-9C4C-7178DE65EA60}" srcOrd="0" destOrd="0" presId="urn:microsoft.com/office/officeart/2008/layout/HorizontalMultiLevelHierarchy"/>
    <dgm:cxn modelId="{BDC20397-92EB-46B5-9C53-E80A179C4148}" srcId="{88CCFF1E-9D8D-483D-BF9F-D0EFD75248C8}" destId="{A5330C16-DDC6-4165-8277-ACCF07997EE1}" srcOrd="0" destOrd="0" parTransId="{076CE0E7-BBDC-46F7-955B-E223926CDD62}" sibTransId="{7DEEB514-F630-416F-90FC-87D632219138}"/>
    <dgm:cxn modelId="{8B7C0E9B-6B71-42E0-8BFA-76F695EA7149}" type="presOf" srcId="{B4276C66-8E13-4935-B18B-280AF9C63E33}" destId="{218E566E-6674-41EE-90E9-94F174F03B82}" srcOrd="0" destOrd="0" presId="urn:microsoft.com/office/officeart/2008/layout/HorizontalMultiLevelHierarchy"/>
    <dgm:cxn modelId="{C72BEFB4-3BD4-497D-A306-E22067B90798}" type="presOf" srcId="{25ABF7CC-FC8C-41F0-9F1B-F6BD71E6C06C}" destId="{37796BD2-E11B-449E-BCD4-67F0472B3223}" srcOrd="0" destOrd="0" presId="urn:microsoft.com/office/officeart/2008/layout/HorizontalMultiLevelHierarchy"/>
    <dgm:cxn modelId="{BD0644B7-2B0D-4FF6-B603-43CE4DBDC9B3}" type="presOf" srcId="{332D44F1-8B2F-497E-AF0F-A5818DBFF183}" destId="{61855CD4-46DA-42F1-B3F8-3153F040E539}" srcOrd="1" destOrd="0" presId="urn:microsoft.com/office/officeart/2008/layout/HorizontalMultiLevelHierarchy"/>
    <dgm:cxn modelId="{5A0367C0-F95A-468D-8F6D-FE5F59083335}" type="presOf" srcId="{9123BC59-7E42-4825-ADFC-6F4F22231783}" destId="{0201A2D8-5771-4F3C-BE80-C36E8D04B295}" srcOrd="0" destOrd="0" presId="urn:microsoft.com/office/officeart/2008/layout/HorizontalMultiLevelHierarchy"/>
    <dgm:cxn modelId="{20F45EC2-F6A0-4D43-9488-363A421EDD79}" srcId="{88CCFF1E-9D8D-483D-BF9F-D0EFD75248C8}" destId="{25ABF7CC-FC8C-41F0-9F1B-F6BD71E6C06C}" srcOrd="1" destOrd="0" parTransId="{332D44F1-8B2F-497E-AF0F-A5818DBFF183}" sibTransId="{0DF4930D-E2E7-4169-9DE5-5923E05DA7E4}"/>
    <dgm:cxn modelId="{6AE91CC9-796F-44AF-8899-8FC160C92203}" srcId="{B4276C66-8E13-4935-B18B-280AF9C63E33}" destId="{88CCFF1E-9D8D-483D-BF9F-D0EFD75248C8}" srcOrd="0" destOrd="0" parTransId="{0FE559BC-9E56-48B9-941E-3749B20AE074}" sibTransId="{134488B4-353A-49DD-A6E1-5C438263FFC6}"/>
    <dgm:cxn modelId="{B128B9E2-9E53-473D-96FF-DB9EA7AE7BB3}" type="presOf" srcId="{A42B0D98-3841-4021-8CD1-19873D36B1EC}" destId="{351BF3B9-7875-4150-A00F-BDAA38A64ACC}" srcOrd="0" destOrd="0" presId="urn:microsoft.com/office/officeart/2008/layout/HorizontalMultiLevelHierarchy"/>
    <dgm:cxn modelId="{302D0E4C-0699-45A8-A882-8E64BF029BA7}" type="presParOf" srcId="{218E566E-6674-41EE-90E9-94F174F03B82}" destId="{2C9B8097-5B95-42AE-A55B-67D350433195}" srcOrd="0" destOrd="0" presId="urn:microsoft.com/office/officeart/2008/layout/HorizontalMultiLevelHierarchy"/>
    <dgm:cxn modelId="{9FB37FAF-AA8A-434B-8999-B80FCF851DC1}" type="presParOf" srcId="{2C9B8097-5B95-42AE-A55B-67D350433195}" destId="{0B151D77-F0D6-4083-9728-211EE5D914D0}" srcOrd="0" destOrd="0" presId="urn:microsoft.com/office/officeart/2008/layout/HorizontalMultiLevelHierarchy"/>
    <dgm:cxn modelId="{50050FB2-516F-4768-BD9C-B509E7E2041A}" type="presParOf" srcId="{2C9B8097-5B95-42AE-A55B-67D350433195}" destId="{5347EF56-0775-4032-BCE0-0F1974A7E60A}" srcOrd="1" destOrd="0" presId="urn:microsoft.com/office/officeart/2008/layout/HorizontalMultiLevelHierarchy"/>
    <dgm:cxn modelId="{23A64E03-197C-4876-AE18-7E67B6A35172}" type="presParOf" srcId="{5347EF56-0775-4032-BCE0-0F1974A7E60A}" destId="{7C9513B3-1BE6-4E7A-9C4C-7178DE65EA60}" srcOrd="0" destOrd="0" presId="urn:microsoft.com/office/officeart/2008/layout/HorizontalMultiLevelHierarchy"/>
    <dgm:cxn modelId="{56EAA0A7-3DFD-4835-AAA7-CF373A18A195}" type="presParOf" srcId="{7C9513B3-1BE6-4E7A-9C4C-7178DE65EA60}" destId="{0EA76578-2257-4690-8D59-00A532DC273B}" srcOrd="0" destOrd="0" presId="urn:microsoft.com/office/officeart/2008/layout/HorizontalMultiLevelHierarchy"/>
    <dgm:cxn modelId="{E42A3D13-5998-42AC-9B37-DF72C282E831}" type="presParOf" srcId="{5347EF56-0775-4032-BCE0-0F1974A7E60A}" destId="{8A7E428B-5C94-44F6-8D00-26F9D050202D}" srcOrd="1" destOrd="0" presId="urn:microsoft.com/office/officeart/2008/layout/HorizontalMultiLevelHierarchy"/>
    <dgm:cxn modelId="{362542B9-1356-4AB5-9780-138C9774FA05}" type="presParOf" srcId="{8A7E428B-5C94-44F6-8D00-26F9D050202D}" destId="{F090E64D-BC5E-4E41-B0AE-C815376853F0}" srcOrd="0" destOrd="0" presId="urn:microsoft.com/office/officeart/2008/layout/HorizontalMultiLevelHierarchy"/>
    <dgm:cxn modelId="{B87A9410-4A4A-4D17-9380-E3EFF206F9DB}" type="presParOf" srcId="{8A7E428B-5C94-44F6-8D00-26F9D050202D}" destId="{DB405311-1498-4BB7-83AF-E2F80CED8C37}" srcOrd="1" destOrd="0" presId="urn:microsoft.com/office/officeart/2008/layout/HorizontalMultiLevelHierarchy"/>
    <dgm:cxn modelId="{F46BE667-21A0-4583-B3F1-568E40DF6230}" type="presParOf" srcId="{5347EF56-0775-4032-BCE0-0F1974A7E60A}" destId="{9882D777-3175-48E3-B906-C0009F169636}" srcOrd="2" destOrd="0" presId="urn:microsoft.com/office/officeart/2008/layout/HorizontalMultiLevelHierarchy"/>
    <dgm:cxn modelId="{5F13B80C-51EB-4BEF-9FF0-65C0BF170884}" type="presParOf" srcId="{9882D777-3175-48E3-B906-C0009F169636}" destId="{61855CD4-46DA-42F1-B3F8-3153F040E539}" srcOrd="0" destOrd="0" presId="urn:microsoft.com/office/officeart/2008/layout/HorizontalMultiLevelHierarchy"/>
    <dgm:cxn modelId="{6797C041-870C-474F-9837-1B1F05159888}" type="presParOf" srcId="{5347EF56-0775-4032-BCE0-0F1974A7E60A}" destId="{5E1D88B6-6D92-4B75-8702-D8FBA176DE40}" srcOrd="3" destOrd="0" presId="urn:microsoft.com/office/officeart/2008/layout/HorizontalMultiLevelHierarchy"/>
    <dgm:cxn modelId="{4C17751E-14BA-49D8-B7A9-1CEF531CFC0A}" type="presParOf" srcId="{5E1D88B6-6D92-4B75-8702-D8FBA176DE40}" destId="{37796BD2-E11B-449E-BCD4-67F0472B3223}" srcOrd="0" destOrd="0" presId="urn:microsoft.com/office/officeart/2008/layout/HorizontalMultiLevelHierarchy"/>
    <dgm:cxn modelId="{03E6DCB4-F8C6-4123-972B-A642BF338C81}" type="presParOf" srcId="{5E1D88B6-6D92-4B75-8702-D8FBA176DE40}" destId="{4822CCB8-C8B7-4BFA-A22F-FF54EDB49F11}" srcOrd="1" destOrd="0" presId="urn:microsoft.com/office/officeart/2008/layout/HorizontalMultiLevelHierarchy"/>
    <dgm:cxn modelId="{245AB14E-5DCF-4D4B-8982-C3C10E6BA487}" type="presParOf" srcId="{5347EF56-0775-4032-BCE0-0F1974A7E60A}" destId="{351BF3B9-7875-4150-A00F-BDAA38A64ACC}" srcOrd="4" destOrd="0" presId="urn:microsoft.com/office/officeart/2008/layout/HorizontalMultiLevelHierarchy"/>
    <dgm:cxn modelId="{5EB701ED-F21A-4759-97A8-7716FBF37809}" type="presParOf" srcId="{351BF3B9-7875-4150-A00F-BDAA38A64ACC}" destId="{58A5C9E7-3B03-4DF3-B241-3D86382A68DF}" srcOrd="0" destOrd="0" presId="urn:microsoft.com/office/officeart/2008/layout/HorizontalMultiLevelHierarchy"/>
    <dgm:cxn modelId="{8D9C3124-7684-41BC-98A6-1678692C61C2}" type="presParOf" srcId="{5347EF56-0775-4032-BCE0-0F1974A7E60A}" destId="{B55D5384-524C-4987-BA0A-A3A1840BBB17}" srcOrd="5" destOrd="0" presId="urn:microsoft.com/office/officeart/2008/layout/HorizontalMultiLevelHierarchy"/>
    <dgm:cxn modelId="{FC54DDCD-9638-4888-8273-0908FE3F20FF}" type="presParOf" srcId="{B55D5384-524C-4987-BA0A-A3A1840BBB17}" destId="{0201A2D8-5771-4F3C-BE80-C36E8D04B295}" srcOrd="0" destOrd="0" presId="urn:microsoft.com/office/officeart/2008/layout/HorizontalMultiLevelHierarchy"/>
    <dgm:cxn modelId="{710E690B-CC6A-461E-B4C9-87410F7907FF}" type="presParOf" srcId="{B55D5384-524C-4987-BA0A-A3A1840BBB17}" destId="{E7147D51-D89B-4731-9356-170C172F9CB8}"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B4C1E235-E22E-4ED4-A82A-ADD1E67B507A}"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tr-TR"/>
        </a:p>
      </dgm:t>
    </dgm:pt>
    <dgm:pt modelId="{A4C5D65A-687E-41A9-AB5F-DBB7BB2A2E20}">
      <dgm:prSet phldrT="[Metin]" custT="1"/>
      <dgm:spPr/>
      <dgm:t>
        <a:bodyPr/>
        <a:lstStyle/>
        <a:p>
          <a:r>
            <a:rPr lang="tr-TR" sz="3600" dirty="0">
              <a:latin typeface="Times New Roman" pitchFamily="18" charset="0"/>
              <a:cs typeface="Times New Roman" pitchFamily="18" charset="0"/>
            </a:rPr>
            <a:t>PAYLAŞMA</a:t>
          </a:r>
        </a:p>
      </dgm:t>
    </dgm:pt>
    <dgm:pt modelId="{77E5B6D2-531A-473B-89A1-FCE055C29074}" type="parTrans" cxnId="{4621EBF2-2DA4-4012-8AFE-1635525FC459}">
      <dgm:prSet/>
      <dgm:spPr/>
      <dgm:t>
        <a:bodyPr/>
        <a:lstStyle/>
        <a:p>
          <a:endParaRPr lang="tr-TR"/>
        </a:p>
      </dgm:t>
    </dgm:pt>
    <dgm:pt modelId="{8A8D775C-7943-4214-8809-9B314308F89D}" type="sibTrans" cxnId="{4621EBF2-2DA4-4012-8AFE-1635525FC459}">
      <dgm:prSet/>
      <dgm:spPr/>
      <dgm:t>
        <a:bodyPr/>
        <a:lstStyle/>
        <a:p>
          <a:endParaRPr lang="tr-TR"/>
        </a:p>
      </dgm:t>
    </dgm:pt>
    <dgm:pt modelId="{8379B000-794D-4F26-A000-3E120204EA99}">
      <dgm:prSet phldrT="[Metin]" custT="1"/>
      <dgm:spPr/>
      <dgm:t>
        <a:bodyPr/>
        <a:lstStyle/>
        <a:p>
          <a:r>
            <a:rPr lang="tr-TR" sz="2400" dirty="0">
              <a:latin typeface="Times New Roman" pitchFamily="18" charset="0"/>
              <a:cs typeface="Times New Roman" pitchFamily="18" charset="0"/>
            </a:rPr>
            <a:t>Rızai Paylaşma</a:t>
          </a:r>
        </a:p>
      </dgm:t>
    </dgm:pt>
    <dgm:pt modelId="{4A4FD17E-D4FD-4FBA-BEBA-0FFAB7631A8A}" type="parTrans" cxnId="{13E10F33-0E4A-43C3-82C8-4E69381F34E6}">
      <dgm:prSet/>
      <dgm:spPr/>
      <dgm:t>
        <a:bodyPr/>
        <a:lstStyle/>
        <a:p>
          <a:endParaRPr lang="tr-TR" sz="2400" dirty="0">
            <a:latin typeface="Times New Roman" pitchFamily="18" charset="0"/>
            <a:cs typeface="Times New Roman" pitchFamily="18" charset="0"/>
          </a:endParaRPr>
        </a:p>
      </dgm:t>
    </dgm:pt>
    <dgm:pt modelId="{1A3A3BDB-346C-48D2-80EB-5015EBA652B8}" type="sibTrans" cxnId="{13E10F33-0E4A-43C3-82C8-4E69381F34E6}">
      <dgm:prSet/>
      <dgm:spPr/>
      <dgm:t>
        <a:bodyPr/>
        <a:lstStyle/>
        <a:p>
          <a:endParaRPr lang="tr-TR"/>
        </a:p>
      </dgm:t>
    </dgm:pt>
    <dgm:pt modelId="{791F9B0C-42F9-4AE2-80C5-5848866843B3}">
      <dgm:prSet phldrT="[Metin]" custT="1"/>
      <dgm:spPr/>
      <dgm:t>
        <a:bodyPr/>
        <a:lstStyle/>
        <a:p>
          <a:r>
            <a:rPr lang="tr-TR" sz="2400" dirty="0">
              <a:latin typeface="Times New Roman" pitchFamily="18" charset="0"/>
              <a:cs typeface="Times New Roman" pitchFamily="18" charset="0"/>
            </a:rPr>
            <a:t>Aynen Paylaşma</a:t>
          </a:r>
        </a:p>
      </dgm:t>
    </dgm:pt>
    <dgm:pt modelId="{65695EFF-8BA2-4981-BF02-B942A3FBC245}" type="parTrans" cxnId="{C96A5288-018D-48D8-9537-20BF7ED503AD}">
      <dgm:prSet/>
      <dgm:spPr/>
      <dgm:t>
        <a:bodyPr/>
        <a:lstStyle/>
        <a:p>
          <a:endParaRPr lang="tr-TR" sz="2400" dirty="0">
            <a:latin typeface="Times New Roman" pitchFamily="18" charset="0"/>
            <a:cs typeface="Times New Roman" pitchFamily="18" charset="0"/>
          </a:endParaRPr>
        </a:p>
      </dgm:t>
    </dgm:pt>
    <dgm:pt modelId="{C203DFC5-61EB-4969-ADA4-4492FCD17C43}" type="sibTrans" cxnId="{C96A5288-018D-48D8-9537-20BF7ED503AD}">
      <dgm:prSet/>
      <dgm:spPr/>
      <dgm:t>
        <a:bodyPr/>
        <a:lstStyle/>
        <a:p>
          <a:endParaRPr lang="tr-TR"/>
        </a:p>
      </dgm:t>
    </dgm:pt>
    <dgm:pt modelId="{92B115D1-FFD9-46FF-9657-D6C710C6CB94}">
      <dgm:prSet phldrT="[Metin]" custT="1"/>
      <dgm:spPr/>
      <dgm:t>
        <a:bodyPr/>
        <a:lstStyle/>
        <a:p>
          <a:r>
            <a:rPr lang="tr-TR" sz="2400" dirty="0">
              <a:latin typeface="Times New Roman" pitchFamily="18" charset="0"/>
              <a:cs typeface="Times New Roman" pitchFamily="18" charset="0"/>
            </a:rPr>
            <a:t>Bedelin Paylaşılması</a:t>
          </a:r>
        </a:p>
      </dgm:t>
    </dgm:pt>
    <dgm:pt modelId="{33DA51AA-91CC-4CE3-A945-DE392CB46534}" type="parTrans" cxnId="{DB81BC5D-DD53-456A-8EFE-AADA2ECEB627}">
      <dgm:prSet/>
      <dgm:spPr/>
      <dgm:t>
        <a:bodyPr/>
        <a:lstStyle/>
        <a:p>
          <a:endParaRPr lang="tr-TR" sz="2400" dirty="0">
            <a:latin typeface="Times New Roman" pitchFamily="18" charset="0"/>
            <a:cs typeface="Times New Roman" pitchFamily="18" charset="0"/>
          </a:endParaRPr>
        </a:p>
      </dgm:t>
    </dgm:pt>
    <dgm:pt modelId="{F2B0B458-A9A8-4EF6-9A7F-554051DF1FF7}" type="sibTrans" cxnId="{DB81BC5D-DD53-456A-8EFE-AADA2ECEB627}">
      <dgm:prSet/>
      <dgm:spPr/>
      <dgm:t>
        <a:bodyPr/>
        <a:lstStyle/>
        <a:p>
          <a:endParaRPr lang="tr-TR"/>
        </a:p>
      </dgm:t>
    </dgm:pt>
    <dgm:pt modelId="{360CDEA3-CCF9-43A8-AAA5-14650A2EE955}">
      <dgm:prSet phldrT="[Metin]" custT="1"/>
      <dgm:spPr/>
      <dgm:t>
        <a:bodyPr/>
        <a:lstStyle/>
        <a:p>
          <a:r>
            <a:rPr lang="tr-TR" sz="2400" dirty="0">
              <a:latin typeface="Times New Roman" pitchFamily="18" charset="0"/>
              <a:cs typeface="Times New Roman" pitchFamily="18" charset="0"/>
            </a:rPr>
            <a:t>Kazai Paylaşma</a:t>
          </a:r>
        </a:p>
      </dgm:t>
    </dgm:pt>
    <dgm:pt modelId="{E6547840-B3A9-4356-8BAB-59E9D85E3E76}" type="parTrans" cxnId="{3663BFA9-3178-4E89-960A-00FCA82B6D57}">
      <dgm:prSet/>
      <dgm:spPr/>
      <dgm:t>
        <a:bodyPr/>
        <a:lstStyle/>
        <a:p>
          <a:endParaRPr lang="tr-TR" sz="2400" dirty="0">
            <a:latin typeface="Times New Roman" pitchFamily="18" charset="0"/>
            <a:cs typeface="Times New Roman" pitchFamily="18" charset="0"/>
          </a:endParaRPr>
        </a:p>
      </dgm:t>
    </dgm:pt>
    <dgm:pt modelId="{2C94C22C-56C8-4AEB-BF4C-105E775111B9}" type="sibTrans" cxnId="{3663BFA9-3178-4E89-960A-00FCA82B6D57}">
      <dgm:prSet/>
      <dgm:spPr/>
      <dgm:t>
        <a:bodyPr/>
        <a:lstStyle/>
        <a:p>
          <a:endParaRPr lang="tr-TR"/>
        </a:p>
      </dgm:t>
    </dgm:pt>
    <dgm:pt modelId="{F573B52B-5DAC-469F-AEA7-F9D6D0E8C02E}">
      <dgm:prSet phldrT="[Metin]" custT="1"/>
      <dgm:spPr/>
      <dgm:t>
        <a:bodyPr/>
        <a:lstStyle/>
        <a:p>
          <a:r>
            <a:rPr lang="tr-TR" sz="2400" dirty="0">
              <a:latin typeface="Times New Roman" pitchFamily="18" charset="0"/>
              <a:cs typeface="Times New Roman" pitchFamily="18" charset="0"/>
            </a:rPr>
            <a:t>Aynen Paylaşma</a:t>
          </a:r>
        </a:p>
      </dgm:t>
    </dgm:pt>
    <dgm:pt modelId="{FCDF5738-5EB0-4530-8034-8F0AD2ADFA18}" type="parTrans" cxnId="{76B4EEE0-7809-4500-BBEB-86946D40BDF6}">
      <dgm:prSet/>
      <dgm:spPr/>
      <dgm:t>
        <a:bodyPr/>
        <a:lstStyle/>
        <a:p>
          <a:endParaRPr lang="tr-TR" sz="2400" dirty="0">
            <a:latin typeface="Times New Roman" pitchFamily="18" charset="0"/>
            <a:cs typeface="Times New Roman" pitchFamily="18" charset="0"/>
          </a:endParaRPr>
        </a:p>
      </dgm:t>
    </dgm:pt>
    <dgm:pt modelId="{208DD7A1-3B21-4D35-8404-5613C358A9EE}" type="sibTrans" cxnId="{76B4EEE0-7809-4500-BBEB-86946D40BDF6}">
      <dgm:prSet/>
      <dgm:spPr/>
      <dgm:t>
        <a:bodyPr/>
        <a:lstStyle/>
        <a:p>
          <a:endParaRPr lang="tr-TR"/>
        </a:p>
      </dgm:t>
    </dgm:pt>
    <dgm:pt modelId="{9B449714-3030-476D-8829-F6E084C61BB7}">
      <dgm:prSet custT="1"/>
      <dgm:spPr/>
      <dgm:t>
        <a:bodyPr/>
        <a:lstStyle/>
        <a:p>
          <a:r>
            <a:rPr lang="tr-TR" sz="2400" dirty="0">
              <a:latin typeface="Times New Roman" pitchFamily="18" charset="0"/>
              <a:cs typeface="Times New Roman" pitchFamily="18" charset="0"/>
            </a:rPr>
            <a:t>Bedelin Paylaşılması</a:t>
          </a:r>
        </a:p>
      </dgm:t>
    </dgm:pt>
    <dgm:pt modelId="{8782FF20-15BC-42A9-8D64-88C7CEA74069}" type="parTrans" cxnId="{2D64861A-542E-47B3-BBD6-8E1A1E5EF8D5}">
      <dgm:prSet/>
      <dgm:spPr/>
      <dgm:t>
        <a:bodyPr/>
        <a:lstStyle/>
        <a:p>
          <a:endParaRPr lang="tr-TR" sz="2400" dirty="0">
            <a:latin typeface="Times New Roman" pitchFamily="18" charset="0"/>
            <a:cs typeface="Times New Roman" pitchFamily="18" charset="0"/>
          </a:endParaRPr>
        </a:p>
      </dgm:t>
    </dgm:pt>
    <dgm:pt modelId="{DD3FC24C-67F4-4910-B45C-31B40CF05E3D}" type="sibTrans" cxnId="{2D64861A-542E-47B3-BBD6-8E1A1E5EF8D5}">
      <dgm:prSet/>
      <dgm:spPr/>
      <dgm:t>
        <a:bodyPr/>
        <a:lstStyle/>
        <a:p>
          <a:endParaRPr lang="tr-TR"/>
        </a:p>
      </dgm:t>
    </dgm:pt>
    <dgm:pt modelId="{35209229-CB14-45EF-BA7B-90F1AEA78977}" type="pres">
      <dgm:prSet presAssocID="{B4C1E235-E22E-4ED4-A82A-ADD1E67B507A}" presName="hierChild1" presStyleCnt="0">
        <dgm:presLayoutVars>
          <dgm:chPref val="1"/>
          <dgm:dir/>
          <dgm:animOne val="branch"/>
          <dgm:animLvl val="lvl"/>
          <dgm:resizeHandles/>
        </dgm:presLayoutVars>
      </dgm:prSet>
      <dgm:spPr/>
    </dgm:pt>
    <dgm:pt modelId="{A89F20C1-65DA-4A67-A2CB-3576BD3F20D4}" type="pres">
      <dgm:prSet presAssocID="{A4C5D65A-687E-41A9-AB5F-DBB7BB2A2E20}" presName="hierRoot1" presStyleCnt="0"/>
      <dgm:spPr/>
    </dgm:pt>
    <dgm:pt modelId="{8BE23A7A-7B8C-471F-BA2C-252216DB5248}" type="pres">
      <dgm:prSet presAssocID="{A4C5D65A-687E-41A9-AB5F-DBB7BB2A2E20}" presName="composite" presStyleCnt="0"/>
      <dgm:spPr/>
    </dgm:pt>
    <dgm:pt modelId="{523C8C89-BAA3-4663-B134-6AA23277DB43}" type="pres">
      <dgm:prSet presAssocID="{A4C5D65A-687E-41A9-AB5F-DBB7BB2A2E20}" presName="background" presStyleLbl="node0" presStyleIdx="0" presStyleCnt="1"/>
      <dgm:spPr/>
    </dgm:pt>
    <dgm:pt modelId="{24F4852F-3322-4554-9B1E-A4AAE4AFE878}" type="pres">
      <dgm:prSet presAssocID="{A4C5D65A-687E-41A9-AB5F-DBB7BB2A2E20}" presName="text" presStyleLbl="fgAcc0" presStyleIdx="0" presStyleCnt="1" custScaleX="367463" custLinFactNeighborX="1237" custLinFactNeighborY="-2226">
        <dgm:presLayoutVars>
          <dgm:chPref val="3"/>
        </dgm:presLayoutVars>
      </dgm:prSet>
      <dgm:spPr/>
    </dgm:pt>
    <dgm:pt modelId="{45965A12-2356-4E1D-83D1-67D211CBA2E9}" type="pres">
      <dgm:prSet presAssocID="{A4C5D65A-687E-41A9-AB5F-DBB7BB2A2E20}" presName="hierChild2" presStyleCnt="0"/>
      <dgm:spPr/>
    </dgm:pt>
    <dgm:pt modelId="{CBD74E4F-8943-42D8-A256-44F433664680}" type="pres">
      <dgm:prSet presAssocID="{4A4FD17E-D4FD-4FBA-BEBA-0FFAB7631A8A}" presName="Name10" presStyleLbl="parChTrans1D2" presStyleIdx="0" presStyleCnt="2"/>
      <dgm:spPr/>
    </dgm:pt>
    <dgm:pt modelId="{1D6E8897-FEDA-450C-82E5-23E1DE5C82D1}" type="pres">
      <dgm:prSet presAssocID="{8379B000-794D-4F26-A000-3E120204EA99}" presName="hierRoot2" presStyleCnt="0"/>
      <dgm:spPr/>
    </dgm:pt>
    <dgm:pt modelId="{B0CB8A34-B54D-4A25-A982-C08AF8D2FC0F}" type="pres">
      <dgm:prSet presAssocID="{8379B000-794D-4F26-A000-3E120204EA99}" presName="composite2" presStyleCnt="0"/>
      <dgm:spPr/>
    </dgm:pt>
    <dgm:pt modelId="{E79A1E57-AC2C-4EC8-9258-4BAAEA5A24FF}" type="pres">
      <dgm:prSet presAssocID="{8379B000-794D-4F26-A000-3E120204EA99}" presName="background2" presStyleLbl="node2" presStyleIdx="0" presStyleCnt="2"/>
      <dgm:spPr/>
    </dgm:pt>
    <dgm:pt modelId="{6EB6E818-C9FF-4EB3-BC75-DB5B71F844CD}" type="pres">
      <dgm:prSet presAssocID="{8379B000-794D-4F26-A000-3E120204EA99}" presName="text2" presStyleLbl="fgAcc2" presStyleIdx="0" presStyleCnt="2">
        <dgm:presLayoutVars>
          <dgm:chPref val="3"/>
        </dgm:presLayoutVars>
      </dgm:prSet>
      <dgm:spPr/>
    </dgm:pt>
    <dgm:pt modelId="{6353A0AE-1548-48A0-9072-6FA5449CE655}" type="pres">
      <dgm:prSet presAssocID="{8379B000-794D-4F26-A000-3E120204EA99}" presName="hierChild3" presStyleCnt="0"/>
      <dgm:spPr/>
    </dgm:pt>
    <dgm:pt modelId="{9C7C0EA4-1E78-4C16-8739-746D5FAFD396}" type="pres">
      <dgm:prSet presAssocID="{65695EFF-8BA2-4981-BF02-B942A3FBC245}" presName="Name17" presStyleLbl="parChTrans1D3" presStyleIdx="0" presStyleCnt="4"/>
      <dgm:spPr/>
    </dgm:pt>
    <dgm:pt modelId="{A412719D-B4B8-42D9-9E54-DAA4D7628952}" type="pres">
      <dgm:prSet presAssocID="{791F9B0C-42F9-4AE2-80C5-5848866843B3}" presName="hierRoot3" presStyleCnt="0"/>
      <dgm:spPr/>
    </dgm:pt>
    <dgm:pt modelId="{C01E9483-557A-464C-83B4-E7AEDEDA7421}" type="pres">
      <dgm:prSet presAssocID="{791F9B0C-42F9-4AE2-80C5-5848866843B3}" presName="composite3" presStyleCnt="0"/>
      <dgm:spPr/>
    </dgm:pt>
    <dgm:pt modelId="{58098D78-7840-482F-A4D0-594B6F397F96}" type="pres">
      <dgm:prSet presAssocID="{791F9B0C-42F9-4AE2-80C5-5848866843B3}" presName="background3" presStyleLbl="node3" presStyleIdx="0" presStyleCnt="4"/>
      <dgm:spPr/>
    </dgm:pt>
    <dgm:pt modelId="{04C5168C-4DCE-469D-93C8-E7C9BEFEE5AB}" type="pres">
      <dgm:prSet presAssocID="{791F9B0C-42F9-4AE2-80C5-5848866843B3}" presName="text3" presStyleLbl="fgAcc3" presStyleIdx="0" presStyleCnt="4">
        <dgm:presLayoutVars>
          <dgm:chPref val="3"/>
        </dgm:presLayoutVars>
      </dgm:prSet>
      <dgm:spPr/>
    </dgm:pt>
    <dgm:pt modelId="{FEB001AA-81DC-4B2E-A4B6-651370D73C31}" type="pres">
      <dgm:prSet presAssocID="{791F9B0C-42F9-4AE2-80C5-5848866843B3}" presName="hierChild4" presStyleCnt="0"/>
      <dgm:spPr/>
    </dgm:pt>
    <dgm:pt modelId="{BC1879AA-7E9D-4F17-B3E9-10BA54A7C054}" type="pres">
      <dgm:prSet presAssocID="{33DA51AA-91CC-4CE3-A945-DE392CB46534}" presName="Name17" presStyleLbl="parChTrans1D3" presStyleIdx="1" presStyleCnt="4"/>
      <dgm:spPr/>
    </dgm:pt>
    <dgm:pt modelId="{74061880-D5AB-4710-9002-623253F233A1}" type="pres">
      <dgm:prSet presAssocID="{92B115D1-FFD9-46FF-9657-D6C710C6CB94}" presName="hierRoot3" presStyleCnt="0"/>
      <dgm:spPr/>
    </dgm:pt>
    <dgm:pt modelId="{BBED15C4-E53F-4AAC-B83C-FF14AC37C853}" type="pres">
      <dgm:prSet presAssocID="{92B115D1-FFD9-46FF-9657-D6C710C6CB94}" presName="composite3" presStyleCnt="0"/>
      <dgm:spPr/>
    </dgm:pt>
    <dgm:pt modelId="{E5EEB55F-0622-4338-8876-7AF35BB10163}" type="pres">
      <dgm:prSet presAssocID="{92B115D1-FFD9-46FF-9657-D6C710C6CB94}" presName="background3" presStyleLbl="node3" presStyleIdx="1" presStyleCnt="4"/>
      <dgm:spPr/>
    </dgm:pt>
    <dgm:pt modelId="{B7947C02-2C33-47C7-BFD3-3FE88E98FF1C}" type="pres">
      <dgm:prSet presAssocID="{92B115D1-FFD9-46FF-9657-D6C710C6CB94}" presName="text3" presStyleLbl="fgAcc3" presStyleIdx="1" presStyleCnt="4">
        <dgm:presLayoutVars>
          <dgm:chPref val="3"/>
        </dgm:presLayoutVars>
      </dgm:prSet>
      <dgm:spPr/>
    </dgm:pt>
    <dgm:pt modelId="{9892D8DF-5E78-4092-A2F3-53EB2976F5CB}" type="pres">
      <dgm:prSet presAssocID="{92B115D1-FFD9-46FF-9657-D6C710C6CB94}" presName="hierChild4" presStyleCnt="0"/>
      <dgm:spPr/>
    </dgm:pt>
    <dgm:pt modelId="{FBD93D1D-0A94-417C-B074-A916F10AE3FC}" type="pres">
      <dgm:prSet presAssocID="{E6547840-B3A9-4356-8BAB-59E9D85E3E76}" presName="Name10" presStyleLbl="parChTrans1D2" presStyleIdx="1" presStyleCnt="2"/>
      <dgm:spPr/>
    </dgm:pt>
    <dgm:pt modelId="{4D2027D0-25B0-4B1C-B30E-FD260F5EEFA7}" type="pres">
      <dgm:prSet presAssocID="{360CDEA3-CCF9-43A8-AAA5-14650A2EE955}" presName="hierRoot2" presStyleCnt="0"/>
      <dgm:spPr/>
    </dgm:pt>
    <dgm:pt modelId="{76BD5B5F-0BF0-4A95-9DF5-E0BEE912976E}" type="pres">
      <dgm:prSet presAssocID="{360CDEA3-CCF9-43A8-AAA5-14650A2EE955}" presName="composite2" presStyleCnt="0"/>
      <dgm:spPr/>
    </dgm:pt>
    <dgm:pt modelId="{057174E8-F2DF-4840-B43D-0DD991FC5A60}" type="pres">
      <dgm:prSet presAssocID="{360CDEA3-CCF9-43A8-AAA5-14650A2EE955}" presName="background2" presStyleLbl="node2" presStyleIdx="1" presStyleCnt="2"/>
      <dgm:spPr/>
    </dgm:pt>
    <dgm:pt modelId="{A00F628F-362A-47A0-9D07-5DE549A61EF4}" type="pres">
      <dgm:prSet presAssocID="{360CDEA3-CCF9-43A8-AAA5-14650A2EE955}" presName="text2" presStyleLbl="fgAcc2" presStyleIdx="1" presStyleCnt="2">
        <dgm:presLayoutVars>
          <dgm:chPref val="3"/>
        </dgm:presLayoutVars>
      </dgm:prSet>
      <dgm:spPr/>
    </dgm:pt>
    <dgm:pt modelId="{E31F79BB-D05A-4229-813D-80D7A2B4E4AB}" type="pres">
      <dgm:prSet presAssocID="{360CDEA3-CCF9-43A8-AAA5-14650A2EE955}" presName="hierChild3" presStyleCnt="0"/>
      <dgm:spPr/>
    </dgm:pt>
    <dgm:pt modelId="{CAC758D4-904C-4D0B-A17F-9411512C7DDB}" type="pres">
      <dgm:prSet presAssocID="{FCDF5738-5EB0-4530-8034-8F0AD2ADFA18}" presName="Name17" presStyleLbl="parChTrans1D3" presStyleIdx="2" presStyleCnt="4"/>
      <dgm:spPr/>
    </dgm:pt>
    <dgm:pt modelId="{B4805BB8-E09A-4194-8719-5CC22C36E109}" type="pres">
      <dgm:prSet presAssocID="{F573B52B-5DAC-469F-AEA7-F9D6D0E8C02E}" presName="hierRoot3" presStyleCnt="0"/>
      <dgm:spPr/>
    </dgm:pt>
    <dgm:pt modelId="{5DC63F68-0B25-41F4-8447-30DAAA8BE305}" type="pres">
      <dgm:prSet presAssocID="{F573B52B-5DAC-469F-AEA7-F9D6D0E8C02E}" presName="composite3" presStyleCnt="0"/>
      <dgm:spPr/>
    </dgm:pt>
    <dgm:pt modelId="{E97706F5-8A10-4518-A245-B8DEABC171E5}" type="pres">
      <dgm:prSet presAssocID="{F573B52B-5DAC-469F-AEA7-F9D6D0E8C02E}" presName="background3" presStyleLbl="node3" presStyleIdx="2" presStyleCnt="4"/>
      <dgm:spPr/>
    </dgm:pt>
    <dgm:pt modelId="{6DACD1EC-F065-48B3-9E3C-DA114C95B56B}" type="pres">
      <dgm:prSet presAssocID="{F573B52B-5DAC-469F-AEA7-F9D6D0E8C02E}" presName="text3" presStyleLbl="fgAcc3" presStyleIdx="2" presStyleCnt="4">
        <dgm:presLayoutVars>
          <dgm:chPref val="3"/>
        </dgm:presLayoutVars>
      </dgm:prSet>
      <dgm:spPr/>
    </dgm:pt>
    <dgm:pt modelId="{0A8B7DDD-C223-41E9-A04F-698E31FEFF5B}" type="pres">
      <dgm:prSet presAssocID="{F573B52B-5DAC-469F-AEA7-F9D6D0E8C02E}" presName="hierChild4" presStyleCnt="0"/>
      <dgm:spPr/>
    </dgm:pt>
    <dgm:pt modelId="{9441387C-FB9E-4629-95D4-48E9145AC3AF}" type="pres">
      <dgm:prSet presAssocID="{8782FF20-15BC-42A9-8D64-88C7CEA74069}" presName="Name17" presStyleLbl="parChTrans1D3" presStyleIdx="3" presStyleCnt="4"/>
      <dgm:spPr/>
    </dgm:pt>
    <dgm:pt modelId="{AD646FE2-734B-4E2D-B1CB-1D8285AF841E}" type="pres">
      <dgm:prSet presAssocID="{9B449714-3030-476D-8829-F6E084C61BB7}" presName="hierRoot3" presStyleCnt="0"/>
      <dgm:spPr/>
    </dgm:pt>
    <dgm:pt modelId="{86FFC0BB-F513-47C8-B88C-162840CCB0EE}" type="pres">
      <dgm:prSet presAssocID="{9B449714-3030-476D-8829-F6E084C61BB7}" presName="composite3" presStyleCnt="0"/>
      <dgm:spPr/>
    </dgm:pt>
    <dgm:pt modelId="{D7689413-3D77-4314-B396-24203B8DE5A5}" type="pres">
      <dgm:prSet presAssocID="{9B449714-3030-476D-8829-F6E084C61BB7}" presName="background3" presStyleLbl="node3" presStyleIdx="3" presStyleCnt="4"/>
      <dgm:spPr/>
    </dgm:pt>
    <dgm:pt modelId="{8DAF1BDE-8D07-4FAC-90AB-6D0468AD84DB}" type="pres">
      <dgm:prSet presAssocID="{9B449714-3030-476D-8829-F6E084C61BB7}" presName="text3" presStyleLbl="fgAcc3" presStyleIdx="3" presStyleCnt="4">
        <dgm:presLayoutVars>
          <dgm:chPref val="3"/>
        </dgm:presLayoutVars>
      </dgm:prSet>
      <dgm:spPr/>
    </dgm:pt>
    <dgm:pt modelId="{7FEEA6A6-7591-4652-B254-C86B56833462}" type="pres">
      <dgm:prSet presAssocID="{9B449714-3030-476D-8829-F6E084C61BB7}" presName="hierChild4" presStyleCnt="0"/>
      <dgm:spPr/>
    </dgm:pt>
  </dgm:ptLst>
  <dgm:cxnLst>
    <dgm:cxn modelId="{A6240616-35F2-4BB7-AE21-04063C588D39}" type="presOf" srcId="{A4C5D65A-687E-41A9-AB5F-DBB7BB2A2E20}" destId="{24F4852F-3322-4554-9B1E-A4AAE4AFE878}" srcOrd="0" destOrd="0" presId="urn:microsoft.com/office/officeart/2005/8/layout/hierarchy1"/>
    <dgm:cxn modelId="{2D64861A-542E-47B3-BBD6-8E1A1E5EF8D5}" srcId="{360CDEA3-CCF9-43A8-AAA5-14650A2EE955}" destId="{9B449714-3030-476D-8829-F6E084C61BB7}" srcOrd="1" destOrd="0" parTransId="{8782FF20-15BC-42A9-8D64-88C7CEA74069}" sibTransId="{DD3FC24C-67F4-4910-B45C-31B40CF05E3D}"/>
    <dgm:cxn modelId="{95788123-4173-43AA-80A1-2F975D21329A}" type="presOf" srcId="{B4C1E235-E22E-4ED4-A82A-ADD1E67B507A}" destId="{35209229-CB14-45EF-BA7B-90F1AEA78977}" srcOrd="0" destOrd="0" presId="urn:microsoft.com/office/officeart/2005/8/layout/hierarchy1"/>
    <dgm:cxn modelId="{13E10F33-0E4A-43C3-82C8-4E69381F34E6}" srcId="{A4C5D65A-687E-41A9-AB5F-DBB7BB2A2E20}" destId="{8379B000-794D-4F26-A000-3E120204EA99}" srcOrd="0" destOrd="0" parTransId="{4A4FD17E-D4FD-4FBA-BEBA-0FFAB7631A8A}" sibTransId="{1A3A3BDB-346C-48D2-80EB-5015EBA652B8}"/>
    <dgm:cxn modelId="{DB81BC5D-DD53-456A-8EFE-AADA2ECEB627}" srcId="{8379B000-794D-4F26-A000-3E120204EA99}" destId="{92B115D1-FFD9-46FF-9657-D6C710C6CB94}" srcOrd="1" destOrd="0" parTransId="{33DA51AA-91CC-4CE3-A945-DE392CB46534}" sibTransId="{F2B0B458-A9A8-4EF6-9A7F-554051DF1FF7}"/>
    <dgm:cxn modelId="{2EA2AF63-7B36-4D13-A612-BC4CFD9BA757}" type="presOf" srcId="{92B115D1-FFD9-46FF-9657-D6C710C6CB94}" destId="{B7947C02-2C33-47C7-BFD3-3FE88E98FF1C}" srcOrd="0" destOrd="0" presId="urn:microsoft.com/office/officeart/2005/8/layout/hierarchy1"/>
    <dgm:cxn modelId="{F369A672-9F02-4A2C-B6BF-851E44A7A24A}" type="presOf" srcId="{FCDF5738-5EB0-4530-8034-8F0AD2ADFA18}" destId="{CAC758D4-904C-4D0B-A17F-9411512C7DDB}" srcOrd="0" destOrd="0" presId="urn:microsoft.com/office/officeart/2005/8/layout/hierarchy1"/>
    <dgm:cxn modelId="{D8D2C784-29FA-4D67-AD2D-C53E1BCC5BD3}" type="presOf" srcId="{4A4FD17E-D4FD-4FBA-BEBA-0FFAB7631A8A}" destId="{CBD74E4F-8943-42D8-A256-44F433664680}" srcOrd="0" destOrd="0" presId="urn:microsoft.com/office/officeart/2005/8/layout/hierarchy1"/>
    <dgm:cxn modelId="{C96A5288-018D-48D8-9537-20BF7ED503AD}" srcId="{8379B000-794D-4F26-A000-3E120204EA99}" destId="{791F9B0C-42F9-4AE2-80C5-5848866843B3}" srcOrd="0" destOrd="0" parTransId="{65695EFF-8BA2-4981-BF02-B942A3FBC245}" sibTransId="{C203DFC5-61EB-4969-ADA4-4492FCD17C43}"/>
    <dgm:cxn modelId="{3C608689-1765-4BBE-8043-3ADE34F82622}" type="presOf" srcId="{9B449714-3030-476D-8829-F6E084C61BB7}" destId="{8DAF1BDE-8D07-4FAC-90AB-6D0468AD84DB}" srcOrd="0" destOrd="0" presId="urn:microsoft.com/office/officeart/2005/8/layout/hierarchy1"/>
    <dgm:cxn modelId="{CECED28C-688B-46BE-AA53-EA626596BFAA}" type="presOf" srcId="{8782FF20-15BC-42A9-8D64-88C7CEA74069}" destId="{9441387C-FB9E-4629-95D4-48E9145AC3AF}" srcOrd="0" destOrd="0" presId="urn:microsoft.com/office/officeart/2005/8/layout/hierarchy1"/>
    <dgm:cxn modelId="{09C88690-FB7D-4C0D-AB30-FC38E8AE1942}" type="presOf" srcId="{8379B000-794D-4F26-A000-3E120204EA99}" destId="{6EB6E818-C9FF-4EB3-BC75-DB5B71F844CD}" srcOrd="0" destOrd="0" presId="urn:microsoft.com/office/officeart/2005/8/layout/hierarchy1"/>
    <dgm:cxn modelId="{6ED43694-B1D1-4C38-BDA5-4EC8A54CF3E2}" type="presOf" srcId="{33DA51AA-91CC-4CE3-A945-DE392CB46534}" destId="{BC1879AA-7E9D-4F17-B3E9-10BA54A7C054}" srcOrd="0" destOrd="0" presId="urn:microsoft.com/office/officeart/2005/8/layout/hierarchy1"/>
    <dgm:cxn modelId="{53B1A597-8E86-48C6-99E1-F037CEA2B963}" type="presOf" srcId="{F573B52B-5DAC-469F-AEA7-F9D6D0E8C02E}" destId="{6DACD1EC-F065-48B3-9E3C-DA114C95B56B}" srcOrd="0" destOrd="0" presId="urn:microsoft.com/office/officeart/2005/8/layout/hierarchy1"/>
    <dgm:cxn modelId="{3663BFA9-3178-4E89-960A-00FCA82B6D57}" srcId="{A4C5D65A-687E-41A9-AB5F-DBB7BB2A2E20}" destId="{360CDEA3-CCF9-43A8-AAA5-14650A2EE955}" srcOrd="1" destOrd="0" parTransId="{E6547840-B3A9-4356-8BAB-59E9D85E3E76}" sibTransId="{2C94C22C-56C8-4AEB-BF4C-105E775111B9}"/>
    <dgm:cxn modelId="{53896DB9-236D-4AFE-8620-91572867570F}" type="presOf" srcId="{360CDEA3-CCF9-43A8-AAA5-14650A2EE955}" destId="{A00F628F-362A-47A0-9D07-5DE549A61EF4}" srcOrd="0" destOrd="0" presId="urn:microsoft.com/office/officeart/2005/8/layout/hierarchy1"/>
    <dgm:cxn modelId="{6F4FFEB9-DA8F-4783-A2D0-510555CDF0A2}" type="presOf" srcId="{E6547840-B3A9-4356-8BAB-59E9D85E3E76}" destId="{FBD93D1D-0A94-417C-B074-A916F10AE3FC}" srcOrd="0" destOrd="0" presId="urn:microsoft.com/office/officeart/2005/8/layout/hierarchy1"/>
    <dgm:cxn modelId="{FCDBC9DE-BECA-460C-8F6A-9B7B22D35A3F}" type="presOf" srcId="{65695EFF-8BA2-4981-BF02-B942A3FBC245}" destId="{9C7C0EA4-1E78-4C16-8739-746D5FAFD396}" srcOrd="0" destOrd="0" presId="urn:microsoft.com/office/officeart/2005/8/layout/hierarchy1"/>
    <dgm:cxn modelId="{76B4EEE0-7809-4500-BBEB-86946D40BDF6}" srcId="{360CDEA3-CCF9-43A8-AAA5-14650A2EE955}" destId="{F573B52B-5DAC-469F-AEA7-F9D6D0E8C02E}" srcOrd="0" destOrd="0" parTransId="{FCDF5738-5EB0-4530-8034-8F0AD2ADFA18}" sibTransId="{208DD7A1-3B21-4D35-8404-5613C358A9EE}"/>
    <dgm:cxn modelId="{E1FAFCF0-8F7F-4735-A900-6B07EAA7E233}" type="presOf" srcId="{791F9B0C-42F9-4AE2-80C5-5848866843B3}" destId="{04C5168C-4DCE-469D-93C8-E7C9BEFEE5AB}" srcOrd="0" destOrd="0" presId="urn:microsoft.com/office/officeart/2005/8/layout/hierarchy1"/>
    <dgm:cxn modelId="{4621EBF2-2DA4-4012-8AFE-1635525FC459}" srcId="{B4C1E235-E22E-4ED4-A82A-ADD1E67B507A}" destId="{A4C5D65A-687E-41A9-AB5F-DBB7BB2A2E20}" srcOrd="0" destOrd="0" parTransId="{77E5B6D2-531A-473B-89A1-FCE055C29074}" sibTransId="{8A8D775C-7943-4214-8809-9B314308F89D}"/>
    <dgm:cxn modelId="{A602BE37-608C-4CDF-92AD-4BBC8CC6E765}" type="presParOf" srcId="{35209229-CB14-45EF-BA7B-90F1AEA78977}" destId="{A89F20C1-65DA-4A67-A2CB-3576BD3F20D4}" srcOrd="0" destOrd="0" presId="urn:microsoft.com/office/officeart/2005/8/layout/hierarchy1"/>
    <dgm:cxn modelId="{C3A682C1-8381-4521-95FF-F02B0E1DF628}" type="presParOf" srcId="{A89F20C1-65DA-4A67-A2CB-3576BD3F20D4}" destId="{8BE23A7A-7B8C-471F-BA2C-252216DB5248}" srcOrd="0" destOrd="0" presId="urn:microsoft.com/office/officeart/2005/8/layout/hierarchy1"/>
    <dgm:cxn modelId="{3712C9B7-0395-4204-854B-363260D13840}" type="presParOf" srcId="{8BE23A7A-7B8C-471F-BA2C-252216DB5248}" destId="{523C8C89-BAA3-4663-B134-6AA23277DB43}" srcOrd="0" destOrd="0" presId="urn:microsoft.com/office/officeart/2005/8/layout/hierarchy1"/>
    <dgm:cxn modelId="{A8381B07-F1F6-4B4A-AC15-642B2759FB65}" type="presParOf" srcId="{8BE23A7A-7B8C-471F-BA2C-252216DB5248}" destId="{24F4852F-3322-4554-9B1E-A4AAE4AFE878}" srcOrd="1" destOrd="0" presId="urn:microsoft.com/office/officeart/2005/8/layout/hierarchy1"/>
    <dgm:cxn modelId="{526A1534-3B6E-49EE-931B-9BECFF0E4FE2}" type="presParOf" srcId="{A89F20C1-65DA-4A67-A2CB-3576BD3F20D4}" destId="{45965A12-2356-4E1D-83D1-67D211CBA2E9}" srcOrd="1" destOrd="0" presId="urn:microsoft.com/office/officeart/2005/8/layout/hierarchy1"/>
    <dgm:cxn modelId="{F8C8083E-26C9-4CF8-A4DB-202AC493E84F}" type="presParOf" srcId="{45965A12-2356-4E1D-83D1-67D211CBA2E9}" destId="{CBD74E4F-8943-42D8-A256-44F433664680}" srcOrd="0" destOrd="0" presId="urn:microsoft.com/office/officeart/2005/8/layout/hierarchy1"/>
    <dgm:cxn modelId="{3FA9FF28-7750-4F49-A2D7-6CE3304ED870}" type="presParOf" srcId="{45965A12-2356-4E1D-83D1-67D211CBA2E9}" destId="{1D6E8897-FEDA-450C-82E5-23E1DE5C82D1}" srcOrd="1" destOrd="0" presId="urn:microsoft.com/office/officeart/2005/8/layout/hierarchy1"/>
    <dgm:cxn modelId="{59A9EF54-28EB-4905-B4A1-38FC97C36AAA}" type="presParOf" srcId="{1D6E8897-FEDA-450C-82E5-23E1DE5C82D1}" destId="{B0CB8A34-B54D-4A25-A982-C08AF8D2FC0F}" srcOrd="0" destOrd="0" presId="urn:microsoft.com/office/officeart/2005/8/layout/hierarchy1"/>
    <dgm:cxn modelId="{BED070E5-420A-4934-8BF4-0B4BEAFD12B6}" type="presParOf" srcId="{B0CB8A34-B54D-4A25-A982-C08AF8D2FC0F}" destId="{E79A1E57-AC2C-4EC8-9258-4BAAEA5A24FF}" srcOrd="0" destOrd="0" presId="urn:microsoft.com/office/officeart/2005/8/layout/hierarchy1"/>
    <dgm:cxn modelId="{232FC9DA-E1DD-4041-B0E8-D6FBFD39F249}" type="presParOf" srcId="{B0CB8A34-B54D-4A25-A982-C08AF8D2FC0F}" destId="{6EB6E818-C9FF-4EB3-BC75-DB5B71F844CD}" srcOrd="1" destOrd="0" presId="urn:microsoft.com/office/officeart/2005/8/layout/hierarchy1"/>
    <dgm:cxn modelId="{02C7D356-A6D2-4F0D-B8B4-C0E4B52D67C4}" type="presParOf" srcId="{1D6E8897-FEDA-450C-82E5-23E1DE5C82D1}" destId="{6353A0AE-1548-48A0-9072-6FA5449CE655}" srcOrd="1" destOrd="0" presId="urn:microsoft.com/office/officeart/2005/8/layout/hierarchy1"/>
    <dgm:cxn modelId="{0551612F-6A22-4255-BC5C-ECC9596A1645}" type="presParOf" srcId="{6353A0AE-1548-48A0-9072-6FA5449CE655}" destId="{9C7C0EA4-1E78-4C16-8739-746D5FAFD396}" srcOrd="0" destOrd="0" presId="urn:microsoft.com/office/officeart/2005/8/layout/hierarchy1"/>
    <dgm:cxn modelId="{CE1B58A6-F6BC-412E-ABF1-15611FB8162F}" type="presParOf" srcId="{6353A0AE-1548-48A0-9072-6FA5449CE655}" destId="{A412719D-B4B8-42D9-9E54-DAA4D7628952}" srcOrd="1" destOrd="0" presId="urn:microsoft.com/office/officeart/2005/8/layout/hierarchy1"/>
    <dgm:cxn modelId="{2C2F1FB7-D2D8-4CAF-AFD6-C2A6B2AA7964}" type="presParOf" srcId="{A412719D-B4B8-42D9-9E54-DAA4D7628952}" destId="{C01E9483-557A-464C-83B4-E7AEDEDA7421}" srcOrd="0" destOrd="0" presId="urn:microsoft.com/office/officeart/2005/8/layout/hierarchy1"/>
    <dgm:cxn modelId="{1B9187D0-29F4-4B8D-B2FB-5768389F02B2}" type="presParOf" srcId="{C01E9483-557A-464C-83B4-E7AEDEDA7421}" destId="{58098D78-7840-482F-A4D0-594B6F397F96}" srcOrd="0" destOrd="0" presId="urn:microsoft.com/office/officeart/2005/8/layout/hierarchy1"/>
    <dgm:cxn modelId="{BC248D0B-E2EF-4221-8C32-71D0ECF377F3}" type="presParOf" srcId="{C01E9483-557A-464C-83B4-E7AEDEDA7421}" destId="{04C5168C-4DCE-469D-93C8-E7C9BEFEE5AB}" srcOrd="1" destOrd="0" presId="urn:microsoft.com/office/officeart/2005/8/layout/hierarchy1"/>
    <dgm:cxn modelId="{27133BB9-CEE5-4EB3-B2EC-29DFCDD369FE}" type="presParOf" srcId="{A412719D-B4B8-42D9-9E54-DAA4D7628952}" destId="{FEB001AA-81DC-4B2E-A4B6-651370D73C31}" srcOrd="1" destOrd="0" presId="urn:microsoft.com/office/officeart/2005/8/layout/hierarchy1"/>
    <dgm:cxn modelId="{232117D8-A86A-40AE-806C-612834830BAE}" type="presParOf" srcId="{6353A0AE-1548-48A0-9072-6FA5449CE655}" destId="{BC1879AA-7E9D-4F17-B3E9-10BA54A7C054}" srcOrd="2" destOrd="0" presId="urn:microsoft.com/office/officeart/2005/8/layout/hierarchy1"/>
    <dgm:cxn modelId="{89C1010B-ECD8-44C1-8195-72D125491003}" type="presParOf" srcId="{6353A0AE-1548-48A0-9072-6FA5449CE655}" destId="{74061880-D5AB-4710-9002-623253F233A1}" srcOrd="3" destOrd="0" presId="urn:microsoft.com/office/officeart/2005/8/layout/hierarchy1"/>
    <dgm:cxn modelId="{824BA4CA-797A-4684-9A67-679AFA622F0B}" type="presParOf" srcId="{74061880-D5AB-4710-9002-623253F233A1}" destId="{BBED15C4-E53F-4AAC-B83C-FF14AC37C853}" srcOrd="0" destOrd="0" presId="urn:microsoft.com/office/officeart/2005/8/layout/hierarchy1"/>
    <dgm:cxn modelId="{8113CE2C-8070-42E9-888E-EA24633D09E5}" type="presParOf" srcId="{BBED15C4-E53F-4AAC-B83C-FF14AC37C853}" destId="{E5EEB55F-0622-4338-8876-7AF35BB10163}" srcOrd="0" destOrd="0" presId="urn:microsoft.com/office/officeart/2005/8/layout/hierarchy1"/>
    <dgm:cxn modelId="{E0B91F18-89C8-4976-B741-A6033D0C8210}" type="presParOf" srcId="{BBED15C4-E53F-4AAC-B83C-FF14AC37C853}" destId="{B7947C02-2C33-47C7-BFD3-3FE88E98FF1C}" srcOrd="1" destOrd="0" presId="urn:microsoft.com/office/officeart/2005/8/layout/hierarchy1"/>
    <dgm:cxn modelId="{825243C2-85D2-418A-ACDC-34941D89F163}" type="presParOf" srcId="{74061880-D5AB-4710-9002-623253F233A1}" destId="{9892D8DF-5E78-4092-A2F3-53EB2976F5CB}" srcOrd="1" destOrd="0" presId="urn:microsoft.com/office/officeart/2005/8/layout/hierarchy1"/>
    <dgm:cxn modelId="{16A9F4CE-B3DF-4C98-B125-B40D7EBDA6F0}" type="presParOf" srcId="{45965A12-2356-4E1D-83D1-67D211CBA2E9}" destId="{FBD93D1D-0A94-417C-B074-A916F10AE3FC}" srcOrd="2" destOrd="0" presId="urn:microsoft.com/office/officeart/2005/8/layout/hierarchy1"/>
    <dgm:cxn modelId="{D0167E8D-7BB6-490C-830B-6D0B9A1208E0}" type="presParOf" srcId="{45965A12-2356-4E1D-83D1-67D211CBA2E9}" destId="{4D2027D0-25B0-4B1C-B30E-FD260F5EEFA7}" srcOrd="3" destOrd="0" presId="urn:microsoft.com/office/officeart/2005/8/layout/hierarchy1"/>
    <dgm:cxn modelId="{6677EB3E-08EC-482F-9F60-C0F9C0877BDA}" type="presParOf" srcId="{4D2027D0-25B0-4B1C-B30E-FD260F5EEFA7}" destId="{76BD5B5F-0BF0-4A95-9DF5-E0BEE912976E}" srcOrd="0" destOrd="0" presId="urn:microsoft.com/office/officeart/2005/8/layout/hierarchy1"/>
    <dgm:cxn modelId="{BAF803AD-8237-423F-ACA9-90460CF8A410}" type="presParOf" srcId="{76BD5B5F-0BF0-4A95-9DF5-E0BEE912976E}" destId="{057174E8-F2DF-4840-B43D-0DD991FC5A60}" srcOrd="0" destOrd="0" presId="urn:microsoft.com/office/officeart/2005/8/layout/hierarchy1"/>
    <dgm:cxn modelId="{DCBAB9BB-289A-4587-9D2A-D5ACA854A13C}" type="presParOf" srcId="{76BD5B5F-0BF0-4A95-9DF5-E0BEE912976E}" destId="{A00F628F-362A-47A0-9D07-5DE549A61EF4}" srcOrd="1" destOrd="0" presId="urn:microsoft.com/office/officeart/2005/8/layout/hierarchy1"/>
    <dgm:cxn modelId="{02CE54DE-CA3D-4D71-B5D7-0D605BD41416}" type="presParOf" srcId="{4D2027D0-25B0-4B1C-B30E-FD260F5EEFA7}" destId="{E31F79BB-D05A-4229-813D-80D7A2B4E4AB}" srcOrd="1" destOrd="0" presId="urn:microsoft.com/office/officeart/2005/8/layout/hierarchy1"/>
    <dgm:cxn modelId="{0EAE868C-C598-4D0D-8056-60993CFFA0C8}" type="presParOf" srcId="{E31F79BB-D05A-4229-813D-80D7A2B4E4AB}" destId="{CAC758D4-904C-4D0B-A17F-9411512C7DDB}" srcOrd="0" destOrd="0" presId="urn:microsoft.com/office/officeart/2005/8/layout/hierarchy1"/>
    <dgm:cxn modelId="{096E60C8-AA1D-489A-9353-59959317C278}" type="presParOf" srcId="{E31F79BB-D05A-4229-813D-80D7A2B4E4AB}" destId="{B4805BB8-E09A-4194-8719-5CC22C36E109}" srcOrd="1" destOrd="0" presId="urn:microsoft.com/office/officeart/2005/8/layout/hierarchy1"/>
    <dgm:cxn modelId="{BD5AEBB8-AEF2-4C49-A0F2-6C4FD44BD23A}" type="presParOf" srcId="{B4805BB8-E09A-4194-8719-5CC22C36E109}" destId="{5DC63F68-0B25-41F4-8447-30DAAA8BE305}" srcOrd="0" destOrd="0" presId="urn:microsoft.com/office/officeart/2005/8/layout/hierarchy1"/>
    <dgm:cxn modelId="{4C6DE5DE-8D50-4052-9E98-9C2C654A3A8C}" type="presParOf" srcId="{5DC63F68-0B25-41F4-8447-30DAAA8BE305}" destId="{E97706F5-8A10-4518-A245-B8DEABC171E5}" srcOrd="0" destOrd="0" presId="urn:microsoft.com/office/officeart/2005/8/layout/hierarchy1"/>
    <dgm:cxn modelId="{E39B5E22-DF16-45A8-9242-6D71B2E16F74}" type="presParOf" srcId="{5DC63F68-0B25-41F4-8447-30DAAA8BE305}" destId="{6DACD1EC-F065-48B3-9E3C-DA114C95B56B}" srcOrd="1" destOrd="0" presId="urn:microsoft.com/office/officeart/2005/8/layout/hierarchy1"/>
    <dgm:cxn modelId="{6187FD8A-9C36-4552-8F6C-B23FCD1D067C}" type="presParOf" srcId="{B4805BB8-E09A-4194-8719-5CC22C36E109}" destId="{0A8B7DDD-C223-41E9-A04F-698E31FEFF5B}" srcOrd="1" destOrd="0" presId="urn:microsoft.com/office/officeart/2005/8/layout/hierarchy1"/>
    <dgm:cxn modelId="{0F7EE2D4-CDCF-4000-9D6A-9F3C8474ED6A}" type="presParOf" srcId="{E31F79BB-D05A-4229-813D-80D7A2B4E4AB}" destId="{9441387C-FB9E-4629-95D4-48E9145AC3AF}" srcOrd="2" destOrd="0" presId="urn:microsoft.com/office/officeart/2005/8/layout/hierarchy1"/>
    <dgm:cxn modelId="{B7B7D0ED-B364-4B7E-95B3-101078684D49}" type="presParOf" srcId="{E31F79BB-D05A-4229-813D-80D7A2B4E4AB}" destId="{AD646FE2-734B-4E2D-B1CB-1D8285AF841E}" srcOrd="3" destOrd="0" presId="urn:microsoft.com/office/officeart/2005/8/layout/hierarchy1"/>
    <dgm:cxn modelId="{EA6645AE-A96D-4020-B962-8B694865D516}" type="presParOf" srcId="{AD646FE2-734B-4E2D-B1CB-1D8285AF841E}" destId="{86FFC0BB-F513-47C8-B88C-162840CCB0EE}" srcOrd="0" destOrd="0" presId="urn:microsoft.com/office/officeart/2005/8/layout/hierarchy1"/>
    <dgm:cxn modelId="{6EDE570E-00B1-4968-8920-3A8FCFDC96A1}" type="presParOf" srcId="{86FFC0BB-F513-47C8-B88C-162840CCB0EE}" destId="{D7689413-3D77-4314-B396-24203B8DE5A5}" srcOrd="0" destOrd="0" presId="urn:microsoft.com/office/officeart/2005/8/layout/hierarchy1"/>
    <dgm:cxn modelId="{60FF45D1-8AE0-4B82-B96D-DA10C71B5266}" type="presParOf" srcId="{86FFC0BB-F513-47C8-B88C-162840CCB0EE}" destId="{8DAF1BDE-8D07-4FAC-90AB-6D0468AD84DB}" srcOrd="1" destOrd="0" presId="urn:microsoft.com/office/officeart/2005/8/layout/hierarchy1"/>
    <dgm:cxn modelId="{FAADE0E8-1AFC-49B4-B80A-10261A1A4B99}" type="presParOf" srcId="{AD646FE2-734B-4E2D-B1CB-1D8285AF841E}" destId="{7FEEA6A6-7591-4652-B254-C86B56833462}"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27F2B229-7C2A-4066-9DE8-3DE8CFEF40B8}"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tr-TR"/>
        </a:p>
      </dgm:t>
    </dgm:pt>
    <dgm:pt modelId="{D6C2AA58-015E-43EA-877F-A70CA924CAEC}">
      <dgm:prSet custT="1"/>
      <dgm:spPr/>
      <dgm:t>
        <a:bodyPr/>
        <a:lstStyle/>
        <a:p>
          <a:pPr rtl="0"/>
          <a:r>
            <a:rPr lang="tr-TR" sz="2800" dirty="0">
              <a:solidFill>
                <a:schemeClr val="tx1"/>
              </a:solidFill>
              <a:latin typeface="Times New Roman" pitchFamily="18" charset="0"/>
              <a:cs typeface="Times New Roman" pitchFamily="18" charset="0"/>
            </a:rPr>
            <a:t>Özel ortaklık ilişkisi</a:t>
          </a:r>
        </a:p>
      </dgm:t>
    </dgm:pt>
    <dgm:pt modelId="{7B9048AA-8226-4368-A858-10F03929DF7F}" type="parTrans" cxnId="{B921CFCB-CE11-4E9D-AC25-FF482AAFA79E}">
      <dgm:prSet/>
      <dgm:spPr/>
      <dgm:t>
        <a:bodyPr/>
        <a:lstStyle/>
        <a:p>
          <a:endParaRPr lang="tr-TR"/>
        </a:p>
      </dgm:t>
    </dgm:pt>
    <dgm:pt modelId="{ADC59DD5-0CE2-4945-B9B9-81A167ED30C2}" type="sibTrans" cxnId="{B921CFCB-CE11-4E9D-AC25-FF482AAFA79E}">
      <dgm:prSet/>
      <dgm:spPr/>
      <dgm:t>
        <a:bodyPr/>
        <a:lstStyle/>
        <a:p>
          <a:endParaRPr lang="tr-TR"/>
        </a:p>
      </dgm:t>
    </dgm:pt>
    <dgm:pt modelId="{74BD0A79-E661-4507-AF51-9966FCE86BAE}">
      <dgm:prSet custT="1"/>
      <dgm:spPr/>
      <dgm:t>
        <a:bodyPr/>
        <a:lstStyle/>
        <a:p>
          <a:pPr rtl="0"/>
          <a:r>
            <a:rPr lang="tr-TR" sz="2800" dirty="0">
              <a:solidFill>
                <a:schemeClr val="tx1"/>
              </a:solidFill>
              <a:latin typeface="Times New Roman" pitchFamily="18" charset="0"/>
              <a:cs typeface="Times New Roman" pitchFamily="18" charset="0"/>
            </a:rPr>
            <a:t>Elbirliği Mülkiyetinin, Kanunun kendisine bu vasfı tanıdığı bir Mal veya Mal Topluluğu üzerinde olması</a:t>
          </a:r>
        </a:p>
      </dgm:t>
    </dgm:pt>
    <dgm:pt modelId="{4652841D-2C72-4CFE-AD7B-3C2FEDC1072E}" type="parTrans" cxnId="{6F4F7B3A-C71F-4FDF-8CA8-95EF88155A83}">
      <dgm:prSet/>
      <dgm:spPr/>
      <dgm:t>
        <a:bodyPr/>
        <a:lstStyle/>
        <a:p>
          <a:endParaRPr lang="tr-TR"/>
        </a:p>
      </dgm:t>
    </dgm:pt>
    <dgm:pt modelId="{0AD1C8FC-2E88-4ED5-ACD6-AFAD96A75752}" type="sibTrans" cxnId="{6F4F7B3A-C71F-4FDF-8CA8-95EF88155A83}">
      <dgm:prSet/>
      <dgm:spPr/>
      <dgm:t>
        <a:bodyPr/>
        <a:lstStyle/>
        <a:p>
          <a:endParaRPr lang="tr-TR"/>
        </a:p>
      </dgm:t>
    </dgm:pt>
    <dgm:pt modelId="{A7C9E796-FD76-4A00-934F-4BA991083DF6}">
      <dgm:prSet custT="1"/>
      <dgm:spPr/>
      <dgm:t>
        <a:bodyPr/>
        <a:lstStyle/>
        <a:p>
          <a:pPr rtl="0"/>
          <a:r>
            <a:rPr lang="tr-TR" sz="2800" dirty="0">
              <a:solidFill>
                <a:schemeClr val="tx1"/>
              </a:solidFill>
              <a:latin typeface="Times New Roman" pitchFamily="18" charset="0"/>
              <a:cs typeface="Times New Roman" pitchFamily="18" charset="0"/>
            </a:rPr>
            <a:t>Mal veya Mal Topluluğu üzerinde tek bir Mülkiyetin söz konusu olması</a:t>
          </a:r>
        </a:p>
      </dgm:t>
    </dgm:pt>
    <dgm:pt modelId="{C0868DDE-07B5-423D-8456-89F522C22D17}" type="parTrans" cxnId="{E4492775-6EE0-48B3-92E7-9B78EEE328BF}">
      <dgm:prSet/>
      <dgm:spPr/>
      <dgm:t>
        <a:bodyPr/>
        <a:lstStyle/>
        <a:p>
          <a:endParaRPr lang="tr-TR"/>
        </a:p>
      </dgm:t>
    </dgm:pt>
    <dgm:pt modelId="{AAFFFF84-63E8-480C-99F9-3960A025F664}" type="sibTrans" cxnId="{E4492775-6EE0-48B3-92E7-9B78EEE328BF}">
      <dgm:prSet/>
      <dgm:spPr/>
      <dgm:t>
        <a:bodyPr/>
        <a:lstStyle/>
        <a:p>
          <a:endParaRPr lang="tr-TR"/>
        </a:p>
      </dgm:t>
    </dgm:pt>
    <dgm:pt modelId="{FA29B03A-55B9-4099-BC95-F4A804DDC2AB}">
      <dgm:prSet custT="1"/>
      <dgm:spPr/>
      <dgm:t>
        <a:bodyPr/>
        <a:lstStyle/>
        <a:p>
          <a:pPr rtl="0"/>
          <a:r>
            <a:rPr lang="tr-TR" sz="2800" dirty="0">
              <a:solidFill>
                <a:schemeClr val="tx1"/>
              </a:solidFill>
              <a:latin typeface="Times New Roman" pitchFamily="18" charset="0"/>
              <a:cs typeface="Times New Roman" pitchFamily="18" charset="0"/>
            </a:rPr>
            <a:t>Hisselerin belli olmaması: hiçbir Ortak için, Tasarruf edebileceği bir Pay söz konusu değildir. Ancak Tasfiyeye ilişkin bir Paydan söz edilebilir.</a:t>
          </a:r>
        </a:p>
      </dgm:t>
    </dgm:pt>
    <dgm:pt modelId="{953AFEF5-8E16-4D11-8B18-9DBC041B8B46}" type="parTrans" cxnId="{EAB0994E-D03C-4901-B261-CE6AE29EF19A}">
      <dgm:prSet/>
      <dgm:spPr/>
      <dgm:t>
        <a:bodyPr/>
        <a:lstStyle/>
        <a:p>
          <a:endParaRPr lang="tr-TR"/>
        </a:p>
      </dgm:t>
    </dgm:pt>
    <dgm:pt modelId="{EBB43FE6-A506-4337-9B27-26C090279607}" type="sibTrans" cxnId="{EAB0994E-D03C-4901-B261-CE6AE29EF19A}">
      <dgm:prSet/>
      <dgm:spPr/>
      <dgm:t>
        <a:bodyPr/>
        <a:lstStyle/>
        <a:p>
          <a:endParaRPr lang="tr-TR"/>
        </a:p>
      </dgm:t>
    </dgm:pt>
    <dgm:pt modelId="{3B0B3FB3-59D3-4EA0-BAA4-38B0C4239938}" type="pres">
      <dgm:prSet presAssocID="{27F2B229-7C2A-4066-9DE8-3DE8CFEF40B8}" presName="Name0" presStyleCnt="0">
        <dgm:presLayoutVars>
          <dgm:dir/>
          <dgm:animLvl val="lvl"/>
          <dgm:resizeHandles val="exact"/>
        </dgm:presLayoutVars>
      </dgm:prSet>
      <dgm:spPr/>
    </dgm:pt>
    <dgm:pt modelId="{C733B2B9-AC76-4BC2-8C31-E0AD437049D6}" type="pres">
      <dgm:prSet presAssocID="{FA29B03A-55B9-4099-BC95-F4A804DDC2AB}" presName="boxAndChildren" presStyleCnt="0"/>
      <dgm:spPr/>
    </dgm:pt>
    <dgm:pt modelId="{9760E209-71B3-42AF-A3E5-9DB0F3B39A31}" type="pres">
      <dgm:prSet presAssocID="{FA29B03A-55B9-4099-BC95-F4A804DDC2AB}" presName="parentTextBox" presStyleLbl="node1" presStyleIdx="0" presStyleCnt="4" custScaleY="130663"/>
      <dgm:spPr/>
    </dgm:pt>
    <dgm:pt modelId="{F66B2337-EAD3-46C2-AA27-8B7036DCF4C3}" type="pres">
      <dgm:prSet presAssocID="{AAFFFF84-63E8-480C-99F9-3960A025F664}" presName="sp" presStyleCnt="0"/>
      <dgm:spPr/>
    </dgm:pt>
    <dgm:pt modelId="{AE79494A-FC71-4E76-A54F-E79D1246314B}" type="pres">
      <dgm:prSet presAssocID="{A7C9E796-FD76-4A00-934F-4BA991083DF6}" presName="arrowAndChildren" presStyleCnt="0"/>
      <dgm:spPr/>
    </dgm:pt>
    <dgm:pt modelId="{A9FD27B4-EDF9-4644-BEA2-153E551851AC}" type="pres">
      <dgm:prSet presAssocID="{A7C9E796-FD76-4A00-934F-4BA991083DF6}" presName="parentTextArrow" presStyleLbl="node1" presStyleIdx="1" presStyleCnt="4"/>
      <dgm:spPr/>
    </dgm:pt>
    <dgm:pt modelId="{B6E266CD-F7E1-4BEC-AA4A-D8F159A1906A}" type="pres">
      <dgm:prSet presAssocID="{0AD1C8FC-2E88-4ED5-ACD6-AFAD96A75752}" presName="sp" presStyleCnt="0"/>
      <dgm:spPr/>
    </dgm:pt>
    <dgm:pt modelId="{6A988791-A9B3-4F61-B6D7-04A450D51693}" type="pres">
      <dgm:prSet presAssocID="{74BD0A79-E661-4507-AF51-9966FCE86BAE}" presName="arrowAndChildren" presStyleCnt="0"/>
      <dgm:spPr/>
    </dgm:pt>
    <dgm:pt modelId="{CC0C58E2-8F5A-45E1-9A92-4BCBEE54DFB1}" type="pres">
      <dgm:prSet presAssocID="{74BD0A79-E661-4507-AF51-9966FCE86BAE}" presName="parentTextArrow" presStyleLbl="node1" presStyleIdx="2" presStyleCnt="4"/>
      <dgm:spPr/>
    </dgm:pt>
    <dgm:pt modelId="{16234563-58A4-4A34-B694-FE952DD52B9E}" type="pres">
      <dgm:prSet presAssocID="{ADC59DD5-0CE2-4945-B9B9-81A167ED30C2}" presName="sp" presStyleCnt="0"/>
      <dgm:spPr/>
    </dgm:pt>
    <dgm:pt modelId="{52D4AA53-5E67-4261-9E79-482E2692491D}" type="pres">
      <dgm:prSet presAssocID="{D6C2AA58-015E-43EA-877F-A70CA924CAEC}" presName="arrowAndChildren" presStyleCnt="0"/>
      <dgm:spPr/>
    </dgm:pt>
    <dgm:pt modelId="{F0C06715-5352-4733-88C1-A86354AB9143}" type="pres">
      <dgm:prSet presAssocID="{D6C2AA58-015E-43EA-877F-A70CA924CAEC}" presName="parentTextArrow" presStyleLbl="node1" presStyleIdx="3" presStyleCnt="4"/>
      <dgm:spPr/>
    </dgm:pt>
  </dgm:ptLst>
  <dgm:cxnLst>
    <dgm:cxn modelId="{193B5227-F649-4B2A-A3ED-0E1D66EA9A9B}" type="presOf" srcId="{27F2B229-7C2A-4066-9DE8-3DE8CFEF40B8}" destId="{3B0B3FB3-59D3-4EA0-BAA4-38B0C4239938}" srcOrd="0" destOrd="0" presId="urn:microsoft.com/office/officeart/2005/8/layout/process4"/>
    <dgm:cxn modelId="{6F4F7B3A-C71F-4FDF-8CA8-95EF88155A83}" srcId="{27F2B229-7C2A-4066-9DE8-3DE8CFEF40B8}" destId="{74BD0A79-E661-4507-AF51-9966FCE86BAE}" srcOrd="1" destOrd="0" parTransId="{4652841D-2C72-4CFE-AD7B-3C2FEDC1072E}" sibTransId="{0AD1C8FC-2E88-4ED5-ACD6-AFAD96A75752}"/>
    <dgm:cxn modelId="{EAB0994E-D03C-4901-B261-CE6AE29EF19A}" srcId="{27F2B229-7C2A-4066-9DE8-3DE8CFEF40B8}" destId="{FA29B03A-55B9-4099-BC95-F4A804DDC2AB}" srcOrd="3" destOrd="0" parTransId="{953AFEF5-8E16-4D11-8B18-9DBC041B8B46}" sibTransId="{EBB43FE6-A506-4337-9B27-26C090279607}"/>
    <dgm:cxn modelId="{E4492775-6EE0-48B3-92E7-9B78EEE328BF}" srcId="{27F2B229-7C2A-4066-9DE8-3DE8CFEF40B8}" destId="{A7C9E796-FD76-4A00-934F-4BA991083DF6}" srcOrd="2" destOrd="0" parTransId="{C0868DDE-07B5-423D-8456-89F522C22D17}" sibTransId="{AAFFFF84-63E8-480C-99F9-3960A025F664}"/>
    <dgm:cxn modelId="{B6F6D685-78E3-4B7F-AFD2-B5214396F89A}" type="presOf" srcId="{A7C9E796-FD76-4A00-934F-4BA991083DF6}" destId="{A9FD27B4-EDF9-4644-BEA2-153E551851AC}" srcOrd="0" destOrd="0" presId="urn:microsoft.com/office/officeart/2005/8/layout/process4"/>
    <dgm:cxn modelId="{C646F8B2-7E52-479F-8069-794E10DCC2E2}" type="presOf" srcId="{D6C2AA58-015E-43EA-877F-A70CA924CAEC}" destId="{F0C06715-5352-4733-88C1-A86354AB9143}" srcOrd="0" destOrd="0" presId="urn:microsoft.com/office/officeart/2005/8/layout/process4"/>
    <dgm:cxn modelId="{EB8510C3-28AA-4D2F-897A-6C7B4E4DD5A5}" type="presOf" srcId="{74BD0A79-E661-4507-AF51-9966FCE86BAE}" destId="{CC0C58E2-8F5A-45E1-9A92-4BCBEE54DFB1}" srcOrd="0" destOrd="0" presId="urn:microsoft.com/office/officeart/2005/8/layout/process4"/>
    <dgm:cxn modelId="{B921CFCB-CE11-4E9D-AC25-FF482AAFA79E}" srcId="{27F2B229-7C2A-4066-9DE8-3DE8CFEF40B8}" destId="{D6C2AA58-015E-43EA-877F-A70CA924CAEC}" srcOrd="0" destOrd="0" parTransId="{7B9048AA-8226-4368-A858-10F03929DF7F}" sibTransId="{ADC59DD5-0CE2-4945-B9B9-81A167ED30C2}"/>
    <dgm:cxn modelId="{DBE367ED-1746-4D3B-9222-860E292AE142}" type="presOf" srcId="{FA29B03A-55B9-4099-BC95-F4A804DDC2AB}" destId="{9760E209-71B3-42AF-A3E5-9DB0F3B39A31}" srcOrd="0" destOrd="0" presId="urn:microsoft.com/office/officeart/2005/8/layout/process4"/>
    <dgm:cxn modelId="{D90FCC43-1B1E-415D-A30F-C214A5D8008C}" type="presParOf" srcId="{3B0B3FB3-59D3-4EA0-BAA4-38B0C4239938}" destId="{C733B2B9-AC76-4BC2-8C31-E0AD437049D6}" srcOrd="0" destOrd="0" presId="urn:microsoft.com/office/officeart/2005/8/layout/process4"/>
    <dgm:cxn modelId="{1A4EF23B-225F-43D5-9132-19F1ED324856}" type="presParOf" srcId="{C733B2B9-AC76-4BC2-8C31-E0AD437049D6}" destId="{9760E209-71B3-42AF-A3E5-9DB0F3B39A31}" srcOrd="0" destOrd="0" presId="urn:microsoft.com/office/officeart/2005/8/layout/process4"/>
    <dgm:cxn modelId="{8A8F745F-F8D0-47D3-A994-2D64864917C9}" type="presParOf" srcId="{3B0B3FB3-59D3-4EA0-BAA4-38B0C4239938}" destId="{F66B2337-EAD3-46C2-AA27-8B7036DCF4C3}" srcOrd="1" destOrd="0" presId="urn:microsoft.com/office/officeart/2005/8/layout/process4"/>
    <dgm:cxn modelId="{C02935A3-0885-4CA2-BA77-B2E095B519D1}" type="presParOf" srcId="{3B0B3FB3-59D3-4EA0-BAA4-38B0C4239938}" destId="{AE79494A-FC71-4E76-A54F-E79D1246314B}" srcOrd="2" destOrd="0" presId="urn:microsoft.com/office/officeart/2005/8/layout/process4"/>
    <dgm:cxn modelId="{84FA7354-12E9-44E3-BF84-0DE8F5E1DF8D}" type="presParOf" srcId="{AE79494A-FC71-4E76-A54F-E79D1246314B}" destId="{A9FD27B4-EDF9-4644-BEA2-153E551851AC}" srcOrd="0" destOrd="0" presId="urn:microsoft.com/office/officeart/2005/8/layout/process4"/>
    <dgm:cxn modelId="{95D43C48-CB40-4FB5-B9D0-983248AA76A6}" type="presParOf" srcId="{3B0B3FB3-59D3-4EA0-BAA4-38B0C4239938}" destId="{B6E266CD-F7E1-4BEC-AA4A-D8F159A1906A}" srcOrd="3" destOrd="0" presId="urn:microsoft.com/office/officeart/2005/8/layout/process4"/>
    <dgm:cxn modelId="{8D86F6D9-1793-4BF6-8D50-30FBB7D5F801}" type="presParOf" srcId="{3B0B3FB3-59D3-4EA0-BAA4-38B0C4239938}" destId="{6A988791-A9B3-4F61-B6D7-04A450D51693}" srcOrd="4" destOrd="0" presId="urn:microsoft.com/office/officeart/2005/8/layout/process4"/>
    <dgm:cxn modelId="{76BF8106-B71D-4D57-9DD3-1DB5FFFE7133}" type="presParOf" srcId="{6A988791-A9B3-4F61-B6D7-04A450D51693}" destId="{CC0C58E2-8F5A-45E1-9A92-4BCBEE54DFB1}" srcOrd="0" destOrd="0" presId="urn:microsoft.com/office/officeart/2005/8/layout/process4"/>
    <dgm:cxn modelId="{AF7F996A-3E19-45E6-A26C-B44C9DFACFA2}" type="presParOf" srcId="{3B0B3FB3-59D3-4EA0-BAA4-38B0C4239938}" destId="{16234563-58A4-4A34-B694-FE952DD52B9E}" srcOrd="5" destOrd="0" presId="urn:microsoft.com/office/officeart/2005/8/layout/process4"/>
    <dgm:cxn modelId="{2A5ADED2-F19B-4560-A0B3-44736FFE648A}" type="presParOf" srcId="{3B0B3FB3-59D3-4EA0-BAA4-38B0C4239938}" destId="{52D4AA53-5E67-4261-9E79-482E2692491D}" srcOrd="6" destOrd="0" presId="urn:microsoft.com/office/officeart/2005/8/layout/process4"/>
    <dgm:cxn modelId="{B0F722EC-69C9-4F4F-870B-66CE05E9DCF5}" type="presParOf" srcId="{52D4AA53-5E67-4261-9E79-482E2692491D}" destId="{F0C06715-5352-4733-88C1-A86354AB9143}"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708711A2-B321-40F2-9C31-7060E6396D5E}" type="doc">
      <dgm:prSet loTypeId="urn:microsoft.com/office/officeart/2005/8/layout/hList6" loCatId="list" qsTypeId="urn:microsoft.com/office/officeart/2005/8/quickstyle/simple1" qsCatId="simple" csTypeId="urn:microsoft.com/office/officeart/2005/8/colors/accent1_2" csCatId="accent1"/>
      <dgm:spPr/>
      <dgm:t>
        <a:bodyPr/>
        <a:lstStyle/>
        <a:p>
          <a:endParaRPr lang="tr-TR"/>
        </a:p>
      </dgm:t>
    </dgm:pt>
    <dgm:pt modelId="{F6D6D267-E660-4C49-B1B1-402D874215EA}">
      <dgm:prSet custT="1"/>
      <dgm:spPr/>
      <dgm:t>
        <a:bodyPr/>
        <a:lstStyle/>
        <a:p>
          <a:pPr rtl="0"/>
          <a:r>
            <a:rPr lang="tr-TR" sz="4400" dirty="0">
              <a:solidFill>
                <a:schemeClr val="tx1"/>
              </a:solidFill>
              <a:latin typeface="Times New Roman" pitchFamily="18" charset="0"/>
              <a:cs typeface="Times New Roman" pitchFamily="18" charset="0"/>
            </a:rPr>
            <a:t>Elbirliği ortaklığı halleri </a:t>
          </a:r>
        </a:p>
      </dgm:t>
    </dgm:pt>
    <dgm:pt modelId="{7CBF1D31-B956-4432-A136-B9EB5C25EBE1}" type="parTrans" cxnId="{1484BE17-A6F4-4EAB-94B9-7C8BD31BD383}">
      <dgm:prSet/>
      <dgm:spPr/>
      <dgm:t>
        <a:bodyPr/>
        <a:lstStyle/>
        <a:p>
          <a:endParaRPr lang="tr-TR"/>
        </a:p>
      </dgm:t>
    </dgm:pt>
    <dgm:pt modelId="{D22C32E0-80F1-4CDA-8E98-19F3B0487D3A}" type="sibTrans" cxnId="{1484BE17-A6F4-4EAB-94B9-7C8BD31BD383}">
      <dgm:prSet/>
      <dgm:spPr/>
      <dgm:t>
        <a:bodyPr/>
        <a:lstStyle/>
        <a:p>
          <a:endParaRPr lang="tr-TR"/>
        </a:p>
      </dgm:t>
    </dgm:pt>
    <dgm:pt modelId="{B1A3AF99-C4F2-48A1-9A70-058958C2CEC5}">
      <dgm:prSet custT="1"/>
      <dgm:spPr/>
      <dgm:t>
        <a:bodyPr/>
        <a:lstStyle/>
        <a:p>
          <a:pPr rtl="0"/>
          <a:r>
            <a:rPr lang="tr-TR" sz="4400" dirty="0">
              <a:solidFill>
                <a:schemeClr val="tx1"/>
              </a:solidFill>
              <a:latin typeface="Times New Roman" pitchFamily="18" charset="0"/>
              <a:cs typeface="Times New Roman" pitchFamily="18" charset="0"/>
            </a:rPr>
            <a:t>Mülkiyetin ortaklık tarafından kurulması</a:t>
          </a:r>
        </a:p>
      </dgm:t>
    </dgm:pt>
    <dgm:pt modelId="{9E422A51-055A-46F7-A512-11FCED3AB424}" type="parTrans" cxnId="{1A8235BA-2388-4E97-8C98-3BCCB0A161AC}">
      <dgm:prSet/>
      <dgm:spPr/>
      <dgm:t>
        <a:bodyPr/>
        <a:lstStyle/>
        <a:p>
          <a:endParaRPr lang="tr-TR"/>
        </a:p>
      </dgm:t>
    </dgm:pt>
    <dgm:pt modelId="{177ED5A3-52D8-47FE-801C-F82D7AED9BAB}" type="sibTrans" cxnId="{1A8235BA-2388-4E97-8C98-3BCCB0A161AC}">
      <dgm:prSet/>
      <dgm:spPr/>
      <dgm:t>
        <a:bodyPr/>
        <a:lstStyle/>
        <a:p>
          <a:endParaRPr lang="tr-TR"/>
        </a:p>
      </dgm:t>
    </dgm:pt>
    <dgm:pt modelId="{1A3EF9BD-72DA-4945-88CE-A8608C2A1646}" type="pres">
      <dgm:prSet presAssocID="{708711A2-B321-40F2-9C31-7060E6396D5E}" presName="Name0" presStyleCnt="0">
        <dgm:presLayoutVars>
          <dgm:dir/>
          <dgm:resizeHandles val="exact"/>
        </dgm:presLayoutVars>
      </dgm:prSet>
      <dgm:spPr/>
    </dgm:pt>
    <dgm:pt modelId="{BF990C3A-DCAC-422E-BCC0-8337EF77ECA8}" type="pres">
      <dgm:prSet presAssocID="{F6D6D267-E660-4C49-B1B1-402D874215EA}" presName="node" presStyleLbl="node1" presStyleIdx="0" presStyleCnt="2">
        <dgm:presLayoutVars>
          <dgm:bulletEnabled val="1"/>
        </dgm:presLayoutVars>
      </dgm:prSet>
      <dgm:spPr/>
    </dgm:pt>
    <dgm:pt modelId="{4AB6B9B6-53EE-4A06-8B32-8FB3AC49B669}" type="pres">
      <dgm:prSet presAssocID="{D22C32E0-80F1-4CDA-8E98-19F3B0487D3A}" presName="sibTrans" presStyleCnt="0"/>
      <dgm:spPr/>
    </dgm:pt>
    <dgm:pt modelId="{B871B7C8-0F7A-4BE5-A8D6-1F7C4F7E4B49}" type="pres">
      <dgm:prSet presAssocID="{B1A3AF99-C4F2-48A1-9A70-058958C2CEC5}" presName="node" presStyleLbl="node1" presStyleIdx="1" presStyleCnt="2">
        <dgm:presLayoutVars>
          <dgm:bulletEnabled val="1"/>
        </dgm:presLayoutVars>
      </dgm:prSet>
      <dgm:spPr/>
    </dgm:pt>
  </dgm:ptLst>
  <dgm:cxnLst>
    <dgm:cxn modelId="{1484BE17-A6F4-4EAB-94B9-7C8BD31BD383}" srcId="{708711A2-B321-40F2-9C31-7060E6396D5E}" destId="{F6D6D267-E660-4C49-B1B1-402D874215EA}" srcOrd="0" destOrd="0" parTransId="{7CBF1D31-B956-4432-A136-B9EB5C25EBE1}" sibTransId="{D22C32E0-80F1-4CDA-8E98-19F3B0487D3A}"/>
    <dgm:cxn modelId="{2D50DC61-6C87-4D51-8748-868E5723B0B9}" type="presOf" srcId="{708711A2-B321-40F2-9C31-7060E6396D5E}" destId="{1A3EF9BD-72DA-4945-88CE-A8608C2A1646}" srcOrd="0" destOrd="0" presId="urn:microsoft.com/office/officeart/2005/8/layout/hList6"/>
    <dgm:cxn modelId="{5647F397-36D3-480B-83C2-6952A21482F9}" type="presOf" srcId="{F6D6D267-E660-4C49-B1B1-402D874215EA}" destId="{BF990C3A-DCAC-422E-BCC0-8337EF77ECA8}" srcOrd="0" destOrd="0" presId="urn:microsoft.com/office/officeart/2005/8/layout/hList6"/>
    <dgm:cxn modelId="{1A8235BA-2388-4E97-8C98-3BCCB0A161AC}" srcId="{708711A2-B321-40F2-9C31-7060E6396D5E}" destId="{B1A3AF99-C4F2-48A1-9A70-058958C2CEC5}" srcOrd="1" destOrd="0" parTransId="{9E422A51-055A-46F7-A512-11FCED3AB424}" sibTransId="{177ED5A3-52D8-47FE-801C-F82D7AED9BAB}"/>
    <dgm:cxn modelId="{4C1775E4-0D93-4656-A778-064869A76330}" type="presOf" srcId="{B1A3AF99-C4F2-48A1-9A70-058958C2CEC5}" destId="{B871B7C8-0F7A-4BE5-A8D6-1F7C4F7E4B49}" srcOrd="0" destOrd="0" presId="urn:microsoft.com/office/officeart/2005/8/layout/hList6"/>
    <dgm:cxn modelId="{281078B5-4588-4FB0-9D9B-75A4C1648860}" type="presParOf" srcId="{1A3EF9BD-72DA-4945-88CE-A8608C2A1646}" destId="{BF990C3A-DCAC-422E-BCC0-8337EF77ECA8}" srcOrd="0" destOrd="0" presId="urn:microsoft.com/office/officeart/2005/8/layout/hList6"/>
    <dgm:cxn modelId="{4A2BCADB-D173-42DA-AEC4-37C584C0B21A}" type="presParOf" srcId="{1A3EF9BD-72DA-4945-88CE-A8608C2A1646}" destId="{4AB6B9B6-53EE-4A06-8B32-8FB3AC49B669}" srcOrd="1" destOrd="0" presId="urn:microsoft.com/office/officeart/2005/8/layout/hList6"/>
    <dgm:cxn modelId="{5448EE32-37C3-42D0-99E4-4E0160842970}" type="presParOf" srcId="{1A3EF9BD-72DA-4945-88CE-A8608C2A1646}" destId="{B871B7C8-0F7A-4BE5-A8D6-1F7C4F7E4B49}"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21FAC7A0-DCA3-47F1-90EB-909858C32BF4}"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tr-TR"/>
        </a:p>
      </dgm:t>
    </dgm:pt>
    <dgm:pt modelId="{8F114508-53D7-41C1-AE44-F9AFF03C86E7}">
      <dgm:prSet phldrT="[Metin]" custT="1"/>
      <dgm:spPr/>
      <dgm:t>
        <a:bodyPr/>
        <a:lstStyle/>
        <a:p>
          <a:r>
            <a:rPr lang="tr-TR" sz="4000" dirty="0">
              <a:solidFill>
                <a:schemeClr val="tx1"/>
              </a:solidFill>
              <a:latin typeface="Times New Roman" pitchFamily="18" charset="0"/>
              <a:cs typeface="Times New Roman" pitchFamily="18" charset="0"/>
            </a:rPr>
            <a:t>Kanunun Öngördüğü</a:t>
          </a:r>
        </a:p>
      </dgm:t>
    </dgm:pt>
    <dgm:pt modelId="{786AF2CC-3C5A-42CE-8ED6-2AB0B7A9C583}" type="parTrans" cxnId="{BF961FC5-AFB6-4529-8B40-261CC96F3E3A}">
      <dgm:prSet/>
      <dgm:spPr/>
      <dgm:t>
        <a:bodyPr/>
        <a:lstStyle/>
        <a:p>
          <a:endParaRPr lang="tr-TR"/>
        </a:p>
      </dgm:t>
    </dgm:pt>
    <dgm:pt modelId="{77A9365A-1CCD-4FB3-B52D-E60E837CBC92}" type="sibTrans" cxnId="{BF961FC5-AFB6-4529-8B40-261CC96F3E3A}">
      <dgm:prSet/>
      <dgm:spPr/>
      <dgm:t>
        <a:bodyPr/>
        <a:lstStyle/>
        <a:p>
          <a:endParaRPr lang="tr-TR"/>
        </a:p>
      </dgm:t>
    </dgm:pt>
    <dgm:pt modelId="{A1747B63-DBE8-4D68-819D-C1EC273E6DB2}">
      <dgm:prSet phldrT="[Metin]"/>
      <dgm:spPr/>
      <dgm:t>
        <a:bodyPr/>
        <a:lstStyle/>
        <a:p>
          <a:pPr algn="ctr"/>
          <a:r>
            <a:rPr lang="tr-TR" b="1" u="sng" dirty="0">
              <a:solidFill>
                <a:schemeClr val="tx1"/>
              </a:solidFill>
              <a:latin typeface="Times New Roman" pitchFamily="18" charset="0"/>
              <a:cs typeface="Times New Roman" pitchFamily="18" charset="0"/>
            </a:rPr>
            <a:t>Hukuki olaylarla kurulan elbirliği ortaklıkları</a:t>
          </a:r>
        </a:p>
        <a:p>
          <a:pPr algn="just"/>
          <a:r>
            <a:rPr lang="tr-TR" dirty="0">
              <a:solidFill>
                <a:schemeClr val="tx1"/>
              </a:solidFill>
              <a:latin typeface="Times New Roman" pitchFamily="18" charset="0"/>
              <a:cs typeface="Times New Roman" pitchFamily="18" charset="0"/>
            </a:rPr>
            <a:t>Bunun tipik örneği, Miras Ortaklığıdır. </a:t>
          </a:r>
        </a:p>
        <a:p>
          <a:pPr algn="just"/>
          <a:r>
            <a:rPr lang="tr-TR" dirty="0">
              <a:solidFill>
                <a:schemeClr val="tx1"/>
              </a:solidFill>
              <a:latin typeface="Times New Roman" pitchFamily="18" charset="0"/>
              <a:cs typeface="Times New Roman" pitchFamily="18" charset="0"/>
            </a:rPr>
            <a:t>Ölen bir kimsenin mirasçılarının birden çok olması halinde, Tereke bakımından bunların Miras bırakanın ölümü üzerine teşkil ettikleri Ortaklıktır.</a:t>
          </a:r>
        </a:p>
        <a:p>
          <a:pPr algn="just"/>
          <a:r>
            <a:rPr lang="tr-TR" dirty="0">
              <a:latin typeface="Times New Roman" pitchFamily="18" charset="0"/>
              <a:cs typeface="Times New Roman" pitchFamily="18" charset="0"/>
            </a:rPr>
            <a:t> </a:t>
          </a:r>
        </a:p>
        <a:p>
          <a:pPr algn="ctr"/>
          <a:endParaRPr lang="tr-TR" dirty="0">
            <a:latin typeface="Times New Roman" pitchFamily="18" charset="0"/>
            <a:cs typeface="Times New Roman" pitchFamily="18" charset="0"/>
          </a:endParaRPr>
        </a:p>
      </dgm:t>
    </dgm:pt>
    <dgm:pt modelId="{1AAC39F5-216A-4BE0-A27E-578B4FF23200}" type="parTrans" cxnId="{74E36D03-9311-4CCF-86E3-D62AFFDD956E}">
      <dgm:prSet/>
      <dgm:spPr/>
      <dgm:t>
        <a:bodyPr/>
        <a:lstStyle/>
        <a:p>
          <a:endParaRPr lang="tr-TR"/>
        </a:p>
      </dgm:t>
    </dgm:pt>
    <dgm:pt modelId="{9B671E82-BDA1-42F2-B48A-06E9F34CB900}" type="sibTrans" cxnId="{74E36D03-9311-4CCF-86E3-D62AFFDD956E}">
      <dgm:prSet/>
      <dgm:spPr/>
      <dgm:t>
        <a:bodyPr/>
        <a:lstStyle/>
        <a:p>
          <a:endParaRPr lang="tr-TR"/>
        </a:p>
      </dgm:t>
    </dgm:pt>
    <dgm:pt modelId="{22EEB692-B294-4BFD-A704-46846E44648F}">
      <dgm:prSet phldrT="[Metin]" custT="1"/>
      <dgm:spPr/>
      <dgm:t>
        <a:bodyPr/>
        <a:lstStyle/>
        <a:p>
          <a:pPr algn="ctr"/>
          <a:r>
            <a:rPr lang="tr-TR" sz="2600" b="1" u="sng" dirty="0">
              <a:solidFill>
                <a:schemeClr val="tx1"/>
              </a:solidFill>
              <a:latin typeface="Times New Roman" pitchFamily="18" charset="0"/>
              <a:cs typeface="Times New Roman" pitchFamily="18" charset="0"/>
            </a:rPr>
            <a:t>Hukuki işlemlerle kurulan elbirliği ortaklıkları</a:t>
          </a:r>
        </a:p>
        <a:p>
          <a:pPr algn="just"/>
          <a:r>
            <a:rPr lang="tr-TR" sz="2600" dirty="0">
              <a:solidFill>
                <a:schemeClr val="tx1"/>
              </a:solidFill>
              <a:latin typeface="Times New Roman" pitchFamily="18" charset="0"/>
              <a:cs typeface="Times New Roman" pitchFamily="18" charset="0"/>
            </a:rPr>
            <a:t>- Genel Mal Ortaklığı </a:t>
          </a:r>
        </a:p>
        <a:p>
          <a:pPr algn="just"/>
          <a:r>
            <a:rPr lang="tr-TR" sz="2600" dirty="0">
              <a:solidFill>
                <a:schemeClr val="tx1"/>
              </a:solidFill>
              <a:latin typeface="Times New Roman" pitchFamily="18" charset="0"/>
              <a:cs typeface="Times New Roman" pitchFamily="18" charset="0"/>
            </a:rPr>
            <a:t>(</a:t>
          </a:r>
          <a:r>
            <a:rPr lang="tr-TR" sz="2400" i="1" dirty="0">
              <a:solidFill>
                <a:schemeClr val="tx1"/>
              </a:solidFill>
              <a:latin typeface="Times New Roman" pitchFamily="18" charset="0"/>
              <a:cs typeface="Times New Roman" pitchFamily="18" charset="0"/>
            </a:rPr>
            <a:t>MK. m. 257</a:t>
          </a:r>
          <a:r>
            <a:rPr lang="tr-TR" sz="2400" dirty="0">
              <a:solidFill>
                <a:schemeClr val="tx1"/>
              </a:solidFill>
              <a:latin typeface="Times New Roman" pitchFamily="18" charset="0"/>
              <a:cs typeface="Times New Roman" pitchFamily="18" charset="0"/>
            </a:rPr>
            <a:t>), </a:t>
          </a:r>
        </a:p>
        <a:p>
          <a:pPr algn="just"/>
          <a:r>
            <a:rPr lang="tr-TR" sz="2600" dirty="0">
              <a:solidFill>
                <a:schemeClr val="tx1"/>
              </a:solidFill>
              <a:latin typeface="Times New Roman" pitchFamily="18" charset="0"/>
              <a:cs typeface="Times New Roman" pitchFamily="18" charset="0"/>
            </a:rPr>
            <a:t>-Edinilmiş Mallarda Ortaklık (</a:t>
          </a:r>
          <a:r>
            <a:rPr lang="tr-TR" sz="2400" i="1" dirty="0">
              <a:solidFill>
                <a:schemeClr val="tx1"/>
              </a:solidFill>
              <a:latin typeface="Times New Roman" pitchFamily="18" charset="0"/>
              <a:cs typeface="Times New Roman" pitchFamily="18" charset="0"/>
            </a:rPr>
            <a:t>MK. m. 258)</a:t>
          </a:r>
        </a:p>
        <a:p>
          <a:pPr algn="just"/>
          <a:r>
            <a:rPr lang="tr-TR" sz="2600" dirty="0">
              <a:solidFill>
                <a:schemeClr val="tx1"/>
              </a:solidFill>
              <a:latin typeface="Times New Roman" pitchFamily="18" charset="0"/>
              <a:cs typeface="Times New Roman" pitchFamily="18" charset="0"/>
            </a:rPr>
            <a:t>- Aile Malları Ortaklığı </a:t>
          </a:r>
        </a:p>
        <a:p>
          <a:pPr algn="just"/>
          <a:r>
            <a:rPr lang="tr-TR" sz="2600" dirty="0">
              <a:solidFill>
                <a:schemeClr val="tx1"/>
              </a:solidFill>
              <a:latin typeface="Times New Roman" pitchFamily="18" charset="0"/>
              <a:cs typeface="Times New Roman" pitchFamily="18" charset="0"/>
            </a:rPr>
            <a:t>(</a:t>
          </a:r>
          <a:r>
            <a:rPr lang="tr-TR" sz="2400" dirty="0">
              <a:solidFill>
                <a:schemeClr val="tx1"/>
              </a:solidFill>
              <a:latin typeface="Times New Roman" pitchFamily="18" charset="0"/>
              <a:cs typeface="Times New Roman" pitchFamily="18" charset="0"/>
            </a:rPr>
            <a:t>MK. m. 373)</a:t>
          </a:r>
        </a:p>
        <a:p>
          <a:pPr algn="just"/>
          <a:r>
            <a:rPr lang="tr-TR" sz="2600" dirty="0">
              <a:solidFill>
                <a:schemeClr val="tx1"/>
              </a:solidFill>
              <a:latin typeface="Times New Roman" pitchFamily="18" charset="0"/>
              <a:cs typeface="Times New Roman" pitchFamily="18" charset="0"/>
            </a:rPr>
            <a:t>- Adi Ortaklık (</a:t>
          </a:r>
          <a:r>
            <a:rPr lang="tr-TR" sz="2400" dirty="0">
              <a:solidFill>
                <a:schemeClr val="tx1"/>
              </a:solidFill>
              <a:latin typeface="Times New Roman" pitchFamily="18" charset="0"/>
              <a:cs typeface="Times New Roman" pitchFamily="18" charset="0"/>
            </a:rPr>
            <a:t>BK. m. 620)</a:t>
          </a:r>
        </a:p>
        <a:p>
          <a:pPr algn="just"/>
          <a:endParaRPr lang="tr-TR" sz="2500" dirty="0">
            <a:latin typeface="Times New Roman" pitchFamily="18" charset="0"/>
            <a:cs typeface="Times New Roman" pitchFamily="18" charset="0"/>
          </a:endParaRPr>
        </a:p>
      </dgm:t>
    </dgm:pt>
    <dgm:pt modelId="{1D055BDD-3BE4-4E5D-8378-955DECDE6CEA}" type="parTrans" cxnId="{7298F209-2283-46D3-AA6B-2AF7E34C7D13}">
      <dgm:prSet/>
      <dgm:spPr/>
      <dgm:t>
        <a:bodyPr/>
        <a:lstStyle/>
        <a:p>
          <a:endParaRPr lang="tr-TR"/>
        </a:p>
      </dgm:t>
    </dgm:pt>
    <dgm:pt modelId="{B6501A7D-5DB6-4F58-B3E9-32DC7380CC6E}" type="sibTrans" cxnId="{7298F209-2283-46D3-AA6B-2AF7E34C7D13}">
      <dgm:prSet/>
      <dgm:spPr/>
      <dgm:t>
        <a:bodyPr/>
        <a:lstStyle/>
        <a:p>
          <a:endParaRPr lang="tr-TR"/>
        </a:p>
      </dgm:t>
    </dgm:pt>
    <dgm:pt modelId="{18BC0992-8784-4543-977E-4B3700142208}" type="pres">
      <dgm:prSet presAssocID="{21FAC7A0-DCA3-47F1-90EB-909858C32BF4}" presName="composite" presStyleCnt="0">
        <dgm:presLayoutVars>
          <dgm:chMax val="1"/>
          <dgm:dir/>
          <dgm:resizeHandles val="exact"/>
        </dgm:presLayoutVars>
      </dgm:prSet>
      <dgm:spPr/>
    </dgm:pt>
    <dgm:pt modelId="{2B1B1351-F0C0-4141-B486-BA377DE16F13}" type="pres">
      <dgm:prSet presAssocID="{8F114508-53D7-41C1-AE44-F9AFF03C86E7}" presName="roof" presStyleLbl="dkBgShp" presStyleIdx="0" presStyleCnt="2" custScaleY="64439"/>
      <dgm:spPr/>
    </dgm:pt>
    <dgm:pt modelId="{D83A94BF-0C76-4957-9AA6-9F64ACF5DB4C}" type="pres">
      <dgm:prSet presAssocID="{8F114508-53D7-41C1-AE44-F9AFF03C86E7}" presName="pillars" presStyleCnt="0"/>
      <dgm:spPr/>
    </dgm:pt>
    <dgm:pt modelId="{F1E02118-3B2E-44BB-A9B1-FB6F7A1BD223}" type="pres">
      <dgm:prSet presAssocID="{8F114508-53D7-41C1-AE44-F9AFF03C86E7}" presName="pillar1" presStyleLbl="node1" presStyleIdx="0" presStyleCnt="2" custScaleY="124218">
        <dgm:presLayoutVars>
          <dgm:bulletEnabled val="1"/>
        </dgm:presLayoutVars>
      </dgm:prSet>
      <dgm:spPr/>
    </dgm:pt>
    <dgm:pt modelId="{9F93D6EC-E894-4683-BB58-43C42D0A6FCA}" type="pres">
      <dgm:prSet presAssocID="{22EEB692-B294-4BFD-A704-46846E44648F}" presName="pillarX" presStyleLbl="node1" presStyleIdx="1" presStyleCnt="2" custScaleY="124218">
        <dgm:presLayoutVars>
          <dgm:bulletEnabled val="1"/>
        </dgm:presLayoutVars>
      </dgm:prSet>
      <dgm:spPr/>
    </dgm:pt>
    <dgm:pt modelId="{E864D995-5DEF-4746-9E23-7BE5F32337B8}" type="pres">
      <dgm:prSet presAssocID="{8F114508-53D7-41C1-AE44-F9AFF03C86E7}" presName="base" presStyleLbl="dkBgShp" presStyleIdx="1" presStyleCnt="2" custScaleY="185184"/>
      <dgm:spPr/>
    </dgm:pt>
  </dgm:ptLst>
  <dgm:cxnLst>
    <dgm:cxn modelId="{74E36D03-9311-4CCF-86E3-D62AFFDD956E}" srcId="{8F114508-53D7-41C1-AE44-F9AFF03C86E7}" destId="{A1747B63-DBE8-4D68-819D-C1EC273E6DB2}" srcOrd="0" destOrd="0" parTransId="{1AAC39F5-216A-4BE0-A27E-578B4FF23200}" sibTransId="{9B671E82-BDA1-42F2-B48A-06E9F34CB900}"/>
    <dgm:cxn modelId="{7298F209-2283-46D3-AA6B-2AF7E34C7D13}" srcId="{8F114508-53D7-41C1-AE44-F9AFF03C86E7}" destId="{22EEB692-B294-4BFD-A704-46846E44648F}" srcOrd="1" destOrd="0" parTransId="{1D055BDD-3BE4-4E5D-8378-955DECDE6CEA}" sibTransId="{B6501A7D-5DB6-4F58-B3E9-32DC7380CC6E}"/>
    <dgm:cxn modelId="{4D9CB70E-24C0-428A-833A-EE417C49AE48}" type="presOf" srcId="{A1747B63-DBE8-4D68-819D-C1EC273E6DB2}" destId="{F1E02118-3B2E-44BB-A9B1-FB6F7A1BD223}" srcOrd="0" destOrd="0" presId="urn:microsoft.com/office/officeart/2005/8/layout/hList3"/>
    <dgm:cxn modelId="{4EC79844-0278-48BA-93BE-E8B4D7D7C615}" type="presOf" srcId="{21FAC7A0-DCA3-47F1-90EB-909858C32BF4}" destId="{18BC0992-8784-4543-977E-4B3700142208}" srcOrd="0" destOrd="0" presId="urn:microsoft.com/office/officeart/2005/8/layout/hList3"/>
    <dgm:cxn modelId="{DEB365A7-4660-4B41-A91C-EBBB3B33AE36}" type="presOf" srcId="{22EEB692-B294-4BFD-A704-46846E44648F}" destId="{9F93D6EC-E894-4683-BB58-43C42D0A6FCA}" srcOrd="0" destOrd="0" presId="urn:microsoft.com/office/officeart/2005/8/layout/hList3"/>
    <dgm:cxn modelId="{BF961FC5-AFB6-4529-8B40-261CC96F3E3A}" srcId="{21FAC7A0-DCA3-47F1-90EB-909858C32BF4}" destId="{8F114508-53D7-41C1-AE44-F9AFF03C86E7}" srcOrd="0" destOrd="0" parTransId="{786AF2CC-3C5A-42CE-8ED6-2AB0B7A9C583}" sibTransId="{77A9365A-1CCD-4FB3-B52D-E60E837CBC92}"/>
    <dgm:cxn modelId="{B0D9B4D2-A6CF-4D6D-8BDE-C495E1D18621}" type="presOf" srcId="{8F114508-53D7-41C1-AE44-F9AFF03C86E7}" destId="{2B1B1351-F0C0-4141-B486-BA377DE16F13}" srcOrd="0" destOrd="0" presId="urn:microsoft.com/office/officeart/2005/8/layout/hList3"/>
    <dgm:cxn modelId="{5DCFE4D4-3094-4E04-A7E0-31309C0CAEBF}" type="presParOf" srcId="{18BC0992-8784-4543-977E-4B3700142208}" destId="{2B1B1351-F0C0-4141-B486-BA377DE16F13}" srcOrd="0" destOrd="0" presId="urn:microsoft.com/office/officeart/2005/8/layout/hList3"/>
    <dgm:cxn modelId="{C9D74EF3-F23A-485B-8D1F-417682D9EE2A}" type="presParOf" srcId="{18BC0992-8784-4543-977E-4B3700142208}" destId="{D83A94BF-0C76-4957-9AA6-9F64ACF5DB4C}" srcOrd="1" destOrd="0" presId="urn:microsoft.com/office/officeart/2005/8/layout/hList3"/>
    <dgm:cxn modelId="{98B7C514-CA23-4753-BA75-AE7E39C94032}" type="presParOf" srcId="{D83A94BF-0C76-4957-9AA6-9F64ACF5DB4C}" destId="{F1E02118-3B2E-44BB-A9B1-FB6F7A1BD223}" srcOrd="0" destOrd="0" presId="urn:microsoft.com/office/officeart/2005/8/layout/hList3"/>
    <dgm:cxn modelId="{A721EE33-3FAE-47C4-9383-C99F51DBFB8F}" type="presParOf" srcId="{D83A94BF-0C76-4957-9AA6-9F64ACF5DB4C}" destId="{9F93D6EC-E894-4683-BB58-43C42D0A6FCA}" srcOrd="1" destOrd="0" presId="urn:microsoft.com/office/officeart/2005/8/layout/hList3"/>
    <dgm:cxn modelId="{4CB223C2-8AD6-47BF-A1CD-D02F791365AB}" type="presParOf" srcId="{18BC0992-8784-4543-977E-4B3700142208}" destId="{E864D995-5DEF-4746-9E23-7BE5F32337B8}"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496EC460-A97F-436A-BB0C-71840CE5AD19}"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tr-TR"/>
        </a:p>
      </dgm:t>
    </dgm:pt>
    <dgm:pt modelId="{7E37F76C-44EF-498B-BF03-9794719A78FE}">
      <dgm:prSet phldrT="[Metin]" custT="1"/>
      <dgm:spPr/>
      <dgm:t>
        <a:bodyPr/>
        <a:lstStyle/>
        <a:p>
          <a:r>
            <a:rPr lang="tr-TR" sz="2400" dirty="0">
              <a:latin typeface="Times New Roman" pitchFamily="18" charset="0"/>
              <a:cs typeface="Times New Roman" pitchFamily="18" charset="0"/>
            </a:rPr>
            <a:t>Elbirliği Mülkiyetinde Ortakların Durumu</a:t>
          </a:r>
        </a:p>
      </dgm:t>
    </dgm:pt>
    <dgm:pt modelId="{7C612C59-EBA1-4670-B933-ADF6958FFE40}" type="parTrans" cxnId="{A00B6170-76A3-4433-AAE0-3B8B3DFEBAEF}">
      <dgm:prSet/>
      <dgm:spPr/>
      <dgm:t>
        <a:bodyPr/>
        <a:lstStyle/>
        <a:p>
          <a:endParaRPr lang="tr-TR"/>
        </a:p>
      </dgm:t>
    </dgm:pt>
    <dgm:pt modelId="{2595ADA9-356A-40DE-AB6E-7E8537BD4A23}" type="sibTrans" cxnId="{A00B6170-76A3-4433-AAE0-3B8B3DFEBAEF}">
      <dgm:prSet/>
      <dgm:spPr/>
      <dgm:t>
        <a:bodyPr/>
        <a:lstStyle/>
        <a:p>
          <a:endParaRPr lang="tr-TR"/>
        </a:p>
      </dgm:t>
    </dgm:pt>
    <dgm:pt modelId="{6B67DA99-B58D-4C4B-94CC-71D5D2C5A90F}">
      <dgm:prSet phldrT="[Metin]" custT="1"/>
      <dgm:spPr/>
      <dgm:t>
        <a:bodyPr/>
        <a:lstStyle/>
        <a:p>
          <a:pPr algn="ctr"/>
          <a:endParaRPr lang="tr-TR" sz="1800" u="sng" dirty="0">
            <a:latin typeface="Times New Roman" pitchFamily="18" charset="0"/>
            <a:cs typeface="Times New Roman" pitchFamily="18" charset="0"/>
          </a:endParaRPr>
        </a:p>
        <a:p>
          <a:pPr algn="ctr"/>
          <a:endParaRPr lang="tr-TR" sz="1800" u="sng" dirty="0">
            <a:latin typeface="Times New Roman" pitchFamily="18" charset="0"/>
            <a:cs typeface="Times New Roman" pitchFamily="18" charset="0"/>
          </a:endParaRPr>
        </a:p>
        <a:p>
          <a:pPr algn="ctr"/>
          <a:r>
            <a:rPr lang="tr-TR" sz="1800" u="sng" dirty="0">
              <a:latin typeface="Times New Roman" pitchFamily="18" charset="0"/>
              <a:cs typeface="Times New Roman" pitchFamily="18" charset="0"/>
            </a:rPr>
            <a:t>Elbirliği Mülkiyetinde Yönetim</a:t>
          </a:r>
        </a:p>
        <a:p>
          <a:pPr algn="just"/>
          <a:r>
            <a:rPr lang="tr-TR" sz="1800" dirty="0">
              <a:latin typeface="Times New Roman" pitchFamily="18" charset="0"/>
              <a:cs typeface="Times New Roman" pitchFamily="18" charset="0"/>
            </a:rPr>
            <a:t>- MK. m. 702/f. 1’e göre “ ortakların hakları ve yükümlülükleri topluluğu doğuran kanun veya sözleşme hükümleri ile belirlenir.”</a:t>
          </a:r>
        </a:p>
        <a:p>
          <a:pPr algn="just"/>
          <a:r>
            <a:rPr lang="tr-TR" sz="1800" dirty="0">
              <a:latin typeface="Times New Roman" pitchFamily="18" charset="0"/>
              <a:cs typeface="Times New Roman" pitchFamily="18" charset="0"/>
            </a:rPr>
            <a:t>- MK. m. 702/f. 2’e göre “kanunda veya sözleşmede aksine bir hüküm bulunmadıkça, gerek yönetim gerek tasarruf işlemleri için ortakların oybirliği ile karar vermeleri gerekir.” </a:t>
          </a:r>
        </a:p>
      </dgm:t>
    </dgm:pt>
    <dgm:pt modelId="{8A5B8429-A032-41D2-B2C1-7BBA1762554E}" type="parTrans" cxnId="{0180BF45-1BD9-4072-BCFA-6B41390DF771}">
      <dgm:prSet/>
      <dgm:spPr/>
      <dgm:t>
        <a:bodyPr/>
        <a:lstStyle/>
        <a:p>
          <a:endParaRPr lang="tr-TR"/>
        </a:p>
      </dgm:t>
    </dgm:pt>
    <dgm:pt modelId="{45938151-C205-4CFE-AD4D-3D9138F278F3}" type="sibTrans" cxnId="{0180BF45-1BD9-4072-BCFA-6B41390DF771}">
      <dgm:prSet/>
      <dgm:spPr/>
      <dgm:t>
        <a:bodyPr/>
        <a:lstStyle/>
        <a:p>
          <a:endParaRPr lang="tr-TR"/>
        </a:p>
      </dgm:t>
    </dgm:pt>
    <dgm:pt modelId="{D2B16139-BCA6-4E92-A2C2-F08B319A5E34}">
      <dgm:prSet phldrT="[Metin]" custT="1"/>
      <dgm:spPr/>
      <dgm:t>
        <a:bodyPr/>
        <a:lstStyle/>
        <a:p>
          <a:pPr algn="ctr"/>
          <a:endParaRPr lang="tr-TR" sz="1800" u="sng" dirty="0">
            <a:latin typeface="Times New Roman" pitchFamily="18" charset="0"/>
            <a:cs typeface="Times New Roman" pitchFamily="18" charset="0"/>
          </a:endParaRPr>
        </a:p>
        <a:p>
          <a:pPr algn="ctr"/>
          <a:endParaRPr lang="tr-TR" sz="1800" u="sng" dirty="0">
            <a:latin typeface="Times New Roman" pitchFamily="18" charset="0"/>
            <a:cs typeface="Times New Roman" pitchFamily="18" charset="0"/>
          </a:endParaRPr>
        </a:p>
        <a:p>
          <a:pPr algn="ctr"/>
          <a:r>
            <a:rPr lang="tr-TR" sz="1800" u="sng" dirty="0">
              <a:latin typeface="Times New Roman" pitchFamily="18" charset="0"/>
              <a:cs typeface="Times New Roman" pitchFamily="18" charset="0"/>
            </a:rPr>
            <a:t>Elbirliği Mülkiyetinde Hukuki İşlemler</a:t>
          </a:r>
        </a:p>
        <a:p>
          <a:pPr algn="just"/>
          <a:r>
            <a:rPr lang="tr-TR" sz="1800" dirty="0">
              <a:latin typeface="Times New Roman" pitchFamily="18" charset="0"/>
              <a:cs typeface="Times New Roman" pitchFamily="18" charset="0"/>
            </a:rPr>
            <a:t>Elbirliği mülkiyetinde maliklerin belli paylarından söz edilemeyeceği, malikler o şey üzerinde ancak oybirliği ile, tasarrufi işlemlerde bulunabilirler(MK. m. 702/f. 2)</a:t>
          </a:r>
        </a:p>
        <a:p>
          <a:pPr algn="just"/>
          <a:r>
            <a:rPr lang="tr-TR" sz="1800" dirty="0">
              <a:latin typeface="Times New Roman" pitchFamily="18" charset="0"/>
              <a:cs typeface="Times New Roman" pitchFamily="18" charset="0"/>
            </a:rPr>
            <a:t>- Eğer ortaklardan biri tüm malikler adına hareket ediyorsa ve diğer ortakları temsil yetkisi varsa, işlem tüm ortaklar için bağlayıcıdır.</a:t>
          </a:r>
        </a:p>
        <a:p>
          <a:pPr algn="just"/>
          <a:r>
            <a:rPr lang="tr-TR" sz="1800" dirty="0">
              <a:latin typeface="Times New Roman" pitchFamily="18" charset="0"/>
              <a:cs typeface="Times New Roman" pitchFamily="18" charset="0"/>
            </a:rPr>
            <a:t>- Temsil yetkisi yoksa ve tüm maliklerce sonradan icazet verilmezse, işlem diğer ortaklar için bağlayıcı değildir; ortak temsil yetkisi bulunmamasının sonuçlarına katlanır.</a:t>
          </a:r>
        </a:p>
        <a:p>
          <a:pPr algn="just"/>
          <a:endParaRPr lang="tr-TR" sz="1800" dirty="0">
            <a:latin typeface="Times New Roman" pitchFamily="18" charset="0"/>
            <a:cs typeface="Times New Roman" pitchFamily="18" charset="0"/>
          </a:endParaRPr>
        </a:p>
      </dgm:t>
    </dgm:pt>
    <dgm:pt modelId="{1378A8B1-110F-4EC3-8D65-54D1AF5F813E}" type="parTrans" cxnId="{ACB48149-B7F6-4872-A3E0-74118D23ADD0}">
      <dgm:prSet/>
      <dgm:spPr/>
      <dgm:t>
        <a:bodyPr/>
        <a:lstStyle/>
        <a:p>
          <a:endParaRPr lang="tr-TR"/>
        </a:p>
      </dgm:t>
    </dgm:pt>
    <dgm:pt modelId="{CA655C2B-0F67-4C3F-94B6-129526D4983E}" type="sibTrans" cxnId="{ACB48149-B7F6-4872-A3E0-74118D23ADD0}">
      <dgm:prSet/>
      <dgm:spPr/>
      <dgm:t>
        <a:bodyPr/>
        <a:lstStyle/>
        <a:p>
          <a:endParaRPr lang="tr-TR"/>
        </a:p>
      </dgm:t>
    </dgm:pt>
    <dgm:pt modelId="{CE6F8519-E3BA-44CE-AD9D-992D02391A4E}">
      <dgm:prSet phldrT="[Metin]" custT="1"/>
      <dgm:spPr/>
      <dgm:t>
        <a:bodyPr/>
        <a:lstStyle/>
        <a:p>
          <a:pPr algn="ctr"/>
          <a:r>
            <a:rPr lang="tr-TR" sz="1800" u="sng" dirty="0">
              <a:latin typeface="Times New Roman" pitchFamily="18" charset="0"/>
              <a:cs typeface="Times New Roman" pitchFamily="18" charset="0"/>
            </a:rPr>
            <a:t>Elbirliği Mülkiyetinde Dava ve Husumet</a:t>
          </a:r>
        </a:p>
        <a:p>
          <a:pPr algn="just"/>
          <a:r>
            <a:rPr lang="tr-TR" sz="1800" dirty="0">
              <a:latin typeface="Times New Roman" pitchFamily="18" charset="0"/>
              <a:cs typeface="Times New Roman" pitchFamily="18" charset="0"/>
            </a:rPr>
            <a:t>- Ortaklığa giren mallara ilişkin olarak malikler aleyhine açılacak davalar tüm maliklere karşı yöneltilmelidir.</a:t>
          </a:r>
        </a:p>
        <a:p>
          <a:pPr algn="just"/>
          <a:r>
            <a:rPr lang="tr-TR" sz="1800" dirty="0">
              <a:latin typeface="Times New Roman" pitchFamily="18" charset="0"/>
              <a:cs typeface="Times New Roman" pitchFamily="18" charset="0"/>
            </a:rPr>
            <a:t>- Malikler de başkalarına karşı açacakları davaları, hep birlikte açmalıdırlar. Burada HMK anlamında zorunlu dava arkadaşlığı vardır. Ancak ortaklardan her birinin topluluğa giren hakların korunmasını sağlayabileceği, bu durumda da bütün ortakların yararlanacağı kabul edilmiştir; davacı ortağın davasını kaybetmesi diğer ortakların haklarını etkilemeyecektir.</a:t>
          </a:r>
        </a:p>
        <a:p>
          <a:pPr algn="ctr"/>
          <a:endParaRPr lang="tr-TR" sz="1800" dirty="0">
            <a:latin typeface="Times New Roman" pitchFamily="18" charset="0"/>
            <a:cs typeface="Times New Roman" pitchFamily="18" charset="0"/>
          </a:endParaRPr>
        </a:p>
        <a:p>
          <a:pPr algn="ctr"/>
          <a:endParaRPr lang="tr-TR" sz="1800" dirty="0">
            <a:latin typeface="Times New Roman" pitchFamily="18" charset="0"/>
            <a:cs typeface="Times New Roman" pitchFamily="18" charset="0"/>
          </a:endParaRPr>
        </a:p>
        <a:p>
          <a:pPr algn="ctr"/>
          <a:endParaRPr lang="tr-TR" sz="1800" dirty="0">
            <a:latin typeface="Times New Roman" pitchFamily="18" charset="0"/>
            <a:cs typeface="Times New Roman" pitchFamily="18" charset="0"/>
          </a:endParaRPr>
        </a:p>
      </dgm:t>
    </dgm:pt>
    <dgm:pt modelId="{0DB404C6-3FF1-46D1-90C2-0F895470EBF5}" type="parTrans" cxnId="{FDF8ADBD-32DC-4D69-8F07-689821CF25E4}">
      <dgm:prSet/>
      <dgm:spPr/>
      <dgm:t>
        <a:bodyPr/>
        <a:lstStyle/>
        <a:p>
          <a:endParaRPr lang="tr-TR"/>
        </a:p>
      </dgm:t>
    </dgm:pt>
    <dgm:pt modelId="{6404DF3A-89EC-46EF-A81C-DF045505FF65}" type="sibTrans" cxnId="{FDF8ADBD-32DC-4D69-8F07-689821CF25E4}">
      <dgm:prSet/>
      <dgm:spPr/>
      <dgm:t>
        <a:bodyPr/>
        <a:lstStyle/>
        <a:p>
          <a:endParaRPr lang="tr-TR"/>
        </a:p>
      </dgm:t>
    </dgm:pt>
    <dgm:pt modelId="{BB046E9B-5577-4E20-895B-F2784BCABB72}">
      <dgm:prSet phldrT="[Metin]" custT="1"/>
      <dgm:spPr/>
      <dgm:t>
        <a:bodyPr/>
        <a:lstStyle/>
        <a:p>
          <a:pPr algn="ctr"/>
          <a:r>
            <a:rPr lang="tr-TR" sz="1800" u="sng" dirty="0">
              <a:latin typeface="Times New Roman" pitchFamily="18" charset="0"/>
              <a:cs typeface="Times New Roman" pitchFamily="18" charset="0"/>
            </a:rPr>
            <a:t>Maliklerin Alacaklılarının Durumu </a:t>
          </a:r>
        </a:p>
        <a:p>
          <a:pPr algn="ctr"/>
          <a:r>
            <a:rPr lang="tr-TR" sz="1800" dirty="0">
              <a:latin typeface="Times New Roman" pitchFamily="18" charset="0"/>
              <a:cs typeface="Times New Roman" pitchFamily="18" charset="0"/>
            </a:rPr>
            <a:t>Elbirliği halinde mülkiyette, ortakların belli bir hissesi söz konusu olmadığından ortakların alacaklılarının bu hisseyi haczettirmeleri de söz konusu edilemez. Alacaklılar, ancak elbirliği halinin tasfiyesi sonunda, borçlu ortağa düşecek hissesinin satışı için icra takibinde bulunabilirler.</a:t>
          </a:r>
        </a:p>
        <a:p>
          <a:pPr algn="ctr"/>
          <a:endParaRPr lang="tr-TR" sz="1800" dirty="0">
            <a:latin typeface="Times New Roman" pitchFamily="18" charset="0"/>
            <a:cs typeface="Times New Roman" pitchFamily="18" charset="0"/>
          </a:endParaRPr>
        </a:p>
        <a:p>
          <a:pPr algn="ctr"/>
          <a:endParaRPr lang="tr-TR" sz="1800" dirty="0">
            <a:latin typeface="Times New Roman" pitchFamily="18" charset="0"/>
            <a:cs typeface="Times New Roman" pitchFamily="18" charset="0"/>
          </a:endParaRPr>
        </a:p>
        <a:p>
          <a:pPr algn="ctr"/>
          <a:endParaRPr lang="tr-TR" sz="1800" dirty="0">
            <a:latin typeface="Times New Roman" pitchFamily="18" charset="0"/>
            <a:cs typeface="Times New Roman" pitchFamily="18" charset="0"/>
          </a:endParaRPr>
        </a:p>
        <a:p>
          <a:pPr algn="ctr"/>
          <a:endParaRPr lang="tr-TR" sz="1800" dirty="0">
            <a:latin typeface="Times New Roman" pitchFamily="18" charset="0"/>
            <a:cs typeface="Times New Roman" pitchFamily="18" charset="0"/>
          </a:endParaRPr>
        </a:p>
        <a:p>
          <a:pPr algn="ctr"/>
          <a:endParaRPr lang="tr-TR" sz="1800" dirty="0">
            <a:latin typeface="Times New Roman" pitchFamily="18" charset="0"/>
            <a:cs typeface="Times New Roman" pitchFamily="18" charset="0"/>
          </a:endParaRPr>
        </a:p>
      </dgm:t>
    </dgm:pt>
    <dgm:pt modelId="{060D0B4C-264B-45D4-AFEA-FED388D51FDD}" type="parTrans" cxnId="{E2374695-A6B3-4AB5-89DD-D24530AB4E4B}">
      <dgm:prSet/>
      <dgm:spPr/>
      <dgm:t>
        <a:bodyPr/>
        <a:lstStyle/>
        <a:p>
          <a:endParaRPr lang="tr-TR"/>
        </a:p>
      </dgm:t>
    </dgm:pt>
    <dgm:pt modelId="{B9FB5878-6BE2-4D66-904A-0FBDC5965AAC}" type="sibTrans" cxnId="{E2374695-A6B3-4AB5-89DD-D24530AB4E4B}">
      <dgm:prSet/>
      <dgm:spPr/>
      <dgm:t>
        <a:bodyPr/>
        <a:lstStyle/>
        <a:p>
          <a:endParaRPr lang="tr-TR"/>
        </a:p>
      </dgm:t>
    </dgm:pt>
    <dgm:pt modelId="{410BD6CA-7D2A-4688-95D9-E270B7BB759D}" type="pres">
      <dgm:prSet presAssocID="{496EC460-A97F-436A-BB0C-71840CE5AD19}" presName="diagram" presStyleCnt="0">
        <dgm:presLayoutVars>
          <dgm:chMax val="1"/>
          <dgm:dir/>
          <dgm:animLvl val="ctr"/>
          <dgm:resizeHandles val="exact"/>
        </dgm:presLayoutVars>
      </dgm:prSet>
      <dgm:spPr/>
    </dgm:pt>
    <dgm:pt modelId="{F2731C85-CF3C-4E88-9478-A39F731F3154}" type="pres">
      <dgm:prSet presAssocID="{496EC460-A97F-436A-BB0C-71840CE5AD19}" presName="matrix" presStyleCnt="0"/>
      <dgm:spPr/>
    </dgm:pt>
    <dgm:pt modelId="{CFCCE80F-5105-4EBD-AC41-00B90B923B29}" type="pres">
      <dgm:prSet presAssocID="{496EC460-A97F-436A-BB0C-71840CE5AD19}" presName="tile1" presStyleLbl="node1" presStyleIdx="0" presStyleCnt="4" custScaleY="119410"/>
      <dgm:spPr/>
    </dgm:pt>
    <dgm:pt modelId="{0D4323B6-DEFD-4CD7-96A4-BBAB99F87CAF}" type="pres">
      <dgm:prSet presAssocID="{496EC460-A97F-436A-BB0C-71840CE5AD19}" presName="tile1text" presStyleLbl="node1" presStyleIdx="0" presStyleCnt="4">
        <dgm:presLayoutVars>
          <dgm:chMax val="0"/>
          <dgm:chPref val="0"/>
          <dgm:bulletEnabled val="1"/>
        </dgm:presLayoutVars>
      </dgm:prSet>
      <dgm:spPr/>
    </dgm:pt>
    <dgm:pt modelId="{33CEDEB4-E515-4B08-A9A9-6CBEFDA2EF1E}" type="pres">
      <dgm:prSet presAssocID="{496EC460-A97F-436A-BB0C-71840CE5AD19}" presName="tile2" presStyleLbl="node1" presStyleIdx="1" presStyleCnt="4" custScaleY="118545"/>
      <dgm:spPr/>
    </dgm:pt>
    <dgm:pt modelId="{2764CC56-2D21-430B-8873-AFCCD5C0DAC4}" type="pres">
      <dgm:prSet presAssocID="{496EC460-A97F-436A-BB0C-71840CE5AD19}" presName="tile2text" presStyleLbl="node1" presStyleIdx="1" presStyleCnt="4">
        <dgm:presLayoutVars>
          <dgm:chMax val="0"/>
          <dgm:chPref val="0"/>
          <dgm:bulletEnabled val="1"/>
        </dgm:presLayoutVars>
      </dgm:prSet>
      <dgm:spPr/>
    </dgm:pt>
    <dgm:pt modelId="{A5371790-9B9E-4E89-B45B-9DC06AF0DC7E}" type="pres">
      <dgm:prSet presAssocID="{496EC460-A97F-436A-BB0C-71840CE5AD19}" presName="tile3" presStyleLbl="node1" presStyleIdx="2" presStyleCnt="4" custScaleY="117524"/>
      <dgm:spPr/>
    </dgm:pt>
    <dgm:pt modelId="{B45F7243-47B5-4601-A314-B6CFF404D0AC}" type="pres">
      <dgm:prSet presAssocID="{496EC460-A97F-436A-BB0C-71840CE5AD19}" presName="tile3text" presStyleLbl="node1" presStyleIdx="2" presStyleCnt="4">
        <dgm:presLayoutVars>
          <dgm:chMax val="0"/>
          <dgm:chPref val="0"/>
          <dgm:bulletEnabled val="1"/>
        </dgm:presLayoutVars>
      </dgm:prSet>
      <dgm:spPr/>
    </dgm:pt>
    <dgm:pt modelId="{0082E9E5-E7AC-4146-8490-DDE4123177F3}" type="pres">
      <dgm:prSet presAssocID="{496EC460-A97F-436A-BB0C-71840CE5AD19}" presName="tile4" presStyleLbl="node1" presStyleIdx="3" presStyleCnt="4" custScaleY="117886"/>
      <dgm:spPr/>
    </dgm:pt>
    <dgm:pt modelId="{F6219712-3701-4016-89D9-968D513C30DB}" type="pres">
      <dgm:prSet presAssocID="{496EC460-A97F-436A-BB0C-71840CE5AD19}" presName="tile4text" presStyleLbl="node1" presStyleIdx="3" presStyleCnt="4">
        <dgm:presLayoutVars>
          <dgm:chMax val="0"/>
          <dgm:chPref val="0"/>
          <dgm:bulletEnabled val="1"/>
        </dgm:presLayoutVars>
      </dgm:prSet>
      <dgm:spPr/>
    </dgm:pt>
    <dgm:pt modelId="{9F6F7299-C70C-4BAF-9DB4-52F1A7CE0750}" type="pres">
      <dgm:prSet presAssocID="{496EC460-A97F-436A-BB0C-71840CE5AD19}" presName="centerTile" presStyleLbl="fgShp" presStyleIdx="0" presStyleCnt="1" custScaleX="246747" custScaleY="25200" custLinFactNeighborX="10500" custLinFactNeighborY="-8400">
        <dgm:presLayoutVars>
          <dgm:chMax val="0"/>
          <dgm:chPref val="0"/>
        </dgm:presLayoutVars>
      </dgm:prSet>
      <dgm:spPr/>
    </dgm:pt>
  </dgm:ptLst>
  <dgm:cxnLst>
    <dgm:cxn modelId="{E21DBF15-757D-42D8-9753-F1AEBCF55138}" type="presOf" srcId="{D2B16139-BCA6-4E92-A2C2-F08B319A5E34}" destId="{33CEDEB4-E515-4B08-A9A9-6CBEFDA2EF1E}" srcOrd="0" destOrd="0" presId="urn:microsoft.com/office/officeart/2005/8/layout/matrix1"/>
    <dgm:cxn modelId="{0180BF45-1BD9-4072-BCFA-6B41390DF771}" srcId="{7E37F76C-44EF-498B-BF03-9794719A78FE}" destId="{6B67DA99-B58D-4C4B-94CC-71D5D2C5A90F}" srcOrd="0" destOrd="0" parTransId="{8A5B8429-A032-41D2-B2C1-7BBA1762554E}" sibTransId="{45938151-C205-4CFE-AD4D-3D9138F278F3}"/>
    <dgm:cxn modelId="{ACB48149-B7F6-4872-A3E0-74118D23ADD0}" srcId="{7E37F76C-44EF-498B-BF03-9794719A78FE}" destId="{D2B16139-BCA6-4E92-A2C2-F08B319A5E34}" srcOrd="1" destOrd="0" parTransId="{1378A8B1-110F-4EC3-8D65-54D1AF5F813E}" sibTransId="{CA655C2B-0F67-4C3F-94B6-129526D4983E}"/>
    <dgm:cxn modelId="{A00B6170-76A3-4433-AAE0-3B8B3DFEBAEF}" srcId="{496EC460-A97F-436A-BB0C-71840CE5AD19}" destId="{7E37F76C-44EF-498B-BF03-9794719A78FE}" srcOrd="0" destOrd="0" parTransId="{7C612C59-EBA1-4670-B933-ADF6958FFE40}" sibTransId="{2595ADA9-356A-40DE-AB6E-7E8537BD4A23}"/>
    <dgm:cxn modelId="{88C50283-B945-43DD-8144-CEB4E69C8A81}" type="presOf" srcId="{CE6F8519-E3BA-44CE-AD9D-992D02391A4E}" destId="{B45F7243-47B5-4601-A314-B6CFF404D0AC}" srcOrd="1" destOrd="0" presId="urn:microsoft.com/office/officeart/2005/8/layout/matrix1"/>
    <dgm:cxn modelId="{EB1F748B-AC4C-43C9-9B48-64C8F0164CE0}" type="presOf" srcId="{CE6F8519-E3BA-44CE-AD9D-992D02391A4E}" destId="{A5371790-9B9E-4E89-B45B-9DC06AF0DC7E}" srcOrd="0" destOrd="0" presId="urn:microsoft.com/office/officeart/2005/8/layout/matrix1"/>
    <dgm:cxn modelId="{D9064C8C-F7DD-46FC-9281-926E68D9B28F}" type="presOf" srcId="{496EC460-A97F-436A-BB0C-71840CE5AD19}" destId="{410BD6CA-7D2A-4688-95D9-E270B7BB759D}" srcOrd="0" destOrd="0" presId="urn:microsoft.com/office/officeart/2005/8/layout/matrix1"/>
    <dgm:cxn modelId="{E2374695-A6B3-4AB5-89DD-D24530AB4E4B}" srcId="{7E37F76C-44EF-498B-BF03-9794719A78FE}" destId="{BB046E9B-5577-4E20-895B-F2784BCABB72}" srcOrd="3" destOrd="0" parTransId="{060D0B4C-264B-45D4-AFEA-FED388D51FDD}" sibTransId="{B9FB5878-6BE2-4D66-904A-0FBDC5965AAC}"/>
    <dgm:cxn modelId="{936F7C9E-57FC-4447-B101-9744E2F23EC5}" type="presOf" srcId="{D2B16139-BCA6-4E92-A2C2-F08B319A5E34}" destId="{2764CC56-2D21-430B-8873-AFCCD5C0DAC4}" srcOrd="1" destOrd="0" presId="urn:microsoft.com/office/officeart/2005/8/layout/matrix1"/>
    <dgm:cxn modelId="{B18F29A7-866D-4873-8BF5-99E0DF61F847}" type="presOf" srcId="{6B67DA99-B58D-4C4B-94CC-71D5D2C5A90F}" destId="{CFCCE80F-5105-4EBD-AC41-00B90B923B29}" srcOrd="0" destOrd="0" presId="urn:microsoft.com/office/officeart/2005/8/layout/matrix1"/>
    <dgm:cxn modelId="{FDF8ADBD-32DC-4D69-8F07-689821CF25E4}" srcId="{7E37F76C-44EF-498B-BF03-9794719A78FE}" destId="{CE6F8519-E3BA-44CE-AD9D-992D02391A4E}" srcOrd="2" destOrd="0" parTransId="{0DB404C6-3FF1-46D1-90C2-0F895470EBF5}" sibTransId="{6404DF3A-89EC-46EF-A81C-DF045505FF65}"/>
    <dgm:cxn modelId="{3254C2C1-1429-4547-9E4C-11E2EF2475A3}" type="presOf" srcId="{BB046E9B-5577-4E20-895B-F2784BCABB72}" destId="{0082E9E5-E7AC-4146-8490-DDE4123177F3}" srcOrd="0" destOrd="0" presId="urn:microsoft.com/office/officeart/2005/8/layout/matrix1"/>
    <dgm:cxn modelId="{566486C9-5E29-48CA-93C8-4400BD14BB41}" type="presOf" srcId="{BB046E9B-5577-4E20-895B-F2784BCABB72}" destId="{F6219712-3701-4016-89D9-968D513C30DB}" srcOrd="1" destOrd="0" presId="urn:microsoft.com/office/officeart/2005/8/layout/matrix1"/>
    <dgm:cxn modelId="{C03AB0F5-F234-489F-B347-524B6AC00290}" type="presOf" srcId="{6B67DA99-B58D-4C4B-94CC-71D5D2C5A90F}" destId="{0D4323B6-DEFD-4CD7-96A4-BBAB99F87CAF}" srcOrd="1" destOrd="0" presId="urn:microsoft.com/office/officeart/2005/8/layout/matrix1"/>
    <dgm:cxn modelId="{35A939FE-7449-46CE-B98F-6D1348F2577B}" type="presOf" srcId="{7E37F76C-44EF-498B-BF03-9794719A78FE}" destId="{9F6F7299-C70C-4BAF-9DB4-52F1A7CE0750}" srcOrd="0" destOrd="0" presId="urn:microsoft.com/office/officeart/2005/8/layout/matrix1"/>
    <dgm:cxn modelId="{C0B82C42-6969-4A15-9DCC-E5BFF16892A0}" type="presParOf" srcId="{410BD6CA-7D2A-4688-95D9-E270B7BB759D}" destId="{F2731C85-CF3C-4E88-9478-A39F731F3154}" srcOrd="0" destOrd="0" presId="urn:microsoft.com/office/officeart/2005/8/layout/matrix1"/>
    <dgm:cxn modelId="{B9884EBC-B52C-4C89-9CFC-7A5DBD294289}" type="presParOf" srcId="{F2731C85-CF3C-4E88-9478-A39F731F3154}" destId="{CFCCE80F-5105-4EBD-AC41-00B90B923B29}" srcOrd="0" destOrd="0" presId="urn:microsoft.com/office/officeart/2005/8/layout/matrix1"/>
    <dgm:cxn modelId="{23A4FDCF-8944-40F1-A7B0-2252477F1D52}" type="presParOf" srcId="{F2731C85-CF3C-4E88-9478-A39F731F3154}" destId="{0D4323B6-DEFD-4CD7-96A4-BBAB99F87CAF}" srcOrd="1" destOrd="0" presId="urn:microsoft.com/office/officeart/2005/8/layout/matrix1"/>
    <dgm:cxn modelId="{025833B4-2B97-42F0-99F7-E0C5F33CD4DA}" type="presParOf" srcId="{F2731C85-CF3C-4E88-9478-A39F731F3154}" destId="{33CEDEB4-E515-4B08-A9A9-6CBEFDA2EF1E}" srcOrd="2" destOrd="0" presId="urn:microsoft.com/office/officeart/2005/8/layout/matrix1"/>
    <dgm:cxn modelId="{8F247D4D-0A12-4B49-BFAC-6BEE9740D4F2}" type="presParOf" srcId="{F2731C85-CF3C-4E88-9478-A39F731F3154}" destId="{2764CC56-2D21-430B-8873-AFCCD5C0DAC4}" srcOrd="3" destOrd="0" presId="urn:microsoft.com/office/officeart/2005/8/layout/matrix1"/>
    <dgm:cxn modelId="{A07F1C27-CB85-478D-A3BD-F8E369764257}" type="presParOf" srcId="{F2731C85-CF3C-4E88-9478-A39F731F3154}" destId="{A5371790-9B9E-4E89-B45B-9DC06AF0DC7E}" srcOrd="4" destOrd="0" presId="urn:microsoft.com/office/officeart/2005/8/layout/matrix1"/>
    <dgm:cxn modelId="{2432D7BF-675F-4732-8330-515ACE85FE7E}" type="presParOf" srcId="{F2731C85-CF3C-4E88-9478-A39F731F3154}" destId="{B45F7243-47B5-4601-A314-B6CFF404D0AC}" srcOrd="5" destOrd="0" presId="urn:microsoft.com/office/officeart/2005/8/layout/matrix1"/>
    <dgm:cxn modelId="{E261EBCF-FFE5-49A8-B099-5C39290710ED}" type="presParOf" srcId="{F2731C85-CF3C-4E88-9478-A39F731F3154}" destId="{0082E9E5-E7AC-4146-8490-DDE4123177F3}" srcOrd="6" destOrd="0" presId="urn:microsoft.com/office/officeart/2005/8/layout/matrix1"/>
    <dgm:cxn modelId="{04BA644D-54FC-4581-8DBF-1922E96C8587}" type="presParOf" srcId="{F2731C85-CF3C-4E88-9478-A39F731F3154}" destId="{F6219712-3701-4016-89D9-968D513C30DB}" srcOrd="7" destOrd="0" presId="urn:microsoft.com/office/officeart/2005/8/layout/matrix1"/>
    <dgm:cxn modelId="{08B92343-6906-4D29-9BDA-83DBD436A49A}" type="presParOf" srcId="{410BD6CA-7D2A-4688-95D9-E270B7BB759D}" destId="{9F6F7299-C70C-4BAF-9DB4-52F1A7CE0750}"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3CC0F7BA-F0D9-42CC-91F5-1FB3DE97E051}"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tr-TR"/>
        </a:p>
      </dgm:t>
    </dgm:pt>
    <dgm:pt modelId="{7BA0EA16-8DCA-4066-A65A-28E2F8E73F2E}">
      <dgm:prSet custT="1"/>
      <dgm:spPr/>
      <dgm:t>
        <a:bodyPr/>
        <a:lstStyle/>
        <a:p>
          <a:pPr rtl="0"/>
          <a:r>
            <a:rPr lang="tr-TR" sz="2400" dirty="0">
              <a:latin typeface="Times New Roman" pitchFamily="18" charset="0"/>
              <a:cs typeface="Times New Roman" pitchFamily="18" charset="0"/>
            </a:rPr>
            <a:t>Elbirliği Mülkiyetine konu olan Malın Temliki</a:t>
          </a:r>
        </a:p>
      </dgm:t>
    </dgm:pt>
    <dgm:pt modelId="{3B4ED9DC-38D5-4310-B99C-C4CDAB24DAEE}" type="parTrans" cxnId="{46515845-A312-445F-8DE9-EE265ED3A368}">
      <dgm:prSet/>
      <dgm:spPr/>
      <dgm:t>
        <a:bodyPr/>
        <a:lstStyle/>
        <a:p>
          <a:endParaRPr lang="tr-TR"/>
        </a:p>
      </dgm:t>
    </dgm:pt>
    <dgm:pt modelId="{64386065-4411-4902-9260-068AEE4D526F}" type="sibTrans" cxnId="{46515845-A312-445F-8DE9-EE265ED3A368}">
      <dgm:prSet/>
      <dgm:spPr/>
      <dgm:t>
        <a:bodyPr/>
        <a:lstStyle/>
        <a:p>
          <a:endParaRPr lang="tr-TR"/>
        </a:p>
      </dgm:t>
    </dgm:pt>
    <dgm:pt modelId="{6E4FFF8E-A995-4BB6-92F4-B709DDA1B676}">
      <dgm:prSet custT="1"/>
      <dgm:spPr/>
      <dgm:t>
        <a:bodyPr/>
        <a:lstStyle/>
        <a:p>
          <a:pPr rtl="0"/>
          <a:r>
            <a:rPr lang="tr-TR" sz="2400" dirty="0">
              <a:latin typeface="Times New Roman" pitchFamily="18" charset="0"/>
              <a:cs typeface="Times New Roman" pitchFamily="18" charset="0"/>
            </a:rPr>
            <a:t>Topluluğun Dağılması</a:t>
          </a:r>
        </a:p>
        <a:p>
          <a:pPr rtl="0"/>
          <a:r>
            <a:rPr lang="tr-TR" sz="2400" dirty="0">
              <a:latin typeface="Times New Roman" pitchFamily="18" charset="0"/>
              <a:cs typeface="Times New Roman" pitchFamily="18" charset="0"/>
            </a:rPr>
            <a:t>(Ortaklığa neden olan ilişkinin sona ermesi)</a:t>
          </a:r>
        </a:p>
      </dgm:t>
    </dgm:pt>
    <dgm:pt modelId="{90BA82E0-DDA0-47C5-BDC2-410C8A30EEA0}" type="parTrans" cxnId="{0AF357CC-57AA-4F84-9C7E-B671DE214718}">
      <dgm:prSet/>
      <dgm:spPr/>
      <dgm:t>
        <a:bodyPr/>
        <a:lstStyle/>
        <a:p>
          <a:endParaRPr lang="tr-TR"/>
        </a:p>
      </dgm:t>
    </dgm:pt>
    <dgm:pt modelId="{99982C6D-9DE1-4EB5-B8B2-1CEFD4760706}" type="sibTrans" cxnId="{0AF357CC-57AA-4F84-9C7E-B671DE214718}">
      <dgm:prSet/>
      <dgm:spPr/>
      <dgm:t>
        <a:bodyPr/>
        <a:lstStyle/>
        <a:p>
          <a:endParaRPr lang="tr-TR"/>
        </a:p>
      </dgm:t>
    </dgm:pt>
    <dgm:pt modelId="{515B6A5F-00D3-417A-A606-F672BE514E9E}">
      <dgm:prSet custT="1"/>
      <dgm:spPr/>
      <dgm:t>
        <a:bodyPr/>
        <a:lstStyle/>
        <a:p>
          <a:pPr rtl="0"/>
          <a:r>
            <a:rPr lang="tr-TR" sz="2400" dirty="0">
              <a:latin typeface="Times New Roman" pitchFamily="18" charset="0"/>
              <a:cs typeface="Times New Roman" pitchFamily="18" charset="0"/>
            </a:rPr>
            <a:t>Paylı Mülkiyete geçilmesi</a:t>
          </a:r>
        </a:p>
      </dgm:t>
    </dgm:pt>
    <dgm:pt modelId="{B42532A7-30BE-418D-BE8C-B485E91901FC}" type="parTrans" cxnId="{C2239150-9D18-431E-97DC-FDDAE98F1A85}">
      <dgm:prSet/>
      <dgm:spPr/>
      <dgm:t>
        <a:bodyPr/>
        <a:lstStyle/>
        <a:p>
          <a:endParaRPr lang="tr-TR"/>
        </a:p>
      </dgm:t>
    </dgm:pt>
    <dgm:pt modelId="{25F7F652-52F4-41E6-B26B-46AD9A07A489}" type="sibTrans" cxnId="{C2239150-9D18-431E-97DC-FDDAE98F1A85}">
      <dgm:prSet/>
      <dgm:spPr/>
      <dgm:t>
        <a:bodyPr/>
        <a:lstStyle/>
        <a:p>
          <a:endParaRPr lang="tr-TR"/>
        </a:p>
      </dgm:t>
    </dgm:pt>
    <dgm:pt modelId="{DA31D8E6-33FB-4708-9B45-889CBD1A0204}">
      <dgm:prSet custT="1"/>
      <dgm:spPr/>
      <dgm:t>
        <a:bodyPr/>
        <a:lstStyle/>
        <a:p>
          <a:pPr rtl="0"/>
          <a:r>
            <a:rPr lang="tr-TR" sz="2400" dirty="0">
              <a:latin typeface="Times New Roman" pitchFamily="18" charset="0"/>
              <a:cs typeface="Times New Roman" pitchFamily="18" charset="0"/>
            </a:rPr>
            <a:t>Üçüncü kişinin Zamanaşımı veya </a:t>
          </a:r>
          <a:r>
            <a:rPr lang="tr-TR" sz="2400" dirty="0" err="1">
              <a:latin typeface="Times New Roman" pitchFamily="18" charset="0"/>
              <a:cs typeface="Times New Roman" pitchFamily="18" charset="0"/>
            </a:rPr>
            <a:t>İyiniyetle</a:t>
          </a:r>
          <a:r>
            <a:rPr lang="tr-TR" sz="2400">
              <a:latin typeface="Times New Roman" pitchFamily="18" charset="0"/>
              <a:cs typeface="Times New Roman" pitchFamily="18" charset="0"/>
            </a:rPr>
            <a:t> Kazanımı sonucu Elbirliği Mülkiyetinin Sona Ermesi </a:t>
          </a:r>
          <a:endParaRPr lang="tr-TR" sz="2400" dirty="0">
            <a:latin typeface="Times New Roman" pitchFamily="18" charset="0"/>
            <a:cs typeface="Times New Roman" pitchFamily="18" charset="0"/>
          </a:endParaRPr>
        </a:p>
      </dgm:t>
    </dgm:pt>
    <dgm:pt modelId="{07F97AA8-C92C-4752-B7C3-B73EAF963BA0}" type="parTrans" cxnId="{4D755EBB-A7EF-412F-982C-54D5F109D271}">
      <dgm:prSet/>
      <dgm:spPr/>
      <dgm:t>
        <a:bodyPr/>
        <a:lstStyle/>
        <a:p>
          <a:endParaRPr lang="tr-TR"/>
        </a:p>
      </dgm:t>
    </dgm:pt>
    <dgm:pt modelId="{EF5EA81A-7C64-4722-B248-371294DE7D30}" type="sibTrans" cxnId="{4D755EBB-A7EF-412F-982C-54D5F109D271}">
      <dgm:prSet/>
      <dgm:spPr/>
      <dgm:t>
        <a:bodyPr/>
        <a:lstStyle/>
        <a:p>
          <a:endParaRPr lang="tr-TR"/>
        </a:p>
      </dgm:t>
    </dgm:pt>
    <dgm:pt modelId="{EB5F8917-EA11-4FF5-BFEF-45103FAE66D3}" type="pres">
      <dgm:prSet presAssocID="{3CC0F7BA-F0D9-42CC-91F5-1FB3DE97E051}" presName="Name0" presStyleCnt="0">
        <dgm:presLayoutVars>
          <dgm:dir/>
          <dgm:animLvl val="lvl"/>
          <dgm:resizeHandles val="exact"/>
        </dgm:presLayoutVars>
      </dgm:prSet>
      <dgm:spPr/>
    </dgm:pt>
    <dgm:pt modelId="{3AB7264C-BF5A-4600-B11B-071ED046DD85}" type="pres">
      <dgm:prSet presAssocID="{DA31D8E6-33FB-4708-9B45-889CBD1A0204}" presName="boxAndChildren" presStyleCnt="0"/>
      <dgm:spPr/>
    </dgm:pt>
    <dgm:pt modelId="{C90C3923-FC96-45B7-BC94-4F5E31B9952F}" type="pres">
      <dgm:prSet presAssocID="{DA31D8E6-33FB-4708-9B45-889CBD1A0204}" presName="parentTextBox" presStyleLbl="node1" presStyleIdx="0" presStyleCnt="4"/>
      <dgm:spPr/>
    </dgm:pt>
    <dgm:pt modelId="{8097E98E-7594-45CC-BDE2-A038D086EF0E}" type="pres">
      <dgm:prSet presAssocID="{25F7F652-52F4-41E6-B26B-46AD9A07A489}" presName="sp" presStyleCnt="0"/>
      <dgm:spPr/>
    </dgm:pt>
    <dgm:pt modelId="{31801970-4BA9-42B4-957B-616AA3C60045}" type="pres">
      <dgm:prSet presAssocID="{515B6A5F-00D3-417A-A606-F672BE514E9E}" presName="arrowAndChildren" presStyleCnt="0"/>
      <dgm:spPr/>
    </dgm:pt>
    <dgm:pt modelId="{10713C93-918E-425F-A6F9-667DDC865D37}" type="pres">
      <dgm:prSet presAssocID="{515B6A5F-00D3-417A-A606-F672BE514E9E}" presName="parentTextArrow" presStyleLbl="node1" presStyleIdx="1" presStyleCnt="4"/>
      <dgm:spPr/>
    </dgm:pt>
    <dgm:pt modelId="{07640998-441C-40F7-9EF7-0F26A8F4B2E8}" type="pres">
      <dgm:prSet presAssocID="{99982C6D-9DE1-4EB5-B8B2-1CEFD4760706}" presName="sp" presStyleCnt="0"/>
      <dgm:spPr/>
    </dgm:pt>
    <dgm:pt modelId="{DB7EF688-84F1-44E1-8378-D11825C0A75D}" type="pres">
      <dgm:prSet presAssocID="{6E4FFF8E-A995-4BB6-92F4-B709DDA1B676}" presName="arrowAndChildren" presStyleCnt="0"/>
      <dgm:spPr/>
    </dgm:pt>
    <dgm:pt modelId="{73CFF186-F04C-4723-BA57-1016267C2CFD}" type="pres">
      <dgm:prSet presAssocID="{6E4FFF8E-A995-4BB6-92F4-B709DDA1B676}" presName="parentTextArrow" presStyleLbl="node1" presStyleIdx="2" presStyleCnt="4"/>
      <dgm:spPr/>
    </dgm:pt>
    <dgm:pt modelId="{4D0CA830-747B-4D43-B8B4-82B6E1982BCD}" type="pres">
      <dgm:prSet presAssocID="{64386065-4411-4902-9260-068AEE4D526F}" presName="sp" presStyleCnt="0"/>
      <dgm:spPr/>
    </dgm:pt>
    <dgm:pt modelId="{7462D0F2-5E96-4562-A96F-B6DD3D43E2CB}" type="pres">
      <dgm:prSet presAssocID="{7BA0EA16-8DCA-4066-A65A-28E2F8E73F2E}" presName="arrowAndChildren" presStyleCnt="0"/>
      <dgm:spPr/>
    </dgm:pt>
    <dgm:pt modelId="{00F2DA30-B3EF-4796-AA49-116D282D383A}" type="pres">
      <dgm:prSet presAssocID="{7BA0EA16-8DCA-4066-A65A-28E2F8E73F2E}" presName="parentTextArrow" presStyleLbl="node1" presStyleIdx="3" presStyleCnt="4"/>
      <dgm:spPr/>
    </dgm:pt>
  </dgm:ptLst>
  <dgm:cxnLst>
    <dgm:cxn modelId="{C07B6534-BAFE-453E-8C2B-72CC55131752}" type="presOf" srcId="{3CC0F7BA-F0D9-42CC-91F5-1FB3DE97E051}" destId="{EB5F8917-EA11-4FF5-BFEF-45103FAE66D3}" srcOrd="0" destOrd="0" presId="urn:microsoft.com/office/officeart/2005/8/layout/process4"/>
    <dgm:cxn modelId="{46515845-A312-445F-8DE9-EE265ED3A368}" srcId="{3CC0F7BA-F0D9-42CC-91F5-1FB3DE97E051}" destId="{7BA0EA16-8DCA-4066-A65A-28E2F8E73F2E}" srcOrd="0" destOrd="0" parTransId="{3B4ED9DC-38D5-4310-B99C-C4CDAB24DAEE}" sibTransId="{64386065-4411-4902-9260-068AEE4D526F}"/>
    <dgm:cxn modelId="{C2239150-9D18-431E-97DC-FDDAE98F1A85}" srcId="{3CC0F7BA-F0D9-42CC-91F5-1FB3DE97E051}" destId="{515B6A5F-00D3-417A-A606-F672BE514E9E}" srcOrd="2" destOrd="0" parTransId="{B42532A7-30BE-418D-BE8C-B485E91901FC}" sibTransId="{25F7F652-52F4-41E6-B26B-46AD9A07A489}"/>
    <dgm:cxn modelId="{1A67CF78-A8F6-4AB7-A477-EB5B1B02596D}" type="presOf" srcId="{7BA0EA16-8DCA-4066-A65A-28E2F8E73F2E}" destId="{00F2DA30-B3EF-4796-AA49-116D282D383A}" srcOrd="0" destOrd="0" presId="urn:microsoft.com/office/officeart/2005/8/layout/process4"/>
    <dgm:cxn modelId="{7F2F2A5A-73E1-4972-B360-F14EFAECC350}" type="presOf" srcId="{DA31D8E6-33FB-4708-9B45-889CBD1A0204}" destId="{C90C3923-FC96-45B7-BC94-4F5E31B9952F}" srcOrd="0" destOrd="0" presId="urn:microsoft.com/office/officeart/2005/8/layout/process4"/>
    <dgm:cxn modelId="{A3018B9F-8E8C-4A27-A931-81D16EEC643A}" type="presOf" srcId="{515B6A5F-00D3-417A-A606-F672BE514E9E}" destId="{10713C93-918E-425F-A6F9-667DDC865D37}" srcOrd="0" destOrd="0" presId="urn:microsoft.com/office/officeart/2005/8/layout/process4"/>
    <dgm:cxn modelId="{5CA703A5-4AA4-4898-9B8A-EBE5460E67FE}" type="presOf" srcId="{6E4FFF8E-A995-4BB6-92F4-B709DDA1B676}" destId="{73CFF186-F04C-4723-BA57-1016267C2CFD}" srcOrd="0" destOrd="0" presId="urn:microsoft.com/office/officeart/2005/8/layout/process4"/>
    <dgm:cxn modelId="{4D755EBB-A7EF-412F-982C-54D5F109D271}" srcId="{3CC0F7BA-F0D9-42CC-91F5-1FB3DE97E051}" destId="{DA31D8E6-33FB-4708-9B45-889CBD1A0204}" srcOrd="3" destOrd="0" parTransId="{07F97AA8-C92C-4752-B7C3-B73EAF963BA0}" sibTransId="{EF5EA81A-7C64-4722-B248-371294DE7D30}"/>
    <dgm:cxn modelId="{0AF357CC-57AA-4F84-9C7E-B671DE214718}" srcId="{3CC0F7BA-F0D9-42CC-91F5-1FB3DE97E051}" destId="{6E4FFF8E-A995-4BB6-92F4-B709DDA1B676}" srcOrd="1" destOrd="0" parTransId="{90BA82E0-DDA0-47C5-BDC2-410C8A30EEA0}" sibTransId="{99982C6D-9DE1-4EB5-B8B2-1CEFD4760706}"/>
    <dgm:cxn modelId="{D6CCDE69-C3F2-4CDE-9985-4E8D9E190E43}" type="presParOf" srcId="{EB5F8917-EA11-4FF5-BFEF-45103FAE66D3}" destId="{3AB7264C-BF5A-4600-B11B-071ED046DD85}" srcOrd="0" destOrd="0" presId="urn:microsoft.com/office/officeart/2005/8/layout/process4"/>
    <dgm:cxn modelId="{2983DE11-A176-40B2-91B7-051068C290A4}" type="presParOf" srcId="{3AB7264C-BF5A-4600-B11B-071ED046DD85}" destId="{C90C3923-FC96-45B7-BC94-4F5E31B9952F}" srcOrd="0" destOrd="0" presId="urn:microsoft.com/office/officeart/2005/8/layout/process4"/>
    <dgm:cxn modelId="{0FBC349C-78C3-41B5-9952-2BAF885A738C}" type="presParOf" srcId="{EB5F8917-EA11-4FF5-BFEF-45103FAE66D3}" destId="{8097E98E-7594-45CC-BDE2-A038D086EF0E}" srcOrd="1" destOrd="0" presId="urn:microsoft.com/office/officeart/2005/8/layout/process4"/>
    <dgm:cxn modelId="{D3DBA974-9CC8-4315-BD78-6ED978BAA781}" type="presParOf" srcId="{EB5F8917-EA11-4FF5-BFEF-45103FAE66D3}" destId="{31801970-4BA9-42B4-957B-616AA3C60045}" srcOrd="2" destOrd="0" presId="urn:microsoft.com/office/officeart/2005/8/layout/process4"/>
    <dgm:cxn modelId="{852213C0-5535-4F21-B353-BD22AE306BCE}" type="presParOf" srcId="{31801970-4BA9-42B4-957B-616AA3C60045}" destId="{10713C93-918E-425F-A6F9-667DDC865D37}" srcOrd="0" destOrd="0" presId="urn:microsoft.com/office/officeart/2005/8/layout/process4"/>
    <dgm:cxn modelId="{C67C4D22-A304-4E81-9641-A29EE4CA11AF}" type="presParOf" srcId="{EB5F8917-EA11-4FF5-BFEF-45103FAE66D3}" destId="{07640998-441C-40F7-9EF7-0F26A8F4B2E8}" srcOrd="3" destOrd="0" presId="urn:microsoft.com/office/officeart/2005/8/layout/process4"/>
    <dgm:cxn modelId="{33F7808B-DDB6-4495-AE68-97A7F1B9E4DF}" type="presParOf" srcId="{EB5F8917-EA11-4FF5-BFEF-45103FAE66D3}" destId="{DB7EF688-84F1-44E1-8378-D11825C0A75D}" srcOrd="4" destOrd="0" presId="urn:microsoft.com/office/officeart/2005/8/layout/process4"/>
    <dgm:cxn modelId="{DDB838F2-D738-4C31-AAF2-DD8247CD5FC9}" type="presParOf" srcId="{DB7EF688-84F1-44E1-8378-D11825C0A75D}" destId="{73CFF186-F04C-4723-BA57-1016267C2CFD}" srcOrd="0" destOrd="0" presId="urn:microsoft.com/office/officeart/2005/8/layout/process4"/>
    <dgm:cxn modelId="{93146785-1F08-4082-8F14-F648CA92E119}" type="presParOf" srcId="{EB5F8917-EA11-4FF5-BFEF-45103FAE66D3}" destId="{4D0CA830-747B-4D43-B8B4-82B6E1982BCD}" srcOrd="5" destOrd="0" presId="urn:microsoft.com/office/officeart/2005/8/layout/process4"/>
    <dgm:cxn modelId="{9F5AA26D-4621-4D25-BF02-8DC3743CA12E}" type="presParOf" srcId="{EB5F8917-EA11-4FF5-BFEF-45103FAE66D3}" destId="{7462D0F2-5E96-4562-A96F-B6DD3D43E2CB}" srcOrd="6" destOrd="0" presId="urn:microsoft.com/office/officeart/2005/8/layout/process4"/>
    <dgm:cxn modelId="{3DCFE983-A0E4-4207-BC81-E4F9F084C32F}" type="presParOf" srcId="{7462D0F2-5E96-4562-A96F-B6DD3D43E2CB}" destId="{00F2DA30-B3EF-4796-AA49-116D282D383A}"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27B516DB-A6A0-436E-8919-DE52E177331D}" type="doc">
      <dgm:prSet loTypeId="urn:microsoft.com/office/officeart/2005/8/layout/default#3" loCatId="list" qsTypeId="urn:microsoft.com/office/officeart/2005/8/quickstyle/simple1" qsCatId="simple" csTypeId="urn:microsoft.com/office/officeart/2005/8/colors/accent1_2" csCatId="accent1" phldr="1"/>
      <dgm:spPr/>
      <dgm:t>
        <a:bodyPr/>
        <a:lstStyle/>
        <a:p>
          <a:endParaRPr lang="tr-TR"/>
        </a:p>
      </dgm:t>
    </dgm:pt>
    <dgm:pt modelId="{6DA8F203-7700-450D-BD94-8745F2B8419B}">
      <dgm:prSet phldrT="[Metin]"/>
      <dgm:spPr/>
      <dgm:t>
        <a:bodyPr/>
        <a:lstStyle/>
        <a:p>
          <a:pPr algn="l"/>
          <a:r>
            <a:rPr lang="tr-TR" dirty="0">
              <a:latin typeface="Times New Roman" pitchFamily="18" charset="0"/>
              <a:cs typeface="Times New Roman" pitchFamily="18" charset="0"/>
            </a:rPr>
            <a:t>1. Paylı   mülkiyette   her    malikin   eşya üzerinde belirli bir hissesi vardır.</a:t>
          </a:r>
        </a:p>
        <a:p>
          <a:pPr algn="l"/>
          <a:r>
            <a:rPr lang="tr-TR" dirty="0">
              <a:latin typeface="Times New Roman" pitchFamily="18" charset="0"/>
              <a:cs typeface="Times New Roman" pitchFamily="18" charset="0"/>
            </a:rPr>
            <a:t>2. Paylı    mülkiyetin   kurulmasında herhangi    bir    sınır    yoktur.</a:t>
          </a:r>
        </a:p>
        <a:p>
          <a:pPr algn="l"/>
          <a:r>
            <a:rPr lang="tr-TR" dirty="0">
              <a:latin typeface="Times New Roman" pitchFamily="18" charset="0"/>
              <a:cs typeface="Times New Roman" pitchFamily="18" charset="0"/>
            </a:rPr>
            <a:t>3. Paylı   mülkiyetin konusu    daima belirli   bir   eşyadır.</a:t>
          </a:r>
        </a:p>
        <a:p>
          <a:pPr algn="l"/>
          <a:r>
            <a:rPr lang="tr-TR" dirty="0">
              <a:latin typeface="Times New Roman" pitchFamily="18" charset="0"/>
              <a:cs typeface="Times New Roman" pitchFamily="18" charset="0"/>
            </a:rPr>
            <a:t>4. Paylı  mülkiyette  her  paydaş  kendi hissesi üzerinde  dilediği   gibi   tasarrufi işlemlerde   bulunabilir.</a:t>
          </a:r>
        </a:p>
        <a:p>
          <a:pPr algn="l"/>
          <a:r>
            <a:rPr lang="tr-TR" dirty="0">
              <a:latin typeface="Times New Roman" pitchFamily="18" charset="0"/>
              <a:cs typeface="Times New Roman" pitchFamily="18" charset="0"/>
            </a:rPr>
            <a:t>5. Paylı mülkiyette her malikin diğerlerinden bağımsız olarak eşyayı kullanma yetkisi vardır. </a:t>
          </a:r>
        </a:p>
        <a:p>
          <a:pPr algn="just"/>
          <a:r>
            <a:rPr lang="tr-TR" dirty="0">
              <a:latin typeface="Times New Roman" pitchFamily="18" charset="0"/>
              <a:cs typeface="Times New Roman" pitchFamily="18" charset="0"/>
            </a:rPr>
            <a:t>6. Paylı mülkiyette malın idaresi, olağan işler, önemli işler, olağanüstü işler birbirinden ayrılarak düzenlenmiştir.</a:t>
          </a:r>
        </a:p>
        <a:p>
          <a:pPr algn="l"/>
          <a:r>
            <a:rPr lang="tr-TR" dirty="0">
              <a:latin typeface="Times New Roman" pitchFamily="18" charset="0"/>
              <a:cs typeface="Times New Roman" pitchFamily="18" charset="0"/>
            </a:rPr>
            <a:t>7. Paylı  mülkiyette  maliklerin   eşya dolayısıyla  sorumluluğu  kural  olarak adi sorumluluk olup, payları  oranındadır.</a:t>
          </a:r>
        </a:p>
      </dgm:t>
    </dgm:pt>
    <dgm:pt modelId="{88B9469D-26F9-4044-9E1E-9406D6ADBE59}" type="parTrans" cxnId="{354B2BBD-35BF-4C80-84DC-639241598210}">
      <dgm:prSet/>
      <dgm:spPr/>
      <dgm:t>
        <a:bodyPr/>
        <a:lstStyle/>
        <a:p>
          <a:endParaRPr lang="tr-TR"/>
        </a:p>
      </dgm:t>
    </dgm:pt>
    <dgm:pt modelId="{E33BE19C-F78B-4938-B101-47FF64713A88}" type="sibTrans" cxnId="{354B2BBD-35BF-4C80-84DC-639241598210}">
      <dgm:prSet/>
      <dgm:spPr/>
      <dgm:t>
        <a:bodyPr/>
        <a:lstStyle/>
        <a:p>
          <a:endParaRPr lang="tr-TR"/>
        </a:p>
      </dgm:t>
    </dgm:pt>
    <dgm:pt modelId="{27211C03-6A56-4CEF-857F-D367071A2B65}">
      <dgm:prSet phldrT="[Metin]"/>
      <dgm:spPr/>
      <dgm:t>
        <a:bodyPr/>
        <a:lstStyle/>
        <a:p>
          <a:pPr algn="l"/>
          <a:r>
            <a:rPr lang="tr-TR" dirty="0">
              <a:latin typeface="Times New Roman" pitchFamily="18" charset="0"/>
              <a:cs typeface="Times New Roman" pitchFamily="18" charset="0"/>
            </a:rPr>
            <a:t>1. Elbirliği   mülkiyetinde   maliklerin hisseleri    belli   değildir.</a:t>
          </a:r>
        </a:p>
        <a:p>
          <a:pPr algn="l"/>
          <a:r>
            <a:rPr lang="tr-TR" dirty="0">
              <a:latin typeface="Times New Roman" pitchFamily="18" charset="0"/>
              <a:cs typeface="Times New Roman" pitchFamily="18" charset="0"/>
            </a:rPr>
            <a:t>2. Elbirliği   mülkiyetinin   yaratan   özel ortaklık   ilişkileri   kanununda   sınırlı olarak  sayılmıştır.</a:t>
          </a:r>
        </a:p>
        <a:p>
          <a:pPr algn="l"/>
          <a:r>
            <a:rPr lang="tr-TR" dirty="0">
              <a:latin typeface="Times New Roman" pitchFamily="18" charset="0"/>
              <a:cs typeface="Times New Roman" pitchFamily="18" charset="0"/>
            </a:rPr>
            <a:t>3. Elbirliği   mülkiyetinin  konusu birden ziyade   eşya   olabileceği   gibi, bir malvarlığının tamamı da olabilir.</a:t>
          </a:r>
        </a:p>
        <a:p>
          <a:pPr algn="l"/>
          <a:r>
            <a:rPr lang="tr-TR" dirty="0">
              <a:latin typeface="Times New Roman" pitchFamily="18" charset="0"/>
              <a:cs typeface="Times New Roman" pitchFamily="18" charset="0"/>
            </a:rPr>
            <a:t>4.  Elbirliği    mülkiyetinde   hisse   söz konusu olmadığından, malikler ortak şey üzerinde oybirliği ile tasarrufi işlemlerde bulunabilirler.</a:t>
          </a:r>
        </a:p>
        <a:p>
          <a:pPr algn="l"/>
          <a:r>
            <a:rPr lang="tr-TR" dirty="0">
              <a:latin typeface="Times New Roman" pitchFamily="18" charset="0"/>
              <a:cs typeface="Times New Roman" pitchFamily="18" charset="0"/>
            </a:rPr>
            <a:t>5. Elbirliği mülkiyetinde maliklerin eşyayı hep birlikte kullanmaları zorunludur. </a:t>
          </a:r>
        </a:p>
        <a:p>
          <a:pPr algn="just"/>
          <a:r>
            <a:rPr lang="tr-TR" dirty="0">
              <a:latin typeface="Times New Roman" pitchFamily="18" charset="0"/>
              <a:cs typeface="Times New Roman" pitchFamily="18" charset="0"/>
            </a:rPr>
            <a:t>6. Elbirliği mülkiyetinde malın idaresi ve diğer işler için bir ayrım yapılmadan oybirliği ile karar alınacağı düzenlenmiştir.</a:t>
          </a:r>
        </a:p>
        <a:p>
          <a:pPr algn="l"/>
          <a:r>
            <a:rPr lang="tr-TR" dirty="0">
              <a:latin typeface="Times New Roman" pitchFamily="18" charset="0"/>
              <a:cs typeface="Times New Roman" pitchFamily="18" charset="0"/>
            </a:rPr>
            <a:t>7. Elbirliği   mülkiyetinde    sorumluluk daima müteselsildir.</a:t>
          </a:r>
        </a:p>
      </dgm:t>
    </dgm:pt>
    <dgm:pt modelId="{75C40EAB-99F0-4A12-AA8D-2BEE417759FE}" type="parTrans" cxnId="{B9FC7E97-D3AD-4DB5-92FB-E2293BB6BDEC}">
      <dgm:prSet/>
      <dgm:spPr/>
      <dgm:t>
        <a:bodyPr/>
        <a:lstStyle/>
        <a:p>
          <a:endParaRPr lang="tr-TR"/>
        </a:p>
      </dgm:t>
    </dgm:pt>
    <dgm:pt modelId="{E45DB25A-F339-4F57-A1BC-1F6C43A2BAC2}" type="sibTrans" cxnId="{B9FC7E97-D3AD-4DB5-92FB-E2293BB6BDEC}">
      <dgm:prSet/>
      <dgm:spPr/>
      <dgm:t>
        <a:bodyPr/>
        <a:lstStyle/>
        <a:p>
          <a:endParaRPr lang="tr-TR"/>
        </a:p>
      </dgm:t>
    </dgm:pt>
    <dgm:pt modelId="{07BFE340-9B7B-417F-9C55-A386EF030013}" type="pres">
      <dgm:prSet presAssocID="{27B516DB-A6A0-436E-8919-DE52E177331D}" presName="diagram" presStyleCnt="0">
        <dgm:presLayoutVars>
          <dgm:dir/>
          <dgm:resizeHandles val="exact"/>
        </dgm:presLayoutVars>
      </dgm:prSet>
      <dgm:spPr/>
    </dgm:pt>
    <dgm:pt modelId="{69645FA2-9A4E-4D4C-8BD4-D1802711B6A4}" type="pres">
      <dgm:prSet presAssocID="{6DA8F203-7700-450D-BD94-8745F2B8419B}" presName="node" presStyleLbl="node1" presStyleIdx="0" presStyleCnt="2" custScaleY="208471">
        <dgm:presLayoutVars>
          <dgm:bulletEnabled val="1"/>
        </dgm:presLayoutVars>
      </dgm:prSet>
      <dgm:spPr/>
    </dgm:pt>
    <dgm:pt modelId="{D64E38C5-3716-4B61-984F-E2196FEE783C}" type="pres">
      <dgm:prSet presAssocID="{E33BE19C-F78B-4938-B101-47FF64713A88}" presName="sibTrans" presStyleCnt="0"/>
      <dgm:spPr/>
    </dgm:pt>
    <dgm:pt modelId="{E81A230E-4D86-4D77-9958-466145392DC2}" type="pres">
      <dgm:prSet presAssocID="{27211C03-6A56-4CEF-857F-D367071A2B65}" presName="node" presStyleLbl="node1" presStyleIdx="1" presStyleCnt="2" custScaleY="208471">
        <dgm:presLayoutVars>
          <dgm:bulletEnabled val="1"/>
        </dgm:presLayoutVars>
      </dgm:prSet>
      <dgm:spPr/>
    </dgm:pt>
  </dgm:ptLst>
  <dgm:cxnLst>
    <dgm:cxn modelId="{E730F02C-BCFE-42CA-8763-65971405778C}" type="presOf" srcId="{27B516DB-A6A0-436E-8919-DE52E177331D}" destId="{07BFE340-9B7B-417F-9C55-A386EF030013}" srcOrd="0" destOrd="0" presId="urn:microsoft.com/office/officeart/2005/8/layout/default#3"/>
    <dgm:cxn modelId="{5C98583C-1F7F-493A-8F55-1B9E65FAC09C}" type="presOf" srcId="{27211C03-6A56-4CEF-857F-D367071A2B65}" destId="{E81A230E-4D86-4D77-9958-466145392DC2}" srcOrd="0" destOrd="0" presId="urn:microsoft.com/office/officeart/2005/8/layout/default#3"/>
    <dgm:cxn modelId="{89C99A74-5C44-40AD-BBE3-8ECDC3979146}" type="presOf" srcId="{6DA8F203-7700-450D-BD94-8745F2B8419B}" destId="{69645FA2-9A4E-4D4C-8BD4-D1802711B6A4}" srcOrd="0" destOrd="0" presId="urn:microsoft.com/office/officeart/2005/8/layout/default#3"/>
    <dgm:cxn modelId="{B9FC7E97-D3AD-4DB5-92FB-E2293BB6BDEC}" srcId="{27B516DB-A6A0-436E-8919-DE52E177331D}" destId="{27211C03-6A56-4CEF-857F-D367071A2B65}" srcOrd="1" destOrd="0" parTransId="{75C40EAB-99F0-4A12-AA8D-2BEE417759FE}" sibTransId="{E45DB25A-F339-4F57-A1BC-1F6C43A2BAC2}"/>
    <dgm:cxn modelId="{354B2BBD-35BF-4C80-84DC-639241598210}" srcId="{27B516DB-A6A0-436E-8919-DE52E177331D}" destId="{6DA8F203-7700-450D-BD94-8745F2B8419B}" srcOrd="0" destOrd="0" parTransId="{88B9469D-26F9-4044-9E1E-9406D6ADBE59}" sibTransId="{E33BE19C-F78B-4938-B101-47FF64713A88}"/>
    <dgm:cxn modelId="{57F5ADEC-2248-4806-A50F-81D205A9489B}" type="presParOf" srcId="{07BFE340-9B7B-417F-9C55-A386EF030013}" destId="{69645FA2-9A4E-4D4C-8BD4-D1802711B6A4}" srcOrd="0" destOrd="0" presId="urn:microsoft.com/office/officeart/2005/8/layout/default#3"/>
    <dgm:cxn modelId="{BE108E4F-0283-4F37-BFF1-D25809D5580D}" type="presParOf" srcId="{07BFE340-9B7B-417F-9C55-A386EF030013}" destId="{D64E38C5-3716-4B61-984F-E2196FEE783C}" srcOrd="1" destOrd="0" presId="urn:microsoft.com/office/officeart/2005/8/layout/default#3"/>
    <dgm:cxn modelId="{9B0E3559-2780-4F27-B3F8-7C59C9F263B3}" type="presParOf" srcId="{07BFE340-9B7B-417F-9C55-A386EF030013}" destId="{E81A230E-4D86-4D77-9958-466145392DC2}" srcOrd="2" destOrd="0" presId="urn:microsoft.com/office/officeart/2005/8/layout/defaul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F674FFE-2C8A-4102-9D97-29B3D57C8A89}"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tr-TR"/>
        </a:p>
      </dgm:t>
    </dgm:pt>
    <dgm:pt modelId="{ADB3DF39-1152-4E40-A46C-342C67595EDA}">
      <dgm:prSet phldrT="[Metin]"/>
      <dgm:spPr/>
      <dgm:t>
        <a:bodyPr/>
        <a:lstStyle/>
        <a:p>
          <a:r>
            <a:rPr lang="tr-TR" dirty="0">
              <a:solidFill>
                <a:schemeClr val="tx1"/>
              </a:solidFill>
              <a:latin typeface="Times New Roman" pitchFamily="18" charset="0"/>
              <a:cs typeface="Times New Roman" pitchFamily="18" charset="0"/>
            </a:rPr>
            <a:t>Pay Oranı</a:t>
          </a:r>
        </a:p>
      </dgm:t>
    </dgm:pt>
    <dgm:pt modelId="{9C70539F-4636-4CB5-920F-BC59D30AE96D}" type="parTrans" cxnId="{E08313A0-0A71-4E63-B28B-A37F4E860D1E}">
      <dgm:prSet/>
      <dgm:spPr/>
      <dgm:t>
        <a:bodyPr/>
        <a:lstStyle/>
        <a:p>
          <a:endParaRPr lang="tr-TR"/>
        </a:p>
      </dgm:t>
    </dgm:pt>
    <dgm:pt modelId="{0B42A0AD-75DF-4293-AF08-FFA2DF1DA69C}" type="sibTrans" cxnId="{E08313A0-0A71-4E63-B28B-A37F4E860D1E}">
      <dgm:prSet/>
      <dgm:spPr/>
      <dgm:t>
        <a:bodyPr/>
        <a:lstStyle/>
        <a:p>
          <a:endParaRPr lang="tr-TR"/>
        </a:p>
      </dgm:t>
    </dgm:pt>
    <dgm:pt modelId="{1C67828E-C4DD-4A97-A876-9AA046027466}">
      <dgm:prSet phldrT="[Metin]"/>
      <dgm:spPr/>
      <dgm:t>
        <a:bodyPr/>
        <a:lstStyle/>
        <a:p>
          <a:r>
            <a:rPr lang="tr-TR" dirty="0">
              <a:solidFill>
                <a:schemeClr val="tx1"/>
              </a:solidFill>
              <a:latin typeface="Times New Roman" pitchFamily="18" charset="0"/>
              <a:cs typeface="Times New Roman" pitchFamily="18" charset="0"/>
            </a:rPr>
            <a:t>Paydaşın Payında Tasarrufu</a:t>
          </a:r>
        </a:p>
      </dgm:t>
    </dgm:pt>
    <dgm:pt modelId="{77226A7C-765B-444F-927B-F3DDAEBD9354}" type="parTrans" cxnId="{AF8A0C9F-11CF-4F01-B203-F7FC1BE72EB7}">
      <dgm:prSet/>
      <dgm:spPr/>
      <dgm:t>
        <a:bodyPr/>
        <a:lstStyle/>
        <a:p>
          <a:endParaRPr lang="tr-TR"/>
        </a:p>
      </dgm:t>
    </dgm:pt>
    <dgm:pt modelId="{75BE5A85-3218-478F-8178-6011F56827FC}" type="sibTrans" cxnId="{AF8A0C9F-11CF-4F01-B203-F7FC1BE72EB7}">
      <dgm:prSet/>
      <dgm:spPr/>
      <dgm:t>
        <a:bodyPr/>
        <a:lstStyle/>
        <a:p>
          <a:endParaRPr lang="tr-TR"/>
        </a:p>
      </dgm:t>
    </dgm:pt>
    <dgm:pt modelId="{55F4719D-C9C0-4E25-91C6-3DE845CF8057}">
      <dgm:prSet phldrT="[Metin]"/>
      <dgm:spPr/>
      <dgm:t>
        <a:bodyPr/>
        <a:lstStyle/>
        <a:p>
          <a:r>
            <a:rPr lang="tr-TR" dirty="0">
              <a:solidFill>
                <a:schemeClr val="tx1"/>
              </a:solidFill>
              <a:latin typeface="Times New Roman" pitchFamily="18" charset="0"/>
              <a:cs typeface="Times New Roman" pitchFamily="18" charset="0"/>
            </a:rPr>
            <a:t>Paydaşın Hakkını Koruması</a:t>
          </a:r>
        </a:p>
      </dgm:t>
    </dgm:pt>
    <dgm:pt modelId="{9D4FC60D-555F-466A-BA18-1E0F18B27979}" type="parTrans" cxnId="{8C92E637-DAEE-4E14-A072-0CC29C503647}">
      <dgm:prSet/>
      <dgm:spPr/>
      <dgm:t>
        <a:bodyPr/>
        <a:lstStyle/>
        <a:p>
          <a:endParaRPr lang="tr-TR"/>
        </a:p>
      </dgm:t>
    </dgm:pt>
    <dgm:pt modelId="{3769CAEF-DC39-458E-9842-E81ADBC4BDAC}" type="sibTrans" cxnId="{8C92E637-DAEE-4E14-A072-0CC29C503647}">
      <dgm:prSet/>
      <dgm:spPr/>
      <dgm:t>
        <a:bodyPr/>
        <a:lstStyle/>
        <a:p>
          <a:endParaRPr lang="tr-TR"/>
        </a:p>
      </dgm:t>
    </dgm:pt>
    <dgm:pt modelId="{36EE945B-09F8-4035-A256-AA06AE15EFB3}" type="pres">
      <dgm:prSet presAssocID="{8F674FFE-2C8A-4102-9D97-29B3D57C8A89}" presName="Name0" presStyleCnt="0">
        <dgm:presLayoutVars>
          <dgm:dir/>
          <dgm:resizeHandles val="exact"/>
        </dgm:presLayoutVars>
      </dgm:prSet>
      <dgm:spPr/>
    </dgm:pt>
    <dgm:pt modelId="{CD62CFB9-1739-4C42-92DA-B7C3D55CA1D3}" type="pres">
      <dgm:prSet presAssocID="{ADB3DF39-1152-4E40-A46C-342C67595EDA}" presName="node" presStyleLbl="node1" presStyleIdx="0" presStyleCnt="3" custLinFactNeighborX="41526" custLinFactNeighborY="-830">
        <dgm:presLayoutVars>
          <dgm:bulletEnabled val="1"/>
        </dgm:presLayoutVars>
      </dgm:prSet>
      <dgm:spPr/>
    </dgm:pt>
    <dgm:pt modelId="{5EBD8F60-994B-480B-90B0-391FAE4931CF}" type="pres">
      <dgm:prSet presAssocID="{0B42A0AD-75DF-4293-AF08-FFA2DF1DA69C}" presName="sibTrans" presStyleCnt="0"/>
      <dgm:spPr/>
    </dgm:pt>
    <dgm:pt modelId="{F8E1D2BE-04DA-4C8A-8869-6C46ADF36E23}" type="pres">
      <dgm:prSet presAssocID="{1C67828E-C4DD-4A97-A876-9AA046027466}" presName="node" presStyleLbl="node1" presStyleIdx="1" presStyleCnt="3">
        <dgm:presLayoutVars>
          <dgm:bulletEnabled val="1"/>
        </dgm:presLayoutVars>
      </dgm:prSet>
      <dgm:spPr/>
    </dgm:pt>
    <dgm:pt modelId="{CA44118F-E96B-4E3C-9689-A6BDF584BD23}" type="pres">
      <dgm:prSet presAssocID="{75BE5A85-3218-478F-8178-6011F56827FC}" presName="sibTrans" presStyleCnt="0"/>
      <dgm:spPr/>
    </dgm:pt>
    <dgm:pt modelId="{DEBAC325-885A-4145-A37C-5B9D8884CD3B}" type="pres">
      <dgm:prSet presAssocID="{55F4719D-C9C0-4E25-91C6-3DE845CF8057}" presName="node" presStyleLbl="node1" presStyleIdx="2" presStyleCnt="3">
        <dgm:presLayoutVars>
          <dgm:bulletEnabled val="1"/>
        </dgm:presLayoutVars>
      </dgm:prSet>
      <dgm:spPr/>
    </dgm:pt>
  </dgm:ptLst>
  <dgm:cxnLst>
    <dgm:cxn modelId="{8C92E637-DAEE-4E14-A072-0CC29C503647}" srcId="{8F674FFE-2C8A-4102-9D97-29B3D57C8A89}" destId="{55F4719D-C9C0-4E25-91C6-3DE845CF8057}" srcOrd="2" destOrd="0" parTransId="{9D4FC60D-555F-466A-BA18-1E0F18B27979}" sibTransId="{3769CAEF-DC39-458E-9842-E81ADBC4BDAC}"/>
    <dgm:cxn modelId="{B7029C8C-2450-4648-9926-825F585CACD0}" type="presOf" srcId="{8F674FFE-2C8A-4102-9D97-29B3D57C8A89}" destId="{36EE945B-09F8-4035-A256-AA06AE15EFB3}" srcOrd="0" destOrd="0" presId="urn:microsoft.com/office/officeart/2005/8/layout/hList6"/>
    <dgm:cxn modelId="{2B1BFE8F-6070-4239-9DB8-67AB70E190F5}" type="presOf" srcId="{55F4719D-C9C0-4E25-91C6-3DE845CF8057}" destId="{DEBAC325-885A-4145-A37C-5B9D8884CD3B}" srcOrd="0" destOrd="0" presId="urn:microsoft.com/office/officeart/2005/8/layout/hList6"/>
    <dgm:cxn modelId="{AF8A0C9F-11CF-4F01-B203-F7FC1BE72EB7}" srcId="{8F674FFE-2C8A-4102-9D97-29B3D57C8A89}" destId="{1C67828E-C4DD-4A97-A876-9AA046027466}" srcOrd="1" destOrd="0" parTransId="{77226A7C-765B-444F-927B-F3DDAEBD9354}" sibTransId="{75BE5A85-3218-478F-8178-6011F56827FC}"/>
    <dgm:cxn modelId="{E08313A0-0A71-4E63-B28B-A37F4E860D1E}" srcId="{8F674FFE-2C8A-4102-9D97-29B3D57C8A89}" destId="{ADB3DF39-1152-4E40-A46C-342C67595EDA}" srcOrd="0" destOrd="0" parTransId="{9C70539F-4636-4CB5-920F-BC59D30AE96D}" sibTransId="{0B42A0AD-75DF-4293-AF08-FFA2DF1DA69C}"/>
    <dgm:cxn modelId="{80F611B8-7700-4E42-9573-08D95D94462E}" type="presOf" srcId="{1C67828E-C4DD-4A97-A876-9AA046027466}" destId="{F8E1D2BE-04DA-4C8A-8869-6C46ADF36E23}" srcOrd="0" destOrd="0" presId="urn:microsoft.com/office/officeart/2005/8/layout/hList6"/>
    <dgm:cxn modelId="{138929CE-EDB5-4C04-9140-F61E6B6B74A3}" type="presOf" srcId="{ADB3DF39-1152-4E40-A46C-342C67595EDA}" destId="{CD62CFB9-1739-4C42-92DA-B7C3D55CA1D3}" srcOrd="0" destOrd="0" presId="urn:microsoft.com/office/officeart/2005/8/layout/hList6"/>
    <dgm:cxn modelId="{298E0BA9-2A33-41D5-858E-2D4CE23DD972}" type="presParOf" srcId="{36EE945B-09F8-4035-A256-AA06AE15EFB3}" destId="{CD62CFB9-1739-4C42-92DA-B7C3D55CA1D3}" srcOrd="0" destOrd="0" presId="urn:microsoft.com/office/officeart/2005/8/layout/hList6"/>
    <dgm:cxn modelId="{4163D8CF-988F-4ED2-A195-12E3C8EC5A51}" type="presParOf" srcId="{36EE945B-09F8-4035-A256-AA06AE15EFB3}" destId="{5EBD8F60-994B-480B-90B0-391FAE4931CF}" srcOrd="1" destOrd="0" presId="urn:microsoft.com/office/officeart/2005/8/layout/hList6"/>
    <dgm:cxn modelId="{6627C60C-3185-47B3-9756-936BF1E045C9}" type="presParOf" srcId="{36EE945B-09F8-4035-A256-AA06AE15EFB3}" destId="{F8E1D2BE-04DA-4C8A-8869-6C46ADF36E23}" srcOrd="2" destOrd="0" presId="urn:microsoft.com/office/officeart/2005/8/layout/hList6"/>
    <dgm:cxn modelId="{CBD29E93-573E-4567-9AC1-470D67CF79FC}" type="presParOf" srcId="{36EE945B-09F8-4035-A256-AA06AE15EFB3}" destId="{CA44118F-E96B-4E3C-9689-A6BDF584BD23}" srcOrd="3" destOrd="0" presId="urn:microsoft.com/office/officeart/2005/8/layout/hList6"/>
    <dgm:cxn modelId="{58185FDC-E8A6-487C-8220-5BC6C783741C}" type="presParOf" srcId="{36EE945B-09F8-4035-A256-AA06AE15EFB3}" destId="{DEBAC325-885A-4145-A37C-5B9D8884CD3B}" srcOrd="4"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6D279D2-FE63-47D3-B994-BC72B6421119}"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tr-TR"/>
        </a:p>
      </dgm:t>
    </dgm:pt>
    <dgm:pt modelId="{D4517BBB-F1B8-49A9-BE32-02FF63463977}">
      <dgm:prSet phldrT="[Metin]" custT="1"/>
      <dgm:spPr/>
      <dgm:t>
        <a:bodyPr/>
        <a:lstStyle/>
        <a:p>
          <a:r>
            <a:rPr lang="tr-TR" sz="2800" dirty="0">
              <a:latin typeface="Times New Roman" pitchFamily="18" charset="0"/>
              <a:cs typeface="Times New Roman" pitchFamily="18" charset="0"/>
            </a:rPr>
            <a:t>Pay Oranı</a:t>
          </a:r>
        </a:p>
      </dgm:t>
    </dgm:pt>
    <dgm:pt modelId="{E13C3A6E-F29A-411B-966B-E92650CFAA2F}" type="parTrans" cxnId="{3D9AD6A3-2464-4200-9523-9FA1D19A115E}">
      <dgm:prSet/>
      <dgm:spPr/>
      <dgm:t>
        <a:bodyPr/>
        <a:lstStyle/>
        <a:p>
          <a:endParaRPr lang="tr-TR"/>
        </a:p>
      </dgm:t>
    </dgm:pt>
    <dgm:pt modelId="{FDAC5B8E-13C2-4B38-BD2D-6FDE6E54AA30}" type="sibTrans" cxnId="{3D9AD6A3-2464-4200-9523-9FA1D19A115E}">
      <dgm:prSet/>
      <dgm:spPr/>
      <dgm:t>
        <a:bodyPr/>
        <a:lstStyle/>
        <a:p>
          <a:endParaRPr lang="tr-TR"/>
        </a:p>
      </dgm:t>
    </dgm:pt>
    <dgm:pt modelId="{687A13EF-FA90-4508-A4CC-1EBAE3F8FC66}">
      <dgm:prSet phldrT="[Metin]" custT="1"/>
      <dgm:spPr/>
      <dgm:t>
        <a:bodyPr/>
        <a:lstStyle/>
        <a:p>
          <a:r>
            <a:rPr lang="tr-TR" sz="2000" dirty="0">
              <a:latin typeface="Times New Roman" pitchFamily="18" charset="0"/>
              <a:cs typeface="Times New Roman" pitchFamily="18" charset="0"/>
            </a:rPr>
            <a:t>Pay Oranı, Paylı Mülkiyetin kurulmasına yol açan Hukuki İşlem, İdari Karar veya Kanun Hükmü ile belirtilmiş olabilir.</a:t>
          </a:r>
        </a:p>
      </dgm:t>
    </dgm:pt>
    <dgm:pt modelId="{E530F45C-4CB5-40E5-8C7E-CFF7BAD33DD3}" type="parTrans" cxnId="{C89C8560-67D3-401B-988E-46B68705B829}">
      <dgm:prSet/>
      <dgm:spPr/>
      <dgm:t>
        <a:bodyPr/>
        <a:lstStyle/>
        <a:p>
          <a:endParaRPr lang="tr-TR"/>
        </a:p>
      </dgm:t>
    </dgm:pt>
    <dgm:pt modelId="{BEDF04E2-0A79-4BC7-A616-60E7544ACF13}" type="sibTrans" cxnId="{C89C8560-67D3-401B-988E-46B68705B829}">
      <dgm:prSet/>
      <dgm:spPr/>
      <dgm:t>
        <a:bodyPr/>
        <a:lstStyle/>
        <a:p>
          <a:endParaRPr lang="tr-TR"/>
        </a:p>
      </dgm:t>
    </dgm:pt>
    <dgm:pt modelId="{DCAE2D59-36E5-455C-8265-9491698979C0}">
      <dgm:prSet phldrT="[Metin]" custT="1"/>
      <dgm:spPr/>
      <dgm:t>
        <a:bodyPr/>
        <a:lstStyle/>
        <a:p>
          <a:r>
            <a:rPr lang="tr-TR" sz="2000" dirty="0">
              <a:latin typeface="Times New Roman" pitchFamily="18" charset="0"/>
              <a:cs typeface="Times New Roman" pitchFamily="18" charset="0"/>
            </a:rPr>
            <a:t>Paylı Mülkiyetin kurulmasına yol açan Hukuki Sebepte Pay Oranı tayin edilmemişse veya Pay Oranı belli değilse, Paylar eşit sayılır. </a:t>
          </a:r>
        </a:p>
        <a:p>
          <a:r>
            <a:rPr lang="tr-TR" sz="2000" dirty="0">
              <a:latin typeface="Times New Roman" pitchFamily="18" charset="0"/>
              <a:cs typeface="Times New Roman" pitchFamily="18" charset="0"/>
            </a:rPr>
            <a:t>(</a:t>
          </a:r>
          <a:r>
            <a:rPr lang="tr-TR" sz="2000" i="1" dirty="0">
              <a:latin typeface="Times New Roman" pitchFamily="18" charset="0"/>
              <a:cs typeface="Times New Roman" pitchFamily="18" charset="0"/>
            </a:rPr>
            <a:t>MK. m. 688/f. 2)</a:t>
          </a:r>
        </a:p>
      </dgm:t>
    </dgm:pt>
    <dgm:pt modelId="{D52DB2AE-57E4-4B00-A2DC-D5E312270004}" type="parTrans" cxnId="{F15D1677-AF4E-4D36-84F4-0C002F6BE354}">
      <dgm:prSet/>
      <dgm:spPr/>
      <dgm:t>
        <a:bodyPr/>
        <a:lstStyle/>
        <a:p>
          <a:endParaRPr lang="tr-TR"/>
        </a:p>
      </dgm:t>
    </dgm:pt>
    <dgm:pt modelId="{8121E25A-F723-4E1F-97E7-B98CC89D9DE8}" type="sibTrans" cxnId="{F15D1677-AF4E-4D36-84F4-0C002F6BE354}">
      <dgm:prSet/>
      <dgm:spPr/>
      <dgm:t>
        <a:bodyPr/>
        <a:lstStyle/>
        <a:p>
          <a:endParaRPr lang="tr-TR"/>
        </a:p>
      </dgm:t>
    </dgm:pt>
    <dgm:pt modelId="{AB7B5A2C-6AC6-4439-9A3B-5FEAB670219E}">
      <dgm:prSet phldrT="[Metin]" custT="1"/>
      <dgm:spPr/>
      <dgm:t>
        <a:bodyPr/>
        <a:lstStyle/>
        <a:p>
          <a:pPr algn="just"/>
          <a:r>
            <a:rPr lang="tr-TR" sz="2000" dirty="0">
              <a:latin typeface="Times New Roman" pitchFamily="18" charset="0"/>
              <a:cs typeface="Times New Roman" pitchFamily="18" charset="0"/>
            </a:rPr>
            <a:t>Paylı Mülkiyete tabi Taşınmazlarda kütükteki Mülkiyet Hakkı, tescile yol açan Hukuki Sebeple, belirlenen Pay Oranını da gösterecektir. Şayet;</a:t>
          </a:r>
        </a:p>
        <a:p>
          <a:pPr algn="just"/>
          <a:r>
            <a:rPr lang="tr-TR" sz="2000" dirty="0">
              <a:latin typeface="Times New Roman" pitchFamily="18" charset="0"/>
              <a:cs typeface="Times New Roman" pitchFamily="18" charset="0"/>
            </a:rPr>
            <a:t>- Tescil hukuki sebepten farklı bir oranı gösteriyorsa</a:t>
          </a:r>
        </a:p>
        <a:p>
          <a:pPr algn="just"/>
          <a:r>
            <a:rPr lang="tr-TR" sz="2000" dirty="0">
              <a:latin typeface="Times New Roman" pitchFamily="18" charset="0"/>
              <a:cs typeface="Times New Roman" pitchFamily="18" charset="0"/>
            </a:rPr>
            <a:t>-  Hukuki sebepte bir oran bulunmasına rağmen kütükte bu oran yazılı değilse</a:t>
          </a:r>
        </a:p>
        <a:p>
          <a:pPr algn="just"/>
          <a:r>
            <a:rPr lang="tr-TR" sz="2000" dirty="0">
              <a:latin typeface="Times New Roman" pitchFamily="18" charset="0"/>
              <a:cs typeface="Times New Roman" pitchFamily="18" charset="0"/>
            </a:rPr>
            <a:t>MK. m. 1025 gereğince, Sicilin Düzeltilmesi Davası açılabilir.</a:t>
          </a:r>
        </a:p>
        <a:p>
          <a:pPr algn="just"/>
          <a:endParaRPr lang="tr-TR" sz="2000" dirty="0">
            <a:latin typeface="Times New Roman" pitchFamily="18" charset="0"/>
            <a:cs typeface="Times New Roman" pitchFamily="18" charset="0"/>
          </a:endParaRPr>
        </a:p>
        <a:p>
          <a:pPr algn="ctr"/>
          <a:endParaRPr lang="tr-TR" sz="2000" dirty="0">
            <a:latin typeface="Times New Roman" pitchFamily="18" charset="0"/>
            <a:cs typeface="Times New Roman" pitchFamily="18" charset="0"/>
          </a:endParaRPr>
        </a:p>
      </dgm:t>
    </dgm:pt>
    <dgm:pt modelId="{D15099D0-03A5-4A6F-A288-E2ED9999E8E3}" type="parTrans" cxnId="{DB0179F6-83CF-4868-ACB3-0DBEEC263C12}">
      <dgm:prSet/>
      <dgm:spPr/>
      <dgm:t>
        <a:bodyPr/>
        <a:lstStyle/>
        <a:p>
          <a:endParaRPr lang="tr-TR"/>
        </a:p>
      </dgm:t>
    </dgm:pt>
    <dgm:pt modelId="{C3507EF3-A9C6-445B-95A0-54C1F29A2467}" type="sibTrans" cxnId="{DB0179F6-83CF-4868-ACB3-0DBEEC263C12}">
      <dgm:prSet/>
      <dgm:spPr/>
      <dgm:t>
        <a:bodyPr/>
        <a:lstStyle/>
        <a:p>
          <a:endParaRPr lang="tr-TR"/>
        </a:p>
      </dgm:t>
    </dgm:pt>
    <dgm:pt modelId="{31FB7581-26DD-4A8B-8DAC-DEBBB1B63634}">
      <dgm:prSet phldrT="[Metin]" custT="1"/>
      <dgm:spPr/>
      <dgm:t>
        <a:bodyPr/>
        <a:lstStyle/>
        <a:p>
          <a:pPr algn="just"/>
          <a:r>
            <a:rPr lang="tr-TR" sz="2000" dirty="0">
              <a:latin typeface="Times New Roman" pitchFamily="18" charset="0"/>
              <a:cs typeface="Times New Roman" pitchFamily="18" charset="0"/>
            </a:rPr>
            <a:t>Pay Oranı, Paydaşın, paylı malın yönetiminde söz sahibi olma durumunu, yükleneceği gider, vergi vs. yükümlülüklerin oranını tayin eder. </a:t>
          </a:r>
        </a:p>
        <a:p>
          <a:pPr algn="just"/>
          <a:r>
            <a:rPr lang="tr-TR" sz="2000" dirty="0">
              <a:latin typeface="Times New Roman" pitchFamily="18" charset="0"/>
              <a:cs typeface="Times New Roman" pitchFamily="18" charset="0"/>
            </a:rPr>
            <a:t>Paydaşların sözleşme ile bu konuları Pay  Oranına bağlı olmayan şekilde düzenlemeleri de mümkündür. Fakat bu anlaşma sadece tarafları ve külli halefleri bağlar, cüz’i haleflere etkisi yoktur.</a:t>
          </a:r>
        </a:p>
        <a:p>
          <a:pPr algn="ctr"/>
          <a:endParaRPr lang="tr-TR" sz="2000" dirty="0">
            <a:latin typeface="Times New Roman" pitchFamily="18" charset="0"/>
            <a:cs typeface="Times New Roman" pitchFamily="18" charset="0"/>
          </a:endParaRPr>
        </a:p>
        <a:p>
          <a:pPr algn="ctr"/>
          <a:endParaRPr lang="tr-TR" sz="2000" dirty="0">
            <a:latin typeface="Times New Roman" pitchFamily="18" charset="0"/>
            <a:cs typeface="Times New Roman" pitchFamily="18" charset="0"/>
          </a:endParaRPr>
        </a:p>
        <a:p>
          <a:pPr algn="ctr"/>
          <a:r>
            <a:rPr lang="tr-TR" sz="2000" dirty="0">
              <a:latin typeface="Times New Roman" pitchFamily="18" charset="0"/>
              <a:cs typeface="Times New Roman" pitchFamily="18" charset="0"/>
            </a:rPr>
            <a:t>                                             </a:t>
          </a:r>
        </a:p>
      </dgm:t>
    </dgm:pt>
    <dgm:pt modelId="{646B08B6-20BF-49DB-9827-EBECE8889B69}" type="parTrans" cxnId="{143EABFD-660D-40D0-8C7A-1F5C8DE0E916}">
      <dgm:prSet/>
      <dgm:spPr/>
      <dgm:t>
        <a:bodyPr/>
        <a:lstStyle/>
        <a:p>
          <a:endParaRPr lang="tr-TR"/>
        </a:p>
      </dgm:t>
    </dgm:pt>
    <dgm:pt modelId="{85B3DCF2-950D-488F-9C9A-2C18DB60206D}" type="sibTrans" cxnId="{143EABFD-660D-40D0-8C7A-1F5C8DE0E916}">
      <dgm:prSet/>
      <dgm:spPr/>
      <dgm:t>
        <a:bodyPr/>
        <a:lstStyle/>
        <a:p>
          <a:endParaRPr lang="tr-TR"/>
        </a:p>
      </dgm:t>
    </dgm:pt>
    <dgm:pt modelId="{19A197D6-ABD1-41ED-810B-38D914F4E604}" type="pres">
      <dgm:prSet presAssocID="{26D279D2-FE63-47D3-B994-BC72B6421119}" presName="diagram" presStyleCnt="0">
        <dgm:presLayoutVars>
          <dgm:chMax val="1"/>
          <dgm:dir/>
          <dgm:animLvl val="ctr"/>
          <dgm:resizeHandles val="exact"/>
        </dgm:presLayoutVars>
      </dgm:prSet>
      <dgm:spPr/>
    </dgm:pt>
    <dgm:pt modelId="{ED953DBF-5FD8-460B-A620-D593DDC8CDC5}" type="pres">
      <dgm:prSet presAssocID="{26D279D2-FE63-47D3-B994-BC72B6421119}" presName="matrix" presStyleCnt="0"/>
      <dgm:spPr/>
    </dgm:pt>
    <dgm:pt modelId="{60AB4BD6-B82B-40EF-A789-632F6B8DE3AA}" type="pres">
      <dgm:prSet presAssocID="{26D279D2-FE63-47D3-B994-BC72B6421119}" presName="tile1" presStyleLbl="node1" presStyleIdx="0" presStyleCnt="4"/>
      <dgm:spPr/>
    </dgm:pt>
    <dgm:pt modelId="{1DD5D4E0-9AC2-4FBB-BE24-884E98418A27}" type="pres">
      <dgm:prSet presAssocID="{26D279D2-FE63-47D3-B994-BC72B6421119}" presName="tile1text" presStyleLbl="node1" presStyleIdx="0" presStyleCnt="4">
        <dgm:presLayoutVars>
          <dgm:chMax val="0"/>
          <dgm:chPref val="0"/>
          <dgm:bulletEnabled val="1"/>
        </dgm:presLayoutVars>
      </dgm:prSet>
      <dgm:spPr/>
    </dgm:pt>
    <dgm:pt modelId="{114F4B51-DC0F-4B81-B4CC-BCAB1A48E822}" type="pres">
      <dgm:prSet presAssocID="{26D279D2-FE63-47D3-B994-BC72B6421119}" presName="tile2" presStyleLbl="node1" presStyleIdx="1" presStyleCnt="4"/>
      <dgm:spPr/>
    </dgm:pt>
    <dgm:pt modelId="{D31BD65A-1D01-4DA8-8041-9A97F0FCA09F}" type="pres">
      <dgm:prSet presAssocID="{26D279D2-FE63-47D3-B994-BC72B6421119}" presName="tile2text" presStyleLbl="node1" presStyleIdx="1" presStyleCnt="4">
        <dgm:presLayoutVars>
          <dgm:chMax val="0"/>
          <dgm:chPref val="0"/>
          <dgm:bulletEnabled val="1"/>
        </dgm:presLayoutVars>
      </dgm:prSet>
      <dgm:spPr/>
    </dgm:pt>
    <dgm:pt modelId="{F62ACE2E-2907-4C0E-B002-8A6B232FBC3F}" type="pres">
      <dgm:prSet presAssocID="{26D279D2-FE63-47D3-B994-BC72B6421119}" presName="tile3" presStyleLbl="node1" presStyleIdx="2" presStyleCnt="4" custScaleY="114700"/>
      <dgm:spPr/>
    </dgm:pt>
    <dgm:pt modelId="{E4DBB81F-DB93-46B5-B38F-E5626FC506D8}" type="pres">
      <dgm:prSet presAssocID="{26D279D2-FE63-47D3-B994-BC72B6421119}" presName="tile3text" presStyleLbl="node1" presStyleIdx="2" presStyleCnt="4">
        <dgm:presLayoutVars>
          <dgm:chMax val="0"/>
          <dgm:chPref val="0"/>
          <dgm:bulletEnabled val="1"/>
        </dgm:presLayoutVars>
      </dgm:prSet>
      <dgm:spPr/>
    </dgm:pt>
    <dgm:pt modelId="{6FB3E74D-5505-4F0B-83C7-FD705D2C5631}" type="pres">
      <dgm:prSet presAssocID="{26D279D2-FE63-47D3-B994-BC72B6421119}" presName="tile4" presStyleLbl="node1" presStyleIdx="3" presStyleCnt="4" custScaleY="112600"/>
      <dgm:spPr/>
    </dgm:pt>
    <dgm:pt modelId="{F5BFADAB-D079-471E-903A-30013EB93482}" type="pres">
      <dgm:prSet presAssocID="{26D279D2-FE63-47D3-B994-BC72B6421119}" presName="tile4text" presStyleLbl="node1" presStyleIdx="3" presStyleCnt="4">
        <dgm:presLayoutVars>
          <dgm:chMax val="0"/>
          <dgm:chPref val="0"/>
          <dgm:bulletEnabled val="1"/>
        </dgm:presLayoutVars>
      </dgm:prSet>
      <dgm:spPr/>
    </dgm:pt>
    <dgm:pt modelId="{AE9A1E6B-1A77-4B68-9B65-55DFE28887BC}" type="pres">
      <dgm:prSet presAssocID="{26D279D2-FE63-47D3-B994-BC72B6421119}" presName="centerTile" presStyleLbl="fgShp" presStyleIdx="0" presStyleCnt="1" custLinFactNeighborX="126" custLinFactNeighborY="-42399">
        <dgm:presLayoutVars>
          <dgm:chMax val="0"/>
          <dgm:chPref val="0"/>
        </dgm:presLayoutVars>
      </dgm:prSet>
      <dgm:spPr/>
    </dgm:pt>
  </dgm:ptLst>
  <dgm:cxnLst>
    <dgm:cxn modelId="{CFBEBB07-5F82-465A-91FA-7CEC600DDC93}" type="presOf" srcId="{DCAE2D59-36E5-455C-8265-9491698979C0}" destId="{D31BD65A-1D01-4DA8-8041-9A97F0FCA09F}" srcOrd="1" destOrd="0" presId="urn:microsoft.com/office/officeart/2005/8/layout/matrix1"/>
    <dgm:cxn modelId="{E499D118-E4DD-4408-A41A-3CCD3A9A3CB9}" type="presOf" srcId="{31FB7581-26DD-4A8B-8DAC-DEBBB1B63634}" destId="{F5BFADAB-D079-471E-903A-30013EB93482}" srcOrd="1" destOrd="0" presId="urn:microsoft.com/office/officeart/2005/8/layout/matrix1"/>
    <dgm:cxn modelId="{233A3E21-D1FE-41CE-BE2D-4F32585E26E4}" type="presOf" srcId="{AB7B5A2C-6AC6-4439-9A3B-5FEAB670219E}" destId="{E4DBB81F-DB93-46B5-B38F-E5626FC506D8}" srcOrd="1" destOrd="0" presId="urn:microsoft.com/office/officeart/2005/8/layout/matrix1"/>
    <dgm:cxn modelId="{C89C8560-67D3-401B-988E-46B68705B829}" srcId="{D4517BBB-F1B8-49A9-BE32-02FF63463977}" destId="{687A13EF-FA90-4508-A4CC-1EBAE3F8FC66}" srcOrd="0" destOrd="0" parTransId="{E530F45C-4CB5-40E5-8C7E-CFF7BAD33DD3}" sibTransId="{BEDF04E2-0A79-4BC7-A616-60E7544ACF13}"/>
    <dgm:cxn modelId="{71955E44-F0BC-4A71-9CE2-0FD8AE76DA52}" type="presOf" srcId="{687A13EF-FA90-4508-A4CC-1EBAE3F8FC66}" destId="{60AB4BD6-B82B-40EF-A789-632F6B8DE3AA}" srcOrd="0" destOrd="0" presId="urn:microsoft.com/office/officeart/2005/8/layout/matrix1"/>
    <dgm:cxn modelId="{DEF20E56-D4D7-4A16-AAFB-4689A4505CDB}" type="presOf" srcId="{687A13EF-FA90-4508-A4CC-1EBAE3F8FC66}" destId="{1DD5D4E0-9AC2-4FBB-BE24-884E98418A27}" srcOrd="1" destOrd="0" presId="urn:microsoft.com/office/officeart/2005/8/layout/matrix1"/>
    <dgm:cxn modelId="{F15D1677-AF4E-4D36-84F4-0C002F6BE354}" srcId="{D4517BBB-F1B8-49A9-BE32-02FF63463977}" destId="{DCAE2D59-36E5-455C-8265-9491698979C0}" srcOrd="1" destOrd="0" parTransId="{D52DB2AE-57E4-4B00-A2DC-D5E312270004}" sibTransId="{8121E25A-F723-4E1F-97E7-B98CC89D9DE8}"/>
    <dgm:cxn modelId="{3D9AD6A3-2464-4200-9523-9FA1D19A115E}" srcId="{26D279D2-FE63-47D3-B994-BC72B6421119}" destId="{D4517BBB-F1B8-49A9-BE32-02FF63463977}" srcOrd="0" destOrd="0" parTransId="{E13C3A6E-F29A-411B-966B-E92650CFAA2F}" sibTransId="{FDAC5B8E-13C2-4B38-BD2D-6FDE6E54AA30}"/>
    <dgm:cxn modelId="{512A25B0-5CB7-44E1-912E-9D66048910B6}" type="presOf" srcId="{AB7B5A2C-6AC6-4439-9A3B-5FEAB670219E}" destId="{F62ACE2E-2907-4C0E-B002-8A6B232FBC3F}" srcOrd="0" destOrd="0" presId="urn:microsoft.com/office/officeart/2005/8/layout/matrix1"/>
    <dgm:cxn modelId="{BE3648B5-0C59-46DE-9458-E03EBF0810AA}" type="presOf" srcId="{DCAE2D59-36E5-455C-8265-9491698979C0}" destId="{114F4B51-DC0F-4B81-B4CC-BCAB1A48E822}" srcOrd="0" destOrd="0" presId="urn:microsoft.com/office/officeart/2005/8/layout/matrix1"/>
    <dgm:cxn modelId="{C064E9BF-99A8-4A48-88AE-FEA57E9E3EFB}" type="presOf" srcId="{D4517BBB-F1B8-49A9-BE32-02FF63463977}" destId="{AE9A1E6B-1A77-4B68-9B65-55DFE28887BC}" srcOrd="0" destOrd="0" presId="urn:microsoft.com/office/officeart/2005/8/layout/matrix1"/>
    <dgm:cxn modelId="{2974DEF0-C0C4-4519-8CDD-7DEA1DBFC116}" type="presOf" srcId="{31FB7581-26DD-4A8B-8DAC-DEBBB1B63634}" destId="{6FB3E74D-5505-4F0B-83C7-FD705D2C5631}" srcOrd="0" destOrd="0" presId="urn:microsoft.com/office/officeart/2005/8/layout/matrix1"/>
    <dgm:cxn modelId="{DB0179F6-83CF-4868-ACB3-0DBEEC263C12}" srcId="{D4517BBB-F1B8-49A9-BE32-02FF63463977}" destId="{AB7B5A2C-6AC6-4439-9A3B-5FEAB670219E}" srcOrd="2" destOrd="0" parTransId="{D15099D0-03A5-4A6F-A288-E2ED9999E8E3}" sibTransId="{C3507EF3-A9C6-445B-95A0-54C1F29A2467}"/>
    <dgm:cxn modelId="{18C698FD-071A-4338-BD2F-10565F9AE81A}" type="presOf" srcId="{26D279D2-FE63-47D3-B994-BC72B6421119}" destId="{19A197D6-ABD1-41ED-810B-38D914F4E604}" srcOrd="0" destOrd="0" presId="urn:microsoft.com/office/officeart/2005/8/layout/matrix1"/>
    <dgm:cxn modelId="{143EABFD-660D-40D0-8C7A-1F5C8DE0E916}" srcId="{D4517BBB-F1B8-49A9-BE32-02FF63463977}" destId="{31FB7581-26DD-4A8B-8DAC-DEBBB1B63634}" srcOrd="3" destOrd="0" parTransId="{646B08B6-20BF-49DB-9827-EBECE8889B69}" sibTransId="{85B3DCF2-950D-488F-9C9A-2C18DB60206D}"/>
    <dgm:cxn modelId="{ADF3F5C9-3DC9-4A05-A6D4-E1DE37FA0EDB}" type="presParOf" srcId="{19A197D6-ABD1-41ED-810B-38D914F4E604}" destId="{ED953DBF-5FD8-460B-A620-D593DDC8CDC5}" srcOrd="0" destOrd="0" presId="urn:microsoft.com/office/officeart/2005/8/layout/matrix1"/>
    <dgm:cxn modelId="{63502DBF-D4BE-415C-81FB-8DDF017850BF}" type="presParOf" srcId="{ED953DBF-5FD8-460B-A620-D593DDC8CDC5}" destId="{60AB4BD6-B82B-40EF-A789-632F6B8DE3AA}" srcOrd="0" destOrd="0" presId="urn:microsoft.com/office/officeart/2005/8/layout/matrix1"/>
    <dgm:cxn modelId="{D70AB15A-8580-486B-9CFA-6449E22BA8BC}" type="presParOf" srcId="{ED953DBF-5FD8-460B-A620-D593DDC8CDC5}" destId="{1DD5D4E0-9AC2-4FBB-BE24-884E98418A27}" srcOrd="1" destOrd="0" presId="urn:microsoft.com/office/officeart/2005/8/layout/matrix1"/>
    <dgm:cxn modelId="{E4E893F4-FB69-4B63-8B42-9E6D556CD6ED}" type="presParOf" srcId="{ED953DBF-5FD8-460B-A620-D593DDC8CDC5}" destId="{114F4B51-DC0F-4B81-B4CC-BCAB1A48E822}" srcOrd="2" destOrd="0" presId="urn:microsoft.com/office/officeart/2005/8/layout/matrix1"/>
    <dgm:cxn modelId="{573B0B92-C2BD-4D61-B5AB-BC1A603BAA70}" type="presParOf" srcId="{ED953DBF-5FD8-460B-A620-D593DDC8CDC5}" destId="{D31BD65A-1D01-4DA8-8041-9A97F0FCA09F}" srcOrd="3" destOrd="0" presId="urn:microsoft.com/office/officeart/2005/8/layout/matrix1"/>
    <dgm:cxn modelId="{80908950-993E-40A9-9213-E36F2A513153}" type="presParOf" srcId="{ED953DBF-5FD8-460B-A620-D593DDC8CDC5}" destId="{F62ACE2E-2907-4C0E-B002-8A6B232FBC3F}" srcOrd="4" destOrd="0" presId="urn:microsoft.com/office/officeart/2005/8/layout/matrix1"/>
    <dgm:cxn modelId="{184C712D-61FF-4F5A-B219-B332E5A96A13}" type="presParOf" srcId="{ED953DBF-5FD8-460B-A620-D593DDC8CDC5}" destId="{E4DBB81F-DB93-46B5-B38F-E5626FC506D8}" srcOrd="5" destOrd="0" presId="urn:microsoft.com/office/officeart/2005/8/layout/matrix1"/>
    <dgm:cxn modelId="{F97581D5-A5E1-4BC8-B066-687E73136734}" type="presParOf" srcId="{ED953DBF-5FD8-460B-A620-D593DDC8CDC5}" destId="{6FB3E74D-5505-4F0B-83C7-FD705D2C5631}" srcOrd="6" destOrd="0" presId="urn:microsoft.com/office/officeart/2005/8/layout/matrix1"/>
    <dgm:cxn modelId="{DC2BE71C-C67D-4DCE-AE69-9D91C581852A}" type="presParOf" srcId="{ED953DBF-5FD8-460B-A620-D593DDC8CDC5}" destId="{F5BFADAB-D079-471E-903A-30013EB93482}" srcOrd="7" destOrd="0" presId="urn:microsoft.com/office/officeart/2005/8/layout/matrix1"/>
    <dgm:cxn modelId="{81F34D98-935F-4BB0-91F1-BE8DD4BC78D1}" type="presParOf" srcId="{19A197D6-ABD1-41ED-810B-38D914F4E604}" destId="{AE9A1E6B-1A77-4B68-9B65-55DFE28887BC}"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A953991-D648-49E6-B9A2-F2DACEFA7AC7}"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tr-TR"/>
        </a:p>
      </dgm:t>
    </dgm:pt>
    <dgm:pt modelId="{994A68F1-3B25-448B-B3E1-1479D18AA907}">
      <dgm:prSet phldrT="[Metin]" custT="1"/>
      <dgm:spPr/>
      <dgm:t>
        <a:bodyPr/>
        <a:lstStyle/>
        <a:p>
          <a:r>
            <a:rPr lang="tr-TR" sz="2800" dirty="0">
              <a:latin typeface="Times New Roman" pitchFamily="18" charset="0"/>
              <a:cs typeface="Times New Roman" pitchFamily="18" charset="0"/>
            </a:rPr>
            <a:t>Paydaşın Payında Tasarrufu</a:t>
          </a:r>
        </a:p>
      </dgm:t>
    </dgm:pt>
    <dgm:pt modelId="{9885AA45-D323-49E6-9248-D9EFD100ECE2}" type="parTrans" cxnId="{DCA9F5A6-3E77-419E-A2F7-3DAA40313B3F}">
      <dgm:prSet/>
      <dgm:spPr/>
      <dgm:t>
        <a:bodyPr/>
        <a:lstStyle/>
        <a:p>
          <a:endParaRPr lang="tr-TR"/>
        </a:p>
      </dgm:t>
    </dgm:pt>
    <dgm:pt modelId="{E116680C-794F-4DD7-AEF2-3696E1DD5968}" type="sibTrans" cxnId="{DCA9F5A6-3E77-419E-A2F7-3DAA40313B3F}">
      <dgm:prSet/>
      <dgm:spPr/>
      <dgm:t>
        <a:bodyPr/>
        <a:lstStyle/>
        <a:p>
          <a:endParaRPr lang="tr-TR"/>
        </a:p>
      </dgm:t>
    </dgm:pt>
    <dgm:pt modelId="{1606B3BF-0D3C-4F5B-8C31-C31DEE36885C}">
      <dgm:prSet phldrT="[Metin]" custT="1"/>
      <dgm:spPr/>
      <dgm:t>
        <a:bodyPr/>
        <a:lstStyle/>
        <a:p>
          <a:pPr algn="just"/>
          <a:endParaRPr lang="tr-TR" sz="2000" dirty="0">
            <a:latin typeface="Times New Roman" pitchFamily="18" charset="0"/>
            <a:cs typeface="Times New Roman" pitchFamily="18" charset="0"/>
          </a:endParaRPr>
        </a:p>
        <a:p>
          <a:pPr algn="just"/>
          <a:r>
            <a:rPr lang="tr-TR" sz="2000" dirty="0">
              <a:latin typeface="Times New Roman" pitchFamily="18" charset="0"/>
              <a:cs typeface="Times New Roman" pitchFamily="18" charset="0"/>
            </a:rPr>
            <a:t>- MK. m. 688/f. 3’e göre Paydaşlardan her biri kendi Payı bakımından Malik hak ve yükümlülüklerine sahip olur.</a:t>
          </a:r>
        </a:p>
        <a:p>
          <a:pPr algn="just"/>
          <a:r>
            <a:rPr lang="tr-TR" sz="2000" dirty="0">
              <a:latin typeface="Times New Roman" pitchFamily="18" charset="0"/>
              <a:cs typeface="Times New Roman" pitchFamily="18" charset="0"/>
            </a:rPr>
            <a:t>- Pay devredilebilir, rehnedilebilir, Alacaklılar tarafından haczettirilebilir ve Miras yolu ile de intikal eder. Paydaş Payının tamamını devredebileceği gibi,  sadece bir kısmını da        </a:t>
          </a:r>
        </a:p>
        <a:p>
          <a:pPr algn="just"/>
          <a:r>
            <a:rPr lang="tr-TR" sz="2000" dirty="0">
              <a:latin typeface="Times New Roman" pitchFamily="18" charset="0"/>
              <a:cs typeface="Times New Roman" pitchFamily="18" charset="0"/>
            </a:rPr>
            <a:t>devredebilir.</a:t>
          </a:r>
        </a:p>
      </dgm:t>
    </dgm:pt>
    <dgm:pt modelId="{3BE3A409-4886-4DCB-B34F-29899286ED75}" type="parTrans" cxnId="{33A0938B-579C-4FE9-A001-9992FAEC6661}">
      <dgm:prSet/>
      <dgm:spPr/>
      <dgm:t>
        <a:bodyPr/>
        <a:lstStyle/>
        <a:p>
          <a:endParaRPr lang="tr-TR"/>
        </a:p>
      </dgm:t>
    </dgm:pt>
    <dgm:pt modelId="{320944E6-A87A-4231-AC0E-FB26D88EEF5A}" type="sibTrans" cxnId="{33A0938B-579C-4FE9-A001-9992FAEC6661}">
      <dgm:prSet/>
      <dgm:spPr/>
      <dgm:t>
        <a:bodyPr/>
        <a:lstStyle/>
        <a:p>
          <a:endParaRPr lang="tr-TR"/>
        </a:p>
      </dgm:t>
    </dgm:pt>
    <dgm:pt modelId="{C5D9649E-6154-4EE9-B18E-1C055F7BD4FB}">
      <dgm:prSet phldrT="[Metin]" custT="1"/>
      <dgm:spPr/>
      <dgm:t>
        <a:bodyPr/>
        <a:lstStyle/>
        <a:p>
          <a:pPr algn="l"/>
          <a:r>
            <a:rPr lang="tr-TR" sz="2000" dirty="0">
              <a:latin typeface="Times New Roman" pitchFamily="18" charset="0"/>
              <a:cs typeface="Times New Roman" pitchFamily="18" charset="0"/>
            </a:rPr>
            <a:t>- </a:t>
          </a:r>
          <a:r>
            <a:rPr lang="tr-TR" sz="2000" u="sng" dirty="0">
              <a:latin typeface="Times New Roman" pitchFamily="18" charset="0"/>
              <a:cs typeface="Times New Roman" pitchFamily="18" charset="0"/>
            </a:rPr>
            <a:t>Maddi kullanmayı hedef almayan İ</a:t>
          </a:r>
          <a:r>
            <a:rPr lang="tr-TR" sz="2000" dirty="0">
              <a:latin typeface="Times New Roman" pitchFamily="18" charset="0"/>
              <a:cs typeface="Times New Roman" pitchFamily="18" charset="0"/>
            </a:rPr>
            <a:t>rtifak Hakları, bu bağlamda İntifa Hakkı ve Taşınmaz Yükü pay üzerinde kurulabilir.</a:t>
          </a:r>
        </a:p>
        <a:p>
          <a:pPr algn="just"/>
          <a:r>
            <a:rPr lang="tr-TR" sz="2000" dirty="0">
              <a:latin typeface="Times New Roman" pitchFamily="18" charset="0"/>
              <a:cs typeface="Times New Roman" pitchFamily="18" charset="0"/>
            </a:rPr>
            <a:t>- Buna karşılık Pay, </a:t>
          </a:r>
          <a:r>
            <a:rPr lang="tr-TR" sz="2000" u="sng" dirty="0">
              <a:latin typeface="Times New Roman" pitchFamily="18" charset="0"/>
              <a:cs typeface="Times New Roman" pitchFamily="18" charset="0"/>
            </a:rPr>
            <a:t>maddi kullanmayı hedef alan</a:t>
          </a:r>
          <a:r>
            <a:rPr lang="tr-TR" sz="2000" dirty="0">
              <a:latin typeface="Times New Roman" pitchFamily="18" charset="0"/>
              <a:cs typeface="Times New Roman" pitchFamily="18" charset="0"/>
            </a:rPr>
            <a:t> İrtifak Haklarına konu olamaz. Örneğin Geçit İrtifakı pay üzerinde kurulamaz.</a:t>
          </a:r>
        </a:p>
      </dgm:t>
    </dgm:pt>
    <dgm:pt modelId="{41798B57-D858-40F7-A428-6B89D2BC5622}" type="parTrans" cxnId="{5271A18C-1C5E-4E05-AA79-5DF01002403C}">
      <dgm:prSet/>
      <dgm:spPr/>
      <dgm:t>
        <a:bodyPr/>
        <a:lstStyle/>
        <a:p>
          <a:endParaRPr lang="tr-TR"/>
        </a:p>
      </dgm:t>
    </dgm:pt>
    <dgm:pt modelId="{CCF55709-1B60-4021-90A9-90942E415C17}" type="sibTrans" cxnId="{5271A18C-1C5E-4E05-AA79-5DF01002403C}">
      <dgm:prSet/>
      <dgm:spPr/>
      <dgm:t>
        <a:bodyPr/>
        <a:lstStyle/>
        <a:p>
          <a:endParaRPr lang="tr-TR"/>
        </a:p>
      </dgm:t>
    </dgm:pt>
    <dgm:pt modelId="{735FB382-0F50-422B-9213-9344DC1EA90A}">
      <dgm:prSet phldrT="[Metin]" custT="1"/>
      <dgm:spPr/>
      <dgm:t>
        <a:bodyPr/>
        <a:lstStyle/>
        <a:p>
          <a:pPr algn="just"/>
          <a:r>
            <a:rPr lang="tr-TR" sz="2000" dirty="0">
              <a:latin typeface="Times New Roman" pitchFamily="18" charset="0"/>
              <a:cs typeface="Times New Roman" pitchFamily="18" charset="0"/>
            </a:rPr>
            <a:t>Paydaş Payında tasarrufta bulunurken Payın, Taşınır Mülkiyetine veya Taşınmaz Mülkiyetine ilişkin bulunmasına göre, Taşınır Mülkiyetinde veya Taşınmaz Mülkiyetinde tasarruf hususundaki hükümlere uyacaktır.</a:t>
          </a:r>
        </a:p>
        <a:p>
          <a:pPr algn="just"/>
          <a:endParaRPr lang="tr-TR" sz="2000" dirty="0">
            <a:latin typeface="Times New Roman" pitchFamily="18" charset="0"/>
            <a:cs typeface="Times New Roman" pitchFamily="18" charset="0"/>
          </a:endParaRPr>
        </a:p>
        <a:p>
          <a:pPr algn="just"/>
          <a:endParaRPr lang="tr-TR" sz="2000" dirty="0">
            <a:latin typeface="Times New Roman" pitchFamily="18" charset="0"/>
            <a:cs typeface="Times New Roman" pitchFamily="18" charset="0"/>
          </a:endParaRPr>
        </a:p>
      </dgm:t>
    </dgm:pt>
    <dgm:pt modelId="{7390B49F-E711-448D-8B47-94DBBD8544ED}" type="parTrans" cxnId="{1F6C1D02-7E60-44F3-8387-540577A1F3CA}">
      <dgm:prSet/>
      <dgm:spPr/>
      <dgm:t>
        <a:bodyPr/>
        <a:lstStyle/>
        <a:p>
          <a:endParaRPr lang="tr-TR"/>
        </a:p>
      </dgm:t>
    </dgm:pt>
    <dgm:pt modelId="{974BE34D-E969-4F3F-8278-DE72CE4F816E}" type="sibTrans" cxnId="{1F6C1D02-7E60-44F3-8387-540577A1F3CA}">
      <dgm:prSet/>
      <dgm:spPr/>
      <dgm:t>
        <a:bodyPr/>
        <a:lstStyle/>
        <a:p>
          <a:endParaRPr lang="tr-TR"/>
        </a:p>
      </dgm:t>
    </dgm:pt>
    <dgm:pt modelId="{1C361D82-4DB2-4854-80A9-F431FF208A85}">
      <dgm:prSet phldrT="[Metin]" custT="1"/>
      <dgm:spPr/>
      <dgm:t>
        <a:bodyPr/>
        <a:lstStyle/>
        <a:p>
          <a:pPr algn="just"/>
          <a:endParaRPr lang="tr-TR" sz="2000" dirty="0">
            <a:latin typeface="Times New Roman" pitchFamily="18" charset="0"/>
            <a:cs typeface="Times New Roman" pitchFamily="18" charset="0"/>
          </a:endParaRPr>
        </a:p>
        <a:p>
          <a:pPr algn="just"/>
          <a:r>
            <a:rPr lang="tr-TR" sz="2000" dirty="0">
              <a:latin typeface="Times New Roman" pitchFamily="18" charset="0"/>
              <a:cs typeface="Times New Roman" pitchFamily="18" charset="0"/>
            </a:rPr>
            <a:t>- Taşınmazdaki Paylı Mülkiyet Payının satışında, diğer Paydaşlar, Kanuni Önalım Hakkını kullanarak öncelikle satın almak imkanına sahiptirler. Bu hak, MK. m. 731 uyarınca bertaraf edilebilir.</a:t>
          </a:r>
        </a:p>
        <a:p>
          <a:pPr algn="just"/>
          <a:r>
            <a:rPr lang="tr-TR" sz="2000" dirty="0">
              <a:latin typeface="Times New Roman" pitchFamily="18" charset="0"/>
              <a:cs typeface="Times New Roman" pitchFamily="18" charset="0"/>
            </a:rPr>
            <a:t>- Paylı Mülkiyette, Paydaşların Payını devrini kısıtlama hususunda yapacakları Sözleşmeler sadece taraflar arasında hüküm ifade eder. Üçüncü kişilere karşı ileri sürülemez.</a:t>
          </a:r>
        </a:p>
        <a:p>
          <a:pPr algn="ctr"/>
          <a:endParaRPr lang="tr-TR" sz="2000" dirty="0">
            <a:latin typeface="Times New Roman" pitchFamily="18" charset="0"/>
            <a:cs typeface="Times New Roman" pitchFamily="18" charset="0"/>
          </a:endParaRPr>
        </a:p>
        <a:p>
          <a:pPr algn="ctr"/>
          <a:endParaRPr lang="tr-TR" sz="2000" dirty="0">
            <a:latin typeface="Times New Roman" pitchFamily="18" charset="0"/>
            <a:cs typeface="Times New Roman" pitchFamily="18" charset="0"/>
          </a:endParaRPr>
        </a:p>
      </dgm:t>
    </dgm:pt>
    <dgm:pt modelId="{13EAF1BF-99FC-4691-B3A3-8C2298388A1D}" type="parTrans" cxnId="{DC155B29-B76F-4DFA-81F4-2732997E0E28}">
      <dgm:prSet/>
      <dgm:spPr/>
      <dgm:t>
        <a:bodyPr/>
        <a:lstStyle/>
        <a:p>
          <a:endParaRPr lang="tr-TR"/>
        </a:p>
      </dgm:t>
    </dgm:pt>
    <dgm:pt modelId="{B2A711A2-287B-4406-B95B-BFE19FE607AF}" type="sibTrans" cxnId="{DC155B29-B76F-4DFA-81F4-2732997E0E28}">
      <dgm:prSet/>
      <dgm:spPr/>
      <dgm:t>
        <a:bodyPr/>
        <a:lstStyle/>
        <a:p>
          <a:endParaRPr lang="tr-TR"/>
        </a:p>
      </dgm:t>
    </dgm:pt>
    <dgm:pt modelId="{B98FDED1-B811-4488-9DE3-E87638F021E2}" type="pres">
      <dgm:prSet presAssocID="{2A953991-D648-49E6-B9A2-F2DACEFA7AC7}" presName="diagram" presStyleCnt="0">
        <dgm:presLayoutVars>
          <dgm:chMax val="1"/>
          <dgm:dir/>
          <dgm:animLvl val="ctr"/>
          <dgm:resizeHandles val="exact"/>
        </dgm:presLayoutVars>
      </dgm:prSet>
      <dgm:spPr/>
    </dgm:pt>
    <dgm:pt modelId="{B3C1513E-5C8C-46A9-8CE8-999DB847AAAD}" type="pres">
      <dgm:prSet presAssocID="{2A953991-D648-49E6-B9A2-F2DACEFA7AC7}" presName="matrix" presStyleCnt="0"/>
      <dgm:spPr/>
    </dgm:pt>
    <dgm:pt modelId="{D68C8518-F72B-4C30-BD5A-D94F49E55C7B}" type="pres">
      <dgm:prSet presAssocID="{2A953991-D648-49E6-B9A2-F2DACEFA7AC7}" presName="tile1" presStyleLbl="node1" presStyleIdx="0" presStyleCnt="4"/>
      <dgm:spPr/>
    </dgm:pt>
    <dgm:pt modelId="{CC9FDB46-380C-476F-BF3D-CDE271318DCF}" type="pres">
      <dgm:prSet presAssocID="{2A953991-D648-49E6-B9A2-F2DACEFA7AC7}" presName="tile1text" presStyleLbl="node1" presStyleIdx="0" presStyleCnt="4">
        <dgm:presLayoutVars>
          <dgm:chMax val="0"/>
          <dgm:chPref val="0"/>
          <dgm:bulletEnabled val="1"/>
        </dgm:presLayoutVars>
      </dgm:prSet>
      <dgm:spPr/>
    </dgm:pt>
    <dgm:pt modelId="{8EBB05B7-A497-4D62-AA67-593589831ED5}" type="pres">
      <dgm:prSet presAssocID="{2A953991-D648-49E6-B9A2-F2DACEFA7AC7}" presName="tile2" presStyleLbl="node1" presStyleIdx="1" presStyleCnt="4"/>
      <dgm:spPr/>
    </dgm:pt>
    <dgm:pt modelId="{A62D83C3-139F-4353-856B-10C76D9F4925}" type="pres">
      <dgm:prSet presAssocID="{2A953991-D648-49E6-B9A2-F2DACEFA7AC7}" presName="tile2text" presStyleLbl="node1" presStyleIdx="1" presStyleCnt="4">
        <dgm:presLayoutVars>
          <dgm:chMax val="0"/>
          <dgm:chPref val="0"/>
          <dgm:bulletEnabled val="1"/>
        </dgm:presLayoutVars>
      </dgm:prSet>
      <dgm:spPr/>
    </dgm:pt>
    <dgm:pt modelId="{FD3319C8-9D14-4D5D-8F32-104B59172465}" type="pres">
      <dgm:prSet presAssocID="{2A953991-D648-49E6-B9A2-F2DACEFA7AC7}" presName="tile3" presStyleLbl="node1" presStyleIdx="2" presStyleCnt="4"/>
      <dgm:spPr/>
    </dgm:pt>
    <dgm:pt modelId="{A6A1010F-8FDB-4EC7-ACA6-281E5B5E56BB}" type="pres">
      <dgm:prSet presAssocID="{2A953991-D648-49E6-B9A2-F2DACEFA7AC7}" presName="tile3text" presStyleLbl="node1" presStyleIdx="2" presStyleCnt="4">
        <dgm:presLayoutVars>
          <dgm:chMax val="0"/>
          <dgm:chPref val="0"/>
          <dgm:bulletEnabled val="1"/>
        </dgm:presLayoutVars>
      </dgm:prSet>
      <dgm:spPr/>
    </dgm:pt>
    <dgm:pt modelId="{0CC5A135-C545-4D91-AA49-293F6CE4CD82}" type="pres">
      <dgm:prSet presAssocID="{2A953991-D648-49E6-B9A2-F2DACEFA7AC7}" presName="tile4" presStyleLbl="node1" presStyleIdx="3" presStyleCnt="4"/>
      <dgm:spPr/>
    </dgm:pt>
    <dgm:pt modelId="{DE6F4F5F-76C4-4E93-82A7-4E7C8E9B0577}" type="pres">
      <dgm:prSet presAssocID="{2A953991-D648-49E6-B9A2-F2DACEFA7AC7}" presName="tile4text" presStyleLbl="node1" presStyleIdx="3" presStyleCnt="4">
        <dgm:presLayoutVars>
          <dgm:chMax val="0"/>
          <dgm:chPref val="0"/>
          <dgm:bulletEnabled val="1"/>
        </dgm:presLayoutVars>
      </dgm:prSet>
      <dgm:spPr/>
    </dgm:pt>
    <dgm:pt modelId="{AEF43A9F-231F-4131-867D-3E191AB742BE}" type="pres">
      <dgm:prSet presAssocID="{2A953991-D648-49E6-B9A2-F2DACEFA7AC7}" presName="centerTile" presStyleLbl="fgShp" presStyleIdx="0" presStyleCnt="1" custScaleY="83200" custLinFactNeighborX="5376" custLinFactNeighborY="-17199">
        <dgm:presLayoutVars>
          <dgm:chMax val="0"/>
          <dgm:chPref val="0"/>
        </dgm:presLayoutVars>
      </dgm:prSet>
      <dgm:spPr/>
    </dgm:pt>
  </dgm:ptLst>
  <dgm:cxnLst>
    <dgm:cxn modelId="{1F6C1D02-7E60-44F3-8387-540577A1F3CA}" srcId="{994A68F1-3B25-448B-B3E1-1479D18AA907}" destId="{735FB382-0F50-422B-9213-9344DC1EA90A}" srcOrd="2" destOrd="0" parTransId="{7390B49F-E711-448D-8B47-94DBBD8544ED}" sibTransId="{974BE34D-E969-4F3F-8278-DE72CE4F816E}"/>
    <dgm:cxn modelId="{35311028-9C30-4360-8180-792A3E1CB6DF}" type="presOf" srcId="{2A953991-D648-49E6-B9A2-F2DACEFA7AC7}" destId="{B98FDED1-B811-4488-9DE3-E87638F021E2}" srcOrd="0" destOrd="0" presId="urn:microsoft.com/office/officeart/2005/8/layout/matrix1"/>
    <dgm:cxn modelId="{DC155B29-B76F-4DFA-81F4-2732997E0E28}" srcId="{994A68F1-3B25-448B-B3E1-1479D18AA907}" destId="{1C361D82-4DB2-4854-80A9-F431FF208A85}" srcOrd="3" destOrd="0" parTransId="{13EAF1BF-99FC-4691-B3A3-8C2298388A1D}" sibTransId="{B2A711A2-287B-4406-B95B-BFE19FE607AF}"/>
    <dgm:cxn modelId="{E7183643-09CF-440E-85EC-42BDF100A61B}" type="presOf" srcId="{1606B3BF-0D3C-4F5B-8C31-C31DEE36885C}" destId="{D68C8518-F72B-4C30-BD5A-D94F49E55C7B}" srcOrd="0" destOrd="0" presId="urn:microsoft.com/office/officeart/2005/8/layout/matrix1"/>
    <dgm:cxn modelId="{D59F4E64-53DA-4F07-BBBC-FD83605D7864}" type="presOf" srcId="{1C361D82-4DB2-4854-80A9-F431FF208A85}" destId="{0CC5A135-C545-4D91-AA49-293F6CE4CD82}" srcOrd="0" destOrd="0" presId="urn:microsoft.com/office/officeart/2005/8/layout/matrix1"/>
    <dgm:cxn modelId="{B7830383-FDBE-474F-8718-5397A11D55D0}" type="presOf" srcId="{1606B3BF-0D3C-4F5B-8C31-C31DEE36885C}" destId="{CC9FDB46-380C-476F-BF3D-CDE271318DCF}" srcOrd="1" destOrd="0" presId="urn:microsoft.com/office/officeart/2005/8/layout/matrix1"/>
    <dgm:cxn modelId="{33A0938B-579C-4FE9-A001-9992FAEC6661}" srcId="{994A68F1-3B25-448B-B3E1-1479D18AA907}" destId="{1606B3BF-0D3C-4F5B-8C31-C31DEE36885C}" srcOrd="0" destOrd="0" parTransId="{3BE3A409-4886-4DCB-B34F-29899286ED75}" sibTransId="{320944E6-A87A-4231-AC0E-FB26D88EEF5A}"/>
    <dgm:cxn modelId="{5271A18C-1C5E-4E05-AA79-5DF01002403C}" srcId="{994A68F1-3B25-448B-B3E1-1479D18AA907}" destId="{C5D9649E-6154-4EE9-B18E-1C055F7BD4FB}" srcOrd="1" destOrd="0" parTransId="{41798B57-D858-40F7-A428-6B89D2BC5622}" sibTransId="{CCF55709-1B60-4021-90A9-90942E415C17}"/>
    <dgm:cxn modelId="{27C74390-1548-41E4-BAC1-A860FADA57CD}" type="presOf" srcId="{735FB382-0F50-422B-9213-9344DC1EA90A}" destId="{A6A1010F-8FDB-4EC7-ACA6-281E5B5E56BB}" srcOrd="1" destOrd="0" presId="urn:microsoft.com/office/officeart/2005/8/layout/matrix1"/>
    <dgm:cxn modelId="{DCA9F5A6-3E77-419E-A2F7-3DAA40313B3F}" srcId="{2A953991-D648-49E6-B9A2-F2DACEFA7AC7}" destId="{994A68F1-3B25-448B-B3E1-1479D18AA907}" srcOrd="0" destOrd="0" parTransId="{9885AA45-D323-49E6-9248-D9EFD100ECE2}" sibTransId="{E116680C-794F-4DD7-AEF2-3696E1DD5968}"/>
    <dgm:cxn modelId="{772F8EB2-0525-49AC-A4DB-B68DF11DF94A}" type="presOf" srcId="{1C361D82-4DB2-4854-80A9-F431FF208A85}" destId="{DE6F4F5F-76C4-4E93-82A7-4E7C8E9B0577}" srcOrd="1" destOrd="0" presId="urn:microsoft.com/office/officeart/2005/8/layout/matrix1"/>
    <dgm:cxn modelId="{09DF48BA-D7ED-4FA2-98ED-BC292718A556}" type="presOf" srcId="{C5D9649E-6154-4EE9-B18E-1C055F7BD4FB}" destId="{8EBB05B7-A497-4D62-AA67-593589831ED5}" srcOrd="0" destOrd="0" presId="urn:microsoft.com/office/officeart/2005/8/layout/matrix1"/>
    <dgm:cxn modelId="{909E7CBE-0785-4A16-8E37-AEFD97297BFE}" type="presOf" srcId="{735FB382-0F50-422B-9213-9344DC1EA90A}" destId="{FD3319C8-9D14-4D5D-8F32-104B59172465}" srcOrd="0" destOrd="0" presId="urn:microsoft.com/office/officeart/2005/8/layout/matrix1"/>
    <dgm:cxn modelId="{3427C6EB-FD7A-4BE7-81C9-CA88D328B40B}" type="presOf" srcId="{994A68F1-3B25-448B-B3E1-1479D18AA907}" destId="{AEF43A9F-231F-4131-867D-3E191AB742BE}" srcOrd="0" destOrd="0" presId="urn:microsoft.com/office/officeart/2005/8/layout/matrix1"/>
    <dgm:cxn modelId="{51433EF5-B066-4238-B41C-DFBEAA63253B}" type="presOf" srcId="{C5D9649E-6154-4EE9-B18E-1C055F7BD4FB}" destId="{A62D83C3-139F-4353-856B-10C76D9F4925}" srcOrd="1" destOrd="0" presId="urn:microsoft.com/office/officeart/2005/8/layout/matrix1"/>
    <dgm:cxn modelId="{F028D2C6-0F3A-45F2-B891-2C9401336062}" type="presParOf" srcId="{B98FDED1-B811-4488-9DE3-E87638F021E2}" destId="{B3C1513E-5C8C-46A9-8CE8-999DB847AAAD}" srcOrd="0" destOrd="0" presId="urn:microsoft.com/office/officeart/2005/8/layout/matrix1"/>
    <dgm:cxn modelId="{F07A850D-665B-4DE1-B3AC-5EE8C6414C2D}" type="presParOf" srcId="{B3C1513E-5C8C-46A9-8CE8-999DB847AAAD}" destId="{D68C8518-F72B-4C30-BD5A-D94F49E55C7B}" srcOrd="0" destOrd="0" presId="urn:microsoft.com/office/officeart/2005/8/layout/matrix1"/>
    <dgm:cxn modelId="{A315E68C-073B-4197-9A44-B335023CD3DA}" type="presParOf" srcId="{B3C1513E-5C8C-46A9-8CE8-999DB847AAAD}" destId="{CC9FDB46-380C-476F-BF3D-CDE271318DCF}" srcOrd="1" destOrd="0" presId="urn:microsoft.com/office/officeart/2005/8/layout/matrix1"/>
    <dgm:cxn modelId="{78694099-648A-471D-8BD6-6CA39F3E5A48}" type="presParOf" srcId="{B3C1513E-5C8C-46A9-8CE8-999DB847AAAD}" destId="{8EBB05B7-A497-4D62-AA67-593589831ED5}" srcOrd="2" destOrd="0" presId="urn:microsoft.com/office/officeart/2005/8/layout/matrix1"/>
    <dgm:cxn modelId="{E5BC576C-1C5A-43D6-A014-73CE194BAD42}" type="presParOf" srcId="{B3C1513E-5C8C-46A9-8CE8-999DB847AAAD}" destId="{A62D83C3-139F-4353-856B-10C76D9F4925}" srcOrd="3" destOrd="0" presId="urn:microsoft.com/office/officeart/2005/8/layout/matrix1"/>
    <dgm:cxn modelId="{48531AA5-90D4-4F5C-A7C1-963D9184EA80}" type="presParOf" srcId="{B3C1513E-5C8C-46A9-8CE8-999DB847AAAD}" destId="{FD3319C8-9D14-4D5D-8F32-104B59172465}" srcOrd="4" destOrd="0" presId="urn:microsoft.com/office/officeart/2005/8/layout/matrix1"/>
    <dgm:cxn modelId="{EC507A57-0377-42E0-9B64-06507558BBBD}" type="presParOf" srcId="{B3C1513E-5C8C-46A9-8CE8-999DB847AAAD}" destId="{A6A1010F-8FDB-4EC7-ACA6-281E5B5E56BB}" srcOrd="5" destOrd="0" presId="urn:microsoft.com/office/officeart/2005/8/layout/matrix1"/>
    <dgm:cxn modelId="{DBC73477-FF19-413C-8C68-D1D56E2ED68C}" type="presParOf" srcId="{B3C1513E-5C8C-46A9-8CE8-999DB847AAAD}" destId="{0CC5A135-C545-4D91-AA49-293F6CE4CD82}" srcOrd="6" destOrd="0" presId="urn:microsoft.com/office/officeart/2005/8/layout/matrix1"/>
    <dgm:cxn modelId="{DAA4D1C8-A8A7-4998-AB8B-2EB62E410202}" type="presParOf" srcId="{B3C1513E-5C8C-46A9-8CE8-999DB847AAAD}" destId="{DE6F4F5F-76C4-4E93-82A7-4E7C8E9B0577}" srcOrd="7" destOrd="0" presId="urn:microsoft.com/office/officeart/2005/8/layout/matrix1"/>
    <dgm:cxn modelId="{62E3A736-BC81-49C0-AC0F-A9986E9A9342}" type="presParOf" srcId="{B98FDED1-B811-4488-9DE3-E87638F021E2}" destId="{AEF43A9F-231F-4131-867D-3E191AB742BE}"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E5C2D85-9E89-4167-97A1-2D51E4E7C69A}"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tr-TR"/>
        </a:p>
      </dgm:t>
    </dgm:pt>
    <dgm:pt modelId="{1B902D2C-5F78-41DF-844C-5BE1B4134E79}">
      <dgm:prSet phldrT="[Metin]"/>
      <dgm:spPr/>
      <dgm:t>
        <a:bodyPr/>
        <a:lstStyle/>
        <a:p>
          <a:r>
            <a:rPr lang="tr-TR" dirty="0">
              <a:solidFill>
                <a:schemeClr val="tx1"/>
              </a:solidFill>
            </a:rPr>
            <a:t>Medeni Kanuna Göre Yönetim İşleri</a:t>
          </a:r>
        </a:p>
      </dgm:t>
    </dgm:pt>
    <dgm:pt modelId="{AC4737E9-A94F-4699-BBC6-12DC5C821389}" type="parTrans" cxnId="{130E0A3A-4B99-4AF1-8A83-92965C33979E}">
      <dgm:prSet/>
      <dgm:spPr/>
      <dgm:t>
        <a:bodyPr/>
        <a:lstStyle/>
        <a:p>
          <a:endParaRPr lang="tr-TR"/>
        </a:p>
      </dgm:t>
    </dgm:pt>
    <dgm:pt modelId="{C1E2969A-30D8-4F96-ADF3-7A6D5A46F47E}" type="sibTrans" cxnId="{130E0A3A-4B99-4AF1-8A83-92965C33979E}">
      <dgm:prSet/>
      <dgm:spPr/>
      <dgm:t>
        <a:bodyPr/>
        <a:lstStyle/>
        <a:p>
          <a:endParaRPr lang="tr-TR"/>
        </a:p>
      </dgm:t>
    </dgm:pt>
    <dgm:pt modelId="{9B4E5241-405C-458F-866A-942874D54C7E}">
      <dgm:prSet phldrT="[Metin]"/>
      <dgm:spPr/>
      <dgm:t>
        <a:bodyPr/>
        <a:lstStyle/>
        <a:p>
          <a:r>
            <a:rPr lang="tr-TR" b="1" dirty="0">
              <a:solidFill>
                <a:schemeClr val="tx1"/>
              </a:solidFill>
            </a:rPr>
            <a:t>Zorunlu Yönetim İşleri</a:t>
          </a:r>
        </a:p>
      </dgm:t>
    </dgm:pt>
    <dgm:pt modelId="{500B99D1-F3F8-4DA1-99FC-61319BE005A8}" type="parTrans" cxnId="{0AB03875-8530-4266-BE85-A708A02CFB59}">
      <dgm:prSet/>
      <dgm:spPr/>
      <dgm:t>
        <a:bodyPr/>
        <a:lstStyle/>
        <a:p>
          <a:endParaRPr lang="tr-TR"/>
        </a:p>
      </dgm:t>
    </dgm:pt>
    <dgm:pt modelId="{DE8BC6E9-5BAB-4CCA-8669-119119C069BA}" type="sibTrans" cxnId="{0AB03875-8530-4266-BE85-A708A02CFB59}">
      <dgm:prSet/>
      <dgm:spPr/>
      <dgm:t>
        <a:bodyPr/>
        <a:lstStyle/>
        <a:p>
          <a:endParaRPr lang="tr-TR"/>
        </a:p>
      </dgm:t>
    </dgm:pt>
    <dgm:pt modelId="{B7DBB887-724B-44A0-BB68-955476FC940A}">
      <dgm:prSet phldrT="[Metin]"/>
      <dgm:spPr/>
      <dgm:t>
        <a:bodyPr/>
        <a:lstStyle/>
        <a:p>
          <a:r>
            <a:rPr lang="tr-TR" dirty="0">
              <a:solidFill>
                <a:schemeClr val="tx1"/>
              </a:solidFill>
            </a:rPr>
            <a:t>İvedi Yönetim İşleri</a:t>
          </a:r>
        </a:p>
      </dgm:t>
    </dgm:pt>
    <dgm:pt modelId="{3949906A-FA0A-4C8C-B5D4-B0970F7A14D3}" type="parTrans" cxnId="{BF686ABF-E723-49CE-99F6-3390F5BB0FF1}">
      <dgm:prSet/>
      <dgm:spPr/>
      <dgm:t>
        <a:bodyPr/>
        <a:lstStyle/>
        <a:p>
          <a:endParaRPr lang="tr-TR"/>
        </a:p>
      </dgm:t>
    </dgm:pt>
    <dgm:pt modelId="{1EE82853-1CE1-4CE5-A2FF-3B74AA582268}" type="sibTrans" cxnId="{BF686ABF-E723-49CE-99F6-3390F5BB0FF1}">
      <dgm:prSet/>
      <dgm:spPr/>
      <dgm:t>
        <a:bodyPr/>
        <a:lstStyle/>
        <a:p>
          <a:endParaRPr lang="tr-TR"/>
        </a:p>
      </dgm:t>
    </dgm:pt>
    <dgm:pt modelId="{4287BC33-AD2F-4FD7-BA96-761B6B491633}">
      <dgm:prSet phldrT="[Metin]"/>
      <dgm:spPr/>
      <dgm:t>
        <a:bodyPr/>
        <a:lstStyle/>
        <a:p>
          <a:r>
            <a:rPr lang="tr-TR" dirty="0">
              <a:solidFill>
                <a:schemeClr val="tx1"/>
              </a:solidFill>
            </a:rPr>
            <a:t>Olağan Yönetim İşleri</a:t>
          </a:r>
        </a:p>
      </dgm:t>
    </dgm:pt>
    <dgm:pt modelId="{82D6DDE5-462E-422C-BFE3-3C9FBF717A64}" type="parTrans" cxnId="{D2B7D375-54EB-4807-A075-71C6854ED068}">
      <dgm:prSet/>
      <dgm:spPr/>
      <dgm:t>
        <a:bodyPr/>
        <a:lstStyle/>
        <a:p>
          <a:endParaRPr lang="tr-TR"/>
        </a:p>
      </dgm:t>
    </dgm:pt>
    <dgm:pt modelId="{04D769B0-57E2-45CC-8EEB-75DE68D7CF92}" type="sibTrans" cxnId="{D2B7D375-54EB-4807-A075-71C6854ED068}">
      <dgm:prSet/>
      <dgm:spPr/>
      <dgm:t>
        <a:bodyPr/>
        <a:lstStyle/>
        <a:p>
          <a:endParaRPr lang="tr-TR"/>
        </a:p>
      </dgm:t>
    </dgm:pt>
    <dgm:pt modelId="{006AA883-592E-4EC1-B7EC-0E8EE9AE9FE6}">
      <dgm:prSet phldrT="[Metin]"/>
      <dgm:spPr/>
      <dgm:t>
        <a:bodyPr/>
        <a:lstStyle/>
        <a:p>
          <a:r>
            <a:rPr lang="tr-TR" dirty="0">
              <a:solidFill>
                <a:schemeClr val="tx1"/>
              </a:solidFill>
            </a:rPr>
            <a:t>Önemli Yönetim İşleri </a:t>
          </a:r>
        </a:p>
      </dgm:t>
    </dgm:pt>
    <dgm:pt modelId="{09BD5D3B-86FB-4373-9777-DCBD9C172D97}" type="parTrans" cxnId="{9358FEA0-5A3D-437D-84D0-1EF5E2A1DCFE}">
      <dgm:prSet/>
      <dgm:spPr/>
      <dgm:t>
        <a:bodyPr/>
        <a:lstStyle/>
        <a:p>
          <a:endParaRPr lang="tr-TR"/>
        </a:p>
      </dgm:t>
    </dgm:pt>
    <dgm:pt modelId="{E789FD9F-C624-47F1-8256-317280E802EA}" type="sibTrans" cxnId="{9358FEA0-5A3D-437D-84D0-1EF5E2A1DCFE}">
      <dgm:prSet/>
      <dgm:spPr/>
      <dgm:t>
        <a:bodyPr/>
        <a:lstStyle/>
        <a:p>
          <a:endParaRPr lang="tr-TR"/>
        </a:p>
      </dgm:t>
    </dgm:pt>
    <dgm:pt modelId="{8A7FB222-8335-4699-944B-6CB3AF64E010}">
      <dgm:prSet phldrT="[Metin]"/>
      <dgm:spPr/>
      <dgm:t>
        <a:bodyPr/>
        <a:lstStyle/>
        <a:p>
          <a:r>
            <a:rPr lang="tr-TR" dirty="0">
              <a:solidFill>
                <a:schemeClr val="tx1"/>
              </a:solidFill>
            </a:rPr>
            <a:t>Olağanüstü Yönetim İşleri </a:t>
          </a:r>
        </a:p>
      </dgm:t>
    </dgm:pt>
    <dgm:pt modelId="{7DE3998F-A15D-44C6-BDF4-F043CBADAD70}" type="parTrans" cxnId="{0BE10849-C3D2-48B5-9E46-FF7831A0DB6C}">
      <dgm:prSet/>
      <dgm:spPr/>
      <dgm:t>
        <a:bodyPr/>
        <a:lstStyle/>
        <a:p>
          <a:endParaRPr lang="tr-TR"/>
        </a:p>
      </dgm:t>
    </dgm:pt>
    <dgm:pt modelId="{C048336F-8352-4A67-BB1F-93D7686B2BF2}" type="sibTrans" cxnId="{0BE10849-C3D2-48B5-9E46-FF7831A0DB6C}">
      <dgm:prSet/>
      <dgm:spPr/>
      <dgm:t>
        <a:bodyPr/>
        <a:lstStyle/>
        <a:p>
          <a:endParaRPr lang="tr-TR"/>
        </a:p>
      </dgm:t>
    </dgm:pt>
    <dgm:pt modelId="{AA288E19-3B1F-4C69-8037-56C0475B4BD7}" type="pres">
      <dgm:prSet presAssocID="{6E5C2D85-9E89-4167-97A1-2D51E4E7C69A}" presName="Name0" presStyleCnt="0">
        <dgm:presLayoutVars>
          <dgm:chPref val="1"/>
          <dgm:dir/>
          <dgm:animOne val="branch"/>
          <dgm:animLvl val="lvl"/>
          <dgm:resizeHandles val="exact"/>
        </dgm:presLayoutVars>
      </dgm:prSet>
      <dgm:spPr/>
    </dgm:pt>
    <dgm:pt modelId="{5DE1242C-3B56-4903-B4E3-BA2328BF0FA5}" type="pres">
      <dgm:prSet presAssocID="{1B902D2C-5F78-41DF-844C-5BE1B4134E79}" presName="root1" presStyleCnt="0"/>
      <dgm:spPr/>
    </dgm:pt>
    <dgm:pt modelId="{16B5E06F-CF4D-4A74-A6F5-9C7F99CBD179}" type="pres">
      <dgm:prSet presAssocID="{1B902D2C-5F78-41DF-844C-5BE1B4134E79}" presName="LevelOneTextNode" presStyleLbl="node0" presStyleIdx="0" presStyleCnt="1">
        <dgm:presLayoutVars>
          <dgm:chPref val="3"/>
        </dgm:presLayoutVars>
      </dgm:prSet>
      <dgm:spPr/>
    </dgm:pt>
    <dgm:pt modelId="{FDCFA716-F06A-49A1-90C1-83384B2F4F5A}" type="pres">
      <dgm:prSet presAssocID="{1B902D2C-5F78-41DF-844C-5BE1B4134E79}" presName="level2hierChild" presStyleCnt="0"/>
      <dgm:spPr/>
    </dgm:pt>
    <dgm:pt modelId="{9E81DE24-9705-4C04-881A-72C56BEE8550}" type="pres">
      <dgm:prSet presAssocID="{500B99D1-F3F8-4DA1-99FC-61319BE005A8}" presName="conn2-1" presStyleLbl="parChTrans1D2" presStyleIdx="0" presStyleCnt="5"/>
      <dgm:spPr/>
    </dgm:pt>
    <dgm:pt modelId="{545372B6-2827-48BD-A6A6-5E04B6D96630}" type="pres">
      <dgm:prSet presAssocID="{500B99D1-F3F8-4DA1-99FC-61319BE005A8}" presName="connTx" presStyleLbl="parChTrans1D2" presStyleIdx="0" presStyleCnt="5"/>
      <dgm:spPr/>
    </dgm:pt>
    <dgm:pt modelId="{0CFC79B7-93B3-434C-A8F5-52CA2217C9DB}" type="pres">
      <dgm:prSet presAssocID="{9B4E5241-405C-458F-866A-942874D54C7E}" presName="root2" presStyleCnt="0"/>
      <dgm:spPr/>
    </dgm:pt>
    <dgm:pt modelId="{7C280701-DF36-4B99-8E24-DAD618A50430}" type="pres">
      <dgm:prSet presAssocID="{9B4E5241-405C-458F-866A-942874D54C7E}" presName="LevelTwoTextNode" presStyleLbl="node2" presStyleIdx="0" presStyleCnt="5" custLinFactNeighborX="2708" custLinFactNeighborY="-1776">
        <dgm:presLayoutVars>
          <dgm:chPref val="3"/>
        </dgm:presLayoutVars>
      </dgm:prSet>
      <dgm:spPr/>
    </dgm:pt>
    <dgm:pt modelId="{24CD2762-28BD-4546-BA9A-772C803281A6}" type="pres">
      <dgm:prSet presAssocID="{9B4E5241-405C-458F-866A-942874D54C7E}" presName="level3hierChild" presStyleCnt="0"/>
      <dgm:spPr/>
    </dgm:pt>
    <dgm:pt modelId="{EF642D61-6C8B-452F-A892-AB7FCB4BC030}" type="pres">
      <dgm:prSet presAssocID="{3949906A-FA0A-4C8C-B5D4-B0970F7A14D3}" presName="conn2-1" presStyleLbl="parChTrans1D2" presStyleIdx="1" presStyleCnt="5"/>
      <dgm:spPr/>
    </dgm:pt>
    <dgm:pt modelId="{7529EAFC-D78E-44C7-9093-1A8ABDDC4FE5}" type="pres">
      <dgm:prSet presAssocID="{3949906A-FA0A-4C8C-B5D4-B0970F7A14D3}" presName="connTx" presStyleLbl="parChTrans1D2" presStyleIdx="1" presStyleCnt="5"/>
      <dgm:spPr/>
    </dgm:pt>
    <dgm:pt modelId="{1DD09987-51DD-4696-AF0B-3B001AE8862D}" type="pres">
      <dgm:prSet presAssocID="{B7DBB887-724B-44A0-BB68-955476FC940A}" presName="root2" presStyleCnt="0"/>
      <dgm:spPr/>
    </dgm:pt>
    <dgm:pt modelId="{57143E41-F3E8-4B82-B6D5-BA82A55F63F3}" type="pres">
      <dgm:prSet presAssocID="{B7DBB887-724B-44A0-BB68-955476FC940A}" presName="LevelTwoTextNode" presStyleLbl="node2" presStyleIdx="1" presStyleCnt="5">
        <dgm:presLayoutVars>
          <dgm:chPref val="3"/>
        </dgm:presLayoutVars>
      </dgm:prSet>
      <dgm:spPr/>
    </dgm:pt>
    <dgm:pt modelId="{6586AA55-35AE-402C-80EC-86B59AE5A7CC}" type="pres">
      <dgm:prSet presAssocID="{B7DBB887-724B-44A0-BB68-955476FC940A}" presName="level3hierChild" presStyleCnt="0"/>
      <dgm:spPr/>
    </dgm:pt>
    <dgm:pt modelId="{CF7164A7-A4DE-4BC1-A497-441132665CDC}" type="pres">
      <dgm:prSet presAssocID="{82D6DDE5-462E-422C-BFE3-3C9FBF717A64}" presName="conn2-1" presStyleLbl="parChTrans1D2" presStyleIdx="2" presStyleCnt="5"/>
      <dgm:spPr/>
    </dgm:pt>
    <dgm:pt modelId="{A655878A-3D72-4C30-871D-1C58443373F1}" type="pres">
      <dgm:prSet presAssocID="{82D6DDE5-462E-422C-BFE3-3C9FBF717A64}" presName="connTx" presStyleLbl="parChTrans1D2" presStyleIdx="2" presStyleCnt="5"/>
      <dgm:spPr/>
    </dgm:pt>
    <dgm:pt modelId="{17DFFB91-2167-4C8A-8042-8E4AA0FEDA65}" type="pres">
      <dgm:prSet presAssocID="{4287BC33-AD2F-4FD7-BA96-761B6B491633}" presName="root2" presStyleCnt="0"/>
      <dgm:spPr/>
    </dgm:pt>
    <dgm:pt modelId="{54BB9379-2197-48F1-9049-278C8BA81442}" type="pres">
      <dgm:prSet presAssocID="{4287BC33-AD2F-4FD7-BA96-761B6B491633}" presName="LevelTwoTextNode" presStyleLbl="node2" presStyleIdx="2" presStyleCnt="5" custLinFactNeighborX="3250" custLinFactNeighborY="1776">
        <dgm:presLayoutVars>
          <dgm:chPref val="3"/>
        </dgm:presLayoutVars>
      </dgm:prSet>
      <dgm:spPr/>
    </dgm:pt>
    <dgm:pt modelId="{9A4C49A4-FB4C-4E4C-94D2-19A96A7AE5EF}" type="pres">
      <dgm:prSet presAssocID="{4287BC33-AD2F-4FD7-BA96-761B6B491633}" presName="level3hierChild" presStyleCnt="0"/>
      <dgm:spPr/>
    </dgm:pt>
    <dgm:pt modelId="{381FCA5C-3CA8-4D46-AF7F-A7761DC28DDD}" type="pres">
      <dgm:prSet presAssocID="{09BD5D3B-86FB-4373-9777-DCBD9C172D97}" presName="conn2-1" presStyleLbl="parChTrans1D2" presStyleIdx="3" presStyleCnt="5"/>
      <dgm:spPr/>
    </dgm:pt>
    <dgm:pt modelId="{B9F33B1C-1EE8-4A9E-A101-8CFCDBCF0228}" type="pres">
      <dgm:prSet presAssocID="{09BD5D3B-86FB-4373-9777-DCBD9C172D97}" presName="connTx" presStyleLbl="parChTrans1D2" presStyleIdx="3" presStyleCnt="5"/>
      <dgm:spPr/>
    </dgm:pt>
    <dgm:pt modelId="{09742698-C1B2-48D9-86D7-07A0BFADC68B}" type="pres">
      <dgm:prSet presAssocID="{006AA883-592E-4EC1-B7EC-0E8EE9AE9FE6}" presName="root2" presStyleCnt="0"/>
      <dgm:spPr/>
    </dgm:pt>
    <dgm:pt modelId="{2B469E9F-0EAD-49BB-A77D-3EC798CFB6E9}" type="pres">
      <dgm:prSet presAssocID="{006AA883-592E-4EC1-B7EC-0E8EE9AE9FE6}" presName="LevelTwoTextNode" presStyleLbl="node2" presStyleIdx="3" presStyleCnt="5">
        <dgm:presLayoutVars>
          <dgm:chPref val="3"/>
        </dgm:presLayoutVars>
      </dgm:prSet>
      <dgm:spPr/>
    </dgm:pt>
    <dgm:pt modelId="{875867D7-C366-4101-8348-2739D8C58ADD}" type="pres">
      <dgm:prSet presAssocID="{006AA883-592E-4EC1-B7EC-0E8EE9AE9FE6}" presName="level3hierChild" presStyleCnt="0"/>
      <dgm:spPr/>
    </dgm:pt>
    <dgm:pt modelId="{2D4E0D85-1E15-466F-8CA7-40AEDBA0D276}" type="pres">
      <dgm:prSet presAssocID="{7DE3998F-A15D-44C6-BDF4-F043CBADAD70}" presName="conn2-1" presStyleLbl="parChTrans1D2" presStyleIdx="4" presStyleCnt="5"/>
      <dgm:spPr/>
    </dgm:pt>
    <dgm:pt modelId="{9FCC3F38-E9AD-4499-86A4-47D31069A157}" type="pres">
      <dgm:prSet presAssocID="{7DE3998F-A15D-44C6-BDF4-F043CBADAD70}" presName="connTx" presStyleLbl="parChTrans1D2" presStyleIdx="4" presStyleCnt="5"/>
      <dgm:spPr/>
    </dgm:pt>
    <dgm:pt modelId="{A0F7BA06-D741-4AE2-8978-C1BF4B758F29}" type="pres">
      <dgm:prSet presAssocID="{8A7FB222-8335-4699-944B-6CB3AF64E010}" presName="root2" presStyleCnt="0"/>
      <dgm:spPr/>
    </dgm:pt>
    <dgm:pt modelId="{83C62623-2EDA-4685-9C57-95B896B860CD}" type="pres">
      <dgm:prSet presAssocID="{8A7FB222-8335-4699-944B-6CB3AF64E010}" presName="LevelTwoTextNode" presStyleLbl="node2" presStyleIdx="4" presStyleCnt="5">
        <dgm:presLayoutVars>
          <dgm:chPref val="3"/>
        </dgm:presLayoutVars>
      </dgm:prSet>
      <dgm:spPr/>
    </dgm:pt>
    <dgm:pt modelId="{8321A321-BFEE-4EB2-8C7C-DBA1175543F5}" type="pres">
      <dgm:prSet presAssocID="{8A7FB222-8335-4699-944B-6CB3AF64E010}" presName="level3hierChild" presStyleCnt="0"/>
      <dgm:spPr/>
    </dgm:pt>
  </dgm:ptLst>
  <dgm:cxnLst>
    <dgm:cxn modelId="{F0390910-6267-4274-8356-4E229AAA6803}" type="presOf" srcId="{82D6DDE5-462E-422C-BFE3-3C9FBF717A64}" destId="{A655878A-3D72-4C30-871D-1C58443373F1}" srcOrd="1" destOrd="0" presId="urn:microsoft.com/office/officeart/2008/layout/HorizontalMultiLevelHierarchy"/>
    <dgm:cxn modelId="{3C661412-276C-49F0-B08E-6A1E5FBDC72B}" type="presOf" srcId="{B7DBB887-724B-44A0-BB68-955476FC940A}" destId="{57143E41-F3E8-4B82-B6D5-BA82A55F63F3}" srcOrd="0" destOrd="0" presId="urn:microsoft.com/office/officeart/2008/layout/HorizontalMultiLevelHierarchy"/>
    <dgm:cxn modelId="{6C40F615-D4B1-4A38-B4BD-21CA2E17A2A1}" type="presOf" srcId="{1B902D2C-5F78-41DF-844C-5BE1B4134E79}" destId="{16B5E06F-CF4D-4A74-A6F5-9C7F99CBD179}" srcOrd="0" destOrd="0" presId="urn:microsoft.com/office/officeart/2008/layout/HorizontalMultiLevelHierarchy"/>
    <dgm:cxn modelId="{8D36302D-BA55-4441-8259-E9A622D0A78E}" type="presOf" srcId="{006AA883-592E-4EC1-B7EC-0E8EE9AE9FE6}" destId="{2B469E9F-0EAD-49BB-A77D-3EC798CFB6E9}" srcOrd="0" destOrd="0" presId="urn:microsoft.com/office/officeart/2008/layout/HorizontalMultiLevelHierarchy"/>
    <dgm:cxn modelId="{130E0A3A-4B99-4AF1-8A83-92965C33979E}" srcId="{6E5C2D85-9E89-4167-97A1-2D51E4E7C69A}" destId="{1B902D2C-5F78-41DF-844C-5BE1B4134E79}" srcOrd="0" destOrd="0" parTransId="{AC4737E9-A94F-4699-BBC6-12DC5C821389}" sibTransId="{C1E2969A-30D8-4F96-ADF3-7A6D5A46F47E}"/>
    <dgm:cxn modelId="{0BE10849-C3D2-48B5-9E46-FF7831A0DB6C}" srcId="{1B902D2C-5F78-41DF-844C-5BE1B4134E79}" destId="{8A7FB222-8335-4699-944B-6CB3AF64E010}" srcOrd="4" destOrd="0" parTransId="{7DE3998F-A15D-44C6-BDF4-F043CBADAD70}" sibTransId="{C048336F-8352-4A67-BB1F-93D7686B2BF2}"/>
    <dgm:cxn modelId="{61159849-488B-48B2-829A-30B8007B9662}" type="presOf" srcId="{6E5C2D85-9E89-4167-97A1-2D51E4E7C69A}" destId="{AA288E19-3B1F-4C69-8037-56C0475B4BD7}" srcOrd="0" destOrd="0" presId="urn:microsoft.com/office/officeart/2008/layout/HorizontalMultiLevelHierarchy"/>
    <dgm:cxn modelId="{F14CB46E-900E-4B23-8E64-A6ED12C2D66D}" type="presOf" srcId="{500B99D1-F3F8-4DA1-99FC-61319BE005A8}" destId="{9E81DE24-9705-4C04-881A-72C56BEE8550}" srcOrd="0" destOrd="0" presId="urn:microsoft.com/office/officeart/2008/layout/HorizontalMultiLevelHierarchy"/>
    <dgm:cxn modelId="{DFBCA172-D593-47A4-A163-A63A75D89C5E}" type="presOf" srcId="{8A7FB222-8335-4699-944B-6CB3AF64E010}" destId="{83C62623-2EDA-4685-9C57-95B896B860CD}" srcOrd="0" destOrd="0" presId="urn:microsoft.com/office/officeart/2008/layout/HorizontalMultiLevelHierarchy"/>
    <dgm:cxn modelId="{0AB03875-8530-4266-BE85-A708A02CFB59}" srcId="{1B902D2C-5F78-41DF-844C-5BE1B4134E79}" destId="{9B4E5241-405C-458F-866A-942874D54C7E}" srcOrd="0" destOrd="0" parTransId="{500B99D1-F3F8-4DA1-99FC-61319BE005A8}" sibTransId="{DE8BC6E9-5BAB-4CCA-8669-119119C069BA}"/>
    <dgm:cxn modelId="{D2B7D375-54EB-4807-A075-71C6854ED068}" srcId="{1B902D2C-5F78-41DF-844C-5BE1B4134E79}" destId="{4287BC33-AD2F-4FD7-BA96-761B6B491633}" srcOrd="2" destOrd="0" parTransId="{82D6DDE5-462E-422C-BFE3-3C9FBF717A64}" sibTransId="{04D769B0-57E2-45CC-8EEB-75DE68D7CF92}"/>
    <dgm:cxn modelId="{95B31C76-BC74-47E0-8953-2C89E5F6B7A7}" type="presOf" srcId="{9B4E5241-405C-458F-866A-942874D54C7E}" destId="{7C280701-DF36-4B99-8E24-DAD618A50430}" srcOrd="0" destOrd="0" presId="urn:microsoft.com/office/officeart/2008/layout/HorizontalMultiLevelHierarchy"/>
    <dgm:cxn modelId="{A6D03D7D-D75B-482B-B220-03223481EEC7}" type="presOf" srcId="{500B99D1-F3F8-4DA1-99FC-61319BE005A8}" destId="{545372B6-2827-48BD-A6A6-5E04B6D96630}" srcOrd="1" destOrd="0" presId="urn:microsoft.com/office/officeart/2008/layout/HorizontalMultiLevelHierarchy"/>
    <dgm:cxn modelId="{B8B3E484-880D-4914-936F-4CB2D12AB3A6}" type="presOf" srcId="{09BD5D3B-86FB-4373-9777-DCBD9C172D97}" destId="{B9F33B1C-1EE8-4A9E-A101-8CFCDBCF0228}" srcOrd="1" destOrd="0" presId="urn:microsoft.com/office/officeart/2008/layout/HorizontalMultiLevelHierarchy"/>
    <dgm:cxn modelId="{E9AB2596-0349-4113-A0D9-F89A23B3D3DD}" type="presOf" srcId="{7DE3998F-A15D-44C6-BDF4-F043CBADAD70}" destId="{2D4E0D85-1E15-466F-8CA7-40AEDBA0D276}" srcOrd="0" destOrd="0" presId="urn:microsoft.com/office/officeart/2008/layout/HorizontalMultiLevelHierarchy"/>
    <dgm:cxn modelId="{3977A19C-5950-4C01-B19F-872616FFD198}" type="presOf" srcId="{09BD5D3B-86FB-4373-9777-DCBD9C172D97}" destId="{381FCA5C-3CA8-4D46-AF7F-A7761DC28DDD}" srcOrd="0" destOrd="0" presId="urn:microsoft.com/office/officeart/2008/layout/HorizontalMultiLevelHierarchy"/>
    <dgm:cxn modelId="{9358FEA0-5A3D-437D-84D0-1EF5E2A1DCFE}" srcId="{1B902D2C-5F78-41DF-844C-5BE1B4134E79}" destId="{006AA883-592E-4EC1-B7EC-0E8EE9AE9FE6}" srcOrd="3" destOrd="0" parTransId="{09BD5D3B-86FB-4373-9777-DCBD9C172D97}" sibTransId="{E789FD9F-C624-47F1-8256-317280E802EA}"/>
    <dgm:cxn modelId="{3AF59EA5-6F75-47CB-A9DC-AF41395C17C7}" type="presOf" srcId="{82D6DDE5-462E-422C-BFE3-3C9FBF717A64}" destId="{CF7164A7-A4DE-4BC1-A497-441132665CDC}" srcOrd="0" destOrd="0" presId="urn:microsoft.com/office/officeart/2008/layout/HorizontalMultiLevelHierarchy"/>
    <dgm:cxn modelId="{BF686ABF-E723-49CE-99F6-3390F5BB0FF1}" srcId="{1B902D2C-5F78-41DF-844C-5BE1B4134E79}" destId="{B7DBB887-724B-44A0-BB68-955476FC940A}" srcOrd="1" destOrd="0" parTransId="{3949906A-FA0A-4C8C-B5D4-B0970F7A14D3}" sibTransId="{1EE82853-1CE1-4CE5-A2FF-3B74AA582268}"/>
    <dgm:cxn modelId="{F8F66ECE-53F2-4B9B-AB6E-1CE465FFB30E}" type="presOf" srcId="{3949906A-FA0A-4C8C-B5D4-B0970F7A14D3}" destId="{7529EAFC-D78E-44C7-9093-1A8ABDDC4FE5}" srcOrd="1" destOrd="0" presId="urn:microsoft.com/office/officeart/2008/layout/HorizontalMultiLevelHierarchy"/>
    <dgm:cxn modelId="{9B3BE2DA-0980-4DEA-82F7-D19D5BED1DB8}" type="presOf" srcId="{4287BC33-AD2F-4FD7-BA96-761B6B491633}" destId="{54BB9379-2197-48F1-9049-278C8BA81442}" srcOrd="0" destOrd="0" presId="urn:microsoft.com/office/officeart/2008/layout/HorizontalMultiLevelHierarchy"/>
    <dgm:cxn modelId="{6A4D27E3-23DF-4A4A-B81C-ACCDFA3E2894}" type="presOf" srcId="{7DE3998F-A15D-44C6-BDF4-F043CBADAD70}" destId="{9FCC3F38-E9AD-4499-86A4-47D31069A157}" srcOrd="1" destOrd="0" presId="urn:microsoft.com/office/officeart/2008/layout/HorizontalMultiLevelHierarchy"/>
    <dgm:cxn modelId="{9BFDC0FE-DA80-4302-84FD-A09B1FE1A295}" type="presOf" srcId="{3949906A-FA0A-4C8C-B5D4-B0970F7A14D3}" destId="{EF642D61-6C8B-452F-A892-AB7FCB4BC030}" srcOrd="0" destOrd="0" presId="urn:microsoft.com/office/officeart/2008/layout/HorizontalMultiLevelHierarchy"/>
    <dgm:cxn modelId="{4AE369E9-1C13-455D-8A33-D9910B4C2BAB}" type="presParOf" srcId="{AA288E19-3B1F-4C69-8037-56C0475B4BD7}" destId="{5DE1242C-3B56-4903-B4E3-BA2328BF0FA5}" srcOrd="0" destOrd="0" presId="urn:microsoft.com/office/officeart/2008/layout/HorizontalMultiLevelHierarchy"/>
    <dgm:cxn modelId="{C146E224-9BDA-4343-BCF2-BD1412BD36D9}" type="presParOf" srcId="{5DE1242C-3B56-4903-B4E3-BA2328BF0FA5}" destId="{16B5E06F-CF4D-4A74-A6F5-9C7F99CBD179}" srcOrd="0" destOrd="0" presId="urn:microsoft.com/office/officeart/2008/layout/HorizontalMultiLevelHierarchy"/>
    <dgm:cxn modelId="{85217E0B-3B34-471F-B11B-A8315597D8C8}" type="presParOf" srcId="{5DE1242C-3B56-4903-B4E3-BA2328BF0FA5}" destId="{FDCFA716-F06A-49A1-90C1-83384B2F4F5A}" srcOrd="1" destOrd="0" presId="urn:microsoft.com/office/officeart/2008/layout/HorizontalMultiLevelHierarchy"/>
    <dgm:cxn modelId="{D6D1978E-A317-4AB0-BD8A-239D97FF9D54}" type="presParOf" srcId="{FDCFA716-F06A-49A1-90C1-83384B2F4F5A}" destId="{9E81DE24-9705-4C04-881A-72C56BEE8550}" srcOrd="0" destOrd="0" presId="urn:microsoft.com/office/officeart/2008/layout/HorizontalMultiLevelHierarchy"/>
    <dgm:cxn modelId="{87B08AC7-5EF6-4F6E-B3DA-ABC14FD89071}" type="presParOf" srcId="{9E81DE24-9705-4C04-881A-72C56BEE8550}" destId="{545372B6-2827-48BD-A6A6-5E04B6D96630}" srcOrd="0" destOrd="0" presId="urn:microsoft.com/office/officeart/2008/layout/HorizontalMultiLevelHierarchy"/>
    <dgm:cxn modelId="{FC265356-6E7D-49F5-936D-A8A61CF869A2}" type="presParOf" srcId="{FDCFA716-F06A-49A1-90C1-83384B2F4F5A}" destId="{0CFC79B7-93B3-434C-A8F5-52CA2217C9DB}" srcOrd="1" destOrd="0" presId="urn:microsoft.com/office/officeart/2008/layout/HorizontalMultiLevelHierarchy"/>
    <dgm:cxn modelId="{7173300D-AC58-4057-B484-4D6C4F70DDAD}" type="presParOf" srcId="{0CFC79B7-93B3-434C-A8F5-52CA2217C9DB}" destId="{7C280701-DF36-4B99-8E24-DAD618A50430}" srcOrd="0" destOrd="0" presId="urn:microsoft.com/office/officeart/2008/layout/HorizontalMultiLevelHierarchy"/>
    <dgm:cxn modelId="{EA85D229-A69A-4D03-B326-BFCA26E90B02}" type="presParOf" srcId="{0CFC79B7-93B3-434C-A8F5-52CA2217C9DB}" destId="{24CD2762-28BD-4546-BA9A-772C803281A6}" srcOrd="1" destOrd="0" presId="urn:microsoft.com/office/officeart/2008/layout/HorizontalMultiLevelHierarchy"/>
    <dgm:cxn modelId="{3647F8D9-EBAC-412C-9100-8C0806919968}" type="presParOf" srcId="{FDCFA716-F06A-49A1-90C1-83384B2F4F5A}" destId="{EF642D61-6C8B-452F-A892-AB7FCB4BC030}" srcOrd="2" destOrd="0" presId="urn:microsoft.com/office/officeart/2008/layout/HorizontalMultiLevelHierarchy"/>
    <dgm:cxn modelId="{3325422E-1CEF-4A4B-B865-F83A3650249F}" type="presParOf" srcId="{EF642D61-6C8B-452F-A892-AB7FCB4BC030}" destId="{7529EAFC-D78E-44C7-9093-1A8ABDDC4FE5}" srcOrd="0" destOrd="0" presId="urn:microsoft.com/office/officeart/2008/layout/HorizontalMultiLevelHierarchy"/>
    <dgm:cxn modelId="{B89551B9-E619-4CD8-A539-16CC506554A4}" type="presParOf" srcId="{FDCFA716-F06A-49A1-90C1-83384B2F4F5A}" destId="{1DD09987-51DD-4696-AF0B-3B001AE8862D}" srcOrd="3" destOrd="0" presId="urn:microsoft.com/office/officeart/2008/layout/HorizontalMultiLevelHierarchy"/>
    <dgm:cxn modelId="{BA4DC498-F637-4494-9B88-EA54D39FE05F}" type="presParOf" srcId="{1DD09987-51DD-4696-AF0B-3B001AE8862D}" destId="{57143E41-F3E8-4B82-B6D5-BA82A55F63F3}" srcOrd="0" destOrd="0" presId="urn:microsoft.com/office/officeart/2008/layout/HorizontalMultiLevelHierarchy"/>
    <dgm:cxn modelId="{6F4AA1CB-F896-4AE9-A265-7D2FED53F8D2}" type="presParOf" srcId="{1DD09987-51DD-4696-AF0B-3B001AE8862D}" destId="{6586AA55-35AE-402C-80EC-86B59AE5A7CC}" srcOrd="1" destOrd="0" presId="urn:microsoft.com/office/officeart/2008/layout/HorizontalMultiLevelHierarchy"/>
    <dgm:cxn modelId="{D20CC254-8B24-47B2-B1B1-0877279C8547}" type="presParOf" srcId="{FDCFA716-F06A-49A1-90C1-83384B2F4F5A}" destId="{CF7164A7-A4DE-4BC1-A497-441132665CDC}" srcOrd="4" destOrd="0" presId="urn:microsoft.com/office/officeart/2008/layout/HorizontalMultiLevelHierarchy"/>
    <dgm:cxn modelId="{9DBE9BC6-7731-4F5B-B55B-B30033E34B30}" type="presParOf" srcId="{CF7164A7-A4DE-4BC1-A497-441132665CDC}" destId="{A655878A-3D72-4C30-871D-1C58443373F1}" srcOrd="0" destOrd="0" presId="urn:microsoft.com/office/officeart/2008/layout/HorizontalMultiLevelHierarchy"/>
    <dgm:cxn modelId="{7581CE4F-9D57-4AAA-8934-6E4029505829}" type="presParOf" srcId="{FDCFA716-F06A-49A1-90C1-83384B2F4F5A}" destId="{17DFFB91-2167-4C8A-8042-8E4AA0FEDA65}" srcOrd="5" destOrd="0" presId="urn:microsoft.com/office/officeart/2008/layout/HorizontalMultiLevelHierarchy"/>
    <dgm:cxn modelId="{965FEA5D-A804-44CC-BC79-36CC05B0B700}" type="presParOf" srcId="{17DFFB91-2167-4C8A-8042-8E4AA0FEDA65}" destId="{54BB9379-2197-48F1-9049-278C8BA81442}" srcOrd="0" destOrd="0" presId="urn:microsoft.com/office/officeart/2008/layout/HorizontalMultiLevelHierarchy"/>
    <dgm:cxn modelId="{6C80F8C3-2A1E-40FA-A9EF-9C768EC05878}" type="presParOf" srcId="{17DFFB91-2167-4C8A-8042-8E4AA0FEDA65}" destId="{9A4C49A4-FB4C-4E4C-94D2-19A96A7AE5EF}" srcOrd="1" destOrd="0" presId="urn:microsoft.com/office/officeart/2008/layout/HorizontalMultiLevelHierarchy"/>
    <dgm:cxn modelId="{0A9EA817-0330-426A-8D02-444DF45180EF}" type="presParOf" srcId="{FDCFA716-F06A-49A1-90C1-83384B2F4F5A}" destId="{381FCA5C-3CA8-4D46-AF7F-A7761DC28DDD}" srcOrd="6" destOrd="0" presId="urn:microsoft.com/office/officeart/2008/layout/HorizontalMultiLevelHierarchy"/>
    <dgm:cxn modelId="{E7166AEE-15BF-4EA9-BB57-90E643210799}" type="presParOf" srcId="{381FCA5C-3CA8-4D46-AF7F-A7761DC28DDD}" destId="{B9F33B1C-1EE8-4A9E-A101-8CFCDBCF0228}" srcOrd="0" destOrd="0" presId="urn:microsoft.com/office/officeart/2008/layout/HorizontalMultiLevelHierarchy"/>
    <dgm:cxn modelId="{D8016ACE-CB12-42F3-9690-942BC3A52739}" type="presParOf" srcId="{FDCFA716-F06A-49A1-90C1-83384B2F4F5A}" destId="{09742698-C1B2-48D9-86D7-07A0BFADC68B}" srcOrd="7" destOrd="0" presId="urn:microsoft.com/office/officeart/2008/layout/HorizontalMultiLevelHierarchy"/>
    <dgm:cxn modelId="{0F38311F-A244-4B38-9D99-CC123E7F0EE8}" type="presParOf" srcId="{09742698-C1B2-48D9-86D7-07A0BFADC68B}" destId="{2B469E9F-0EAD-49BB-A77D-3EC798CFB6E9}" srcOrd="0" destOrd="0" presId="urn:microsoft.com/office/officeart/2008/layout/HorizontalMultiLevelHierarchy"/>
    <dgm:cxn modelId="{9EE28FE2-8BF7-48E7-B3FD-FFFCF4D5A370}" type="presParOf" srcId="{09742698-C1B2-48D9-86D7-07A0BFADC68B}" destId="{875867D7-C366-4101-8348-2739D8C58ADD}" srcOrd="1" destOrd="0" presId="urn:microsoft.com/office/officeart/2008/layout/HorizontalMultiLevelHierarchy"/>
    <dgm:cxn modelId="{FFA28F15-09E4-4FBA-B421-15F11EDEFD38}" type="presParOf" srcId="{FDCFA716-F06A-49A1-90C1-83384B2F4F5A}" destId="{2D4E0D85-1E15-466F-8CA7-40AEDBA0D276}" srcOrd="8" destOrd="0" presId="urn:microsoft.com/office/officeart/2008/layout/HorizontalMultiLevelHierarchy"/>
    <dgm:cxn modelId="{18782150-28C6-40B2-9323-4EDA49E9689F}" type="presParOf" srcId="{2D4E0D85-1E15-466F-8CA7-40AEDBA0D276}" destId="{9FCC3F38-E9AD-4499-86A4-47D31069A157}" srcOrd="0" destOrd="0" presId="urn:microsoft.com/office/officeart/2008/layout/HorizontalMultiLevelHierarchy"/>
    <dgm:cxn modelId="{08BA029D-A522-4B04-809A-47620E70C218}" type="presParOf" srcId="{FDCFA716-F06A-49A1-90C1-83384B2F4F5A}" destId="{A0F7BA06-D741-4AE2-8978-C1BF4B758F29}" srcOrd="9" destOrd="0" presId="urn:microsoft.com/office/officeart/2008/layout/HorizontalMultiLevelHierarchy"/>
    <dgm:cxn modelId="{EC365572-CABC-4B05-BCB8-3C44DF12539E}" type="presParOf" srcId="{A0F7BA06-D741-4AE2-8978-C1BF4B758F29}" destId="{83C62623-2EDA-4685-9C57-95B896B860CD}" srcOrd="0" destOrd="0" presId="urn:microsoft.com/office/officeart/2008/layout/HorizontalMultiLevelHierarchy"/>
    <dgm:cxn modelId="{0266C82D-E686-484C-BDA6-FFEBFA2B359A}" type="presParOf" srcId="{A0F7BA06-D741-4AE2-8978-C1BF4B758F29}" destId="{8321A321-BFEE-4EB2-8C7C-DBA1175543F5}"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7BD2E3F-A690-4516-931A-D65E191A5367}"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tr-TR"/>
        </a:p>
      </dgm:t>
    </dgm:pt>
    <dgm:pt modelId="{87F26124-1186-4677-ACA8-A4080A828633}">
      <dgm:prSet phldrT="[Metin]" custT="1"/>
      <dgm:spPr/>
      <dgm:t>
        <a:bodyPr/>
        <a:lstStyle/>
        <a:p>
          <a:pPr algn="ctr"/>
          <a:r>
            <a:rPr lang="tr-TR" sz="1800" dirty="0">
              <a:latin typeface="Times New Roman" pitchFamily="18" charset="0"/>
              <a:cs typeface="Times New Roman" pitchFamily="18" charset="0"/>
            </a:rPr>
            <a:t>                                                     </a:t>
          </a:r>
          <a:r>
            <a:rPr lang="tr-TR" sz="1800" u="sng" dirty="0">
              <a:solidFill>
                <a:schemeClr val="tx1"/>
              </a:solidFill>
              <a:latin typeface="Times New Roman" pitchFamily="18" charset="0"/>
              <a:cs typeface="Times New Roman" pitchFamily="18" charset="0"/>
            </a:rPr>
            <a:t>Olağan Yönetim İşleri </a:t>
          </a:r>
        </a:p>
        <a:p>
          <a:pPr algn="ctr"/>
          <a:r>
            <a:rPr lang="tr-TR" sz="1800" dirty="0">
              <a:latin typeface="Times New Roman" pitchFamily="18" charset="0"/>
              <a:cs typeface="Times New Roman" pitchFamily="18" charset="0"/>
            </a:rPr>
            <a:t>      </a:t>
          </a:r>
          <a:r>
            <a:rPr lang="tr-TR" sz="1800" b="0" i="1" dirty="0">
              <a:solidFill>
                <a:schemeClr val="tx1"/>
              </a:solidFill>
              <a:latin typeface="Times New Roman" pitchFamily="18" charset="0"/>
              <a:cs typeface="Times New Roman" pitchFamily="18" charset="0"/>
            </a:rPr>
            <a:t>(MK. m. 690)</a:t>
          </a:r>
        </a:p>
        <a:p>
          <a:pPr algn="just"/>
          <a:r>
            <a:rPr lang="tr-TR" sz="1800" dirty="0">
              <a:latin typeface="Times New Roman" pitchFamily="18" charset="0"/>
              <a:cs typeface="Times New Roman" pitchFamily="18" charset="0"/>
            </a:rPr>
            <a:t>Çoğunluk aksine karar vermedikçe, Paydaşlardan her biri, Küçük Onarım gibi Olağan Yönetim İşlerini icra etmeye yetkilidir.</a:t>
          </a:r>
        </a:p>
      </dgm:t>
    </dgm:pt>
    <dgm:pt modelId="{DF933E58-EF68-45D8-973C-65E78ED21CF8}" type="parTrans" cxnId="{A9EBC332-C892-498F-942C-6D2284837D7E}">
      <dgm:prSet/>
      <dgm:spPr/>
      <dgm:t>
        <a:bodyPr/>
        <a:lstStyle/>
        <a:p>
          <a:endParaRPr lang="tr-TR"/>
        </a:p>
      </dgm:t>
    </dgm:pt>
    <dgm:pt modelId="{C690F57E-16BD-462A-8E2B-929A486886E9}" type="sibTrans" cxnId="{A9EBC332-C892-498F-942C-6D2284837D7E}">
      <dgm:prSet/>
      <dgm:spPr/>
      <dgm:t>
        <a:bodyPr/>
        <a:lstStyle/>
        <a:p>
          <a:endParaRPr lang="tr-TR"/>
        </a:p>
      </dgm:t>
    </dgm:pt>
    <dgm:pt modelId="{5BA581A6-C05A-4450-9EC2-4B7D06ADE762}">
      <dgm:prSet phldrT="[Metin]" custT="1"/>
      <dgm:spPr/>
      <dgm:t>
        <a:bodyPr/>
        <a:lstStyle/>
        <a:p>
          <a:pPr algn="ctr"/>
          <a:r>
            <a:rPr lang="tr-TR" sz="1800" u="sng" dirty="0">
              <a:solidFill>
                <a:schemeClr val="tx1"/>
              </a:solidFill>
              <a:latin typeface="Times New Roman" pitchFamily="18" charset="0"/>
              <a:cs typeface="Times New Roman" pitchFamily="18" charset="0"/>
            </a:rPr>
            <a:t>Önemli Yönetim İşleri</a:t>
          </a:r>
        </a:p>
        <a:p>
          <a:pPr algn="ctr"/>
          <a:r>
            <a:rPr lang="tr-TR" sz="1800" dirty="0">
              <a:latin typeface="Times New Roman" pitchFamily="18" charset="0"/>
              <a:cs typeface="Times New Roman" pitchFamily="18" charset="0"/>
            </a:rPr>
            <a:t>(</a:t>
          </a:r>
          <a:r>
            <a:rPr lang="tr-TR" sz="1800" i="1" dirty="0">
              <a:solidFill>
                <a:schemeClr val="tx1"/>
              </a:solidFill>
              <a:latin typeface="Times New Roman" pitchFamily="18" charset="0"/>
              <a:cs typeface="Times New Roman" pitchFamily="18" charset="0"/>
            </a:rPr>
            <a:t>MK. m. 691)</a:t>
          </a:r>
        </a:p>
        <a:p>
          <a:pPr algn="just"/>
          <a:r>
            <a:rPr lang="tr-TR" sz="1800" dirty="0">
              <a:latin typeface="Times New Roman" pitchFamily="18" charset="0"/>
              <a:cs typeface="Times New Roman" pitchFamily="18" charset="0"/>
            </a:rPr>
            <a:t>İşletme Usulünün veya Tarım Türünün Değiştirilmesi, adi kiraya veya ürün kirasına ilişkin sözleşmelerin yapılması veya feshi, toprağın ıslahı gibi Önemli Yönetim İşleri için Pay ve Paydaş Çoğunluğu ile karar verilmesi gerekir. Olağan  Yönetim İşlerini aşan ve Paylı Malın Değerinin veya yarar sağlamaya elverişliliğinin korunması için gerekli Bakım, Onarım ve Yapı İşlerinde de aynı çoğunluk aranır.</a:t>
          </a:r>
        </a:p>
      </dgm:t>
    </dgm:pt>
    <dgm:pt modelId="{A27DB6A7-43B0-4FB5-A509-07E347C9986F}" type="parTrans" cxnId="{C743D18A-F646-4E76-8F0C-9E29D27DD36C}">
      <dgm:prSet/>
      <dgm:spPr/>
      <dgm:t>
        <a:bodyPr/>
        <a:lstStyle/>
        <a:p>
          <a:endParaRPr lang="tr-TR"/>
        </a:p>
      </dgm:t>
    </dgm:pt>
    <dgm:pt modelId="{2A47A926-753F-4CCE-A3F2-B66359457A48}" type="sibTrans" cxnId="{C743D18A-F646-4E76-8F0C-9E29D27DD36C}">
      <dgm:prSet/>
      <dgm:spPr/>
      <dgm:t>
        <a:bodyPr/>
        <a:lstStyle/>
        <a:p>
          <a:endParaRPr lang="tr-TR"/>
        </a:p>
      </dgm:t>
    </dgm:pt>
    <dgm:pt modelId="{79C545CF-8E2E-4D99-A001-829470D51746}">
      <dgm:prSet phldrT="[Metin]" custT="1"/>
      <dgm:spPr/>
      <dgm:t>
        <a:bodyPr/>
        <a:lstStyle/>
        <a:p>
          <a:pPr algn="ctr"/>
          <a:r>
            <a:rPr lang="tr-TR" sz="1800" u="sng" dirty="0">
              <a:solidFill>
                <a:schemeClr val="tx1"/>
              </a:solidFill>
              <a:latin typeface="Times New Roman" pitchFamily="18" charset="0"/>
              <a:cs typeface="Times New Roman" pitchFamily="18" charset="0"/>
            </a:rPr>
            <a:t>Olağanüstü Yönetim İşleri ve Tasarruflar</a:t>
          </a:r>
        </a:p>
        <a:p>
          <a:pPr algn="ctr"/>
          <a:r>
            <a:rPr lang="tr-TR" sz="1800" b="0" i="1" dirty="0">
              <a:solidFill>
                <a:schemeClr val="tx1"/>
              </a:solidFill>
              <a:latin typeface="Times New Roman" pitchFamily="18" charset="0"/>
              <a:cs typeface="Times New Roman" pitchFamily="18" charset="0"/>
            </a:rPr>
            <a:t>(MK. m. 692)</a:t>
          </a:r>
        </a:p>
        <a:p>
          <a:pPr algn="just"/>
          <a:r>
            <a:rPr lang="tr-TR" sz="1800" dirty="0">
              <a:latin typeface="Times New Roman" pitchFamily="18" charset="0"/>
              <a:cs typeface="Times New Roman" pitchFamily="18" charset="0"/>
            </a:rPr>
            <a:t>Paylı Malın özgülendiği Amacın Değiştirilmesi veya Olağan şekilde Kullanmanın gerekli kıldığı ölçüyü aşan Yapı İşlerine girişilmesi gibi Olağanüstü Yönetim İşleri ile Paylı Malın Devri veya üzerinde Sınırlı Ayni Hak kurma gibi Tasarruf İşlemlerinde Paydaşların Oybirliği aranır.</a:t>
          </a:r>
        </a:p>
      </dgm:t>
    </dgm:pt>
    <dgm:pt modelId="{CA39F671-6184-46EB-8A28-A7187E6ED4BC}" type="parTrans" cxnId="{A581E0BE-889F-4357-8FA5-1DFFEB978189}">
      <dgm:prSet/>
      <dgm:spPr/>
      <dgm:t>
        <a:bodyPr/>
        <a:lstStyle/>
        <a:p>
          <a:endParaRPr lang="tr-TR"/>
        </a:p>
      </dgm:t>
    </dgm:pt>
    <dgm:pt modelId="{3E535E38-06AC-467E-AAD0-854420B1D86F}" type="sibTrans" cxnId="{A581E0BE-889F-4357-8FA5-1DFFEB978189}">
      <dgm:prSet/>
      <dgm:spPr/>
      <dgm:t>
        <a:bodyPr/>
        <a:lstStyle/>
        <a:p>
          <a:endParaRPr lang="tr-TR"/>
        </a:p>
      </dgm:t>
    </dgm:pt>
    <dgm:pt modelId="{BC60567F-7982-47BE-97DD-06C8EE4ED6B4}" type="pres">
      <dgm:prSet presAssocID="{97BD2E3F-A690-4516-931A-D65E191A5367}" presName="Name0" presStyleCnt="0">
        <dgm:presLayoutVars>
          <dgm:dir/>
          <dgm:resizeHandles val="exact"/>
        </dgm:presLayoutVars>
      </dgm:prSet>
      <dgm:spPr/>
    </dgm:pt>
    <dgm:pt modelId="{87FC0421-30A5-4DB8-911C-964F9122D57C}" type="pres">
      <dgm:prSet presAssocID="{87F26124-1186-4677-ACA8-A4080A828633}" presName="node" presStyleLbl="node1" presStyleIdx="0" presStyleCnt="3" custScaleX="112441" custLinFactNeighborX="-35708" custLinFactNeighborY="0">
        <dgm:presLayoutVars>
          <dgm:bulletEnabled val="1"/>
        </dgm:presLayoutVars>
      </dgm:prSet>
      <dgm:spPr/>
    </dgm:pt>
    <dgm:pt modelId="{14A3B1DA-CBFE-4F13-B3E2-5A1D6E1AB894}" type="pres">
      <dgm:prSet presAssocID="{C690F57E-16BD-462A-8E2B-929A486886E9}" presName="sibTrans" presStyleCnt="0"/>
      <dgm:spPr/>
    </dgm:pt>
    <dgm:pt modelId="{F30968FA-3B38-4D57-B6F5-F534D2C9EC47}" type="pres">
      <dgm:prSet presAssocID="{5BA581A6-C05A-4450-9EC2-4B7D06ADE762}" presName="node" presStyleLbl="node1" presStyleIdx="1" presStyleCnt="3" custScaleX="123798" custLinFactNeighborX="5015" custLinFactNeighborY="-830">
        <dgm:presLayoutVars>
          <dgm:bulletEnabled val="1"/>
        </dgm:presLayoutVars>
      </dgm:prSet>
      <dgm:spPr/>
    </dgm:pt>
    <dgm:pt modelId="{77E2F3D0-6EC1-4749-9F30-560654AA6A2E}" type="pres">
      <dgm:prSet presAssocID="{2A47A926-753F-4CCE-A3F2-B66359457A48}" presName="sibTrans" presStyleCnt="0"/>
      <dgm:spPr/>
    </dgm:pt>
    <dgm:pt modelId="{6D8869D2-92BC-445A-AC35-80A3615640C8}" type="pres">
      <dgm:prSet presAssocID="{79C545CF-8E2E-4D99-A001-829470D51746}" presName="node" presStyleLbl="node1" presStyleIdx="2" presStyleCnt="3">
        <dgm:presLayoutVars>
          <dgm:bulletEnabled val="1"/>
        </dgm:presLayoutVars>
      </dgm:prSet>
      <dgm:spPr/>
    </dgm:pt>
  </dgm:ptLst>
  <dgm:cxnLst>
    <dgm:cxn modelId="{A9EBC332-C892-498F-942C-6D2284837D7E}" srcId="{97BD2E3F-A690-4516-931A-D65E191A5367}" destId="{87F26124-1186-4677-ACA8-A4080A828633}" srcOrd="0" destOrd="0" parTransId="{DF933E58-EF68-45D8-973C-65E78ED21CF8}" sibTransId="{C690F57E-16BD-462A-8E2B-929A486886E9}"/>
    <dgm:cxn modelId="{E86C054D-C42B-4355-8712-AAF249D02F4D}" type="presOf" srcId="{5BA581A6-C05A-4450-9EC2-4B7D06ADE762}" destId="{F30968FA-3B38-4D57-B6F5-F534D2C9EC47}" srcOrd="0" destOrd="0" presId="urn:microsoft.com/office/officeart/2005/8/layout/hList6"/>
    <dgm:cxn modelId="{C743D18A-F646-4E76-8F0C-9E29D27DD36C}" srcId="{97BD2E3F-A690-4516-931A-D65E191A5367}" destId="{5BA581A6-C05A-4450-9EC2-4B7D06ADE762}" srcOrd="1" destOrd="0" parTransId="{A27DB6A7-43B0-4FB5-A509-07E347C9986F}" sibTransId="{2A47A926-753F-4CCE-A3F2-B66359457A48}"/>
    <dgm:cxn modelId="{FC9D0897-21E4-4531-8A62-CF4826A67DA3}" type="presOf" srcId="{97BD2E3F-A690-4516-931A-D65E191A5367}" destId="{BC60567F-7982-47BE-97DD-06C8EE4ED6B4}" srcOrd="0" destOrd="0" presId="urn:microsoft.com/office/officeart/2005/8/layout/hList6"/>
    <dgm:cxn modelId="{627143A5-729A-4777-A8E9-EEBF83F19EC5}" type="presOf" srcId="{87F26124-1186-4677-ACA8-A4080A828633}" destId="{87FC0421-30A5-4DB8-911C-964F9122D57C}" srcOrd="0" destOrd="0" presId="urn:microsoft.com/office/officeart/2005/8/layout/hList6"/>
    <dgm:cxn modelId="{A581E0BE-889F-4357-8FA5-1DFFEB978189}" srcId="{97BD2E3F-A690-4516-931A-D65E191A5367}" destId="{79C545CF-8E2E-4D99-A001-829470D51746}" srcOrd="2" destOrd="0" parTransId="{CA39F671-6184-46EB-8A28-A7187E6ED4BC}" sibTransId="{3E535E38-06AC-467E-AAD0-854420B1D86F}"/>
    <dgm:cxn modelId="{0BB9F6C6-042B-416D-BAC6-CD9072FE30D5}" type="presOf" srcId="{79C545CF-8E2E-4D99-A001-829470D51746}" destId="{6D8869D2-92BC-445A-AC35-80A3615640C8}" srcOrd="0" destOrd="0" presId="urn:microsoft.com/office/officeart/2005/8/layout/hList6"/>
    <dgm:cxn modelId="{8FF3B3A8-B0AD-45AC-8A28-48EAD935EE7F}" type="presParOf" srcId="{BC60567F-7982-47BE-97DD-06C8EE4ED6B4}" destId="{87FC0421-30A5-4DB8-911C-964F9122D57C}" srcOrd="0" destOrd="0" presId="urn:microsoft.com/office/officeart/2005/8/layout/hList6"/>
    <dgm:cxn modelId="{5CD13C25-C28F-420A-9A21-A25E4EE1C637}" type="presParOf" srcId="{BC60567F-7982-47BE-97DD-06C8EE4ED6B4}" destId="{14A3B1DA-CBFE-4F13-B3E2-5A1D6E1AB894}" srcOrd="1" destOrd="0" presId="urn:microsoft.com/office/officeart/2005/8/layout/hList6"/>
    <dgm:cxn modelId="{1EE92B2C-67E8-46BE-87BA-43D7076AEDE4}" type="presParOf" srcId="{BC60567F-7982-47BE-97DD-06C8EE4ED6B4}" destId="{F30968FA-3B38-4D57-B6F5-F534D2C9EC47}" srcOrd="2" destOrd="0" presId="urn:microsoft.com/office/officeart/2005/8/layout/hList6"/>
    <dgm:cxn modelId="{4B0BC46B-4403-4AF2-8415-AA43446B67D4}" type="presParOf" srcId="{BC60567F-7982-47BE-97DD-06C8EE4ED6B4}" destId="{77E2F3D0-6EC1-4749-9F30-560654AA6A2E}" srcOrd="3" destOrd="0" presId="urn:microsoft.com/office/officeart/2005/8/layout/hList6"/>
    <dgm:cxn modelId="{A0AA33D9-E989-443A-A850-DB72EB8F0936}" type="presParOf" srcId="{BC60567F-7982-47BE-97DD-06C8EE4ED6B4}" destId="{6D8869D2-92BC-445A-AC35-80A3615640C8}" srcOrd="4" destOrd="0" presId="urn:microsoft.com/office/officeart/2005/8/layout/h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23E2BA9-E67F-45DF-B8CE-12E6FB504807}"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tr-TR"/>
        </a:p>
      </dgm:t>
    </dgm:pt>
    <dgm:pt modelId="{0062CEB6-8848-4A2B-ADF7-145FD6C87519}">
      <dgm:prSet phldrT="[Metin]"/>
      <dgm:spPr/>
      <dgm:t>
        <a:bodyPr/>
        <a:lstStyle/>
        <a:p>
          <a:pPr algn="just"/>
          <a:r>
            <a:rPr lang="tr-TR" dirty="0">
              <a:latin typeface="Times New Roman" pitchFamily="18" charset="0"/>
              <a:cs typeface="Times New Roman" pitchFamily="18" charset="0"/>
            </a:rPr>
            <a:t>İki halde paydaşın sahip olabileceği hak ve yetkiler kaldırılamayacak ve sınırlandırılamayacaktır: (MK 689)</a:t>
          </a:r>
          <a:endParaRPr lang="tr-TR" dirty="0"/>
        </a:p>
      </dgm:t>
    </dgm:pt>
    <dgm:pt modelId="{3C191E2B-1EEE-4BF4-8B1B-E1D77EC60ACF}" type="parTrans" cxnId="{B5FE972C-6331-4594-8E18-F584D3CBD08F}">
      <dgm:prSet/>
      <dgm:spPr/>
      <dgm:t>
        <a:bodyPr/>
        <a:lstStyle/>
        <a:p>
          <a:endParaRPr lang="tr-TR"/>
        </a:p>
      </dgm:t>
    </dgm:pt>
    <dgm:pt modelId="{A4AB77E8-0B53-4E7F-99A8-27EE5C090AFD}" type="sibTrans" cxnId="{B5FE972C-6331-4594-8E18-F584D3CBD08F}">
      <dgm:prSet/>
      <dgm:spPr/>
      <dgm:t>
        <a:bodyPr/>
        <a:lstStyle/>
        <a:p>
          <a:endParaRPr lang="tr-TR"/>
        </a:p>
      </dgm:t>
    </dgm:pt>
    <dgm:pt modelId="{0F47CE7F-B53B-4FCA-A2C1-2D6861BC5518}">
      <dgm:prSet phldrT="[Metin]"/>
      <dgm:spPr/>
      <dgm:t>
        <a:bodyPr/>
        <a:lstStyle/>
        <a:p>
          <a:pPr algn="l"/>
          <a:r>
            <a:rPr lang="tr-TR" dirty="0">
              <a:latin typeface="Times New Roman" pitchFamily="18" charset="0"/>
              <a:cs typeface="Times New Roman" pitchFamily="18" charset="0"/>
            </a:rPr>
            <a:t>Paylı   Mülkiyet     Konusu Eşyanın kullanılabilirliğinin   ve    Değerinin   Korunması  için          Zorunlu     olan    Yönetim İşlerini    yapmak    ve    gerektiğinde  Mahkemeden     buna     ilişkin     Önlemlerin       alınmasını     istemek</a:t>
          </a:r>
          <a:endParaRPr lang="tr-TR" dirty="0"/>
        </a:p>
      </dgm:t>
    </dgm:pt>
    <dgm:pt modelId="{8802FAAA-FFF0-4AC0-A1F2-FD0BCB0046EB}" type="parTrans" cxnId="{A8AF4779-A81B-487C-9BB4-BE4A264F91E0}">
      <dgm:prSet/>
      <dgm:spPr/>
      <dgm:t>
        <a:bodyPr/>
        <a:lstStyle/>
        <a:p>
          <a:endParaRPr lang="tr-TR"/>
        </a:p>
      </dgm:t>
    </dgm:pt>
    <dgm:pt modelId="{9D8D360C-944F-41A0-AFF0-6F4ABA9CBAD8}" type="sibTrans" cxnId="{A8AF4779-A81B-487C-9BB4-BE4A264F91E0}">
      <dgm:prSet/>
      <dgm:spPr/>
      <dgm:t>
        <a:bodyPr/>
        <a:lstStyle/>
        <a:p>
          <a:endParaRPr lang="tr-TR"/>
        </a:p>
      </dgm:t>
    </dgm:pt>
    <dgm:pt modelId="{7CF6E7F3-2015-4CF7-906A-E7CF0047A061}">
      <dgm:prSet phldrT="[Metin]"/>
      <dgm:spPr/>
      <dgm:t>
        <a:bodyPr/>
        <a:lstStyle/>
        <a:p>
          <a:pPr algn="l"/>
          <a:r>
            <a:rPr lang="tr-TR" dirty="0">
              <a:latin typeface="Times New Roman" pitchFamily="18" charset="0"/>
              <a:cs typeface="Times New Roman" pitchFamily="18" charset="0"/>
            </a:rPr>
            <a:t>Eşyayı     bir    Zarar Tehlikesinden   veya    Zararın Artmasından  korumak  için derhal   alınması   gereken Önlemleri   bütün   Paydaşlar   hesabına   almak </a:t>
          </a:r>
          <a:endParaRPr lang="tr-TR" dirty="0"/>
        </a:p>
      </dgm:t>
    </dgm:pt>
    <dgm:pt modelId="{7D476E80-FA7A-4D8D-9E61-3224F6FFF7C4}" type="parTrans" cxnId="{04EB0112-A7EA-40DC-9DAE-744BAC780838}">
      <dgm:prSet/>
      <dgm:spPr/>
      <dgm:t>
        <a:bodyPr/>
        <a:lstStyle/>
        <a:p>
          <a:endParaRPr lang="tr-TR"/>
        </a:p>
      </dgm:t>
    </dgm:pt>
    <dgm:pt modelId="{C36251B4-0913-46A5-BE5D-89DE68A5216D}" type="sibTrans" cxnId="{04EB0112-A7EA-40DC-9DAE-744BAC780838}">
      <dgm:prSet/>
      <dgm:spPr/>
      <dgm:t>
        <a:bodyPr/>
        <a:lstStyle/>
        <a:p>
          <a:endParaRPr lang="tr-TR"/>
        </a:p>
      </dgm:t>
    </dgm:pt>
    <dgm:pt modelId="{E350FBF3-064C-469F-9582-0E6CB073BEC0}" type="pres">
      <dgm:prSet presAssocID="{123E2BA9-E67F-45DF-B8CE-12E6FB504807}" presName="composite" presStyleCnt="0">
        <dgm:presLayoutVars>
          <dgm:chMax val="1"/>
          <dgm:dir/>
          <dgm:resizeHandles val="exact"/>
        </dgm:presLayoutVars>
      </dgm:prSet>
      <dgm:spPr/>
    </dgm:pt>
    <dgm:pt modelId="{D99F46E8-77B7-4144-878F-7D9860F466BA}" type="pres">
      <dgm:prSet presAssocID="{0062CEB6-8848-4A2B-ADF7-145FD6C87519}" presName="roof" presStyleLbl="dkBgShp" presStyleIdx="0" presStyleCnt="2"/>
      <dgm:spPr/>
    </dgm:pt>
    <dgm:pt modelId="{78211E3F-5A06-49FA-8099-FFE3A43D8A76}" type="pres">
      <dgm:prSet presAssocID="{0062CEB6-8848-4A2B-ADF7-145FD6C87519}" presName="pillars" presStyleCnt="0"/>
      <dgm:spPr/>
    </dgm:pt>
    <dgm:pt modelId="{AB677C29-841B-426D-9F76-D79D65603765}" type="pres">
      <dgm:prSet presAssocID="{0062CEB6-8848-4A2B-ADF7-145FD6C87519}" presName="pillar1" presStyleLbl="node1" presStyleIdx="0" presStyleCnt="2">
        <dgm:presLayoutVars>
          <dgm:bulletEnabled val="1"/>
        </dgm:presLayoutVars>
      </dgm:prSet>
      <dgm:spPr/>
    </dgm:pt>
    <dgm:pt modelId="{C2178DA3-4468-4CAF-83F8-7F34EA916E99}" type="pres">
      <dgm:prSet presAssocID="{7CF6E7F3-2015-4CF7-906A-E7CF0047A061}" presName="pillarX" presStyleLbl="node1" presStyleIdx="1" presStyleCnt="2">
        <dgm:presLayoutVars>
          <dgm:bulletEnabled val="1"/>
        </dgm:presLayoutVars>
      </dgm:prSet>
      <dgm:spPr/>
    </dgm:pt>
    <dgm:pt modelId="{AA15C9E0-4F14-4996-A8D2-665E76B4E56A}" type="pres">
      <dgm:prSet presAssocID="{0062CEB6-8848-4A2B-ADF7-145FD6C87519}" presName="base" presStyleLbl="dkBgShp" presStyleIdx="1" presStyleCnt="2"/>
      <dgm:spPr/>
    </dgm:pt>
  </dgm:ptLst>
  <dgm:cxnLst>
    <dgm:cxn modelId="{04EB0112-A7EA-40DC-9DAE-744BAC780838}" srcId="{0062CEB6-8848-4A2B-ADF7-145FD6C87519}" destId="{7CF6E7F3-2015-4CF7-906A-E7CF0047A061}" srcOrd="1" destOrd="0" parTransId="{7D476E80-FA7A-4D8D-9E61-3224F6FFF7C4}" sibTransId="{C36251B4-0913-46A5-BE5D-89DE68A5216D}"/>
    <dgm:cxn modelId="{B5FE972C-6331-4594-8E18-F584D3CBD08F}" srcId="{123E2BA9-E67F-45DF-B8CE-12E6FB504807}" destId="{0062CEB6-8848-4A2B-ADF7-145FD6C87519}" srcOrd="0" destOrd="0" parTransId="{3C191E2B-1EEE-4BF4-8B1B-E1D77EC60ACF}" sibTransId="{A4AB77E8-0B53-4E7F-99A8-27EE5C090AFD}"/>
    <dgm:cxn modelId="{7FAE1B5F-6A6E-4D63-B31E-818CD40585FC}" type="presOf" srcId="{0062CEB6-8848-4A2B-ADF7-145FD6C87519}" destId="{D99F46E8-77B7-4144-878F-7D9860F466BA}" srcOrd="0" destOrd="0" presId="urn:microsoft.com/office/officeart/2005/8/layout/hList3"/>
    <dgm:cxn modelId="{A8AF4779-A81B-487C-9BB4-BE4A264F91E0}" srcId="{0062CEB6-8848-4A2B-ADF7-145FD6C87519}" destId="{0F47CE7F-B53B-4FCA-A2C1-2D6861BC5518}" srcOrd="0" destOrd="0" parTransId="{8802FAAA-FFF0-4AC0-A1F2-FD0BCB0046EB}" sibTransId="{9D8D360C-944F-41A0-AFF0-6F4ABA9CBAD8}"/>
    <dgm:cxn modelId="{44DAABA0-04EC-4A04-8E4A-6231ACC27909}" type="presOf" srcId="{7CF6E7F3-2015-4CF7-906A-E7CF0047A061}" destId="{C2178DA3-4468-4CAF-83F8-7F34EA916E99}" srcOrd="0" destOrd="0" presId="urn:microsoft.com/office/officeart/2005/8/layout/hList3"/>
    <dgm:cxn modelId="{E99FF8AA-E286-4BF2-BCA7-90836FEC8AD4}" type="presOf" srcId="{0F47CE7F-B53B-4FCA-A2C1-2D6861BC5518}" destId="{AB677C29-841B-426D-9F76-D79D65603765}" srcOrd="0" destOrd="0" presId="urn:microsoft.com/office/officeart/2005/8/layout/hList3"/>
    <dgm:cxn modelId="{A6AEBCE5-2B78-4300-85B8-CD64AC744C3D}" type="presOf" srcId="{123E2BA9-E67F-45DF-B8CE-12E6FB504807}" destId="{E350FBF3-064C-469F-9582-0E6CB073BEC0}" srcOrd="0" destOrd="0" presId="urn:microsoft.com/office/officeart/2005/8/layout/hList3"/>
    <dgm:cxn modelId="{18920800-622A-4AFC-B82F-B7C2180FBA12}" type="presParOf" srcId="{E350FBF3-064C-469F-9582-0E6CB073BEC0}" destId="{D99F46E8-77B7-4144-878F-7D9860F466BA}" srcOrd="0" destOrd="0" presId="urn:microsoft.com/office/officeart/2005/8/layout/hList3"/>
    <dgm:cxn modelId="{5CA84A12-07C2-4652-9501-C6D2D84D626F}" type="presParOf" srcId="{E350FBF3-064C-469F-9582-0E6CB073BEC0}" destId="{78211E3F-5A06-49FA-8099-FFE3A43D8A76}" srcOrd="1" destOrd="0" presId="urn:microsoft.com/office/officeart/2005/8/layout/hList3"/>
    <dgm:cxn modelId="{C82EFFEC-71DA-452E-8DE7-1B6B01FC0064}" type="presParOf" srcId="{78211E3F-5A06-49FA-8099-FFE3A43D8A76}" destId="{AB677C29-841B-426D-9F76-D79D65603765}" srcOrd="0" destOrd="0" presId="urn:microsoft.com/office/officeart/2005/8/layout/hList3"/>
    <dgm:cxn modelId="{DB2659A0-CF5E-476C-B123-920393DCE88A}" type="presParOf" srcId="{78211E3F-5A06-49FA-8099-FFE3A43D8A76}" destId="{C2178DA3-4468-4CAF-83F8-7F34EA916E99}" srcOrd="1" destOrd="0" presId="urn:microsoft.com/office/officeart/2005/8/layout/hList3"/>
    <dgm:cxn modelId="{9D114EAD-0F95-4E7E-B0C3-7A0AC5E9546A}" type="presParOf" srcId="{E350FBF3-064C-469F-9582-0E6CB073BEC0}" destId="{AA15C9E0-4F14-4996-A8D2-665E76B4E56A}"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B6FCF4A1-CA65-4A27-81BF-ABB434115EE6}"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tr-TR"/>
        </a:p>
      </dgm:t>
    </dgm:pt>
    <dgm:pt modelId="{8269407D-4BA3-42D3-A1BB-470907E28CCF}">
      <dgm:prSet phldrT="[Metin]"/>
      <dgm:spPr/>
      <dgm:t>
        <a:bodyPr/>
        <a:lstStyle/>
        <a:p>
          <a:r>
            <a:rPr lang="tr-TR" dirty="0">
              <a:solidFill>
                <a:schemeClr val="tx1"/>
              </a:solidFill>
            </a:rPr>
            <a:t>Paydaşların Malın Bütünü Bakımından Yetkileri</a:t>
          </a:r>
        </a:p>
      </dgm:t>
    </dgm:pt>
    <dgm:pt modelId="{5126BFD7-FBAE-450A-9493-977538514850}" type="parTrans" cxnId="{86CFD177-0C58-4089-89C7-CD7102616F12}">
      <dgm:prSet/>
      <dgm:spPr/>
      <dgm:t>
        <a:bodyPr/>
        <a:lstStyle/>
        <a:p>
          <a:endParaRPr lang="tr-TR"/>
        </a:p>
      </dgm:t>
    </dgm:pt>
    <dgm:pt modelId="{5BA29723-3812-4B9F-BDCF-063F471FF151}" type="sibTrans" cxnId="{86CFD177-0C58-4089-89C7-CD7102616F12}">
      <dgm:prSet/>
      <dgm:spPr/>
      <dgm:t>
        <a:bodyPr/>
        <a:lstStyle/>
        <a:p>
          <a:endParaRPr lang="tr-TR"/>
        </a:p>
      </dgm:t>
    </dgm:pt>
    <dgm:pt modelId="{E336E522-D8C4-484E-B15F-6C921A8990FA}">
      <dgm:prSet phldrT="[Metin]" custT="1"/>
      <dgm:spPr/>
      <dgm:t>
        <a:bodyPr/>
        <a:lstStyle/>
        <a:p>
          <a:r>
            <a:rPr lang="tr-TR" sz="2800" dirty="0">
              <a:solidFill>
                <a:schemeClr val="tx1"/>
              </a:solidFill>
              <a:latin typeface="Times New Roman" panose="02020603050405020304" pitchFamily="18" charset="0"/>
              <a:cs typeface="Times New Roman" panose="02020603050405020304" pitchFamily="18" charset="0"/>
            </a:rPr>
            <a:t>Yönetime Katılma Yetkisi</a:t>
          </a:r>
        </a:p>
      </dgm:t>
    </dgm:pt>
    <dgm:pt modelId="{4C416F0D-2061-43D1-81D1-8870669612CC}" type="parTrans" cxnId="{7BE08490-9BE1-467D-9AA4-4B6D32724C79}">
      <dgm:prSet/>
      <dgm:spPr/>
      <dgm:t>
        <a:bodyPr/>
        <a:lstStyle/>
        <a:p>
          <a:endParaRPr lang="tr-TR"/>
        </a:p>
      </dgm:t>
    </dgm:pt>
    <dgm:pt modelId="{F9977815-7E87-4E27-A876-BB801C368519}" type="sibTrans" cxnId="{7BE08490-9BE1-467D-9AA4-4B6D32724C79}">
      <dgm:prSet/>
      <dgm:spPr/>
      <dgm:t>
        <a:bodyPr/>
        <a:lstStyle/>
        <a:p>
          <a:endParaRPr lang="tr-TR"/>
        </a:p>
      </dgm:t>
    </dgm:pt>
    <dgm:pt modelId="{D588A3D2-1312-470D-9E2B-9032F5C8A4DA}">
      <dgm:prSet phldrT="[Metin]" custT="1"/>
      <dgm:spPr/>
      <dgm:t>
        <a:bodyPr/>
        <a:lstStyle/>
        <a:p>
          <a:r>
            <a:rPr lang="tr-TR" sz="2400" dirty="0">
              <a:solidFill>
                <a:schemeClr val="tx1"/>
              </a:solidFill>
              <a:latin typeface="Times New Roman" panose="02020603050405020304" pitchFamily="18" charset="0"/>
              <a:cs typeface="Times New Roman" panose="02020603050405020304" pitchFamily="18" charset="0"/>
            </a:rPr>
            <a:t>Paylı Maldan Yararlanma ve Onu Kullanma Yetkisi</a:t>
          </a:r>
        </a:p>
      </dgm:t>
    </dgm:pt>
    <dgm:pt modelId="{7627037B-1479-4E5D-AD53-32DD00E3AB1B}" type="parTrans" cxnId="{274FEF2F-A55A-422E-9BD1-87DDB30A7AE9}">
      <dgm:prSet/>
      <dgm:spPr/>
      <dgm:t>
        <a:bodyPr/>
        <a:lstStyle/>
        <a:p>
          <a:endParaRPr lang="tr-TR"/>
        </a:p>
      </dgm:t>
    </dgm:pt>
    <dgm:pt modelId="{1CD3C3EE-5F62-4CE2-8589-0970E4A89762}" type="sibTrans" cxnId="{274FEF2F-A55A-422E-9BD1-87DDB30A7AE9}">
      <dgm:prSet/>
      <dgm:spPr/>
      <dgm:t>
        <a:bodyPr/>
        <a:lstStyle/>
        <a:p>
          <a:endParaRPr lang="tr-TR"/>
        </a:p>
      </dgm:t>
    </dgm:pt>
    <dgm:pt modelId="{B1AAA2A8-46ED-458F-A97A-671D91CA42DF}">
      <dgm:prSet phldrT="[Metin]"/>
      <dgm:spPr/>
      <dgm:t>
        <a:bodyPr/>
        <a:lstStyle/>
        <a:p>
          <a:r>
            <a:rPr lang="tr-TR" dirty="0">
              <a:solidFill>
                <a:schemeClr val="tx1"/>
              </a:solidFill>
              <a:latin typeface="Times New Roman" panose="02020603050405020304" pitchFamily="18" charset="0"/>
              <a:cs typeface="Times New Roman" panose="02020603050405020304" pitchFamily="18" charset="0"/>
            </a:rPr>
            <a:t>Ortak Menfaatleri Koruma Yetkisi</a:t>
          </a:r>
        </a:p>
      </dgm:t>
    </dgm:pt>
    <dgm:pt modelId="{39AD683D-F5C4-4795-9ED3-D754B6786D50}" type="parTrans" cxnId="{78BAD812-8AAB-471B-BF60-EE91910D6D48}">
      <dgm:prSet/>
      <dgm:spPr/>
      <dgm:t>
        <a:bodyPr/>
        <a:lstStyle/>
        <a:p>
          <a:endParaRPr lang="tr-TR"/>
        </a:p>
      </dgm:t>
    </dgm:pt>
    <dgm:pt modelId="{853D69F5-5B73-4B85-B986-207CBC23AF9B}" type="sibTrans" cxnId="{78BAD812-8AAB-471B-BF60-EE91910D6D48}">
      <dgm:prSet/>
      <dgm:spPr/>
      <dgm:t>
        <a:bodyPr/>
        <a:lstStyle/>
        <a:p>
          <a:endParaRPr lang="tr-TR"/>
        </a:p>
      </dgm:t>
    </dgm:pt>
    <dgm:pt modelId="{8A27A169-36F0-48D2-B2AA-3B243F7F214B}" type="pres">
      <dgm:prSet presAssocID="{B6FCF4A1-CA65-4A27-81BF-ABB434115EE6}" presName="Name0" presStyleCnt="0">
        <dgm:presLayoutVars>
          <dgm:chPref val="1"/>
          <dgm:dir/>
          <dgm:animOne val="branch"/>
          <dgm:animLvl val="lvl"/>
          <dgm:resizeHandles val="exact"/>
        </dgm:presLayoutVars>
      </dgm:prSet>
      <dgm:spPr/>
    </dgm:pt>
    <dgm:pt modelId="{B5DD4C6E-C7A5-4C05-915B-E30A6171B685}" type="pres">
      <dgm:prSet presAssocID="{8269407D-4BA3-42D3-A1BB-470907E28CCF}" presName="root1" presStyleCnt="0"/>
      <dgm:spPr/>
    </dgm:pt>
    <dgm:pt modelId="{B79CBA2B-6CA7-4226-A3E3-4B7D5ACF948C}" type="pres">
      <dgm:prSet presAssocID="{8269407D-4BA3-42D3-A1BB-470907E28CCF}" presName="LevelOneTextNode" presStyleLbl="node0" presStyleIdx="0" presStyleCnt="1">
        <dgm:presLayoutVars>
          <dgm:chPref val="3"/>
        </dgm:presLayoutVars>
      </dgm:prSet>
      <dgm:spPr/>
    </dgm:pt>
    <dgm:pt modelId="{43353467-8EC0-4D3A-99D3-F82A9477DF40}" type="pres">
      <dgm:prSet presAssocID="{8269407D-4BA3-42D3-A1BB-470907E28CCF}" presName="level2hierChild" presStyleCnt="0"/>
      <dgm:spPr/>
    </dgm:pt>
    <dgm:pt modelId="{50C60DC1-85E4-4E1C-8C87-9291BF90E6A6}" type="pres">
      <dgm:prSet presAssocID="{4C416F0D-2061-43D1-81D1-8870669612CC}" presName="conn2-1" presStyleLbl="parChTrans1D2" presStyleIdx="0" presStyleCnt="3"/>
      <dgm:spPr/>
    </dgm:pt>
    <dgm:pt modelId="{58B9DA10-F50E-4255-9879-EE0E57EF77E1}" type="pres">
      <dgm:prSet presAssocID="{4C416F0D-2061-43D1-81D1-8870669612CC}" presName="connTx" presStyleLbl="parChTrans1D2" presStyleIdx="0" presStyleCnt="3"/>
      <dgm:spPr/>
    </dgm:pt>
    <dgm:pt modelId="{F6AB8203-7D11-49A5-9088-6CEF795DD7F3}" type="pres">
      <dgm:prSet presAssocID="{E336E522-D8C4-484E-B15F-6C921A8990FA}" presName="root2" presStyleCnt="0"/>
      <dgm:spPr/>
    </dgm:pt>
    <dgm:pt modelId="{31D5D33F-6F70-4169-BFF3-B5BD32EB89A8}" type="pres">
      <dgm:prSet presAssocID="{E336E522-D8C4-484E-B15F-6C921A8990FA}" presName="LevelTwoTextNode" presStyleLbl="node2" presStyleIdx="0" presStyleCnt="3">
        <dgm:presLayoutVars>
          <dgm:chPref val="3"/>
        </dgm:presLayoutVars>
      </dgm:prSet>
      <dgm:spPr/>
    </dgm:pt>
    <dgm:pt modelId="{BE462540-23B7-4E46-A82C-D29C8B96BD1B}" type="pres">
      <dgm:prSet presAssocID="{E336E522-D8C4-484E-B15F-6C921A8990FA}" presName="level3hierChild" presStyleCnt="0"/>
      <dgm:spPr/>
    </dgm:pt>
    <dgm:pt modelId="{8C0CC727-5B75-4771-AF6E-37B67291CCD0}" type="pres">
      <dgm:prSet presAssocID="{7627037B-1479-4E5D-AD53-32DD00E3AB1B}" presName="conn2-1" presStyleLbl="parChTrans1D2" presStyleIdx="1" presStyleCnt="3"/>
      <dgm:spPr/>
    </dgm:pt>
    <dgm:pt modelId="{553F4DF1-FC9B-4DB7-ACE8-BBC57FDF598D}" type="pres">
      <dgm:prSet presAssocID="{7627037B-1479-4E5D-AD53-32DD00E3AB1B}" presName="connTx" presStyleLbl="parChTrans1D2" presStyleIdx="1" presStyleCnt="3"/>
      <dgm:spPr/>
    </dgm:pt>
    <dgm:pt modelId="{7DB57913-CFBB-4850-9FF1-183468FDEEC8}" type="pres">
      <dgm:prSet presAssocID="{D588A3D2-1312-470D-9E2B-9032F5C8A4DA}" presName="root2" presStyleCnt="0"/>
      <dgm:spPr/>
    </dgm:pt>
    <dgm:pt modelId="{D86D5AE2-505B-4139-AAA6-1E150D4A20F6}" type="pres">
      <dgm:prSet presAssocID="{D588A3D2-1312-470D-9E2B-9032F5C8A4DA}" presName="LevelTwoTextNode" presStyleLbl="node2" presStyleIdx="1" presStyleCnt="3" custScaleX="99343" custScaleY="123886" custLinFactNeighborX="-2379" custLinFactNeighborY="-3122">
        <dgm:presLayoutVars>
          <dgm:chPref val="3"/>
        </dgm:presLayoutVars>
      </dgm:prSet>
      <dgm:spPr/>
    </dgm:pt>
    <dgm:pt modelId="{EC83C2EE-BA59-4D7D-B227-0ABB65C0BCA7}" type="pres">
      <dgm:prSet presAssocID="{D588A3D2-1312-470D-9E2B-9032F5C8A4DA}" presName="level3hierChild" presStyleCnt="0"/>
      <dgm:spPr/>
    </dgm:pt>
    <dgm:pt modelId="{BEBDF74D-B90F-4CA7-95F7-EF8682D86D37}" type="pres">
      <dgm:prSet presAssocID="{39AD683D-F5C4-4795-9ED3-D754B6786D50}" presName="conn2-1" presStyleLbl="parChTrans1D2" presStyleIdx="2" presStyleCnt="3"/>
      <dgm:spPr/>
    </dgm:pt>
    <dgm:pt modelId="{470DDE2A-10EA-4493-BE49-263F361C0705}" type="pres">
      <dgm:prSet presAssocID="{39AD683D-F5C4-4795-9ED3-D754B6786D50}" presName="connTx" presStyleLbl="parChTrans1D2" presStyleIdx="2" presStyleCnt="3"/>
      <dgm:spPr/>
    </dgm:pt>
    <dgm:pt modelId="{10ADD20E-CE97-4AB9-8074-F372CD8D056C}" type="pres">
      <dgm:prSet presAssocID="{B1AAA2A8-46ED-458F-A97A-671D91CA42DF}" presName="root2" presStyleCnt="0"/>
      <dgm:spPr/>
    </dgm:pt>
    <dgm:pt modelId="{6734A947-E6CE-4F48-93C0-3053C6830FBF}" type="pres">
      <dgm:prSet presAssocID="{B1AAA2A8-46ED-458F-A97A-671D91CA42DF}" presName="LevelTwoTextNode" presStyleLbl="node2" presStyleIdx="2" presStyleCnt="3">
        <dgm:presLayoutVars>
          <dgm:chPref val="3"/>
        </dgm:presLayoutVars>
      </dgm:prSet>
      <dgm:spPr/>
    </dgm:pt>
    <dgm:pt modelId="{E69DE059-EFF9-4E2F-817A-E23A6C7CC743}" type="pres">
      <dgm:prSet presAssocID="{B1AAA2A8-46ED-458F-A97A-671D91CA42DF}" presName="level3hierChild" presStyleCnt="0"/>
      <dgm:spPr/>
    </dgm:pt>
  </dgm:ptLst>
  <dgm:cxnLst>
    <dgm:cxn modelId="{78BAD812-8AAB-471B-BF60-EE91910D6D48}" srcId="{8269407D-4BA3-42D3-A1BB-470907E28CCF}" destId="{B1AAA2A8-46ED-458F-A97A-671D91CA42DF}" srcOrd="2" destOrd="0" parTransId="{39AD683D-F5C4-4795-9ED3-D754B6786D50}" sibTransId="{853D69F5-5B73-4B85-B986-207CBC23AF9B}"/>
    <dgm:cxn modelId="{274FEF2F-A55A-422E-9BD1-87DDB30A7AE9}" srcId="{8269407D-4BA3-42D3-A1BB-470907E28CCF}" destId="{D588A3D2-1312-470D-9E2B-9032F5C8A4DA}" srcOrd="1" destOrd="0" parTransId="{7627037B-1479-4E5D-AD53-32DD00E3AB1B}" sibTransId="{1CD3C3EE-5F62-4CE2-8589-0970E4A89762}"/>
    <dgm:cxn modelId="{7FB65B60-596F-45AD-B33C-3DE0D82F994F}" type="presOf" srcId="{D588A3D2-1312-470D-9E2B-9032F5C8A4DA}" destId="{D86D5AE2-505B-4139-AAA6-1E150D4A20F6}" srcOrd="0" destOrd="0" presId="urn:microsoft.com/office/officeart/2008/layout/HorizontalMultiLevelHierarchy"/>
    <dgm:cxn modelId="{4F5FEE4C-6E6A-4E09-984B-C15EBCD61382}" type="presOf" srcId="{39AD683D-F5C4-4795-9ED3-D754B6786D50}" destId="{470DDE2A-10EA-4493-BE49-263F361C0705}" srcOrd="1" destOrd="0" presId="urn:microsoft.com/office/officeart/2008/layout/HorizontalMultiLevelHierarchy"/>
    <dgm:cxn modelId="{E2BA8557-C056-4540-9C56-13E301179DF7}" type="presOf" srcId="{4C416F0D-2061-43D1-81D1-8870669612CC}" destId="{50C60DC1-85E4-4E1C-8C87-9291BF90E6A6}" srcOrd="0" destOrd="0" presId="urn:microsoft.com/office/officeart/2008/layout/HorizontalMultiLevelHierarchy"/>
    <dgm:cxn modelId="{86CFD177-0C58-4089-89C7-CD7102616F12}" srcId="{B6FCF4A1-CA65-4A27-81BF-ABB434115EE6}" destId="{8269407D-4BA3-42D3-A1BB-470907E28CCF}" srcOrd="0" destOrd="0" parTransId="{5126BFD7-FBAE-450A-9493-977538514850}" sibTransId="{5BA29723-3812-4B9F-BDCF-063F471FF151}"/>
    <dgm:cxn modelId="{52B85E7F-5CF3-414D-924F-5A3D110C979D}" type="presOf" srcId="{8269407D-4BA3-42D3-A1BB-470907E28CCF}" destId="{B79CBA2B-6CA7-4226-A3E3-4B7D5ACF948C}" srcOrd="0" destOrd="0" presId="urn:microsoft.com/office/officeart/2008/layout/HorizontalMultiLevelHierarchy"/>
    <dgm:cxn modelId="{5347E682-3468-49C3-B96C-3E82DCF4A4E7}" type="presOf" srcId="{7627037B-1479-4E5D-AD53-32DD00E3AB1B}" destId="{553F4DF1-FC9B-4DB7-ACE8-BBC57FDF598D}" srcOrd="1" destOrd="0" presId="urn:microsoft.com/office/officeart/2008/layout/HorizontalMultiLevelHierarchy"/>
    <dgm:cxn modelId="{7BE08490-9BE1-467D-9AA4-4B6D32724C79}" srcId="{8269407D-4BA3-42D3-A1BB-470907E28CCF}" destId="{E336E522-D8C4-484E-B15F-6C921A8990FA}" srcOrd="0" destOrd="0" parTransId="{4C416F0D-2061-43D1-81D1-8870669612CC}" sibTransId="{F9977815-7E87-4E27-A876-BB801C368519}"/>
    <dgm:cxn modelId="{36DB2EBF-79C7-4F54-8173-B61CF6106B21}" type="presOf" srcId="{39AD683D-F5C4-4795-9ED3-D754B6786D50}" destId="{BEBDF74D-B90F-4CA7-95F7-EF8682D86D37}" srcOrd="0" destOrd="0" presId="urn:microsoft.com/office/officeart/2008/layout/HorizontalMultiLevelHierarchy"/>
    <dgm:cxn modelId="{8D7538E0-866F-46BE-BE24-7F1D78BD9A0B}" type="presOf" srcId="{B1AAA2A8-46ED-458F-A97A-671D91CA42DF}" destId="{6734A947-E6CE-4F48-93C0-3053C6830FBF}" srcOrd="0" destOrd="0" presId="urn:microsoft.com/office/officeart/2008/layout/HorizontalMultiLevelHierarchy"/>
    <dgm:cxn modelId="{1816BDE1-EEFC-4133-B48F-56EC6D4809C2}" type="presOf" srcId="{E336E522-D8C4-484E-B15F-6C921A8990FA}" destId="{31D5D33F-6F70-4169-BFF3-B5BD32EB89A8}" srcOrd="0" destOrd="0" presId="urn:microsoft.com/office/officeart/2008/layout/HorizontalMultiLevelHierarchy"/>
    <dgm:cxn modelId="{08AC11E3-1B60-4BE7-A344-29D8CAD1CFCF}" type="presOf" srcId="{4C416F0D-2061-43D1-81D1-8870669612CC}" destId="{58B9DA10-F50E-4255-9879-EE0E57EF77E1}" srcOrd="1" destOrd="0" presId="urn:microsoft.com/office/officeart/2008/layout/HorizontalMultiLevelHierarchy"/>
    <dgm:cxn modelId="{1662F9E3-5F31-4482-A6E4-9CACCE5C223A}" type="presOf" srcId="{7627037B-1479-4E5D-AD53-32DD00E3AB1B}" destId="{8C0CC727-5B75-4771-AF6E-37B67291CCD0}" srcOrd="0" destOrd="0" presId="urn:microsoft.com/office/officeart/2008/layout/HorizontalMultiLevelHierarchy"/>
    <dgm:cxn modelId="{379BC2F2-A141-4544-9227-821B96788F1F}" type="presOf" srcId="{B6FCF4A1-CA65-4A27-81BF-ABB434115EE6}" destId="{8A27A169-36F0-48D2-B2AA-3B243F7F214B}" srcOrd="0" destOrd="0" presId="urn:microsoft.com/office/officeart/2008/layout/HorizontalMultiLevelHierarchy"/>
    <dgm:cxn modelId="{0FC80DDA-02C1-453F-86F6-E1F3F4ED590B}" type="presParOf" srcId="{8A27A169-36F0-48D2-B2AA-3B243F7F214B}" destId="{B5DD4C6E-C7A5-4C05-915B-E30A6171B685}" srcOrd="0" destOrd="0" presId="urn:microsoft.com/office/officeart/2008/layout/HorizontalMultiLevelHierarchy"/>
    <dgm:cxn modelId="{3C6D538D-07A4-4413-A7E7-A600BF87A822}" type="presParOf" srcId="{B5DD4C6E-C7A5-4C05-915B-E30A6171B685}" destId="{B79CBA2B-6CA7-4226-A3E3-4B7D5ACF948C}" srcOrd="0" destOrd="0" presId="urn:microsoft.com/office/officeart/2008/layout/HorizontalMultiLevelHierarchy"/>
    <dgm:cxn modelId="{9E799213-35E8-4DF5-993B-11012C067548}" type="presParOf" srcId="{B5DD4C6E-C7A5-4C05-915B-E30A6171B685}" destId="{43353467-8EC0-4D3A-99D3-F82A9477DF40}" srcOrd="1" destOrd="0" presId="urn:microsoft.com/office/officeart/2008/layout/HorizontalMultiLevelHierarchy"/>
    <dgm:cxn modelId="{56AC5860-BDC1-4636-A4BF-EDDA097D1648}" type="presParOf" srcId="{43353467-8EC0-4D3A-99D3-F82A9477DF40}" destId="{50C60DC1-85E4-4E1C-8C87-9291BF90E6A6}" srcOrd="0" destOrd="0" presId="urn:microsoft.com/office/officeart/2008/layout/HorizontalMultiLevelHierarchy"/>
    <dgm:cxn modelId="{B8901ED9-75F8-43E5-8F0B-F603EB27FDA4}" type="presParOf" srcId="{50C60DC1-85E4-4E1C-8C87-9291BF90E6A6}" destId="{58B9DA10-F50E-4255-9879-EE0E57EF77E1}" srcOrd="0" destOrd="0" presId="urn:microsoft.com/office/officeart/2008/layout/HorizontalMultiLevelHierarchy"/>
    <dgm:cxn modelId="{8F396172-3C45-4A35-A802-3B62BF182951}" type="presParOf" srcId="{43353467-8EC0-4D3A-99D3-F82A9477DF40}" destId="{F6AB8203-7D11-49A5-9088-6CEF795DD7F3}" srcOrd="1" destOrd="0" presId="urn:microsoft.com/office/officeart/2008/layout/HorizontalMultiLevelHierarchy"/>
    <dgm:cxn modelId="{6A01375C-1214-4474-B47B-7E9127155247}" type="presParOf" srcId="{F6AB8203-7D11-49A5-9088-6CEF795DD7F3}" destId="{31D5D33F-6F70-4169-BFF3-B5BD32EB89A8}" srcOrd="0" destOrd="0" presId="urn:microsoft.com/office/officeart/2008/layout/HorizontalMultiLevelHierarchy"/>
    <dgm:cxn modelId="{DDDA7410-D95A-4D47-A6F2-D7E8E553966D}" type="presParOf" srcId="{F6AB8203-7D11-49A5-9088-6CEF795DD7F3}" destId="{BE462540-23B7-4E46-A82C-D29C8B96BD1B}" srcOrd="1" destOrd="0" presId="urn:microsoft.com/office/officeart/2008/layout/HorizontalMultiLevelHierarchy"/>
    <dgm:cxn modelId="{2FF956C2-0464-4828-A98F-8011631FD965}" type="presParOf" srcId="{43353467-8EC0-4D3A-99D3-F82A9477DF40}" destId="{8C0CC727-5B75-4771-AF6E-37B67291CCD0}" srcOrd="2" destOrd="0" presId="urn:microsoft.com/office/officeart/2008/layout/HorizontalMultiLevelHierarchy"/>
    <dgm:cxn modelId="{65479366-4EC9-4037-A777-4A8BB90B94DF}" type="presParOf" srcId="{8C0CC727-5B75-4771-AF6E-37B67291CCD0}" destId="{553F4DF1-FC9B-4DB7-ACE8-BBC57FDF598D}" srcOrd="0" destOrd="0" presId="urn:microsoft.com/office/officeart/2008/layout/HorizontalMultiLevelHierarchy"/>
    <dgm:cxn modelId="{CC6ECF42-8189-4AB1-9444-E6F6107865B2}" type="presParOf" srcId="{43353467-8EC0-4D3A-99D3-F82A9477DF40}" destId="{7DB57913-CFBB-4850-9FF1-183468FDEEC8}" srcOrd="3" destOrd="0" presId="urn:microsoft.com/office/officeart/2008/layout/HorizontalMultiLevelHierarchy"/>
    <dgm:cxn modelId="{582B844A-6711-43BF-916A-6B3FCD6083EE}" type="presParOf" srcId="{7DB57913-CFBB-4850-9FF1-183468FDEEC8}" destId="{D86D5AE2-505B-4139-AAA6-1E150D4A20F6}" srcOrd="0" destOrd="0" presId="urn:microsoft.com/office/officeart/2008/layout/HorizontalMultiLevelHierarchy"/>
    <dgm:cxn modelId="{9D1E501F-EBAC-4B4F-B4F0-BD2D5E6B3437}" type="presParOf" srcId="{7DB57913-CFBB-4850-9FF1-183468FDEEC8}" destId="{EC83C2EE-BA59-4D7D-B227-0ABB65C0BCA7}" srcOrd="1" destOrd="0" presId="urn:microsoft.com/office/officeart/2008/layout/HorizontalMultiLevelHierarchy"/>
    <dgm:cxn modelId="{B46476B2-3A10-4FBB-89F9-1F160BB7448E}" type="presParOf" srcId="{43353467-8EC0-4D3A-99D3-F82A9477DF40}" destId="{BEBDF74D-B90F-4CA7-95F7-EF8682D86D37}" srcOrd="4" destOrd="0" presId="urn:microsoft.com/office/officeart/2008/layout/HorizontalMultiLevelHierarchy"/>
    <dgm:cxn modelId="{4AE52930-2FE1-4EBB-8049-92802F374261}" type="presParOf" srcId="{BEBDF74D-B90F-4CA7-95F7-EF8682D86D37}" destId="{470DDE2A-10EA-4493-BE49-263F361C0705}" srcOrd="0" destOrd="0" presId="urn:microsoft.com/office/officeart/2008/layout/HorizontalMultiLevelHierarchy"/>
    <dgm:cxn modelId="{0550755F-592B-4A09-B9D4-F6A2117E74A6}" type="presParOf" srcId="{43353467-8EC0-4D3A-99D3-F82A9477DF40}" destId="{10ADD20E-CE97-4AB9-8074-F372CD8D056C}" srcOrd="5" destOrd="0" presId="urn:microsoft.com/office/officeart/2008/layout/HorizontalMultiLevelHierarchy"/>
    <dgm:cxn modelId="{3B151D18-C12C-4081-BBCB-65B7A4B061E3}" type="presParOf" srcId="{10ADD20E-CE97-4AB9-8074-F372CD8D056C}" destId="{6734A947-E6CE-4F48-93C0-3053C6830FBF}" srcOrd="0" destOrd="0" presId="urn:microsoft.com/office/officeart/2008/layout/HorizontalMultiLevelHierarchy"/>
    <dgm:cxn modelId="{511286A7-C647-4212-B4D4-E3D2E426CAFB}" type="presParOf" srcId="{10ADD20E-CE97-4AB9-8074-F372CD8D056C}" destId="{E69DE059-EFF9-4E2F-817A-E23A6C7CC743}"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31C0FD-83C9-4A7D-B0D3-12E40B14C7AE}">
      <dsp:nvSpPr>
        <dsp:cNvPr id="0" name=""/>
        <dsp:cNvSpPr/>
      </dsp:nvSpPr>
      <dsp:spPr>
        <a:xfrm>
          <a:off x="0" y="4012221"/>
          <a:ext cx="8229600" cy="131690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227584" rIns="227584" bIns="227584" numCol="1" spcCol="1270" anchor="ctr" anchorCtr="0">
          <a:noAutofit/>
        </a:bodyPr>
        <a:lstStyle/>
        <a:p>
          <a:pPr marL="0" lvl="0" indent="0" algn="ctr" defTabSz="1422400" rtl="0">
            <a:lnSpc>
              <a:spcPct val="90000"/>
            </a:lnSpc>
            <a:spcBef>
              <a:spcPct val="0"/>
            </a:spcBef>
            <a:spcAft>
              <a:spcPct val="35000"/>
            </a:spcAft>
            <a:buNone/>
          </a:pPr>
          <a:r>
            <a:rPr lang="tr-TR" sz="3200" kern="1200" dirty="0">
              <a:solidFill>
                <a:schemeClr val="tx1"/>
              </a:solidFill>
              <a:latin typeface="Times New Roman" pitchFamily="18" charset="0"/>
              <a:cs typeface="Times New Roman" pitchFamily="18" charset="0"/>
            </a:rPr>
            <a:t>Birden çok Kişi, söz konusu Mülkiyetin bir Payına sahip bulunmaktadır.</a:t>
          </a:r>
        </a:p>
      </dsp:txBody>
      <dsp:txXfrm>
        <a:off x="0" y="4012221"/>
        <a:ext cx="8229600" cy="1316900"/>
      </dsp:txXfrm>
    </dsp:sp>
    <dsp:sp modelId="{EA809AAD-E9D5-431A-ADD7-BCEC008F4039}">
      <dsp:nvSpPr>
        <dsp:cNvPr id="0" name=""/>
        <dsp:cNvSpPr/>
      </dsp:nvSpPr>
      <dsp:spPr>
        <a:xfrm rot="10800000">
          <a:off x="0" y="2006581"/>
          <a:ext cx="8229600" cy="2025393"/>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227584" rIns="227584" bIns="227584" numCol="1" spcCol="1270" anchor="ctr" anchorCtr="0">
          <a:noAutofit/>
        </a:bodyPr>
        <a:lstStyle/>
        <a:p>
          <a:pPr marL="0" lvl="0" indent="0" algn="ctr" defTabSz="1422400" rtl="0">
            <a:lnSpc>
              <a:spcPct val="90000"/>
            </a:lnSpc>
            <a:spcBef>
              <a:spcPct val="0"/>
            </a:spcBef>
            <a:spcAft>
              <a:spcPct val="35000"/>
            </a:spcAft>
            <a:buNone/>
          </a:pPr>
          <a:r>
            <a:rPr lang="tr-TR" sz="3200" kern="1200" dirty="0">
              <a:solidFill>
                <a:schemeClr val="tx1"/>
              </a:solidFill>
              <a:latin typeface="Times New Roman" pitchFamily="18" charset="0"/>
              <a:cs typeface="Times New Roman" pitchFamily="18" charset="0"/>
            </a:rPr>
            <a:t>Söz konusu Tek Mülkiyet Hakkı, birden çok Kişiye ait bulunmaktadır.</a:t>
          </a:r>
        </a:p>
      </dsp:txBody>
      <dsp:txXfrm rot="10800000">
        <a:off x="0" y="2006581"/>
        <a:ext cx="8229600" cy="1316040"/>
      </dsp:txXfrm>
    </dsp:sp>
    <dsp:sp modelId="{827DD84F-3E4C-4DE4-B17E-0F4428245450}">
      <dsp:nvSpPr>
        <dsp:cNvPr id="0" name=""/>
        <dsp:cNvSpPr/>
      </dsp:nvSpPr>
      <dsp:spPr>
        <a:xfrm rot="10800000">
          <a:off x="0" y="942"/>
          <a:ext cx="8229600" cy="2025393"/>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227584" rIns="227584" bIns="227584" numCol="1" spcCol="1270" anchor="ctr" anchorCtr="0">
          <a:noAutofit/>
        </a:bodyPr>
        <a:lstStyle/>
        <a:p>
          <a:pPr marL="0" lvl="0" indent="0" algn="ctr" defTabSz="1422400" rtl="0">
            <a:lnSpc>
              <a:spcPct val="90000"/>
            </a:lnSpc>
            <a:spcBef>
              <a:spcPct val="0"/>
            </a:spcBef>
            <a:spcAft>
              <a:spcPct val="35000"/>
            </a:spcAft>
            <a:buNone/>
          </a:pPr>
          <a:r>
            <a:rPr lang="tr-TR" sz="3200" kern="1200" dirty="0">
              <a:solidFill>
                <a:schemeClr val="tx1"/>
              </a:solidFill>
              <a:latin typeface="Times New Roman" pitchFamily="18" charset="0"/>
              <a:cs typeface="Times New Roman" pitchFamily="18" charset="0"/>
            </a:rPr>
            <a:t>Paylı Mülkiyette, bu Mülkiyete tabi şey bir bütün olarak Tek bir Mülkiyet konusudur.</a:t>
          </a:r>
        </a:p>
      </dsp:txBody>
      <dsp:txXfrm rot="10800000">
        <a:off x="0" y="942"/>
        <a:ext cx="8229600" cy="131604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44104F-15AB-4969-8588-C50F9E03E23C}">
      <dsp:nvSpPr>
        <dsp:cNvPr id="0" name=""/>
        <dsp:cNvSpPr/>
      </dsp:nvSpPr>
      <dsp:spPr>
        <a:xfrm rot="16200000">
          <a:off x="210565" y="-118095"/>
          <a:ext cx="4391538" cy="4572000"/>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256032" rIns="256032" bIns="256032" numCol="1" spcCol="1270" anchor="ctr" anchorCtr="0">
          <a:noAutofit/>
        </a:bodyPr>
        <a:lstStyle/>
        <a:p>
          <a:pPr marL="0" lvl="0" indent="0" algn="ctr" defTabSz="1600200">
            <a:lnSpc>
              <a:spcPct val="90000"/>
            </a:lnSpc>
            <a:spcBef>
              <a:spcPct val="0"/>
            </a:spcBef>
            <a:spcAft>
              <a:spcPct val="35000"/>
            </a:spcAft>
            <a:buNone/>
          </a:pPr>
          <a:r>
            <a:rPr lang="tr-TR" sz="3600" u="sng" kern="1200" dirty="0">
              <a:solidFill>
                <a:schemeClr val="tx1"/>
              </a:solidFill>
              <a:latin typeface="Times New Roman" pitchFamily="18" charset="0"/>
              <a:cs typeface="Times New Roman" pitchFamily="18" charset="0"/>
            </a:rPr>
            <a:t>Yönetime Katılma Yetkisi</a:t>
          </a:r>
          <a:r>
            <a:rPr lang="tr-TR" sz="3600" kern="1200" dirty="0">
              <a:solidFill>
                <a:schemeClr val="tx1"/>
              </a:solidFill>
              <a:latin typeface="Times New Roman" pitchFamily="18" charset="0"/>
              <a:cs typeface="Times New Roman" pitchFamily="18" charset="0"/>
            </a:rPr>
            <a:t>:</a:t>
          </a:r>
        </a:p>
        <a:p>
          <a:pPr marL="0" lvl="0" indent="0" algn="just" defTabSz="1600200">
            <a:lnSpc>
              <a:spcPct val="90000"/>
            </a:lnSpc>
            <a:spcBef>
              <a:spcPct val="0"/>
            </a:spcBef>
            <a:spcAft>
              <a:spcPct val="35000"/>
            </a:spcAft>
            <a:buNone/>
          </a:pPr>
          <a:r>
            <a:rPr lang="tr-TR" sz="2800" kern="1200" dirty="0">
              <a:solidFill>
                <a:schemeClr val="tx1"/>
              </a:solidFill>
              <a:latin typeface="Times New Roman" pitchFamily="18" charset="0"/>
              <a:cs typeface="Times New Roman" pitchFamily="18" charset="0"/>
            </a:rPr>
            <a:t>Her Paydaş, Olağan Yönetim İşlerinde ve diğer Yönetim İşlerinde söz sahibidir.</a:t>
          </a:r>
        </a:p>
      </dsp:txBody>
      <dsp:txXfrm rot="5400000">
        <a:off x="120335" y="-27865"/>
        <a:ext cx="4572000" cy="3293653"/>
      </dsp:txXfrm>
    </dsp:sp>
    <dsp:sp modelId="{5059A3F5-BB26-4AAA-9729-772E30E7C0A8}">
      <dsp:nvSpPr>
        <dsp:cNvPr id="0" name=""/>
        <dsp:cNvSpPr/>
      </dsp:nvSpPr>
      <dsp:spPr>
        <a:xfrm>
          <a:off x="4572000" y="-9294"/>
          <a:ext cx="4572000" cy="4354396"/>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just" defTabSz="711200">
            <a:lnSpc>
              <a:spcPct val="90000"/>
            </a:lnSpc>
            <a:spcBef>
              <a:spcPct val="0"/>
            </a:spcBef>
            <a:spcAft>
              <a:spcPct val="35000"/>
            </a:spcAft>
            <a:buNone/>
          </a:pPr>
          <a:endParaRPr lang="tr-TR" sz="1600" kern="1200" dirty="0">
            <a:latin typeface="Times New Roman" pitchFamily="18" charset="0"/>
            <a:cs typeface="Times New Roman" pitchFamily="18" charset="0"/>
          </a:endParaRPr>
        </a:p>
        <a:p>
          <a:pPr marL="0" lvl="0" indent="0" algn="just" defTabSz="711200">
            <a:lnSpc>
              <a:spcPct val="90000"/>
            </a:lnSpc>
            <a:spcBef>
              <a:spcPct val="0"/>
            </a:spcBef>
            <a:spcAft>
              <a:spcPct val="35000"/>
            </a:spcAft>
            <a:buNone/>
          </a:pPr>
          <a:endParaRPr lang="tr-TR" sz="1600" kern="1200" dirty="0">
            <a:latin typeface="Times New Roman" pitchFamily="18" charset="0"/>
            <a:cs typeface="Times New Roman" pitchFamily="18" charset="0"/>
          </a:endParaRPr>
        </a:p>
        <a:p>
          <a:pPr marL="0" lvl="0" indent="0" algn="ctr" defTabSz="711200">
            <a:lnSpc>
              <a:spcPct val="90000"/>
            </a:lnSpc>
            <a:spcBef>
              <a:spcPct val="0"/>
            </a:spcBef>
            <a:spcAft>
              <a:spcPct val="35000"/>
            </a:spcAft>
            <a:buNone/>
          </a:pPr>
          <a:r>
            <a:rPr lang="tr-TR" sz="1600" b="0" u="none" kern="1200" dirty="0">
              <a:solidFill>
                <a:schemeClr val="tx1"/>
              </a:solidFill>
              <a:latin typeface="Times New Roman" pitchFamily="18" charset="0"/>
              <a:cs typeface="Times New Roman" pitchFamily="18" charset="0"/>
            </a:rPr>
            <a:t>Paylı Malı Kullanma ve Ondan Yararlanma Yetkisi:</a:t>
          </a:r>
        </a:p>
        <a:p>
          <a:pPr marL="0" lvl="0" indent="0" algn="just" defTabSz="711200">
            <a:lnSpc>
              <a:spcPct val="90000"/>
            </a:lnSpc>
            <a:spcBef>
              <a:spcPct val="0"/>
            </a:spcBef>
            <a:spcAft>
              <a:spcPct val="35000"/>
            </a:spcAft>
            <a:buNone/>
          </a:pPr>
          <a:r>
            <a:rPr lang="tr-TR" sz="1700" b="1" kern="1200" dirty="0">
              <a:solidFill>
                <a:schemeClr val="tx1"/>
              </a:solidFill>
              <a:latin typeface="Times New Roman" pitchFamily="18" charset="0"/>
              <a:cs typeface="Times New Roman" pitchFamily="18" charset="0"/>
            </a:rPr>
            <a:t>MK. m. 693/f. 1’e göre, “</a:t>
          </a:r>
          <a:r>
            <a:rPr lang="tr-TR" sz="1700" i="1" kern="1200" dirty="0">
              <a:solidFill>
                <a:schemeClr val="tx1"/>
              </a:solidFill>
              <a:latin typeface="Times New Roman" pitchFamily="18" charset="0"/>
              <a:cs typeface="Times New Roman" pitchFamily="18" charset="0"/>
            </a:rPr>
            <a:t>Paydaşlardan her biri, … diğerlerinin hakları ile bağdaştığı ölçüde paylı maldan yararlanabilir ve onu kullanabilir”</a:t>
          </a:r>
        </a:p>
        <a:p>
          <a:pPr marL="0" lvl="0" indent="0" algn="just" defTabSz="711200">
            <a:lnSpc>
              <a:spcPct val="90000"/>
            </a:lnSpc>
            <a:spcBef>
              <a:spcPct val="0"/>
            </a:spcBef>
            <a:spcAft>
              <a:spcPct val="35000"/>
            </a:spcAft>
            <a:buNone/>
          </a:pPr>
          <a:r>
            <a:rPr lang="tr-TR" sz="1700" kern="1200" dirty="0">
              <a:solidFill>
                <a:schemeClr val="tx1"/>
              </a:solidFill>
              <a:latin typeface="Times New Roman" pitchFamily="18" charset="0"/>
              <a:cs typeface="Times New Roman" pitchFamily="18" charset="0"/>
            </a:rPr>
            <a:t>- Paylı Maldan Yararlanmadan, Maldan elde edilen Doğal ve Hukuki Ürünlerden Yararlanmaya Katılma anlaşılır. Kural olarak, Ürünler, Paydaşlar arasında, Payları Oranında aynen bölüştürülür.</a:t>
          </a:r>
        </a:p>
        <a:p>
          <a:pPr marL="0" lvl="0" indent="0" algn="just" defTabSz="711200">
            <a:lnSpc>
              <a:spcPct val="90000"/>
            </a:lnSpc>
            <a:spcBef>
              <a:spcPct val="0"/>
            </a:spcBef>
            <a:spcAft>
              <a:spcPct val="35000"/>
            </a:spcAft>
            <a:buNone/>
          </a:pPr>
          <a:r>
            <a:rPr lang="tr-TR" sz="1700" kern="1200" dirty="0">
              <a:solidFill>
                <a:schemeClr val="tx1"/>
              </a:solidFill>
              <a:latin typeface="Times New Roman" pitchFamily="18" charset="0"/>
              <a:cs typeface="Times New Roman" pitchFamily="18" charset="0"/>
            </a:rPr>
            <a:t>- Paydaşlar, aralarında Malı Kullanma Tarzını, Oy Birliği ile kabul edecekleri bir Anlaşma ile düzenleyebilirler </a:t>
          </a:r>
          <a:r>
            <a:rPr lang="tr-TR" sz="1700" i="1" kern="1200" dirty="0">
              <a:solidFill>
                <a:schemeClr val="tx1"/>
              </a:solidFill>
              <a:latin typeface="Times New Roman" pitchFamily="18" charset="0"/>
              <a:cs typeface="Times New Roman" pitchFamily="18" charset="0"/>
            </a:rPr>
            <a:t>(MK. m. 689 / f. 1). </a:t>
          </a:r>
        </a:p>
        <a:p>
          <a:pPr marL="0" lvl="0" indent="0" algn="just" defTabSz="711200">
            <a:lnSpc>
              <a:spcPct val="90000"/>
            </a:lnSpc>
            <a:spcBef>
              <a:spcPct val="0"/>
            </a:spcBef>
            <a:spcAft>
              <a:spcPct val="35000"/>
            </a:spcAft>
            <a:buNone/>
          </a:pPr>
          <a:r>
            <a:rPr lang="tr-TR" sz="1700" kern="1200" dirty="0">
              <a:solidFill>
                <a:schemeClr val="tx1"/>
              </a:solidFill>
              <a:latin typeface="Times New Roman" pitchFamily="18" charset="0"/>
              <a:cs typeface="Times New Roman" pitchFamily="18" charset="0"/>
            </a:rPr>
            <a:t>- Uyuşmazlık halinde, Malın Kullanma ve Yararlanma şeklini, Hakim, Pay Oranlarını dikkate alarak düzenler.</a:t>
          </a:r>
        </a:p>
      </dsp:txBody>
      <dsp:txXfrm>
        <a:off x="4572000" y="-9294"/>
        <a:ext cx="4572000" cy="3265797"/>
      </dsp:txXfrm>
    </dsp:sp>
    <dsp:sp modelId="{C897FEB1-13EB-4852-838C-40072D75C10B}">
      <dsp:nvSpPr>
        <dsp:cNvPr id="0" name=""/>
        <dsp:cNvSpPr/>
      </dsp:nvSpPr>
      <dsp:spPr>
        <a:xfrm rot="10800000">
          <a:off x="0" y="4280069"/>
          <a:ext cx="4572000" cy="2794489"/>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tr-TR" sz="1600" u="sng" kern="1200" dirty="0">
              <a:solidFill>
                <a:schemeClr val="tx1"/>
              </a:solidFill>
              <a:latin typeface="Times New Roman" pitchFamily="18" charset="0"/>
              <a:cs typeface="Times New Roman" pitchFamily="18" charset="0"/>
            </a:rPr>
            <a:t>Malın Tamamını Kapsayan Tasarruf Yetkileri</a:t>
          </a:r>
          <a:r>
            <a:rPr lang="tr-TR" sz="1600" kern="1200" dirty="0">
              <a:solidFill>
                <a:schemeClr val="tx1"/>
              </a:solidFill>
              <a:latin typeface="Times New Roman" pitchFamily="18" charset="0"/>
              <a:cs typeface="Times New Roman" pitchFamily="18" charset="0"/>
            </a:rPr>
            <a:t>:</a:t>
          </a:r>
        </a:p>
        <a:p>
          <a:pPr marL="0" lvl="0" indent="0" algn="just" defTabSz="711200">
            <a:lnSpc>
              <a:spcPct val="90000"/>
            </a:lnSpc>
            <a:spcBef>
              <a:spcPct val="0"/>
            </a:spcBef>
            <a:spcAft>
              <a:spcPct val="35000"/>
            </a:spcAft>
            <a:buNone/>
          </a:pPr>
          <a:r>
            <a:rPr lang="tr-TR" sz="1600" kern="1200" dirty="0">
              <a:solidFill>
                <a:schemeClr val="tx1"/>
              </a:solidFill>
              <a:latin typeface="Times New Roman" pitchFamily="18" charset="0"/>
              <a:cs typeface="Times New Roman" pitchFamily="18" charset="0"/>
            </a:rPr>
            <a:t>Paydaşların, Malın Tamamını kapsayan Tasarruf İşlemleri Yapma Yetkileri yoktur. Paylı Malın devredilmesi, rehnedilmesi veya başka bir Sınırlı Ayni Hakla yükümlü kılınması için Bütün Paydaşların Rızasını beyan etmesi şarttır </a:t>
          </a:r>
          <a:r>
            <a:rPr lang="tr-TR" sz="1600" i="1" kern="1200" dirty="0">
              <a:solidFill>
                <a:schemeClr val="tx1"/>
              </a:solidFill>
              <a:latin typeface="Times New Roman" pitchFamily="18" charset="0"/>
              <a:cs typeface="Times New Roman" pitchFamily="18" charset="0"/>
            </a:rPr>
            <a:t>(MK. m. 692/f. 1)</a:t>
          </a:r>
        </a:p>
        <a:p>
          <a:pPr marL="0" lvl="0" indent="0" algn="just" defTabSz="711200">
            <a:lnSpc>
              <a:spcPct val="90000"/>
            </a:lnSpc>
            <a:spcBef>
              <a:spcPct val="0"/>
            </a:spcBef>
            <a:spcAft>
              <a:spcPct val="35000"/>
            </a:spcAft>
            <a:buNone/>
          </a:pPr>
          <a:endParaRPr lang="tr-TR" sz="1600" kern="1200" dirty="0">
            <a:latin typeface="Times New Roman" pitchFamily="18" charset="0"/>
            <a:cs typeface="Times New Roman" pitchFamily="18" charset="0"/>
          </a:endParaRPr>
        </a:p>
        <a:p>
          <a:pPr marL="0" lvl="0" indent="0" algn="just" defTabSz="711200">
            <a:lnSpc>
              <a:spcPct val="90000"/>
            </a:lnSpc>
            <a:spcBef>
              <a:spcPct val="0"/>
            </a:spcBef>
            <a:spcAft>
              <a:spcPct val="35000"/>
            </a:spcAft>
            <a:buNone/>
          </a:pPr>
          <a:endParaRPr lang="tr-TR" sz="1600" kern="1200" dirty="0">
            <a:latin typeface="Times New Roman" pitchFamily="18" charset="0"/>
            <a:cs typeface="Times New Roman" pitchFamily="18" charset="0"/>
          </a:endParaRPr>
        </a:p>
      </dsp:txBody>
      <dsp:txXfrm rot="10800000">
        <a:off x="0" y="4978691"/>
        <a:ext cx="4572000" cy="2095867"/>
      </dsp:txXfrm>
    </dsp:sp>
    <dsp:sp modelId="{6A227A47-FE77-41F7-ADE6-5B01BE02883E}">
      <dsp:nvSpPr>
        <dsp:cNvPr id="0" name=""/>
        <dsp:cNvSpPr/>
      </dsp:nvSpPr>
      <dsp:spPr>
        <a:xfrm rot="5400000">
          <a:off x="5460772" y="3391349"/>
          <a:ext cx="2794454" cy="4572000"/>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tr-TR" sz="1600" u="sng" kern="1200" dirty="0">
              <a:solidFill>
                <a:schemeClr val="tx1"/>
              </a:solidFill>
              <a:latin typeface="Times New Roman" pitchFamily="18" charset="0"/>
              <a:cs typeface="Times New Roman" pitchFamily="18" charset="0"/>
            </a:rPr>
            <a:t>Ortak Menfaatleri Koruma Yetkisi</a:t>
          </a:r>
          <a:r>
            <a:rPr lang="tr-TR" sz="1600" kern="1200" dirty="0">
              <a:solidFill>
                <a:schemeClr val="tx1"/>
              </a:solidFill>
              <a:latin typeface="Times New Roman" pitchFamily="18" charset="0"/>
              <a:cs typeface="Times New Roman" pitchFamily="18" charset="0"/>
            </a:rPr>
            <a:t>:</a:t>
          </a:r>
        </a:p>
        <a:p>
          <a:pPr marL="0" lvl="0" indent="0" algn="just" defTabSz="711200">
            <a:lnSpc>
              <a:spcPct val="90000"/>
            </a:lnSpc>
            <a:spcBef>
              <a:spcPct val="0"/>
            </a:spcBef>
            <a:spcAft>
              <a:spcPct val="35000"/>
            </a:spcAft>
            <a:buNone/>
          </a:pPr>
          <a:r>
            <a:rPr lang="tr-TR" sz="1600" b="1" kern="1200" dirty="0">
              <a:solidFill>
                <a:schemeClr val="tx1"/>
              </a:solidFill>
              <a:latin typeface="Times New Roman" pitchFamily="18" charset="0"/>
              <a:cs typeface="Times New Roman" pitchFamily="18" charset="0"/>
            </a:rPr>
            <a:t>MK. m. 693/son hükmündeki </a:t>
          </a:r>
          <a:r>
            <a:rPr lang="tr-TR" sz="1600" i="1" kern="1200" dirty="0">
              <a:solidFill>
                <a:schemeClr val="tx1"/>
              </a:solidFill>
              <a:latin typeface="Times New Roman" pitchFamily="18" charset="0"/>
              <a:cs typeface="Times New Roman" pitchFamily="18" charset="0"/>
            </a:rPr>
            <a:t>“Paydaşlardan her biri bölünemeyen ortak menfaatlerin korunmasını diğer paydaşları temsilen sağlayabilir.” </a:t>
          </a:r>
        </a:p>
        <a:p>
          <a:pPr marL="0" lvl="0" indent="0" algn="just" defTabSz="711200">
            <a:lnSpc>
              <a:spcPct val="90000"/>
            </a:lnSpc>
            <a:spcBef>
              <a:spcPct val="0"/>
            </a:spcBef>
            <a:spcAft>
              <a:spcPct val="35000"/>
            </a:spcAft>
            <a:buNone/>
          </a:pPr>
          <a:endParaRPr lang="tr-TR" sz="1600" kern="1200" dirty="0">
            <a:solidFill>
              <a:schemeClr val="tx1"/>
            </a:solidFill>
            <a:latin typeface="Times New Roman" pitchFamily="18" charset="0"/>
            <a:cs typeface="Times New Roman" pitchFamily="18" charset="0"/>
          </a:endParaRPr>
        </a:p>
        <a:p>
          <a:pPr marL="0" lvl="0" indent="0" algn="just" defTabSz="711200">
            <a:lnSpc>
              <a:spcPct val="90000"/>
            </a:lnSpc>
            <a:spcBef>
              <a:spcPct val="0"/>
            </a:spcBef>
            <a:spcAft>
              <a:spcPct val="35000"/>
            </a:spcAft>
            <a:buNone/>
          </a:pPr>
          <a:endParaRPr lang="tr-TR" sz="1600" kern="1200" dirty="0">
            <a:latin typeface="Times New Roman" pitchFamily="18" charset="0"/>
            <a:cs typeface="Times New Roman" pitchFamily="18" charset="0"/>
          </a:endParaRPr>
        </a:p>
        <a:p>
          <a:pPr marL="0" lvl="0" indent="0" algn="just" defTabSz="711200">
            <a:lnSpc>
              <a:spcPct val="90000"/>
            </a:lnSpc>
            <a:spcBef>
              <a:spcPct val="0"/>
            </a:spcBef>
            <a:spcAft>
              <a:spcPct val="35000"/>
            </a:spcAft>
            <a:buNone/>
          </a:pPr>
          <a:endParaRPr lang="tr-TR" sz="1600" kern="1200" dirty="0">
            <a:latin typeface="Times New Roman" pitchFamily="18" charset="0"/>
            <a:cs typeface="Times New Roman" pitchFamily="18" charset="0"/>
          </a:endParaRPr>
        </a:p>
      </dsp:txBody>
      <dsp:txXfrm rot="-5400000">
        <a:off x="4571999" y="4978736"/>
        <a:ext cx="4572000" cy="2095840"/>
      </dsp:txXfrm>
    </dsp:sp>
    <dsp:sp modelId="{DA523089-488E-4F67-A169-AE07BC0D2A99}">
      <dsp:nvSpPr>
        <dsp:cNvPr id="0" name=""/>
        <dsp:cNvSpPr/>
      </dsp:nvSpPr>
      <dsp:spPr>
        <a:xfrm>
          <a:off x="3242466" y="4104982"/>
          <a:ext cx="2880332" cy="891395"/>
        </a:xfrm>
        <a:prstGeom prst="roundRect">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tr-TR" sz="1600" kern="1200" dirty="0">
              <a:latin typeface="Times New Roman" pitchFamily="18" charset="0"/>
              <a:cs typeface="Times New Roman" pitchFamily="18" charset="0"/>
            </a:rPr>
            <a:t>Paydaşların Malın Bütünü Bakımından Yetkileri</a:t>
          </a:r>
        </a:p>
      </dsp:txBody>
      <dsp:txXfrm>
        <a:off x="3285980" y="4148496"/>
        <a:ext cx="2793304" cy="804367"/>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E3EE77-D922-4E64-AA07-F068129525EB}">
      <dsp:nvSpPr>
        <dsp:cNvPr id="0" name=""/>
        <dsp:cNvSpPr/>
      </dsp:nvSpPr>
      <dsp:spPr>
        <a:xfrm rot="16200000">
          <a:off x="571500" y="-571500"/>
          <a:ext cx="3429000" cy="4572000"/>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just" defTabSz="800100">
            <a:lnSpc>
              <a:spcPct val="90000"/>
            </a:lnSpc>
            <a:spcBef>
              <a:spcPct val="0"/>
            </a:spcBef>
            <a:spcAft>
              <a:spcPct val="35000"/>
            </a:spcAft>
            <a:buNone/>
          </a:pPr>
          <a:endParaRPr lang="tr-TR" sz="1800" kern="1200" dirty="0"/>
        </a:p>
        <a:p>
          <a:pPr marL="0" lvl="0" indent="0" algn="just" defTabSz="800100">
            <a:lnSpc>
              <a:spcPct val="90000"/>
            </a:lnSpc>
            <a:spcBef>
              <a:spcPct val="0"/>
            </a:spcBef>
            <a:spcAft>
              <a:spcPct val="35000"/>
            </a:spcAft>
            <a:buNone/>
          </a:pPr>
          <a:endParaRPr lang="tr-TR" sz="1800" kern="1200" dirty="0"/>
        </a:p>
        <a:p>
          <a:pPr marL="0" lvl="0" indent="0" algn="just" defTabSz="800100">
            <a:lnSpc>
              <a:spcPct val="90000"/>
            </a:lnSpc>
            <a:spcBef>
              <a:spcPct val="0"/>
            </a:spcBef>
            <a:spcAft>
              <a:spcPct val="35000"/>
            </a:spcAft>
            <a:buNone/>
          </a:pPr>
          <a:r>
            <a:rPr lang="tr-TR" sz="1800" kern="1200" dirty="0"/>
            <a:t>- </a:t>
          </a:r>
          <a:r>
            <a:rPr lang="tr-TR" sz="2000" b="1" kern="1200" dirty="0">
              <a:solidFill>
                <a:schemeClr val="tx1"/>
              </a:solidFill>
              <a:latin typeface="Times New Roman" panose="02020603050405020304" pitchFamily="18" charset="0"/>
              <a:cs typeface="Times New Roman" panose="02020603050405020304" pitchFamily="18" charset="0"/>
            </a:rPr>
            <a:t>MK. m. 694/f. 1 hükmüne göre, </a:t>
          </a:r>
          <a:r>
            <a:rPr lang="tr-TR" sz="2000" kern="1200" dirty="0">
              <a:solidFill>
                <a:schemeClr val="tx1"/>
              </a:solidFill>
              <a:latin typeface="Times New Roman" panose="02020603050405020304" pitchFamily="18" charset="0"/>
              <a:cs typeface="Times New Roman" panose="02020603050405020304" pitchFamily="18" charset="0"/>
            </a:rPr>
            <a:t>“</a:t>
          </a:r>
          <a:r>
            <a:rPr lang="tr-TR" sz="2000" i="0" kern="1200" dirty="0">
              <a:solidFill>
                <a:schemeClr val="tx1"/>
              </a:solidFill>
              <a:latin typeface="Times New Roman" panose="02020603050405020304" pitchFamily="18" charset="0"/>
              <a:cs typeface="Times New Roman" panose="02020603050405020304" pitchFamily="18" charset="0"/>
            </a:rPr>
            <a:t>Paylı mülkiyetten doğan veya paylı malı ilgilendiren yönetim giderleri, vergiler ve diğer yükümlülükler; aksine bir hüküm bulunmadıkça paydaşlar tarafından payları oranında karşılanır.” </a:t>
          </a:r>
          <a:r>
            <a:rPr lang="tr-TR" sz="2000" kern="1200" dirty="0">
              <a:solidFill>
                <a:schemeClr val="tx1"/>
              </a:solidFill>
              <a:latin typeface="Times New Roman" panose="02020603050405020304" pitchFamily="18" charset="0"/>
              <a:cs typeface="Times New Roman" panose="02020603050405020304" pitchFamily="18" charset="0"/>
            </a:rPr>
            <a:t>Bu hüküm, Paydaşlar arasındaki İç İlişkiyi düzenler.</a:t>
          </a:r>
        </a:p>
        <a:p>
          <a:pPr marL="0" lvl="0" indent="0" algn="just" defTabSz="800100">
            <a:lnSpc>
              <a:spcPct val="90000"/>
            </a:lnSpc>
            <a:spcBef>
              <a:spcPct val="0"/>
            </a:spcBef>
            <a:spcAft>
              <a:spcPct val="35000"/>
            </a:spcAft>
            <a:buNone/>
          </a:pPr>
          <a:r>
            <a:rPr lang="tr-TR" sz="1800" kern="1200" dirty="0">
              <a:solidFill>
                <a:schemeClr val="tx1"/>
              </a:solidFill>
              <a:latin typeface="Times New Roman" panose="02020603050405020304" pitchFamily="18" charset="0"/>
              <a:cs typeface="Times New Roman" panose="02020603050405020304" pitchFamily="18" charset="0"/>
            </a:rPr>
            <a:t>- </a:t>
          </a:r>
          <a:r>
            <a:rPr lang="tr-TR" sz="2000" kern="1200" dirty="0">
              <a:solidFill>
                <a:schemeClr val="tx1"/>
              </a:solidFill>
              <a:latin typeface="Times New Roman" panose="02020603050405020304" pitchFamily="18" charset="0"/>
              <a:cs typeface="Times New Roman" panose="02020603050405020304" pitchFamily="18" charset="0"/>
            </a:rPr>
            <a:t>Dış ilişki BK ilgili hükümlerine göre tayin edilir.</a:t>
          </a:r>
        </a:p>
      </dsp:txBody>
      <dsp:txXfrm rot="5400000">
        <a:off x="-1" y="1"/>
        <a:ext cx="4572000" cy="2571750"/>
      </dsp:txXfrm>
    </dsp:sp>
    <dsp:sp modelId="{07662283-7259-45E2-AEA9-1C5B6B0B18FB}">
      <dsp:nvSpPr>
        <dsp:cNvPr id="0" name=""/>
        <dsp:cNvSpPr/>
      </dsp:nvSpPr>
      <dsp:spPr>
        <a:xfrm>
          <a:off x="4572000" y="0"/>
          <a:ext cx="4572000" cy="3429000"/>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just" defTabSz="800100">
            <a:lnSpc>
              <a:spcPct val="90000"/>
            </a:lnSpc>
            <a:spcBef>
              <a:spcPct val="0"/>
            </a:spcBef>
            <a:spcAft>
              <a:spcPct val="35000"/>
            </a:spcAft>
            <a:buNone/>
          </a:pPr>
          <a:r>
            <a:rPr lang="tr-TR" sz="1800" kern="1200" dirty="0"/>
            <a:t>- </a:t>
          </a:r>
          <a:r>
            <a:rPr lang="tr-TR" sz="1800" b="1" kern="1200" dirty="0">
              <a:solidFill>
                <a:schemeClr val="tx1"/>
              </a:solidFill>
              <a:latin typeface="Times New Roman" panose="02020603050405020304" pitchFamily="18" charset="0"/>
              <a:cs typeface="Times New Roman" panose="02020603050405020304" pitchFamily="18" charset="0"/>
            </a:rPr>
            <a:t>MK. m. 694/f. 2 hükmüne gö</a:t>
          </a:r>
          <a:r>
            <a:rPr lang="tr-TR" sz="1800" kern="1200" dirty="0">
              <a:solidFill>
                <a:schemeClr val="tx1"/>
              </a:solidFill>
              <a:latin typeface="Times New Roman" panose="02020603050405020304" pitchFamily="18" charset="0"/>
              <a:cs typeface="Times New Roman" panose="02020603050405020304" pitchFamily="18" charset="0"/>
            </a:rPr>
            <a:t>re, “Payına düşenden fazlasını ödemiş olan paydaş diğerlerine payları oranında rücu edebilir.”</a:t>
          </a:r>
        </a:p>
      </dsp:txBody>
      <dsp:txXfrm>
        <a:off x="4572000" y="0"/>
        <a:ext cx="4572000" cy="2571750"/>
      </dsp:txXfrm>
    </dsp:sp>
    <dsp:sp modelId="{1509100A-1353-4DE5-90AC-022CC1A79C45}">
      <dsp:nvSpPr>
        <dsp:cNvPr id="0" name=""/>
        <dsp:cNvSpPr/>
      </dsp:nvSpPr>
      <dsp:spPr>
        <a:xfrm rot="10800000">
          <a:off x="0" y="3429000"/>
          <a:ext cx="4572000" cy="3429000"/>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just" defTabSz="889000">
            <a:lnSpc>
              <a:spcPct val="90000"/>
            </a:lnSpc>
            <a:spcBef>
              <a:spcPct val="0"/>
            </a:spcBef>
            <a:spcAft>
              <a:spcPct val="35000"/>
            </a:spcAft>
            <a:buNone/>
          </a:pPr>
          <a:r>
            <a:rPr lang="tr-TR" sz="2000" kern="1200" dirty="0">
              <a:solidFill>
                <a:schemeClr val="tx1"/>
              </a:solidFill>
              <a:latin typeface="Times New Roman" panose="02020603050405020304" pitchFamily="18" charset="0"/>
              <a:cs typeface="Times New Roman" panose="02020603050405020304" pitchFamily="18" charset="0"/>
            </a:rPr>
            <a:t>Yapılan Giderler kanuna uygun değilse, Paydaş yaptığı Gideri MK. m. 694 hükmüne dayandırarak diğer Paydaşlardan talep edemez. Ancak Vekaletsiz İş Görme veya Sebepsiz Zenginleşme Kurallarına dayanabilir.</a:t>
          </a:r>
        </a:p>
        <a:p>
          <a:pPr marL="0" lvl="0" indent="0" algn="just" defTabSz="889000">
            <a:lnSpc>
              <a:spcPct val="90000"/>
            </a:lnSpc>
            <a:spcBef>
              <a:spcPct val="0"/>
            </a:spcBef>
            <a:spcAft>
              <a:spcPct val="35000"/>
            </a:spcAft>
            <a:buNone/>
          </a:pPr>
          <a:endParaRPr lang="tr-TR" sz="1800" kern="1200" dirty="0"/>
        </a:p>
      </dsp:txBody>
      <dsp:txXfrm rot="10800000">
        <a:off x="0" y="4286249"/>
        <a:ext cx="4572000" cy="2571750"/>
      </dsp:txXfrm>
    </dsp:sp>
    <dsp:sp modelId="{9A0479F5-3DEF-41A7-BD4A-6B3DB5099246}">
      <dsp:nvSpPr>
        <dsp:cNvPr id="0" name=""/>
        <dsp:cNvSpPr/>
      </dsp:nvSpPr>
      <dsp:spPr>
        <a:xfrm rot="5400000">
          <a:off x="5143500" y="2857500"/>
          <a:ext cx="3429000" cy="4572000"/>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just" defTabSz="889000">
            <a:lnSpc>
              <a:spcPct val="90000"/>
            </a:lnSpc>
            <a:spcBef>
              <a:spcPct val="0"/>
            </a:spcBef>
            <a:spcAft>
              <a:spcPct val="35000"/>
            </a:spcAft>
            <a:buNone/>
          </a:pPr>
          <a:r>
            <a:rPr lang="tr-TR" sz="2000" kern="1200" dirty="0">
              <a:solidFill>
                <a:schemeClr val="tx1"/>
              </a:solidFill>
              <a:latin typeface="Times New Roman" panose="02020603050405020304" pitchFamily="18" charset="0"/>
              <a:cs typeface="Times New Roman" panose="02020603050405020304" pitchFamily="18" charset="0"/>
            </a:rPr>
            <a:t>Paydaşların Giderlere Katılma hususunda farklı bir esas kararlaştırmaları halinde, </a:t>
          </a:r>
          <a:r>
            <a:rPr lang="tr-TR" sz="2000" b="1" kern="1200" dirty="0">
              <a:solidFill>
                <a:schemeClr val="tx1"/>
              </a:solidFill>
              <a:latin typeface="Times New Roman" panose="02020603050405020304" pitchFamily="18" charset="0"/>
              <a:cs typeface="Times New Roman" panose="02020603050405020304" pitchFamily="18" charset="0"/>
            </a:rPr>
            <a:t>MK. m. 695 hükmüne göre</a:t>
          </a:r>
          <a:r>
            <a:rPr lang="tr-TR" sz="2000" kern="1200" dirty="0">
              <a:solidFill>
                <a:schemeClr val="tx1"/>
              </a:solidFill>
              <a:latin typeface="Times New Roman" panose="02020603050405020304" pitchFamily="18" charset="0"/>
              <a:cs typeface="Times New Roman" panose="02020603050405020304" pitchFamily="18" charset="0"/>
            </a:rPr>
            <a:t>, Tarafları, Külli Halefleri, sonradan Paydaş olan veya Pay üzerinde Sınırlı Ayni Hak kazanan kimseleri de bağlar</a:t>
          </a:r>
          <a:r>
            <a:rPr lang="tr-TR" sz="2000" kern="1200" dirty="0">
              <a:solidFill>
                <a:schemeClr val="tx1"/>
              </a:solidFill>
            </a:rPr>
            <a:t>. </a:t>
          </a:r>
        </a:p>
        <a:p>
          <a:pPr marL="0" lvl="0" indent="0" algn="just" defTabSz="889000">
            <a:lnSpc>
              <a:spcPct val="90000"/>
            </a:lnSpc>
            <a:spcBef>
              <a:spcPct val="0"/>
            </a:spcBef>
            <a:spcAft>
              <a:spcPct val="35000"/>
            </a:spcAft>
            <a:buNone/>
          </a:pPr>
          <a:endParaRPr lang="tr-TR" sz="1800" kern="1200" dirty="0"/>
        </a:p>
      </dsp:txBody>
      <dsp:txXfrm rot="-5400000">
        <a:off x="4572000" y="4286250"/>
        <a:ext cx="4572000" cy="2571750"/>
      </dsp:txXfrm>
    </dsp:sp>
    <dsp:sp modelId="{5F01CB1D-3311-4297-AC7C-BD1F9F6ACDA3}">
      <dsp:nvSpPr>
        <dsp:cNvPr id="0" name=""/>
        <dsp:cNvSpPr/>
      </dsp:nvSpPr>
      <dsp:spPr>
        <a:xfrm>
          <a:off x="2850724" y="2911263"/>
          <a:ext cx="3305446" cy="1021790"/>
        </a:xfrm>
        <a:prstGeom prst="roundRect">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tr-TR" sz="2000" b="1" kern="1200" dirty="0">
              <a:latin typeface="Times New Roman" panose="02020603050405020304" pitchFamily="18" charset="0"/>
              <a:cs typeface="Times New Roman" panose="02020603050405020304" pitchFamily="18" charset="0"/>
            </a:rPr>
            <a:t>Paydaşın Giderlere ve Yükümlülüklere Katılması</a:t>
          </a:r>
        </a:p>
      </dsp:txBody>
      <dsp:txXfrm>
        <a:off x="2900604" y="2961143"/>
        <a:ext cx="3205686" cy="92203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7B4057-83F5-4D6F-9B2B-82AE9A2D29A3}">
      <dsp:nvSpPr>
        <dsp:cNvPr id="0" name=""/>
        <dsp:cNvSpPr/>
      </dsp:nvSpPr>
      <dsp:spPr>
        <a:xfrm rot="16200000">
          <a:off x="-300830" y="304948"/>
          <a:ext cx="4572000" cy="3962102"/>
        </a:xfrm>
        <a:prstGeom prst="flowChartManualOperati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0350" tIns="0" rIns="257969" bIns="0" numCol="1" spcCol="1270" anchor="ctr" anchorCtr="0">
          <a:noAutofit/>
        </a:bodyPr>
        <a:lstStyle/>
        <a:p>
          <a:pPr marL="0" lvl="0" indent="0" algn="ctr" defTabSz="1822450">
            <a:lnSpc>
              <a:spcPct val="90000"/>
            </a:lnSpc>
            <a:spcBef>
              <a:spcPct val="0"/>
            </a:spcBef>
            <a:spcAft>
              <a:spcPct val="35000"/>
            </a:spcAft>
            <a:buNone/>
          </a:pPr>
          <a:r>
            <a:rPr lang="tr-TR" sz="4100" kern="1200" dirty="0">
              <a:solidFill>
                <a:schemeClr val="tx1"/>
              </a:solidFill>
              <a:latin typeface="Times New Roman" pitchFamily="18" charset="0"/>
              <a:cs typeface="Times New Roman" pitchFamily="18" charset="0"/>
            </a:rPr>
            <a:t>Paylı Mülkiyetin bir veya birkaç Paydaş için Sona Ermesi</a:t>
          </a:r>
        </a:p>
      </dsp:txBody>
      <dsp:txXfrm rot="5400000">
        <a:off x="4119" y="914399"/>
        <a:ext cx="3962102" cy="2743200"/>
      </dsp:txXfrm>
    </dsp:sp>
    <dsp:sp modelId="{D3718569-481F-4CE5-8E71-29ECA8781897}">
      <dsp:nvSpPr>
        <dsp:cNvPr id="0" name=""/>
        <dsp:cNvSpPr/>
      </dsp:nvSpPr>
      <dsp:spPr>
        <a:xfrm rot="16200000">
          <a:off x="3958430" y="304948"/>
          <a:ext cx="4572000" cy="3962102"/>
        </a:xfrm>
        <a:prstGeom prst="flowChartManualOperati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0350" tIns="0" rIns="257969" bIns="0" numCol="1" spcCol="1270" anchor="ctr" anchorCtr="0">
          <a:noAutofit/>
        </a:bodyPr>
        <a:lstStyle/>
        <a:p>
          <a:pPr marL="0" lvl="0" indent="0" algn="ctr" defTabSz="1822450">
            <a:lnSpc>
              <a:spcPct val="90000"/>
            </a:lnSpc>
            <a:spcBef>
              <a:spcPct val="0"/>
            </a:spcBef>
            <a:spcAft>
              <a:spcPct val="35000"/>
            </a:spcAft>
            <a:buNone/>
          </a:pPr>
          <a:r>
            <a:rPr lang="tr-TR" sz="4100" kern="1200" dirty="0">
              <a:solidFill>
                <a:schemeClr val="tx1"/>
              </a:solidFill>
              <a:latin typeface="Times New Roman" pitchFamily="18" charset="0"/>
              <a:cs typeface="Times New Roman" pitchFamily="18" charset="0"/>
            </a:rPr>
            <a:t>Paylı Mülkiyetin bütün Paydaşlar için Sona Ermesi</a:t>
          </a:r>
        </a:p>
      </dsp:txBody>
      <dsp:txXfrm rot="5400000">
        <a:off x="4263379" y="914399"/>
        <a:ext cx="3962102" cy="2743200"/>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31D19F-AEAF-48A8-A0D4-4D8B7DBE06F9}">
      <dsp:nvSpPr>
        <dsp:cNvPr id="0" name=""/>
        <dsp:cNvSpPr/>
      </dsp:nvSpPr>
      <dsp:spPr>
        <a:xfrm>
          <a:off x="0" y="1246241"/>
          <a:ext cx="9144000" cy="3780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71D9D4C-57FA-475B-8611-FFD910F8C782}">
      <dsp:nvSpPr>
        <dsp:cNvPr id="0" name=""/>
        <dsp:cNvSpPr/>
      </dsp:nvSpPr>
      <dsp:spPr>
        <a:xfrm>
          <a:off x="0" y="0"/>
          <a:ext cx="8687692" cy="144869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1935" tIns="0" rIns="241935" bIns="0" numCol="1" spcCol="1270" anchor="ctr" anchorCtr="0">
          <a:noAutofit/>
        </a:bodyPr>
        <a:lstStyle/>
        <a:p>
          <a:pPr marL="0" lvl="0" indent="0" algn="just" defTabSz="1244600">
            <a:lnSpc>
              <a:spcPct val="90000"/>
            </a:lnSpc>
            <a:spcBef>
              <a:spcPct val="0"/>
            </a:spcBef>
            <a:spcAft>
              <a:spcPct val="35000"/>
            </a:spcAft>
            <a:buNone/>
          </a:pPr>
          <a:r>
            <a:rPr lang="tr-TR" sz="2800" kern="1200" dirty="0">
              <a:solidFill>
                <a:schemeClr val="tx1"/>
              </a:solidFill>
              <a:latin typeface="Times New Roman" pitchFamily="18" charset="0"/>
              <a:cs typeface="Times New Roman" pitchFamily="18" charset="0"/>
            </a:rPr>
            <a:t>-</a:t>
          </a:r>
          <a:r>
            <a:rPr lang="tr-TR" sz="2800" kern="1200" dirty="0">
              <a:latin typeface="Times New Roman" pitchFamily="18" charset="0"/>
              <a:cs typeface="Times New Roman" pitchFamily="18" charset="0"/>
            </a:rPr>
            <a:t> </a:t>
          </a:r>
          <a:r>
            <a:rPr lang="tr-TR" sz="2800" kern="1200" dirty="0">
              <a:solidFill>
                <a:schemeClr val="tx1"/>
              </a:solidFill>
              <a:latin typeface="Times New Roman" pitchFamily="18" charset="0"/>
              <a:cs typeface="Times New Roman" pitchFamily="18" charset="0"/>
            </a:rPr>
            <a:t>Paydaşın Payını bir başkasına Temlik Etmesi veya Paydaşın Borcu için Payın Cebri İcra yolu ile Satılması</a:t>
          </a:r>
        </a:p>
      </dsp:txBody>
      <dsp:txXfrm>
        <a:off x="70719" y="70719"/>
        <a:ext cx="8546254" cy="1307253"/>
      </dsp:txXfrm>
    </dsp:sp>
    <dsp:sp modelId="{A906F882-3677-433B-8C38-42E69DA9B832}">
      <dsp:nvSpPr>
        <dsp:cNvPr id="0" name=""/>
        <dsp:cNvSpPr/>
      </dsp:nvSpPr>
      <dsp:spPr>
        <a:xfrm>
          <a:off x="0" y="3255679"/>
          <a:ext cx="9144000" cy="3780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FB009D8-9374-418A-BFBE-25D47FFF4676}">
      <dsp:nvSpPr>
        <dsp:cNvPr id="0" name=""/>
        <dsp:cNvSpPr/>
      </dsp:nvSpPr>
      <dsp:spPr>
        <a:xfrm>
          <a:off x="0" y="1584175"/>
          <a:ext cx="8694501" cy="177183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1935" tIns="0" rIns="241935" bIns="0" numCol="1" spcCol="1270" anchor="ctr" anchorCtr="0">
          <a:noAutofit/>
        </a:bodyPr>
        <a:lstStyle/>
        <a:p>
          <a:pPr marL="0" lvl="0" indent="0" algn="just" defTabSz="1244600">
            <a:lnSpc>
              <a:spcPct val="90000"/>
            </a:lnSpc>
            <a:spcBef>
              <a:spcPct val="0"/>
            </a:spcBef>
            <a:spcAft>
              <a:spcPct val="35000"/>
            </a:spcAft>
            <a:buNone/>
          </a:pPr>
          <a:r>
            <a:rPr lang="tr-TR" sz="2800" kern="1200" dirty="0">
              <a:solidFill>
                <a:schemeClr val="tx1"/>
              </a:solidFill>
              <a:latin typeface="Times New Roman" pitchFamily="18" charset="0"/>
              <a:cs typeface="Times New Roman" pitchFamily="18" charset="0"/>
            </a:rPr>
            <a:t>-</a:t>
          </a:r>
          <a:r>
            <a:rPr lang="tr-TR" sz="2800" kern="1200" dirty="0">
              <a:latin typeface="Times New Roman" pitchFamily="18" charset="0"/>
              <a:cs typeface="Times New Roman" pitchFamily="18" charset="0"/>
            </a:rPr>
            <a:t> </a:t>
          </a:r>
          <a:r>
            <a:rPr lang="tr-TR" sz="2800" kern="1200" dirty="0">
              <a:solidFill>
                <a:schemeClr val="tx1"/>
              </a:solidFill>
              <a:latin typeface="Times New Roman" pitchFamily="18" charset="0"/>
              <a:cs typeface="Times New Roman" pitchFamily="18" charset="0"/>
            </a:rPr>
            <a:t>Paydaşın Mülkiyet Hakkından feragat etmesi halinde, Payın ne hal alacağı tartışmalıdır. Hakim görüşe göre, bu durumda Paydaşların Hakları, Payları Oranında büyür.</a:t>
          </a:r>
        </a:p>
      </dsp:txBody>
      <dsp:txXfrm>
        <a:off x="86494" y="1670669"/>
        <a:ext cx="8521513" cy="1598849"/>
      </dsp:txXfrm>
    </dsp:sp>
    <dsp:sp modelId="{B3E12F84-7015-410D-B842-BD4F8486E846}">
      <dsp:nvSpPr>
        <dsp:cNvPr id="0" name=""/>
        <dsp:cNvSpPr/>
      </dsp:nvSpPr>
      <dsp:spPr>
        <a:xfrm>
          <a:off x="0" y="5120281"/>
          <a:ext cx="9144000" cy="3780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5C8FE31-9EED-4600-9480-6CBC2BCE1B48}">
      <dsp:nvSpPr>
        <dsp:cNvPr id="0" name=""/>
        <dsp:cNvSpPr/>
      </dsp:nvSpPr>
      <dsp:spPr>
        <a:xfrm>
          <a:off x="0" y="3557573"/>
          <a:ext cx="8682646" cy="162700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1935" tIns="0" rIns="241935" bIns="0" numCol="1" spcCol="1270" anchor="ctr" anchorCtr="0">
          <a:noAutofit/>
        </a:bodyPr>
        <a:lstStyle/>
        <a:p>
          <a:pPr marL="0" lvl="0" indent="0" algn="just" defTabSz="1244600">
            <a:lnSpc>
              <a:spcPct val="90000"/>
            </a:lnSpc>
            <a:spcBef>
              <a:spcPct val="0"/>
            </a:spcBef>
            <a:spcAft>
              <a:spcPct val="35000"/>
            </a:spcAft>
            <a:buNone/>
          </a:pPr>
          <a:r>
            <a:rPr lang="tr-TR" sz="2800" kern="1200" dirty="0">
              <a:solidFill>
                <a:schemeClr val="tx1"/>
              </a:solidFill>
              <a:latin typeface="Times New Roman" pitchFamily="18" charset="0"/>
              <a:cs typeface="Times New Roman" pitchFamily="18" charset="0"/>
            </a:rPr>
            <a:t>-</a:t>
          </a:r>
          <a:r>
            <a:rPr lang="tr-TR" sz="2800" kern="1200" dirty="0">
              <a:latin typeface="Times New Roman" pitchFamily="18" charset="0"/>
              <a:cs typeface="Times New Roman" pitchFamily="18" charset="0"/>
            </a:rPr>
            <a:t> </a:t>
          </a:r>
          <a:r>
            <a:rPr lang="tr-TR" sz="2800" kern="1200" dirty="0">
              <a:solidFill>
                <a:schemeClr val="tx1"/>
              </a:solidFill>
              <a:latin typeface="Times New Roman" pitchFamily="18" charset="0"/>
              <a:cs typeface="Times New Roman" pitchFamily="18" charset="0"/>
            </a:rPr>
            <a:t>Paydaşın Mahkeme Kararı ile Paydaşlıktan Çıkarılması</a:t>
          </a:r>
        </a:p>
        <a:p>
          <a:pPr marL="0" lvl="0" indent="0" algn="just" defTabSz="1244600">
            <a:lnSpc>
              <a:spcPct val="90000"/>
            </a:lnSpc>
            <a:spcBef>
              <a:spcPct val="0"/>
            </a:spcBef>
            <a:spcAft>
              <a:spcPct val="35000"/>
            </a:spcAft>
            <a:buNone/>
          </a:pPr>
          <a:r>
            <a:rPr lang="tr-TR" sz="2800" kern="1200" dirty="0">
              <a:solidFill>
                <a:schemeClr val="tx1"/>
              </a:solidFill>
              <a:latin typeface="Times New Roman" pitchFamily="18" charset="0"/>
              <a:cs typeface="Times New Roman" pitchFamily="18" charset="0"/>
            </a:rPr>
            <a:t>(</a:t>
          </a:r>
          <a:r>
            <a:rPr lang="tr-TR" sz="2400" i="1" kern="1200" dirty="0">
              <a:solidFill>
                <a:schemeClr val="tx1"/>
              </a:solidFill>
              <a:latin typeface="Times New Roman" pitchFamily="18" charset="0"/>
              <a:cs typeface="Times New Roman" pitchFamily="18" charset="0"/>
            </a:rPr>
            <a:t>MK. m. 696)</a:t>
          </a:r>
        </a:p>
      </dsp:txBody>
      <dsp:txXfrm>
        <a:off x="79424" y="3636997"/>
        <a:ext cx="8523798" cy="1468154"/>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0C0316-C4CE-4445-AA8B-4CCE885D915A}">
      <dsp:nvSpPr>
        <dsp:cNvPr id="0" name=""/>
        <dsp:cNvSpPr/>
      </dsp:nvSpPr>
      <dsp:spPr>
        <a:xfrm rot="16200000">
          <a:off x="571500" y="-571500"/>
          <a:ext cx="3429000" cy="4572000"/>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just" defTabSz="889000">
            <a:lnSpc>
              <a:spcPct val="90000"/>
            </a:lnSpc>
            <a:spcBef>
              <a:spcPct val="0"/>
            </a:spcBef>
            <a:spcAft>
              <a:spcPct val="35000"/>
            </a:spcAft>
            <a:buNone/>
          </a:pPr>
          <a:r>
            <a:rPr lang="tr-TR" sz="2000" kern="1200" dirty="0">
              <a:solidFill>
                <a:schemeClr val="tx1"/>
              </a:solidFill>
              <a:latin typeface="Times New Roman" pitchFamily="18" charset="0"/>
              <a:cs typeface="Times New Roman" pitchFamily="18" charset="0"/>
            </a:rPr>
            <a:t>Kendi Tutum ve Davranışlarıyla veya Malın Kullanılmasını bıraktığı ya da Fiillerinden sorumlu olduğu Kişilerin Tutum ve Davranışlarıyla diğer Paydaşlara karşı olan Yükümlülüklerin ağır biçimde çiğnenmesi halinde söz konusu olur.</a:t>
          </a:r>
        </a:p>
        <a:p>
          <a:pPr marL="0" lvl="0" indent="0" algn="just" defTabSz="889000">
            <a:lnSpc>
              <a:spcPct val="90000"/>
            </a:lnSpc>
            <a:spcBef>
              <a:spcPct val="0"/>
            </a:spcBef>
            <a:spcAft>
              <a:spcPct val="35000"/>
            </a:spcAft>
            <a:buNone/>
          </a:pPr>
          <a:endParaRPr lang="tr-TR" sz="2000" kern="1200" dirty="0">
            <a:latin typeface="Times New Roman" pitchFamily="18" charset="0"/>
            <a:cs typeface="Times New Roman" pitchFamily="18" charset="0"/>
          </a:endParaRPr>
        </a:p>
      </dsp:txBody>
      <dsp:txXfrm rot="5400000">
        <a:off x="-1" y="1"/>
        <a:ext cx="4572000" cy="2571750"/>
      </dsp:txXfrm>
    </dsp:sp>
    <dsp:sp modelId="{B59474A2-6816-4395-9356-B49AEE1AB029}">
      <dsp:nvSpPr>
        <dsp:cNvPr id="0" name=""/>
        <dsp:cNvSpPr/>
      </dsp:nvSpPr>
      <dsp:spPr>
        <a:xfrm>
          <a:off x="4572000" y="0"/>
          <a:ext cx="4572000" cy="3429000"/>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just" defTabSz="889000">
            <a:lnSpc>
              <a:spcPct val="90000"/>
            </a:lnSpc>
            <a:spcBef>
              <a:spcPct val="0"/>
            </a:spcBef>
            <a:spcAft>
              <a:spcPct val="35000"/>
            </a:spcAft>
            <a:buNone/>
          </a:pPr>
          <a:endParaRPr lang="tr-TR" sz="2000" kern="1200" dirty="0">
            <a:latin typeface="Times New Roman" pitchFamily="18" charset="0"/>
            <a:cs typeface="Times New Roman" pitchFamily="18" charset="0"/>
          </a:endParaRPr>
        </a:p>
        <a:p>
          <a:pPr marL="0" lvl="0" indent="0" algn="just" defTabSz="889000">
            <a:lnSpc>
              <a:spcPct val="90000"/>
            </a:lnSpc>
            <a:spcBef>
              <a:spcPct val="0"/>
            </a:spcBef>
            <a:spcAft>
              <a:spcPct val="35000"/>
            </a:spcAft>
            <a:buNone/>
          </a:pPr>
          <a:endParaRPr lang="tr-TR" sz="2000" kern="1200" dirty="0">
            <a:latin typeface="Times New Roman" pitchFamily="18" charset="0"/>
            <a:cs typeface="Times New Roman" pitchFamily="18" charset="0"/>
          </a:endParaRPr>
        </a:p>
        <a:p>
          <a:pPr marL="0" lvl="0" indent="0" algn="just" defTabSz="889000">
            <a:lnSpc>
              <a:spcPct val="90000"/>
            </a:lnSpc>
            <a:spcBef>
              <a:spcPct val="0"/>
            </a:spcBef>
            <a:spcAft>
              <a:spcPct val="35000"/>
            </a:spcAft>
            <a:buNone/>
          </a:pPr>
          <a:r>
            <a:rPr lang="tr-TR" sz="2000" kern="1200" dirty="0">
              <a:solidFill>
                <a:schemeClr val="tx1"/>
              </a:solidFill>
              <a:latin typeface="Times New Roman" pitchFamily="18" charset="0"/>
              <a:cs typeface="Times New Roman" pitchFamily="18" charset="0"/>
            </a:rPr>
            <a:t>Davanın açılması aksi kararlaştırılmış olmadıkça, Pay ve Paydaş Çoğunluğuyla karar verilmesine bağlıdır. Bu Davanın açılmasında Paydaşın kusurlu olması şart değildir. Söz konusu Davranışın ağır bir yükümlülük ihlali olması ve Ortaklığın devam etmesi için Tehlike arz etmesi yeterlidir. </a:t>
          </a:r>
        </a:p>
        <a:p>
          <a:pPr marL="0" lvl="0" indent="0" algn="just" defTabSz="889000">
            <a:lnSpc>
              <a:spcPct val="90000"/>
            </a:lnSpc>
            <a:spcBef>
              <a:spcPct val="0"/>
            </a:spcBef>
            <a:spcAft>
              <a:spcPct val="35000"/>
            </a:spcAft>
            <a:buNone/>
          </a:pPr>
          <a:endParaRPr lang="tr-TR" sz="2000" kern="1200" dirty="0">
            <a:latin typeface="Times New Roman" pitchFamily="18" charset="0"/>
            <a:cs typeface="Times New Roman" pitchFamily="18" charset="0"/>
          </a:endParaRPr>
        </a:p>
        <a:p>
          <a:pPr marL="0" lvl="0" indent="0" algn="just" defTabSz="889000">
            <a:lnSpc>
              <a:spcPct val="90000"/>
            </a:lnSpc>
            <a:spcBef>
              <a:spcPct val="0"/>
            </a:spcBef>
            <a:spcAft>
              <a:spcPct val="35000"/>
            </a:spcAft>
            <a:buNone/>
          </a:pPr>
          <a:endParaRPr lang="tr-TR" sz="2000" kern="1200" dirty="0">
            <a:latin typeface="Times New Roman" pitchFamily="18" charset="0"/>
            <a:cs typeface="Times New Roman" pitchFamily="18" charset="0"/>
          </a:endParaRPr>
        </a:p>
      </dsp:txBody>
      <dsp:txXfrm>
        <a:off x="4572000" y="0"/>
        <a:ext cx="4572000" cy="2571750"/>
      </dsp:txXfrm>
    </dsp:sp>
    <dsp:sp modelId="{C0FD147A-3D5B-4089-943C-0AF56D657B76}">
      <dsp:nvSpPr>
        <dsp:cNvPr id="0" name=""/>
        <dsp:cNvSpPr/>
      </dsp:nvSpPr>
      <dsp:spPr>
        <a:xfrm rot="10800000">
          <a:off x="0" y="3338851"/>
          <a:ext cx="4572000" cy="3429000"/>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just" defTabSz="889000">
            <a:lnSpc>
              <a:spcPct val="90000"/>
            </a:lnSpc>
            <a:spcBef>
              <a:spcPct val="0"/>
            </a:spcBef>
            <a:spcAft>
              <a:spcPct val="35000"/>
            </a:spcAft>
            <a:buNone/>
          </a:pPr>
          <a:endParaRPr lang="tr-TR" sz="2000" kern="1200" dirty="0">
            <a:latin typeface="Times New Roman" pitchFamily="18" charset="0"/>
            <a:cs typeface="Times New Roman" pitchFamily="18" charset="0"/>
          </a:endParaRPr>
        </a:p>
        <a:p>
          <a:pPr marL="0" lvl="0" indent="0" algn="just" defTabSz="889000">
            <a:lnSpc>
              <a:spcPct val="90000"/>
            </a:lnSpc>
            <a:spcBef>
              <a:spcPct val="0"/>
            </a:spcBef>
            <a:spcAft>
              <a:spcPct val="35000"/>
            </a:spcAft>
            <a:buNone/>
          </a:pPr>
          <a:endParaRPr lang="tr-TR" sz="2000" kern="1200" dirty="0">
            <a:latin typeface="Times New Roman" pitchFamily="18" charset="0"/>
            <a:cs typeface="Times New Roman" pitchFamily="18" charset="0"/>
          </a:endParaRPr>
        </a:p>
        <a:p>
          <a:pPr marL="0" lvl="0" indent="0" algn="just" defTabSz="889000">
            <a:lnSpc>
              <a:spcPct val="90000"/>
            </a:lnSpc>
            <a:spcBef>
              <a:spcPct val="0"/>
            </a:spcBef>
            <a:spcAft>
              <a:spcPct val="35000"/>
            </a:spcAft>
            <a:buNone/>
          </a:pPr>
          <a:r>
            <a:rPr lang="tr-TR" sz="2000" kern="1200" dirty="0">
              <a:solidFill>
                <a:schemeClr val="tx1"/>
              </a:solidFill>
              <a:latin typeface="Times New Roman" pitchFamily="18" charset="0"/>
              <a:cs typeface="Times New Roman" pitchFamily="18" charset="0"/>
            </a:rPr>
            <a:t>Hakim, Çıkarma İstemini haklı gördüğü takdirde; çıkarılacak Paydaşın Payını karşılayacak kısım Maldan ayrılabiliyorsa, Ayırma yaparak Ayrılan Parçanın Paylı Mülkiyetten çıkarılana özgülenmesine karar verir.</a:t>
          </a:r>
        </a:p>
        <a:p>
          <a:pPr marL="0" lvl="0" indent="0" algn="just" defTabSz="889000">
            <a:lnSpc>
              <a:spcPct val="90000"/>
            </a:lnSpc>
            <a:spcBef>
              <a:spcPct val="0"/>
            </a:spcBef>
            <a:spcAft>
              <a:spcPct val="35000"/>
            </a:spcAft>
            <a:buNone/>
          </a:pPr>
          <a:endParaRPr lang="tr-TR" sz="2000" kern="1200" dirty="0">
            <a:latin typeface="Times New Roman" pitchFamily="18" charset="0"/>
            <a:cs typeface="Times New Roman" pitchFamily="18" charset="0"/>
          </a:endParaRPr>
        </a:p>
        <a:p>
          <a:pPr marL="0" lvl="0" indent="0" algn="just" defTabSz="889000">
            <a:lnSpc>
              <a:spcPct val="90000"/>
            </a:lnSpc>
            <a:spcBef>
              <a:spcPct val="0"/>
            </a:spcBef>
            <a:spcAft>
              <a:spcPct val="35000"/>
            </a:spcAft>
            <a:buNone/>
          </a:pPr>
          <a:endParaRPr lang="tr-TR" sz="2000" kern="1200" dirty="0">
            <a:latin typeface="Times New Roman" pitchFamily="18" charset="0"/>
            <a:cs typeface="Times New Roman" pitchFamily="18" charset="0"/>
          </a:endParaRPr>
        </a:p>
        <a:p>
          <a:pPr marL="0" lvl="0" indent="0" algn="just" defTabSz="889000">
            <a:lnSpc>
              <a:spcPct val="90000"/>
            </a:lnSpc>
            <a:spcBef>
              <a:spcPct val="0"/>
            </a:spcBef>
            <a:spcAft>
              <a:spcPct val="35000"/>
            </a:spcAft>
            <a:buNone/>
          </a:pPr>
          <a:endParaRPr lang="tr-TR" sz="2000" kern="1200" dirty="0">
            <a:latin typeface="Times New Roman" pitchFamily="18" charset="0"/>
            <a:cs typeface="Times New Roman" pitchFamily="18" charset="0"/>
          </a:endParaRPr>
        </a:p>
        <a:p>
          <a:pPr marL="0" lvl="0" indent="0" algn="just" defTabSz="889000">
            <a:lnSpc>
              <a:spcPct val="90000"/>
            </a:lnSpc>
            <a:spcBef>
              <a:spcPct val="0"/>
            </a:spcBef>
            <a:spcAft>
              <a:spcPct val="35000"/>
            </a:spcAft>
            <a:buNone/>
          </a:pPr>
          <a:endParaRPr lang="tr-TR" sz="2000" kern="1200" dirty="0">
            <a:latin typeface="Times New Roman" pitchFamily="18" charset="0"/>
            <a:cs typeface="Times New Roman" pitchFamily="18" charset="0"/>
          </a:endParaRPr>
        </a:p>
        <a:p>
          <a:pPr marL="0" lvl="0" indent="0" algn="just" defTabSz="889000">
            <a:lnSpc>
              <a:spcPct val="90000"/>
            </a:lnSpc>
            <a:spcBef>
              <a:spcPct val="0"/>
            </a:spcBef>
            <a:spcAft>
              <a:spcPct val="35000"/>
            </a:spcAft>
            <a:buNone/>
          </a:pPr>
          <a:endParaRPr lang="tr-TR" sz="2000" kern="1200" dirty="0">
            <a:latin typeface="Times New Roman" pitchFamily="18" charset="0"/>
            <a:cs typeface="Times New Roman" pitchFamily="18" charset="0"/>
          </a:endParaRPr>
        </a:p>
        <a:p>
          <a:pPr marL="0" lvl="0" indent="0" algn="just" defTabSz="889000">
            <a:lnSpc>
              <a:spcPct val="90000"/>
            </a:lnSpc>
            <a:spcBef>
              <a:spcPct val="0"/>
            </a:spcBef>
            <a:spcAft>
              <a:spcPct val="35000"/>
            </a:spcAft>
            <a:buNone/>
          </a:pPr>
          <a:endParaRPr lang="tr-TR" sz="2000" kern="1200" dirty="0">
            <a:latin typeface="Times New Roman" pitchFamily="18" charset="0"/>
            <a:cs typeface="Times New Roman" pitchFamily="18" charset="0"/>
          </a:endParaRPr>
        </a:p>
        <a:p>
          <a:pPr marL="0" lvl="0" indent="0" algn="just" defTabSz="889000">
            <a:lnSpc>
              <a:spcPct val="90000"/>
            </a:lnSpc>
            <a:spcBef>
              <a:spcPct val="0"/>
            </a:spcBef>
            <a:spcAft>
              <a:spcPct val="35000"/>
            </a:spcAft>
            <a:buNone/>
          </a:pPr>
          <a:endParaRPr lang="tr-TR" sz="2000" kern="1200" dirty="0">
            <a:latin typeface="Times New Roman" pitchFamily="18" charset="0"/>
            <a:cs typeface="Times New Roman" pitchFamily="18" charset="0"/>
          </a:endParaRPr>
        </a:p>
      </dsp:txBody>
      <dsp:txXfrm rot="10800000">
        <a:off x="0" y="4196101"/>
        <a:ext cx="4572000" cy="2571750"/>
      </dsp:txXfrm>
    </dsp:sp>
    <dsp:sp modelId="{FB0B6627-D3C7-4169-974C-492A56204FAD}">
      <dsp:nvSpPr>
        <dsp:cNvPr id="0" name=""/>
        <dsp:cNvSpPr/>
      </dsp:nvSpPr>
      <dsp:spPr>
        <a:xfrm rot="5400000">
          <a:off x="5143500" y="2857500"/>
          <a:ext cx="3429000" cy="4572000"/>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just" defTabSz="889000">
            <a:lnSpc>
              <a:spcPct val="90000"/>
            </a:lnSpc>
            <a:spcBef>
              <a:spcPct val="0"/>
            </a:spcBef>
            <a:spcAft>
              <a:spcPct val="35000"/>
            </a:spcAft>
            <a:buNone/>
          </a:pPr>
          <a:r>
            <a:rPr lang="tr-TR" sz="2000" kern="1200" dirty="0">
              <a:solidFill>
                <a:schemeClr val="tx1"/>
              </a:solidFill>
              <a:latin typeface="Times New Roman" pitchFamily="18" charset="0"/>
              <a:cs typeface="Times New Roman" pitchFamily="18" charset="0"/>
            </a:rPr>
            <a:t>Hakim Çıkarma İstemini haklı gördüğü takdirde; Malın aynen ayrılması mümkün değilse, Maldaki Payın dava tarihindeki değeri ile kendilerine devrini isteyen Paydaş ve Paydaşlar, bu isteklerini Çıkarma İstemi ile ileri sürmek zorundadırlar. Payı isteyen Paydaş bulunmazsa, Hakim, Davalıya, Payını devretmesi için bir Süre belirler bu Süre içinde devir gerçekleşmezse, Payın Açık Artırma ile Satılmasına karar verir.</a:t>
          </a:r>
        </a:p>
        <a:p>
          <a:pPr marL="0" lvl="0" indent="0" algn="just" defTabSz="889000">
            <a:lnSpc>
              <a:spcPct val="90000"/>
            </a:lnSpc>
            <a:spcBef>
              <a:spcPct val="0"/>
            </a:spcBef>
            <a:spcAft>
              <a:spcPct val="35000"/>
            </a:spcAft>
            <a:buNone/>
          </a:pPr>
          <a:endParaRPr lang="tr-TR" sz="2000" kern="1200" dirty="0">
            <a:latin typeface="Times New Roman" pitchFamily="18" charset="0"/>
            <a:cs typeface="Times New Roman" pitchFamily="18" charset="0"/>
          </a:endParaRPr>
        </a:p>
        <a:p>
          <a:pPr marL="0" lvl="0" indent="0" algn="just" defTabSz="889000">
            <a:lnSpc>
              <a:spcPct val="90000"/>
            </a:lnSpc>
            <a:spcBef>
              <a:spcPct val="0"/>
            </a:spcBef>
            <a:spcAft>
              <a:spcPct val="35000"/>
            </a:spcAft>
            <a:buNone/>
          </a:pPr>
          <a:endParaRPr lang="tr-TR" sz="2000" kern="1200" dirty="0">
            <a:latin typeface="Times New Roman" pitchFamily="18" charset="0"/>
            <a:cs typeface="Times New Roman" pitchFamily="18" charset="0"/>
          </a:endParaRPr>
        </a:p>
      </dsp:txBody>
      <dsp:txXfrm rot="-5400000">
        <a:off x="4572000" y="4286250"/>
        <a:ext cx="4572000" cy="2571750"/>
      </dsp:txXfrm>
    </dsp:sp>
    <dsp:sp modelId="{C8A4EB50-DF4A-41EF-B540-B4CF16ED9BCF}">
      <dsp:nvSpPr>
        <dsp:cNvPr id="0" name=""/>
        <dsp:cNvSpPr/>
      </dsp:nvSpPr>
      <dsp:spPr>
        <a:xfrm>
          <a:off x="2843811" y="2382254"/>
          <a:ext cx="3593482" cy="1165808"/>
        </a:xfrm>
        <a:prstGeom prst="roundRect">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tr-TR" sz="2000" b="1" kern="1200" dirty="0">
              <a:solidFill>
                <a:schemeClr val="tx1"/>
              </a:solidFill>
              <a:latin typeface="Times New Roman" pitchFamily="18" charset="0"/>
              <a:cs typeface="Times New Roman" pitchFamily="18" charset="0"/>
            </a:rPr>
            <a:t>Paydaşın Mahkeme Kararı İle Paydaşlıktan Çıkarılması</a:t>
          </a:r>
        </a:p>
        <a:p>
          <a:pPr marL="0" lvl="0" indent="0" algn="ctr" defTabSz="889000">
            <a:lnSpc>
              <a:spcPct val="90000"/>
            </a:lnSpc>
            <a:spcBef>
              <a:spcPct val="0"/>
            </a:spcBef>
            <a:spcAft>
              <a:spcPct val="35000"/>
            </a:spcAft>
            <a:buNone/>
          </a:pPr>
          <a:r>
            <a:rPr lang="tr-TR" sz="2000" b="1" kern="1200" dirty="0">
              <a:solidFill>
                <a:schemeClr val="bg1"/>
              </a:solidFill>
              <a:latin typeface="Times New Roman" pitchFamily="18" charset="0"/>
              <a:cs typeface="Times New Roman" pitchFamily="18" charset="0"/>
            </a:rPr>
            <a:t>(</a:t>
          </a:r>
          <a:r>
            <a:rPr lang="tr-TR" sz="2000" b="1" kern="1200" dirty="0">
              <a:solidFill>
                <a:schemeClr val="tx1"/>
              </a:solidFill>
              <a:latin typeface="Times New Roman" pitchFamily="18" charset="0"/>
              <a:cs typeface="Times New Roman" pitchFamily="18" charset="0"/>
            </a:rPr>
            <a:t>MK. m. 696)</a:t>
          </a:r>
          <a:endParaRPr lang="tr-TR" sz="2000" kern="1200" dirty="0">
            <a:solidFill>
              <a:schemeClr val="tx1"/>
            </a:solidFill>
            <a:latin typeface="Times New Roman" pitchFamily="18" charset="0"/>
            <a:cs typeface="Times New Roman" pitchFamily="18" charset="0"/>
          </a:endParaRPr>
        </a:p>
      </dsp:txBody>
      <dsp:txXfrm>
        <a:off x="2900721" y="2439164"/>
        <a:ext cx="3479662" cy="1051988"/>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E10662-84A0-406A-AA0A-751D861AC085}">
      <dsp:nvSpPr>
        <dsp:cNvPr id="0" name=""/>
        <dsp:cNvSpPr/>
      </dsp:nvSpPr>
      <dsp:spPr>
        <a:xfrm>
          <a:off x="0" y="5004731"/>
          <a:ext cx="9144000" cy="65651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rtl="0">
            <a:lnSpc>
              <a:spcPct val="90000"/>
            </a:lnSpc>
            <a:spcBef>
              <a:spcPct val="0"/>
            </a:spcBef>
            <a:spcAft>
              <a:spcPct val="35000"/>
            </a:spcAft>
            <a:buNone/>
          </a:pPr>
          <a:r>
            <a:rPr lang="tr-TR" sz="2400" kern="1200" dirty="0">
              <a:solidFill>
                <a:schemeClr val="tx1"/>
              </a:solidFill>
              <a:latin typeface="Times New Roman" pitchFamily="18" charset="0"/>
              <a:cs typeface="Times New Roman" pitchFamily="18" charset="0"/>
            </a:rPr>
            <a:t>Paylaşma (Taksim)</a:t>
          </a:r>
        </a:p>
      </dsp:txBody>
      <dsp:txXfrm>
        <a:off x="0" y="5004731"/>
        <a:ext cx="9144000" cy="656516"/>
      </dsp:txXfrm>
    </dsp:sp>
    <dsp:sp modelId="{BC54DB64-CBD6-4046-B5F4-8DAF36E9E961}">
      <dsp:nvSpPr>
        <dsp:cNvPr id="0" name=""/>
        <dsp:cNvSpPr/>
      </dsp:nvSpPr>
      <dsp:spPr>
        <a:xfrm rot="10800000">
          <a:off x="0" y="4002178"/>
          <a:ext cx="9144000" cy="1009722"/>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rtl="0">
            <a:lnSpc>
              <a:spcPct val="90000"/>
            </a:lnSpc>
            <a:spcBef>
              <a:spcPct val="0"/>
            </a:spcBef>
            <a:spcAft>
              <a:spcPct val="35000"/>
            </a:spcAft>
            <a:buNone/>
          </a:pPr>
          <a:r>
            <a:rPr lang="tr-TR" sz="2400" kern="1200" dirty="0">
              <a:solidFill>
                <a:schemeClr val="tx1"/>
              </a:solidFill>
              <a:latin typeface="Times New Roman" pitchFamily="18" charset="0"/>
              <a:cs typeface="Times New Roman" pitchFamily="18" charset="0"/>
            </a:rPr>
            <a:t>Paylı Malın </a:t>
          </a:r>
          <a:r>
            <a:rPr lang="tr-TR" sz="2400" kern="1200" dirty="0" err="1">
              <a:solidFill>
                <a:schemeClr val="tx1"/>
              </a:solidFill>
              <a:latin typeface="Times New Roman" pitchFamily="18" charset="0"/>
              <a:cs typeface="Times New Roman" pitchFamily="18" charset="0"/>
            </a:rPr>
            <a:t>İyiniyetle</a:t>
          </a:r>
          <a:r>
            <a:rPr lang="tr-TR" sz="2400" kern="1200" dirty="0">
              <a:solidFill>
                <a:schemeClr val="tx1"/>
              </a:solidFill>
              <a:latin typeface="Times New Roman" pitchFamily="18" charset="0"/>
              <a:cs typeface="Times New Roman" pitchFamily="18" charset="0"/>
            </a:rPr>
            <a:t> veya Zamanaşımı ile Kazanılması </a:t>
          </a:r>
        </a:p>
      </dsp:txBody>
      <dsp:txXfrm rot="10800000">
        <a:off x="0" y="4002178"/>
        <a:ext cx="9144000" cy="656087"/>
      </dsp:txXfrm>
    </dsp:sp>
    <dsp:sp modelId="{605F2B7C-6950-4B2E-8842-89FDFBC0CDDF}">
      <dsp:nvSpPr>
        <dsp:cNvPr id="0" name=""/>
        <dsp:cNvSpPr/>
      </dsp:nvSpPr>
      <dsp:spPr>
        <a:xfrm rot="10800000">
          <a:off x="0" y="3002303"/>
          <a:ext cx="9144000" cy="1009722"/>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rtl="0">
            <a:lnSpc>
              <a:spcPct val="90000"/>
            </a:lnSpc>
            <a:spcBef>
              <a:spcPct val="0"/>
            </a:spcBef>
            <a:spcAft>
              <a:spcPct val="35000"/>
            </a:spcAft>
            <a:buNone/>
          </a:pPr>
          <a:r>
            <a:rPr lang="tr-TR" sz="2400" kern="1200" dirty="0">
              <a:solidFill>
                <a:schemeClr val="tx1"/>
              </a:solidFill>
              <a:latin typeface="Times New Roman" pitchFamily="18" charset="0"/>
              <a:cs typeface="Times New Roman" pitchFamily="18" charset="0"/>
            </a:rPr>
            <a:t>Paylı Malın Cebri İcra Yoluyla Satılması</a:t>
          </a:r>
        </a:p>
      </dsp:txBody>
      <dsp:txXfrm rot="10800000">
        <a:off x="0" y="3002303"/>
        <a:ext cx="9144000" cy="656087"/>
      </dsp:txXfrm>
    </dsp:sp>
    <dsp:sp modelId="{311E24DE-7B29-47A1-979C-A62E46E61E8C}">
      <dsp:nvSpPr>
        <dsp:cNvPr id="0" name=""/>
        <dsp:cNvSpPr/>
      </dsp:nvSpPr>
      <dsp:spPr>
        <a:xfrm rot="10800000">
          <a:off x="0" y="2002428"/>
          <a:ext cx="9144000" cy="1009722"/>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rtl="0">
            <a:lnSpc>
              <a:spcPct val="90000"/>
            </a:lnSpc>
            <a:spcBef>
              <a:spcPct val="0"/>
            </a:spcBef>
            <a:spcAft>
              <a:spcPct val="35000"/>
            </a:spcAft>
            <a:buNone/>
          </a:pPr>
          <a:r>
            <a:rPr lang="tr-TR" sz="2400" kern="1200" dirty="0">
              <a:solidFill>
                <a:schemeClr val="tx1"/>
              </a:solidFill>
              <a:latin typeface="Times New Roman" pitchFamily="18" charset="0"/>
              <a:cs typeface="Times New Roman" pitchFamily="18" charset="0"/>
            </a:rPr>
            <a:t>Paylı Malın Kamulaştırılması</a:t>
          </a:r>
        </a:p>
      </dsp:txBody>
      <dsp:txXfrm rot="10800000">
        <a:off x="0" y="2002428"/>
        <a:ext cx="9144000" cy="656087"/>
      </dsp:txXfrm>
    </dsp:sp>
    <dsp:sp modelId="{34C1C12D-288D-442D-B904-5EC28D03F9AD}">
      <dsp:nvSpPr>
        <dsp:cNvPr id="0" name=""/>
        <dsp:cNvSpPr/>
      </dsp:nvSpPr>
      <dsp:spPr>
        <a:xfrm rot="10800000">
          <a:off x="0" y="895128"/>
          <a:ext cx="9144000" cy="1009722"/>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rtl="0">
            <a:lnSpc>
              <a:spcPct val="90000"/>
            </a:lnSpc>
            <a:spcBef>
              <a:spcPct val="0"/>
            </a:spcBef>
            <a:spcAft>
              <a:spcPct val="35000"/>
            </a:spcAft>
            <a:buNone/>
          </a:pPr>
          <a:r>
            <a:rPr lang="tr-TR" sz="2400" kern="1200" dirty="0">
              <a:solidFill>
                <a:schemeClr val="tx1"/>
              </a:solidFill>
              <a:latin typeface="Times New Roman" pitchFamily="18" charset="0"/>
              <a:cs typeface="Times New Roman" pitchFamily="18" charset="0"/>
            </a:rPr>
            <a:t>Paylı Malın Yok Olması</a:t>
          </a:r>
        </a:p>
      </dsp:txBody>
      <dsp:txXfrm rot="10800000">
        <a:off x="0" y="895128"/>
        <a:ext cx="9144000" cy="656087"/>
      </dsp:txXfrm>
    </dsp:sp>
    <dsp:sp modelId="{EC03E23A-CD15-4E72-BAA7-C1AF54DF31AC}">
      <dsp:nvSpPr>
        <dsp:cNvPr id="0" name=""/>
        <dsp:cNvSpPr/>
      </dsp:nvSpPr>
      <dsp:spPr>
        <a:xfrm rot="10800000">
          <a:off x="0" y="2677"/>
          <a:ext cx="9144000" cy="1009722"/>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rtl="0">
            <a:lnSpc>
              <a:spcPct val="90000"/>
            </a:lnSpc>
            <a:spcBef>
              <a:spcPct val="0"/>
            </a:spcBef>
            <a:spcAft>
              <a:spcPct val="35000"/>
            </a:spcAft>
            <a:buNone/>
          </a:pPr>
          <a:r>
            <a:rPr lang="tr-TR" sz="2400" kern="1200" dirty="0">
              <a:solidFill>
                <a:schemeClr val="tx1"/>
              </a:solidFill>
              <a:latin typeface="Times New Roman" pitchFamily="18" charset="0"/>
              <a:cs typeface="Times New Roman" pitchFamily="18" charset="0"/>
            </a:rPr>
            <a:t>Paylı Malın Paydaşlardan birine veya bir Üçüncü Kişiye Devredilmesi veya Terk edilmesi</a:t>
          </a:r>
        </a:p>
      </dsp:txBody>
      <dsp:txXfrm rot="10800000">
        <a:off x="0" y="2677"/>
        <a:ext cx="9144000" cy="656087"/>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2F0E03-2B93-48DF-8219-3766276DC68C}">
      <dsp:nvSpPr>
        <dsp:cNvPr id="0" name=""/>
        <dsp:cNvSpPr/>
      </dsp:nvSpPr>
      <dsp:spPr>
        <a:xfrm>
          <a:off x="0" y="4466263"/>
          <a:ext cx="9144000" cy="97710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rtl="0">
            <a:lnSpc>
              <a:spcPct val="90000"/>
            </a:lnSpc>
            <a:spcBef>
              <a:spcPct val="0"/>
            </a:spcBef>
            <a:spcAft>
              <a:spcPct val="35000"/>
            </a:spcAft>
            <a:buNone/>
          </a:pPr>
          <a:r>
            <a:rPr lang="tr-TR" sz="2400" kern="1200" dirty="0">
              <a:solidFill>
                <a:schemeClr val="tx1"/>
              </a:solidFill>
              <a:latin typeface="Times New Roman" pitchFamily="18" charset="0"/>
              <a:cs typeface="Times New Roman" pitchFamily="18" charset="0"/>
            </a:rPr>
            <a:t>Paydaşlardan biri bu Hakkını kullanırsa, diğer Paydaşlar, Paylaşmayı yerine getirmek Borcu altına girerler.</a:t>
          </a:r>
        </a:p>
      </dsp:txBody>
      <dsp:txXfrm>
        <a:off x="0" y="4466263"/>
        <a:ext cx="9144000" cy="977109"/>
      </dsp:txXfrm>
    </dsp:sp>
    <dsp:sp modelId="{9ED122E4-208D-45A3-9E21-0A98F08BF151}">
      <dsp:nvSpPr>
        <dsp:cNvPr id="0" name=""/>
        <dsp:cNvSpPr/>
      </dsp:nvSpPr>
      <dsp:spPr>
        <a:xfrm rot="10800000">
          <a:off x="0" y="2978126"/>
          <a:ext cx="9144000" cy="1502794"/>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rtl="0">
            <a:lnSpc>
              <a:spcPct val="90000"/>
            </a:lnSpc>
            <a:spcBef>
              <a:spcPct val="0"/>
            </a:spcBef>
            <a:spcAft>
              <a:spcPct val="35000"/>
            </a:spcAft>
            <a:buNone/>
          </a:pPr>
          <a:r>
            <a:rPr lang="tr-TR" sz="2400" kern="1200" dirty="0">
              <a:solidFill>
                <a:schemeClr val="tx1"/>
              </a:solidFill>
              <a:latin typeface="Times New Roman" pitchFamily="18" charset="0"/>
              <a:cs typeface="Times New Roman" pitchFamily="18" charset="0"/>
            </a:rPr>
            <a:t>Dava yoluyla kullanılması şart olmayan bir Haktır.</a:t>
          </a:r>
        </a:p>
      </dsp:txBody>
      <dsp:txXfrm rot="10800000">
        <a:off x="0" y="2978126"/>
        <a:ext cx="9144000" cy="976470"/>
      </dsp:txXfrm>
    </dsp:sp>
    <dsp:sp modelId="{617DCD41-3505-4EBA-890E-F84C353CC150}">
      <dsp:nvSpPr>
        <dsp:cNvPr id="0" name=""/>
        <dsp:cNvSpPr/>
      </dsp:nvSpPr>
      <dsp:spPr>
        <a:xfrm rot="10800000">
          <a:off x="0" y="1489988"/>
          <a:ext cx="9144000" cy="1502794"/>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rtl="0">
            <a:lnSpc>
              <a:spcPct val="90000"/>
            </a:lnSpc>
            <a:spcBef>
              <a:spcPct val="0"/>
            </a:spcBef>
            <a:spcAft>
              <a:spcPct val="35000"/>
            </a:spcAft>
            <a:buNone/>
          </a:pPr>
          <a:r>
            <a:rPr lang="tr-TR" sz="2400" kern="1200" dirty="0">
              <a:solidFill>
                <a:schemeClr val="tx1"/>
              </a:solidFill>
              <a:latin typeface="Times New Roman" pitchFamily="18" charset="0"/>
              <a:cs typeface="Times New Roman" pitchFamily="18" charset="0"/>
            </a:rPr>
            <a:t>Paya bağlı bir Haktır.</a:t>
          </a:r>
        </a:p>
      </dsp:txBody>
      <dsp:txXfrm rot="10800000">
        <a:off x="0" y="1489988"/>
        <a:ext cx="9144000" cy="976470"/>
      </dsp:txXfrm>
    </dsp:sp>
    <dsp:sp modelId="{500759CE-D60D-4718-B900-836C6912A74A}">
      <dsp:nvSpPr>
        <dsp:cNvPr id="0" name=""/>
        <dsp:cNvSpPr/>
      </dsp:nvSpPr>
      <dsp:spPr>
        <a:xfrm rot="10800000">
          <a:off x="0" y="1851"/>
          <a:ext cx="9144000" cy="1502794"/>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rtl="0">
            <a:lnSpc>
              <a:spcPct val="90000"/>
            </a:lnSpc>
            <a:spcBef>
              <a:spcPct val="0"/>
            </a:spcBef>
            <a:spcAft>
              <a:spcPct val="35000"/>
            </a:spcAft>
            <a:buNone/>
          </a:pPr>
          <a:r>
            <a:rPr lang="tr-TR" sz="2400" kern="1200" dirty="0">
              <a:solidFill>
                <a:schemeClr val="tx1"/>
              </a:solidFill>
              <a:latin typeface="Times New Roman" pitchFamily="18" charset="0"/>
              <a:cs typeface="Times New Roman" pitchFamily="18" charset="0"/>
            </a:rPr>
            <a:t>Bir görüşe göre, Nispi nitelikte, İkinci görüşe göre, Ayni Etkili bir Hak, Üçüncü görüşe göre Yenilik Doğuran bir Haktır. </a:t>
          </a:r>
        </a:p>
      </dsp:txBody>
      <dsp:txXfrm rot="10800000">
        <a:off x="0" y="1851"/>
        <a:ext cx="9144000" cy="976470"/>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A2276F-7B77-4F0C-85D4-BA0D2A29CF22}">
      <dsp:nvSpPr>
        <dsp:cNvPr id="0" name=""/>
        <dsp:cNvSpPr/>
      </dsp:nvSpPr>
      <dsp:spPr>
        <a:xfrm>
          <a:off x="4044124" y="2175669"/>
          <a:ext cx="542350" cy="516721"/>
        </a:xfrm>
        <a:custGeom>
          <a:avLst/>
          <a:gdLst/>
          <a:ahLst/>
          <a:cxnLst/>
          <a:rect l="0" t="0" r="0" b="0"/>
          <a:pathLst>
            <a:path>
              <a:moveTo>
                <a:pt x="0" y="0"/>
              </a:moveTo>
              <a:lnTo>
                <a:pt x="271175" y="0"/>
              </a:lnTo>
              <a:lnTo>
                <a:pt x="271175" y="516721"/>
              </a:lnTo>
              <a:lnTo>
                <a:pt x="542350" y="51672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4296572" y="2415302"/>
        <a:ext cx="37454" cy="37454"/>
      </dsp:txXfrm>
    </dsp:sp>
    <dsp:sp modelId="{65C8DEB3-0F6B-4D0B-818F-26F8B5106CC1}">
      <dsp:nvSpPr>
        <dsp:cNvPr id="0" name=""/>
        <dsp:cNvSpPr/>
      </dsp:nvSpPr>
      <dsp:spPr>
        <a:xfrm>
          <a:off x="4044124" y="1658947"/>
          <a:ext cx="542350" cy="516721"/>
        </a:xfrm>
        <a:custGeom>
          <a:avLst/>
          <a:gdLst/>
          <a:ahLst/>
          <a:cxnLst/>
          <a:rect l="0" t="0" r="0" b="0"/>
          <a:pathLst>
            <a:path>
              <a:moveTo>
                <a:pt x="0" y="516721"/>
              </a:moveTo>
              <a:lnTo>
                <a:pt x="271175" y="516721"/>
              </a:lnTo>
              <a:lnTo>
                <a:pt x="271175" y="0"/>
              </a:lnTo>
              <a:lnTo>
                <a:pt x="542350"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4296572" y="1898580"/>
        <a:ext cx="37454" cy="37454"/>
      </dsp:txXfrm>
    </dsp:sp>
    <dsp:sp modelId="{4E4D171C-FCBA-4F73-B20D-23771A5993BC}">
      <dsp:nvSpPr>
        <dsp:cNvPr id="0" name=""/>
        <dsp:cNvSpPr/>
      </dsp:nvSpPr>
      <dsp:spPr>
        <a:xfrm rot="16200000">
          <a:off x="1455078" y="1762291"/>
          <a:ext cx="4351338" cy="8267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kern="1200" dirty="0">
              <a:solidFill>
                <a:schemeClr val="tx1"/>
              </a:solidFill>
            </a:rPr>
            <a:t>Paylaşma İsteme Hakkına Getirilen Sınırlamalar</a:t>
          </a:r>
        </a:p>
      </dsp:txBody>
      <dsp:txXfrm>
        <a:off x="1455078" y="1762291"/>
        <a:ext cx="4351338" cy="826754"/>
      </dsp:txXfrm>
    </dsp:sp>
    <dsp:sp modelId="{08B35807-FCC4-4CD6-A71C-DE3DDA89DBF3}">
      <dsp:nvSpPr>
        <dsp:cNvPr id="0" name=""/>
        <dsp:cNvSpPr/>
      </dsp:nvSpPr>
      <dsp:spPr>
        <a:xfrm>
          <a:off x="4586475" y="1245570"/>
          <a:ext cx="2711753" cy="8267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r>
            <a:rPr lang="tr-TR" sz="2700" kern="1200" dirty="0">
              <a:solidFill>
                <a:schemeClr val="tx1"/>
              </a:solidFill>
            </a:rPr>
            <a:t>Medeni Kanundaki Sınırlamalar</a:t>
          </a:r>
        </a:p>
      </dsp:txBody>
      <dsp:txXfrm>
        <a:off x="4586475" y="1245570"/>
        <a:ext cx="2711753" cy="826754"/>
      </dsp:txXfrm>
    </dsp:sp>
    <dsp:sp modelId="{093E2AC3-8EFA-4F22-8EBC-CBE6D2EC17DC}">
      <dsp:nvSpPr>
        <dsp:cNvPr id="0" name=""/>
        <dsp:cNvSpPr/>
      </dsp:nvSpPr>
      <dsp:spPr>
        <a:xfrm>
          <a:off x="4586475" y="2279013"/>
          <a:ext cx="2711753" cy="8267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r>
            <a:rPr lang="tr-TR" sz="2700" kern="1200" dirty="0">
              <a:solidFill>
                <a:schemeClr val="tx1"/>
              </a:solidFill>
            </a:rPr>
            <a:t>Diğer Kanunlardaki Sınırlamalar</a:t>
          </a:r>
        </a:p>
      </dsp:txBody>
      <dsp:txXfrm>
        <a:off x="4586475" y="2279013"/>
        <a:ext cx="2711753" cy="826754"/>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77F459-9769-49C6-BF0B-39A47EDE8C20}">
      <dsp:nvSpPr>
        <dsp:cNvPr id="0" name=""/>
        <dsp:cNvSpPr/>
      </dsp:nvSpPr>
      <dsp:spPr>
        <a:xfrm>
          <a:off x="4044124" y="2175669"/>
          <a:ext cx="542350" cy="1033442"/>
        </a:xfrm>
        <a:custGeom>
          <a:avLst/>
          <a:gdLst/>
          <a:ahLst/>
          <a:cxnLst/>
          <a:rect l="0" t="0" r="0" b="0"/>
          <a:pathLst>
            <a:path>
              <a:moveTo>
                <a:pt x="0" y="0"/>
              </a:moveTo>
              <a:lnTo>
                <a:pt x="271175" y="0"/>
              </a:lnTo>
              <a:lnTo>
                <a:pt x="271175" y="1033442"/>
              </a:lnTo>
              <a:lnTo>
                <a:pt x="542350" y="103344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4286122" y="2663212"/>
        <a:ext cx="58355" cy="58355"/>
      </dsp:txXfrm>
    </dsp:sp>
    <dsp:sp modelId="{F7602234-0538-44FA-A76A-03498669A480}">
      <dsp:nvSpPr>
        <dsp:cNvPr id="0" name=""/>
        <dsp:cNvSpPr/>
      </dsp:nvSpPr>
      <dsp:spPr>
        <a:xfrm>
          <a:off x="4044124" y="2129948"/>
          <a:ext cx="542350" cy="91440"/>
        </a:xfrm>
        <a:custGeom>
          <a:avLst/>
          <a:gdLst/>
          <a:ahLst/>
          <a:cxnLst/>
          <a:rect l="0" t="0" r="0" b="0"/>
          <a:pathLst>
            <a:path>
              <a:moveTo>
                <a:pt x="0" y="45720"/>
              </a:moveTo>
              <a:lnTo>
                <a:pt x="542350" y="4572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4301741" y="2162110"/>
        <a:ext cx="27117" cy="27117"/>
      </dsp:txXfrm>
    </dsp:sp>
    <dsp:sp modelId="{456257A3-FEE3-4510-8FBC-7672D0B2312F}">
      <dsp:nvSpPr>
        <dsp:cNvPr id="0" name=""/>
        <dsp:cNvSpPr/>
      </dsp:nvSpPr>
      <dsp:spPr>
        <a:xfrm>
          <a:off x="4044124" y="1142226"/>
          <a:ext cx="542350" cy="1033442"/>
        </a:xfrm>
        <a:custGeom>
          <a:avLst/>
          <a:gdLst/>
          <a:ahLst/>
          <a:cxnLst/>
          <a:rect l="0" t="0" r="0" b="0"/>
          <a:pathLst>
            <a:path>
              <a:moveTo>
                <a:pt x="0" y="1033442"/>
              </a:moveTo>
              <a:lnTo>
                <a:pt x="271175" y="1033442"/>
              </a:lnTo>
              <a:lnTo>
                <a:pt x="271175" y="0"/>
              </a:lnTo>
              <a:lnTo>
                <a:pt x="542350"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4286122" y="1629769"/>
        <a:ext cx="58355" cy="58355"/>
      </dsp:txXfrm>
    </dsp:sp>
    <dsp:sp modelId="{BD9DE701-AB91-4F26-95E7-80112C81C9C3}">
      <dsp:nvSpPr>
        <dsp:cNvPr id="0" name=""/>
        <dsp:cNvSpPr/>
      </dsp:nvSpPr>
      <dsp:spPr>
        <a:xfrm rot="16200000">
          <a:off x="1455078" y="1762291"/>
          <a:ext cx="4351338" cy="8267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tr-TR" sz="2300" kern="1200" dirty="0">
              <a:solidFill>
                <a:schemeClr val="tx1"/>
              </a:solidFill>
            </a:rPr>
            <a:t>Medeni Kanundaki Paylaşma İsteme Hakkına Getirilen Sınırlamalar</a:t>
          </a:r>
        </a:p>
      </dsp:txBody>
      <dsp:txXfrm>
        <a:off x="1455078" y="1762291"/>
        <a:ext cx="4351338" cy="826754"/>
      </dsp:txXfrm>
    </dsp:sp>
    <dsp:sp modelId="{1B862D65-AD87-4846-BE23-567F715A24F5}">
      <dsp:nvSpPr>
        <dsp:cNvPr id="0" name=""/>
        <dsp:cNvSpPr/>
      </dsp:nvSpPr>
      <dsp:spPr>
        <a:xfrm>
          <a:off x="4586475" y="728849"/>
          <a:ext cx="2711753" cy="8267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tr-TR" sz="2300" kern="1200" dirty="0">
              <a:solidFill>
                <a:schemeClr val="tx1"/>
              </a:solidFill>
            </a:rPr>
            <a:t>Sürekli Bir Amaca Özgüleme</a:t>
          </a:r>
        </a:p>
      </dsp:txBody>
      <dsp:txXfrm>
        <a:off x="4586475" y="728849"/>
        <a:ext cx="2711753" cy="826754"/>
      </dsp:txXfrm>
    </dsp:sp>
    <dsp:sp modelId="{5B926C15-9386-4AD3-9428-0218B862333B}">
      <dsp:nvSpPr>
        <dsp:cNvPr id="0" name=""/>
        <dsp:cNvSpPr/>
      </dsp:nvSpPr>
      <dsp:spPr>
        <a:xfrm>
          <a:off x="4586475" y="1762291"/>
          <a:ext cx="2711753" cy="8267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tr-TR" sz="2300" kern="1200" dirty="0">
              <a:solidFill>
                <a:schemeClr val="tx1"/>
              </a:solidFill>
            </a:rPr>
            <a:t>Hukuki  İşlem</a:t>
          </a:r>
        </a:p>
      </dsp:txBody>
      <dsp:txXfrm>
        <a:off x="4586475" y="1762291"/>
        <a:ext cx="2711753" cy="826754"/>
      </dsp:txXfrm>
    </dsp:sp>
    <dsp:sp modelId="{582A6354-DB44-4CD8-AD45-548A6F696FBC}">
      <dsp:nvSpPr>
        <dsp:cNvPr id="0" name=""/>
        <dsp:cNvSpPr/>
      </dsp:nvSpPr>
      <dsp:spPr>
        <a:xfrm>
          <a:off x="4586475" y="2795734"/>
          <a:ext cx="2711753" cy="8267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tr-TR" sz="2300" kern="1200" dirty="0">
              <a:solidFill>
                <a:schemeClr val="tx1"/>
              </a:solidFill>
            </a:rPr>
            <a:t>Uygun Olmayan Zaman</a:t>
          </a:r>
        </a:p>
      </dsp:txBody>
      <dsp:txXfrm>
        <a:off x="4586475" y="2795734"/>
        <a:ext cx="2711753" cy="826754"/>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9AE0FD-D001-4EAD-8048-D21575A64133}">
      <dsp:nvSpPr>
        <dsp:cNvPr id="0" name=""/>
        <dsp:cNvSpPr/>
      </dsp:nvSpPr>
      <dsp:spPr>
        <a:xfrm>
          <a:off x="0" y="4698721"/>
          <a:ext cx="9212687" cy="102796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rtl="0">
            <a:lnSpc>
              <a:spcPct val="90000"/>
            </a:lnSpc>
            <a:spcBef>
              <a:spcPct val="0"/>
            </a:spcBef>
            <a:spcAft>
              <a:spcPct val="35000"/>
            </a:spcAft>
            <a:buNone/>
          </a:pPr>
          <a:r>
            <a:rPr lang="tr-TR" sz="2400" kern="1200" dirty="0">
              <a:solidFill>
                <a:schemeClr val="tx1"/>
              </a:solidFill>
              <a:latin typeface="Times New Roman" pitchFamily="18" charset="0"/>
              <a:cs typeface="Times New Roman" pitchFamily="18" charset="0"/>
            </a:rPr>
            <a:t>KMK. m. 7’ye göre, Kat Mülkiyetine veya Kat İrtifakına tabi olan Taşınmazlarda, Ortaklığın Giderilmesi istenemez.</a:t>
          </a:r>
        </a:p>
      </dsp:txBody>
      <dsp:txXfrm>
        <a:off x="0" y="4698721"/>
        <a:ext cx="9212687" cy="1027965"/>
      </dsp:txXfrm>
    </dsp:sp>
    <dsp:sp modelId="{EA1BCB4D-F5AF-4137-AE0B-E1F838812DCF}">
      <dsp:nvSpPr>
        <dsp:cNvPr id="0" name=""/>
        <dsp:cNvSpPr/>
      </dsp:nvSpPr>
      <dsp:spPr>
        <a:xfrm rot="10800000">
          <a:off x="0" y="3133129"/>
          <a:ext cx="9212687" cy="1581010"/>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rtl="0">
            <a:lnSpc>
              <a:spcPct val="90000"/>
            </a:lnSpc>
            <a:spcBef>
              <a:spcPct val="0"/>
            </a:spcBef>
            <a:spcAft>
              <a:spcPct val="35000"/>
            </a:spcAft>
            <a:buNone/>
          </a:pPr>
          <a:r>
            <a:rPr lang="tr-TR" sz="2400" kern="1200" dirty="0">
              <a:solidFill>
                <a:schemeClr val="tx1"/>
              </a:solidFill>
              <a:latin typeface="Times New Roman" pitchFamily="18" charset="0"/>
              <a:cs typeface="Times New Roman" pitchFamily="18" charset="0"/>
            </a:rPr>
            <a:t>Yukarıdaki sınırlamalar bulunmasa bile, Paylaşma uygun olmayan bir Zamanda istenemez  </a:t>
          </a:r>
          <a:r>
            <a:rPr lang="tr-TR" sz="2400" kern="1200" dirty="0">
              <a:latin typeface="Times New Roman" pitchFamily="18" charset="0"/>
              <a:cs typeface="Times New Roman" pitchFamily="18" charset="0"/>
            </a:rPr>
            <a:t>(</a:t>
          </a:r>
          <a:r>
            <a:rPr lang="tr-TR" sz="2400" i="1" kern="1200" dirty="0">
              <a:solidFill>
                <a:schemeClr val="tx1"/>
              </a:solidFill>
              <a:latin typeface="Times New Roman" pitchFamily="18" charset="0"/>
              <a:cs typeface="Times New Roman" pitchFamily="18" charset="0"/>
            </a:rPr>
            <a:t>MK. m. 698/3).</a:t>
          </a:r>
        </a:p>
      </dsp:txBody>
      <dsp:txXfrm rot="10800000">
        <a:off x="0" y="3133129"/>
        <a:ext cx="9212687" cy="1027293"/>
      </dsp:txXfrm>
    </dsp:sp>
    <dsp:sp modelId="{351E7D1F-B59F-47A2-8399-59E75FCCCC72}">
      <dsp:nvSpPr>
        <dsp:cNvPr id="0" name=""/>
        <dsp:cNvSpPr/>
      </dsp:nvSpPr>
      <dsp:spPr>
        <a:xfrm rot="10800000">
          <a:off x="0" y="1567538"/>
          <a:ext cx="9212687" cy="1581010"/>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rtl="0">
            <a:lnSpc>
              <a:spcPct val="90000"/>
            </a:lnSpc>
            <a:spcBef>
              <a:spcPct val="0"/>
            </a:spcBef>
            <a:spcAft>
              <a:spcPct val="35000"/>
            </a:spcAft>
            <a:buNone/>
          </a:pPr>
          <a:r>
            <a:rPr lang="tr-TR" sz="2400" kern="1200" dirty="0">
              <a:solidFill>
                <a:schemeClr val="tx1"/>
              </a:solidFill>
              <a:latin typeface="Times New Roman" pitchFamily="18" charset="0"/>
              <a:cs typeface="Times New Roman" pitchFamily="18" charset="0"/>
            </a:rPr>
            <a:t>Paydaşlar yapacakları bir Sözleşme ile Paylaşma İsteme Hakkının Kullanılmasını en çok 10 yıl için kaldırmış olabilirler </a:t>
          </a:r>
          <a:r>
            <a:rPr lang="tr-TR" sz="2400" kern="1200" dirty="0">
              <a:latin typeface="Times New Roman" pitchFamily="18" charset="0"/>
              <a:cs typeface="Times New Roman" pitchFamily="18" charset="0"/>
            </a:rPr>
            <a:t>(</a:t>
          </a:r>
          <a:r>
            <a:rPr lang="tr-TR" sz="2400" i="1" kern="1200" dirty="0">
              <a:solidFill>
                <a:schemeClr val="tx1"/>
              </a:solidFill>
              <a:latin typeface="Times New Roman" pitchFamily="18" charset="0"/>
              <a:cs typeface="Times New Roman" pitchFamily="18" charset="0"/>
            </a:rPr>
            <a:t>MK. m. 698/2).</a:t>
          </a:r>
        </a:p>
      </dsp:txBody>
      <dsp:txXfrm rot="10800000">
        <a:off x="0" y="1567538"/>
        <a:ext cx="9212687" cy="1027293"/>
      </dsp:txXfrm>
    </dsp:sp>
    <dsp:sp modelId="{9180B458-DA31-4340-B418-236F6A7AB8CC}">
      <dsp:nvSpPr>
        <dsp:cNvPr id="0" name=""/>
        <dsp:cNvSpPr/>
      </dsp:nvSpPr>
      <dsp:spPr>
        <a:xfrm rot="10800000">
          <a:off x="0" y="0"/>
          <a:ext cx="9212687" cy="1581010"/>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rtl="0">
            <a:lnSpc>
              <a:spcPct val="90000"/>
            </a:lnSpc>
            <a:spcBef>
              <a:spcPct val="0"/>
            </a:spcBef>
            <a:spcAft>
              <a:spcPct val="35000"/>
            </a:spcAft>
            <a:buNone/>
          </a:pPr>
          <a:r>
            <a:rPr lang="tr-TR" sz="2400" kern="1200" dirty="0">
              <a:solidFill>
                <a:schemeClr val="tx1"/>
              </a:solidFill>
              <a:latin typeface="Times New Roman" pitchFamily="18" charset="0"/>
              <a:cs typeface="Times New Roman" pitchFamily="18" charset="0"/>
            </a:rPr>
            <a:t>Paylı Mal, Sürekli bir Amaca özgülenmiş ise, Paylaşma istenemez</a:t>
          </a:r>
        </a:p>
        <a:p>
          <a:pPr marL="0" lvl="0" indent="0" algn="ctr" defTabSz="1066800" rtl="0">
            <a:lnSpc>
              <a:spcPct val="90000"/>
            </a:lnSpc>
            <a:spcBef>
              <a:spcPct val="0"/>
            </a:spcBef>
            <a:spcAft>
              <a:spcPct val="35000"/>
            </a:spcAft>
            <a:buNone/>
          </a:pPr>
          <a:r>
            <a:rPr lang="tr-TR" sz="2400" kern="1200" dirty="0">
              <a:latin typeface="Times New Roman" pitchFamily="18" charset="0"/>
              <a:cs typeface="Times New Roman" pitchFamily="18" charset="0"/>
            </a:rPr>
            <a:t> </a:t>
          </a:r>
          <a:r>
            <a:rPr lang="tr-TR" sz="2400" i="1" kern="1200" dirty="0">
              <a:solidFill>
                <a:schemeClr val="tx1"/>
              </a:solidFill>
              <a:latin typeface="Times New Roman" pitchFamily="18" charset="0"/>
              <a:cs typeface="Times New Roman" pitchFamily="18" charset="0"/>
            </a:rPr>
            <a:t>( MK. m. 698/f. 1).</a:t>
          </a:r>
        </a:p>
      </dsp:txBody>
      <dsp:txXfrm rot="10800000">
        <a:off x="0" y="0"/>
        <a:ext cx="9212687" cy="102729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1BF3B9-7875-4150-A00F-BDAA38A64ACC}">
      <dsp:nvSpPr>
        <dsp:cNvPr id="0" name=""/>
        <dsp:cNvSpPr/>
      </dsp:nvSpPr>
      <dsp:spPr>
        <a:xfrm>
          <a:off x="4044124" y="2175669"/>
          <a:ext cx="542350" cy="1033442"/>
        </a:xfrm>
        <a:custGeom>
          <a:avLst/>
          <a:gdLst/>
          <a:ahLst/>
          <a:cxnLst/>
          <a:rect l="0" t="0" r="0" b="0"/>
          <a:pathLst>
            <a:path>
              <a:moveTo>
                <a:pt x="0" y="0"/>
              </a:moveTo>
              <a:lnTo>
                <a:pt x="271175" y="0"/>
              </a:lnTo>
              <a:lnTo>
                <a:pt x="271175" y="1033442"/>
              </a:lnTo>
              <a:lnTo>
                <a:pt x="542350" y="103344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4286122" y="2663212"/>
        <a:ext cx="58355" cy="58355"/>
      </dsp:txXfrm>
    </dsp:sp>
    <dsp:sp modelId="{9882D777-3175-48E3-B906-C0009F169636}">
      <dsp:nvSpPr>
        <dsp:cNvPr id="0" name=""/>
        <dsp:cNvSpPr/>
      </dsp:nvSpPr>
      <dsp:spPr>
        <a:xfrm>
          <a:off x="4044124" y="2129948"/>
          <a:ext cx="542350" cy="91440"/>
        </a:xfrm>
        <a:custGeom>
          <a:avLst/>
          <a:gdLst/>
          <a:ahLst/>
          <a:cxnLst/>
          <a:rect l="0" t="0" r="0" b="0"/>
          <a:pathLst>
            <a:path>
              <a:moveTo>
                <a:pt x="0" y="45720"/>
              </a:moveTo>
              <a:lnTo>
                <a:pt x="542350" y="4572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4301741" y="2162110"/>
        <a:ext cx="27117" cy="27117"/>
      </dsp:txXfrm>
    </dsp:sp>
    <dsp:sp modelId="{7C9513B3-1BE6-4E7A-9C4C-7178DE65EA60}">
      <dsp:nvSpPr>
        <dsp:cNvPr id="0" name=""/>
        <dsp:cNvSpPr/>
      </dsp:nvSpPr>
      <dsp:spPr>
        <a:xfrm>
          <a:off x="4044124" y="1142226"/>
          <a:ext cx="542350" cy="1033442"/>
        </a:xfrm>
        <a:custGeom>
          <a:avLst/>
          <a:gdLst/>
          <a:ahLst/>
          <a:cxnLst/>
          <a:rect l="0" t="0" r="0" b="0"/>
          <a:pathLst>
            <a:path>
              <a:moveTo>
                <a:pt x="0" y="1033442"/>
              </a:moveTo>
              <a:lnTo>
                <a:pt x="271175" y="1033442"/>
              </a:lnTo>
              <a:lnTo>
                <a:pt x="271175" y="0"/>
              </a:lnTo>
              <a:lnTo>
                <a:pt x="542350"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4286122" y="1629769"/>
        <a:ext cx="58355" cy="58355"/>
      </dsp:txXfrm>
    </dsp:sp>
    <dsp:sp modelId="{0B151D77-F0D6-4083-9728-211EE5D914D0}">
      <dsp:nvSpPr>
        <dsp:cNvPr id="0" name=""/>
        <dsp:cNvSpPr/>
      </dsp:nvSpPr>
      <dsp:spPr>
        <a:xfrm rot="16200000">
          <a:off x="1455078" y="1762291"/>
          <a:ext cx="4351338" cy="8267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marL="0" lvl="0" indent="0" algn="ctr" defTabSz="1377950">
            <a:lnSpc>
              <a:spcPct val="90000"/>
            </a:lnSpc>
            <a:spcBef>
              <a:spcPct val="0"/>
            </a:spcBef>
            <a:spcAft>
              <a:spcPct val="35000"/>
            </a:spcAft>
            <a:buNone/>
          </a:pPr>
          <a:r>
            <a:rPr lang="tr-TR" sz="3100" kern="1200" dirty="0">
              <a:solidFill>
                <a:schemeClr val="tx1"/>
              </a:solidFill>
            </a:rPr>
            <a:t>Paylı Mülkiyetin Kurulması </a:t>
          </a:r>
        </a:p>
      </dsp:txBody>
      <dsp:txXfrm>
        <a:off x="1455078" y="1762291"/>
        <a:ext cx="4351338" cy="826754"/>
      </dsp:txXfrm>
    </dsp:sp>
    <dsp:sp modelId="{F090E64D-BC5E-4E41-B0AE-C815376853F0}">
      <dsp:nvSpPr>
        <dsp:cNvPr id="0" name=""/>
        <dsp:cNvSpPr/>
      </dsp:nvSpPr>
      <dsp:spPr>
        <a:xfrm>
          <a:off x="4586475" y="728849"/>
          <a:ext cx="2711753" cy="8267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kern="1200" dirty="0">
              <a:solidFill>
                <a:schemeClr val="tx1"/>
              </a:solidFill>
            </a:rPr>
            <a:t>Hukuki İşlem</a:t>
          </a:r>
        </a:p>
      </dsp:txBody>
      <dsp:txXfrm>
        <a:off x="4586475" y="728849"/>
        <a:ext cx="2711753" cy="826754"/>
      </dsp:txXfrm>
    </dsp:sp>
    <dsp:sp modelId="{37796BD2-E11B-449E-BCD4-67F0472B3223}">
      <dsp:nvSpPr>
        <dsp:cNvPr id="0" name=""/>
        <dsp:cNvSpPr/>
      </dsp:nvSpPr>
      <dsp:spPr>
        <a:xfrm>
          <a:off x="4586475" y="1762291"/>
          <a:ext cx="2711753" cy="8267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kern="1200" dirty="0">
              <a:solidFill>
                <a:schemeClr val="tx1"/>
              </a:solidFill>
            </a:rPr>
            <a:t>Yetkili Makamın Kararı </a:t>
          </a:r>
        </a:p>
      </dsp:txBody>
      <dsp:txXfrm>
        <a:off x="4586475" y="1762291"/>
        <a:ext cx="2711753" cy="826754"/>
      </dsp:txXfrm>
    </dsp:sp>
    <dsp:sp modelId="{0201A2D8-5771-4F3C-BE80-C36E8D04B295}">
      <dsp:nvSpPr>
        <dsp:cNvPr id="0" name=""/>
        <dsp:cNvSpPr/>
      </dsp:nvSpPr>
      <dsp:spPr>
        <a:xfrm>
          <a:off x="4586475" y="2795734"/>
          <a:ext cx="2711753" cy="8267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kern="1200" dirty="0">
              <a:solidFill>
                <a:schemeClr val="tx1"/>
              </a:solidFill>
            </a:rPr>
            <a:t>Kanun Gereği </a:t>
          </a:r>
        </a:p>
      </dsp:txBody>
      <dsp:txXfrm>
        <a:off x="4586475" y="2795734"/>
        <a:ext cx="2711753" cy="826754"/>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41387C-FB9E-4629-95D4-48E9145AC3AF}">
      <dsp:nvSpPr>
        <dsp:cNvPr id="0" name=""/>
        <dsp:cNvSpPr/>
      </dsp:nvSpPr>
      <dsp:spPr>
        <a:xfrm>
          <a:off x="6803528" y="3935344"/>
          <a:ext cx="1168896" cy="556288"/>
        </a:xfrm>
        <a:custGeom>
          <a:avLst/>
          <a:gdLst/>
          <a:ahLst/>
          <a:cxnLst/>
          <a:rect l="0" t="0" r="0" b="0"/>
          <a:pathLst>
            <a:path>
              <a:moveTo>
                <a:pt x="0" y="0"/>
              </a:moveTo>
              <a:lnTo>
                <a:pt x="0" y="379094"/>
              </a:lnTo>
              <a:lnTo>
                <a:pt x="1168896" y="379094"/>
              </a:lnTo>
              <a:lnTo>
                <a:pt x="1168896" y="556288"/>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AC758D4-904C-4D0B-A17F-9411512C7DDB}">
      <dsp:nvSpPr>
        <dsp:cNvPr id="0" name=""/>
        <dsp:cNvSpPr/>
      </dsp:nvSpPr>
      <dsp:spPr>
        <a:xfrm>
          <a:off x="5634632" y="3935344"/>
          <a:ext cx="1168896" cy="556288"/>
        </a:xfrm>
        <a:custGeom>
          <a:avLst/>
          <a:gdLst/>
          <a:ahLst/>
          <a:cxnLst/>
          <a:rect l="0" t="0" r="0" b="0"/>
          <a:pathLst>
            <a:path>
              <a:moveTo>
                <a:pt x="1168896" y="0"/>
              </a:moveTo>
              <a:lnTo>
                <a:pt x="1168896" y="379094"/>
              </a:lnTo>
              <a:lnTo>
                <a:pt x="0" y="379094"/>
              </a:lnTo>
              <a:lnTo>
                <a:pt x="0" y="556288"/>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BD93D1D-0A94-417C-B074-A916F10AE3FC}">
      <dsp:nvSpPr>
        <dsp:cNvPr id="0" name=""/>
        <dsp:cNvSpPr/>
      </dsp:nvSpPr>
      <dsp:spPr>
        <a:xfrm>
          <a:off x="4489397" y="2137430"/>
          <a:ext cx="2314131" cy="583325"/>
        </a:xfrm>
        <a:custGeom>
          <a:avLst/>
          <a:gdLst/>
          <a:ahLst/>
          <a:cxnLst/>
          <a:rect l="0" t="0" r="0" b="0"/>
          <a:pathLst>
            <a:path>
              <a:moveTo>
                <a:pt x="0" y="0"/>
              </a:moveTo>
              <a:lnTo>
                <a:pt x="0" y="406131"/>
              </a:lnTo>
              <a:lnTo>
                <a:pt x="2314131" y="406131"/>
              </a:lnTo>
              <a:lnTo>
                <a:pt x="2314131" y="58332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C1879AA-7E9D-4F17-B3E9-10BA54A7C054}">
      <dsp:nvSpPr>
        <dsp:cNvPr id="0" name=""/>
        <dsp:cNvSpPr/>
      </dsp:nvSpPr>
      <dsp:spPr>
        <a:xfrm>
          <a:off x="2127944" y="3935344"/>
          <a:ext cx="1168896" cy="556288"/>
        </a:xfrm>
        <a:custGeom>
          <a:avLst/>
          <a:gdLst/>
          <a:ahLst/>
          <a:cxnLst/>
          <a:rect l="0" t="0" r="0" b="0"/>
          <a:pathLst>
            <a:path>
              <a:moveTo>
                <a:pt x="0" y="0"/>
              </a:moveTo>
              <a:lnTo>
                <a:pt x="0" y="379094"/>
              </a:lnTo>
              <a:lnTo>
                <a:pt x="1168896" y="379094"/>
              </a:lnTo>
              <a:lnTo>
                <a:pt x="1168896" y="556288"/>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C7C0EA4-1E78-4C16-8739-746D5FAFD396}">
      <dsp:nvSpPr>
        <dsp:cNvPr id="0" name=""/>
        <dsp:cNvSpPr/>
      </dsp:nvSpPr>
      <dsp:spPr>
        <a:xfrm>
          <a:off x="959048" y="3935344"/>
          <a:ext cx="1168896" cy="556288"/>
        </a:xfrm>
        <a:custGeom>
          <a:avLst/>
          <a:gdLst/>
          <a:ahLst/>
          <a:cxnLst/>
          <a:rect l="0" t="0" r="0" b="0"/>
          <a:pathLst>
            <a:path>
              <a:moveTo>
                <a:pt x="1168896" y="0"/>
              </a:moveTo>
              <a:lnTo>
                <a:pt x="1168896" y="379094"/>
              </a:lnTo>
              <a:lnTo>
                <a:pt x="0" y="379094"/>
              </a:lnTo>
              <a:lnTo>
                <a:pt x="0" y="556288"/>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BD74E4F-8943-42D8-A256-44F433664680}">
      <dsp:nvSpPr>
        <dsp:cNvPr id="0" name=""/>
        <dsp:cNvSpPr/>
      </dsp:nvSpPr>
      <dsp:spPr>
        <a:xfrm>
          <a:off x="2127944" y="2137430"/>
          <a:ext cx="2361452" cy="583325"/>
        </a:xfrm>
        <a:custGeom>
          <a:avLst/>
          <a:gdLst/>
          <a:ahLst/>
          <a:cxnLst/>
          <a:rect l="0" t="0" r="0" b="0"/>
          <a:pathLst>
            <a:path>
              <a:moveTo>
                <a:pt x="2361452" y="0"/>
              </a:moveTo>
              <a:lnTo>
                <a:pt x="2361452" y="406131"/>
              </a:lnTo>
              <a:lnTo>
                <a:pt x="0" y="406131"/>
              </a:lnTo>
              <a:lnTo>
                <a:pt x="0" y="58332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23C8C89-BAA3-4663-B134-6AA23277DB43}">
      <dsp:nvSpPr>
        <dsp:cNvPr id="0" name=""/>
        <dsp:cNvSpPr/>
      </dsp:nvSpPr>
      <dsp:spPr>
        <a:xfrm>
          <a:off x="975093" y="922840"/>
          <a:ext cx="7028608" cy="121458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4F4852F-3322-4554-9B1E-A4AAE4AFE878}">
      <dsp:nvSpPr>
        <dsp:cNvPr id="0" name=""/>
        <dsp:cNvSpPr/>
      </dsp:nvSpPr>
      <dsp:spPr>
        <a:xfrm>
          <a:off x="1187619" y="1124741"/>
          <a:ext cx="7028608" cy="121458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tr-TR" sz="3600" kern="1200" dirty="0">
              <a:latin typeface="Times New Roman" pitchFamily="18" charset="0"/>
              <a:cs typeface="Times New Roman" pitchFamily="18" charset="0"/>
            </a:rPr>
            <a:t>PAYLAŞMA</a:t>
          </a:r>
        </a:p>
      </dsp:txBody>
      <dsp:txXfrm>
        <a:off x="1223193" y="1160315"/>
        <a:ext cx="6957460" cy="1143441"/>
      </dsp:txXfrm>
    </dsp:sp>
    <dsp:sp modelId="{E79A1E57-AC2C-4EC8-9258-4BAAEA5A24FF}">
      <dsp:nvSpPr>
        <dsp:cNvPr id="0" name=""/>
        <dsp:cNvSpPr/>
      </dsp:nvSpPr>
      <dsp:spPr>
        <a:xfrm>
          <a:off x="1171575" y="2720755"/>
          <a:ext cx="1912739" cy="121458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EB6E818-C9FF-4EB3-BC75-DB5B71F844CD}">
      <dsp:nvSpPr>
        <dsp:cNvPr id="0" name=""/>
        <dsp:cNvSpPr/>
      </dsp:nvSpPr>
      <dsp:spPr>
        <a:xfrm>
          <a:off x="1384101" y="2922655"/>
          <a:ext cx="1912739" cy="121458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tr-TR" sz="2400" kern="1200" dirty="0">
              <a:latin typeface="Times New Roman" pitchFamily="18" charset="0"/>
              <a:cs typeface="Times New Roman" pitchFamily="18" charset="0"/>
            </a:rPr>
            <a:t>Rızai Paylaşma</a:t>
          </a:r>
        </a:p>
      </dsp:txBody>
      <dsp:txXfrm>
        <a:off x="1419675" y="2958229"/>
        <a:ext cx="1841591" cy="1143441"/>
      </dsp:txXfrm>
    </dsp:sp>
    <dsp:sp modelId="{58098D78-7840-482F-A4D0-594B6F397F96}">
      <dsp:nvSpPr>
        <dsp:cNvPr id="0" name=""/>
        <dsp:cNvSpPr/>
      </dsp:nvSpPr>
      <dsp:spPr>
        <a:xfrm>
          <a:off x="2678" y="4491632"/>
          <a:ext cx="1912739" cy="121458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4C5168C-4DCE-469D-93C8-E7C9BEFEE5AB}">
      <dsp:nvSpPr>
        <dsp:cNvPr id="0" name=""/>
        <dsp:cNvSpPr/>
      </dsp:nvSpPr>
      <dsp:spPr>
        <a:xfrm>
          <a:off x="215205" y="4693533"/>
          <a:ext cx="1912739" cy="121458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tr-TR" sz="2400" kern="1200" dirty="0">
              <a:latin typeface="Times New Roman" pitchFamily="18" charset="0"/>
              <a:cs typeface="Times New Roman" pitchFamily="18" charset="0"/>
            </a:rPr>
            <a:t>Aynen Paylaşma</a:t>
          </a:r>
        </a:p>
      </dsp:txBody>
      <dsp:txXfrm>
        <a:off x="250779" y="4729107"/>
        <a:ext cx="1841591" cy="1143441"/>
      </dsp:txXfrm>
    </dsp:sp>
    <dsp:sp modelId="{E5EEB55F-0622-4338-8876-7AF35BB10163}">
      <dsp:nvSpPr>
        <dsp:cNvPr id="0" name=""/>
        <dsp:cNvSpPr/>
      </dsp:nvSpPr>
      <dsp:spPr>
        <a:xfrm>
          <a:off x="2340471" y="4491632"/>
          <a:ext cx="1912739" cy="121458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7947C02-2C33-47C7-BFD3-3FE88E98FF1C}">
      <dsp:nvSpPr>
        <dsp:cNvPr id="0" name=""/>
        <dsp:cNvSpPr/>
      </dsp:nvSpPr>
      <dsp:spPr>
        <a:xfrm>
          <a:off x="2552997" y="4693533"/>
          <a:ext cx="1912739" cy="121458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tr-TR" sz="2400" kern="1200" dirty="0">
              <a:latin typeface="Times New Roman" pitchFamily="18" charset="0"/>
              <a:cs typeface="Times New Roman" pitchFamily="18" charset="0"/>
            </a:rPr>
            <a:t>Bedelin Paylaşılması</a:t>
          </a:r>
        </a:p>
      </dsp:txBody>
      <dsp:txXfrm>
        <a:off x="2588571" y="4729107"/>
        <a:ext cx="1841591" cy="1143441"/>
      </dsp:txXfrm>
    </dsp:sp>
    <dsp:sp modelId="{057174E8-F2DF-4840-B43D-0DD991FC5A60}">
      <dsp:nvSpPr>
        <dsp:cNvPr id="0" name=""/>
        <dsp:cNvSpPr/>
      </dsp:nvSpPr>
      <dsp:spPr>
        <a:xfrm>
          <a:off x="5847159" y="2720755"/>
          <a:ext cx="1912739" cy="121458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00F628F-362A-47A0-9D07-5DE549A61EF4}">
      <dsp:nvSpPr>
        <dsp:cNvPr id="0" name=""/>
        <dsp:cNvSpPr/>
      </dsp:nvSpPr>
      <dsp:spPr>
        <a:xfrm>
          <a:off x="6059685" y="2922655"/>
          <a:ext cx="1912739" cy="121458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tr-TR" sz="2400" kern="1200" dirty="0">
              <a:latin typeface="Times New Roman" pitchFamily="18" charset="0"/>
              <a:cs typeface="Times New Roman" pitchFamily="18" charset="0"/>
            </a:rPr>
            <a:t>Kazai Paylaşma</a:t>
          </a:r>
        </a:p>
      </dsp:txBody>
      <dsp:txXfrm>
        <a:off x="6095259" y="2958229"/>
        <a:ext cx="1841591" cy="1143441"/>
      </dsp:txXfrm>
    </dsp:sp>
    <dsp:sp modelId="{E97706F5-8A10-4518-A245-B8DEABC171E5}">
      <dsp:nvSpPr>
        <dsp:cNvPr id="0" name=""/>
        <dsp:cNvSpPr/>
      </dsp:nvSpPr>
      <dsp:spPr>
        <a:xfrm>
          <a:off x="4678263" y="4491632"/>
          <a:ext cx="1912739" cy="121458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DACD1EC-F065-48B3-9E3C-DA114C95B56B}">
      <dsp:nvSpPr>
        <dsp:cNvPr id="0" name=""/>
        <dsp:cNvSpPr/>
      </dsp:nvSpPr>
      <dsp:spPr>
        <a:xfrm>
          <a:off x="4890789" y="4693533"/>
          <a:ext cx="1912739" cy="121458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tr-TR" sz="2400" kern="1200" dirty="0">
              <a:latin typeface="Times New Roman" pitchFamily="18" charset="0"/>
              <a:cs typeface="Times New Roman" pitchFamily="18" charset="0"/>
            </a:rPr>
            <a:t>Aynen Paylaşma</a:t>
          </a:r>
        </a:p>
      </dsp:txBody>
      <dsp:txXfrm>
        <a:off x="4926363" y="4729107"/>
        <a:ext cx="1841591" cy="1143441"/>
      </dsp:txXfrm>
    </dsp:sp>
    <dsp:sp modelId="{D7689413-3D77-4314-B396-24203B8DE5A5}">
      <dsp:nvSpPr>
        <dsp:cNvPr id="0" name=""/>
        <dsp:cNvSpPr/>
      </dsp:nvSpPr>
      <dsp:spPr>
        <a:xfrm>
          <a:off x="7016055" y="4491632"/>
          <a:ext cx="1912739" cy="121458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DAF1BDE-8D07-4FAC-90AB-6D0468AD84DB}">
      <dsp:nvSpPr>
        <dsp:cNvPr id="0" name=""/>
        <dsp:cNvSpPr/>
      </dsp:nvSpPr>
      <dsp:spPr>
        <a:xfrm>
          <a:off x="7228582" y="4693533"/>
          <a:ext cx="1912739" cy="121458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tr-TR" sz="2400" kern="1200" dirty="0">
              <a:latin typeface="Times New Roman" pitchFamily="18" charset="0"/>
              <a:cs typeface="Times New Roman" pitchFamily="18" charset="0"/>
            </a:rPr>
            <a:t>Bedelin Paylaşılması</a:t>
          </a:r>
        </a:p>
      </dsp:txBody>
      <dsp:txXfrm>
        <a:off x="7264156" y="4729107"/>
        <a:ext cx="1841591" cy="1143441"/>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60E209-71B3-42AF-A3E5-9DB0F3B39A31}">
      <dsp:nvSpPr>
        <dsp:cNvPr id="0" name=""/>
        <dsp:cNvSpPr/>
      </dsp:nvSpPr>
      <dsp:spPr>
        <a:xfrm>
          <a:off x="0" y="4625995"/>
          <a:ext cx="9144000" cy="132278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marL="0" lvl="0" indent="0" algn="ctr" defTabSz="1244600" rtl="0">
            <a:lnSpc>
              <a:spcPct val="90000"/>
            </a:lnSpc>
            <a:spcBef>
              <a:spcPct val="0"/>
            </a:spcBef>
            <a:spcAft>
              <a:spcPct val="35000"/>
            </a:spcAft>
            <a:buNone/>
          </a:pPr>
          <a:r>
            <a:rPr lang="tr-TR" sz="2800" kern="1200" dirty="0">
              <a:solidFill>
                <a:schemeClr val="tx1"/>
              </a:solidFill>
              <a:latin typeface="Times New Roman" pitchFamily="18" charset="0"/>
              <a:cs typeface="Times New Roman" pitchFamily="18" charset="0"/>
            </a:rPr>
            <a:t>Hisselerin belli olmaması: hiçbir Ortak için, Tasarruf edebileceği bir Pay söz konusu değildir. Ancak Tasfiyeye ilişkin bir Paydan söz edilebilir.</a:t>
          </a:r>
        </a:p>
      </dsp:txBody>
      <dsp:txXfrm>
        <a:off x="0" y="4625995"/>
        <a:ext cx="9144000" cy="1322786"/>
      </dsp:txXfrm>
    </dsp:sp>
    <dsp:sp modelId="{A9FD27B4-EDF9-4644-BEA2-153E551851AC}">
      <dsp:nvSpPr>
        <dsp:cNvPr id="0" name=""/>
        <dsp:cNvSpPr/>
      </dsp:nvSpPr>
      <dsp:spPr>
        <a:xfrm rot="10800000">
          <a:off x="0" y="3084162"/>
          <a:ext cx="9144000" cy="1557017"/>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marL="0" lvl="0" indent="0" algn="ctr" defTabSz="1244600" rtl="0">
            <a:lnSpc>
              <a:spcPct val="90000"/>
            </a:lnSpc>
            <a:spcBef>
              <a:spcPct val="0"/>
            </a:spcBef>
            <a:spcAft>
              <a:spcPct val="35000"/>
            </a:spcAft>
            <a:buNone/>
          </a:pPr>
          <a:r>
            <a:rPr lang="tr-TR" sz="2800" kern="1200" dirty="0">
              <a:solidFill>
                <a:schemeClr val="tx1"/>
              </a:solidFill>
              <a:latin typeface="Times New Roman" pitchFamily="18" charset="0"/>
              <a:cs typeface="Times New Roman" pitchFamily="18" charset="0"/>
            </a:rPr>
            <a:t>Mal veya Mal Topluluğu üzerinde tek bir Mülkiyetin söz konusu olması</a:t>
          </a:r>
        </a:p>
      </dsp:txBody>
      <dsp:txXfrm rot="10800000">
        <a:off x="0" y="3084162"/>
        <a:ext cx="9144000" cy="1011703"/>
      </dsp:txXfrm>
    </dsp:sp>
    <dsp:sp modelId="{CC0C58E2-8F5A-45E1-9A92-4BCBEE54DFB1}">
      <dsp:nvSpPr>
        <dsp:cNvPr id="0" name=""/>
        <dsp:cNvSpPr/>
      </dsp:nvSpPr>
      <dsp:spPr>
        <a:xfrm rot="10800000">
          <a:off x="0" y="1542330"/>
          <a:ext cx="9144000" cy="1557017"/>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marL="0" lvl="0" indent="0" algn="ctr" defTabSz="1244600" rtl="0">
            <a:lnSpc>
              <a:spcPct val="90000"/>
            </a:lnSpc>
            <a:spcBef>
              <a:spcPct val="0"/>
            </a:spcBef>
            <a:spcAft>
              <a:spcPct val="35000"/>
            </a:spcAft>
            <a:buNone/>
          </a:pPr>
          <a:r>
            <a:rPr lang="tr-TR" sz="2800" kern="1200" dirty="0">
              <a:solidFill>
                <a:schemeClr val="tx1"/>
              </a:solidFill>
              <a:latin typeface="Times New Roman" pitchFamily="18" charset="0"/>
              <a:cs typeface="Times New Roman" pitchFamily="18" charset="0"/>
            </a:rPr>
            <a:t>Elbirliği Mülkiyetinin, Kanunun kendisine bu vasfı tanıdığı bir Mal veya Mal Topluluğu üzerinde olması</a:t>
          </a:r>
        </a:p>
      </dsp:txBody>
      <dsp:txXfrm rot="10800000">
        <a:off x="0" y="1542330"/>
        <a:ext cx="9144000" cy="1011703"/>
      </dsp:txXfrm>
    </dsp:sp>
    <dsp:sp modelId="{F0C06715-5352-4733-88C1-A86354AB9143}">
      <dsp:nvSpPr>
        <dsp:cNvPr id="0" name=""/>
        <dsp:cNvSpPr/>
      </dsp:nvSpPr>
      <dsp:spPr>
        <a:xfrm rot="10800000">
          <a:off x="0" y="498"/>
          <a:ext cx="9144000" cy="1557017"/>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marL="0" lvl="0" indent="0" algn="ctr" defTabSz="1244600" rtl="0">
            <a:lnSpc>
              <a:spcPct val="90000"/>
            </a:lnSpc>
            <a:spcBef>
              <a:spcPct val="0"/>
            </a:spcBef>
            <a:spcAft>
              <a:spcPct val="35000"/>
            </a:spcAft>
            <a:buNone/>
          </a:pPr>
          <a:r>
            <a:rPr lang="tr-TR" sz="2800" kern="1200" dirty="0">
              <a:solidFill>
                <a:schemeClr val="tx1"/>
              </a:solidFill>
              <a:latin typeface="Times New Roman" pitchFamily="18" charset="0"/>
              <a:cs typeface="Times New Roman" pitchFamily="18" charset="0"/>
            </a:rPr>
            <a:t>Özel ortaklık ilişkisi</a:t>
          </a:r>
        </a:p>
      </dsp:txBody>
      <dsp:txXfrm rot="10800000">
        <a:off x="0" y="498"/>
        <a:ext cx="9144000" cy="1011703"/>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990C3A-DCAC-422E-BCC0-8337EF77ECA8}">
      <dsp:nvSpPr>
        <dsp:cNvPr id="0" name=""/>
        <dsp:cNvSpPr/>
      </dsp:nvSpPr>
      <dsp:spPr>
        <a:xfrm rot="16200000">
          <a:off x="-300830" y="304948"/>
          <a:ext cx="4572000" cy="3962102"/>
        </a:xfrm>
        <a:prstGeom prst="flowChartManualOperati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9400" tIns="0" rIns="279400" bIns="0" numCol="1" spcCol="1270" anchor="ctr" anchorCtr="0">
          <a:noAutofit/>
        </a:bodyPr>
        <a:lstStyle/>
        <a:p>
          <a:pPr marL="0" lvl="0" indent="0" algn="ctr" defTabSz="1955800" rtl="0">
            <a:lnSpc>
              <a:spcPct val="90000"/>
            </a:lnSpc>
            <a:spcBef>
              <a:spcPct val="0"/>
            </a:spcBef>
            <a:spcAft>
              <a:spcPct val="35000"/>
            </a:spcAft>
            <a:buNone/>
          </a:pPr>
          <a:r>
            <a:rPr lang="tr-TR" sz="4400" kern="1200" dirty="0">
              <a:solidFill>
                <a:schemeClr val="tx1"/>
              </a:solidFill>
              <a:latin typeface="Times New Roman" pitchFamily="18" charset="0"/>
              <a:cs typeface="Times New Roman" pitchFamily="18" charset="0"/>
            </a:rPr>
            <a:t>Elbirliği ortaklığı halleri </a:t>
          </a:r>
        </a:p>
      </dsp:txBody>
      <dsp:txXfrm rot="5400000">
        <a:off x="4119" y="914399"/>
        <a:ext cx="3962102" cy="2743200"/>
      </dsp:txXfrm>
    </dsp:sp>
    <dsp:sp modelId="{B871B7C8-0F7A-4BE5-A8D6-1F7C4F7E4B49}">
      <dsp:nvSpPr>
        <dsp:cNvPr id="0" name=""/>
        <dsp:cNvSpPr/>
      </dsp:nvSpPr>
      <dsp:spPr>
        <a:xfrm rot="16200000">
          <a:off x="3958430" y="304948"/>
          <a:ext cx="4572000" cy="3962102"/>
        </a:xfrm>
        <a:prstGeom prst="flowChartManualOperati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9400" tIns="0" rIns="279400" bIns="0" numCol="1" spcCol="1270" anchor="ctr" anchorCtr="0">
          <a:noAutofit/>
        </a:bodyPr>
        <a:lstStyle/>
        <a:p>
          <a:pPr marL="0" lvl="0" indent="0" algn="ctr" defTabSz="1955800" rtl="0">
            <a:lnSpc>
              <a:spcPct val="90000"/>
            </a:lnSpc>
            <a:spcBef>
              <a:spcPct val="0"/>
            </a:spcBef>
            <a:spcAft>
              <a:spcPct val="35000"/>
            </a:spcAft>
            <a:buNone/>
          </a:pPr>
          <a:r>
            <a:rPr lang="tr-TR" sz="4400" kern="1200" dirty="0">
              <a:solidFill>
                <a:schemeClr val="tx1"/>
              </a:solidFill>
              <a:latin typeface="Times New Roman" pitchFamily="18" charset="0"/>
              <a:cs typeface="Times New Roman" pitchFamily="18" charset="0"/>
            </a:rPr>
            <a:t>Mülkiyetin ortaklık tarafından kurulması</a:t>
          </a:r>
        </a:p>
      </dsp:txBody>
      <dsp:txXfrm rot="5400000">
        <a:off x="4263379" y="914399"/>
        <a:ext cx="3962102" cy="2743200"/>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1B1351-F0C0-4141-B486-BA377DE16F13}">
      <dsp:nvSpPr>
        <dsp:cNvPr id="0" name=""/>
        <dsp:cNvSpPr/>
      </dsp:nvSpPr>
      <dsp:spPr>
        <a:xfrm>
          <a:off x="0" y="68290"/>
          <a:ext cx="9144000" cy="1122256"/>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tr-TR" sz="4000" kern="1200" dirty="0">
              <a:solidFill>
                <a:schemeClr val="tx1"/>
              </a:solidFill>
              <a:latin typeface="Times New Roman" pitchFamily="18" charset="0"/>
              <a:cs typeface="Times New Roman" pitchFamily="18" charset="0"/>
            </a:rPr>
            <a:t>Kanunun Öngördüğü</a:t>
          </a:r>
        </a:p>
      </dsp:txBody>
      <dsp:txXfrm>
        <a:off x="0" y="68290"/>
        <a:ext cx="9144000" cy="1122256"/>
      </dsp:txXfrm>
    </dsp:sp>
    <dsp:sp modelId="{F1E02118-3B2E-44BB-A9B1-FB6F7A1BD223}">
      <dsp:nvSpPr>
        <dsp:cNvPr id="0" name=""/>
        <dsp:cNvSpPr/>
      </dsp:nvSpPr>
      <dsp:spPr>
        <a:xfrm>
          <a:off x="0" y="1057343"/>
          <a:ext cx="4572000" cy="454304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tr-TR" sz="2500" b="1" u="sng" kern="1200" dirty="0">
              <a:solidFill>
                <a:schemeClr val="tx1"/>
              </a:solidFill>
              <a:latin typeface="Times New Roman" pitchFamily="18" charset="0"/>
              <a:cs typeface="Times New Roman" pitchFamily="18" charset="0"/>
            </a:rPr>
            <a:t>Hukuki olaylarla kurulan elbirliği ortaklıkları</a:t>
          </a:r>
        </a:p>
        <a:p>
          <a:pPr marL="0" lvl="0" indent="0" algn="just" defTabSz="1111250">
            <a:lnSpc>
              <a:spcPct val="90000"/>
            </a:lnSpc>
            <a:spcBef>
              <a:spcPct val="0"/>
            </a:spcBef>
            <a:spcAft>
              <a:spcPct val="35000"/>
            </a:spcAft>
            <a:buNone/>
          </a:pPr>
          <a:r>
            <a:rPr lang="tr-TR" sz="2500" kern="1200" dirty="0">
              <a:solidFill>
                <a:schemeClr val="tx1"/>
              </a:solidFill>
              <a:latin typeface="Times New Roman" pitchFamily="18" charset="0"/>
              <a:cs typeface="Times New Roman" pitchFamily="18" charset="0"/>
            </a:rPr>
            <a:t>Bunun tipik örneği, Miras Ortaklığıdır. </a:t>
          </a:r>
        </a:p>
        <a:p>
          <a:pPr marL="0" lvl="0" indent="0" algn="just" defTabSz="1111250">
            <a:lnSpc>
              <a:spcPct val="90000"/>
            </a:lnSpc>
            <a:spcBef>
              <a:spcPct val="0"/>
            </a:spcBef>
            <a:spcAft>
              <a:spcPct val="35000"/>
            </a:spcAft>
            <a:buNone/>
          </a:pPr>
          <a:r>
            <a:rPr lang="tr-TR" sz="2500" kern="1200" dirty="0">
              <a:solidFill>
                <a:schemeClr val="tx1"/>
              </a:solidFill>
              <a:latin typeface="Times New Roman" pitchFamily="18" charset="0"/>
              <a:cs typeface="Times New Roman" pitchFamily="18" charset="0"/>
            </a:rPr>
            <a:t>Ölen bir kimsenin mirasçılarının birden çok olması halinde, Tereke bakımından bunların Miras bırakanın ölümü üzerine teşkil ettikleri Ortaklıktır.</a:t>
          </a:r>
        </a:p>
        <a:p>
          <a:pPr marL="0" lvl="0" indent="0" algn="just" defTabSz="1111250">
            <a:lnSpc>
              <a:spcPct val="90000"/>
            </a:lnSpc>
            <a:spcBef>
              <a:spcPct val="0"/>
            </a:spcBef>
            <a:spcAft>
              <a:spcPct val="35000"/>
            </a:spcAft>
            <a:buNone/>
          </a:pPr>
          <a:r>
            <a:rPr lang="tr-TR" sz="2500" kern="1200" dirty="0">
              <a:latin typeface="Times New Roman" pitchFamily="18" charset="0"/>
              <a:cs typeface="Times New Roman" pitchFamily="18" charset="0"/>
            </a:rPr>
            <a:t> </a:t>
          </a:r>
        </a:p>
        <a:p>
          <a:pPr marL="0" lvl="0" indent="0" algn="ctr" defTabSz="1111250">
            <a:lnSpc>
              <a:spcPct val="90000"/>
            </a:lnSpc>
            <a:spcBef>
              <a:spcPct val="0"/>
            </a:spcBef>
            <a:spcAft>
              <a:spcPct val="35000"/>
            </a:spcAft>
            <a:buNone/>
          </a:pPr>
          <a:endParaRPr lang="tr-TR" sz="2500" kern="1200" dirty="0">
            <a:latin typeface="Times New Roman" pitchFamily="18" charset="0"/>
            <a:cs typeface="Times New Roman" pitchFamily="18" charset="0"/>
          </a:endParaRPr>
        </a:p>
      </dsp:txBody>
      <dsp:txXfrm>
        <a:off x="0" y="1057343"/>
        <a:ext cx="4572000" cy="4543045"/>
      </dsp:txXfrm>
    </dsp:sp>
    <dsp:sp modelId="{9F93D6EC-E894-4683-BB58-43C42D0A6FCA}">
      <dsp:nvSpPr>
        <dsp:cNvPr id="0" name=""/>
        <dsp:cNvSpPr/>
      </dsp:nvSpPr>
      <dsp:spPr>
        <a:xfrm>
          <a:off x="4572000" y="1057343"/>
          <a:ext cx="4572000" cy="454304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tr-TR" sz="2600" b="1" u="sng" kern="1200" dirty="0">
              <a:solidFill>
                <a:schemeClr val="tx1"/>
              </a:solidFill>
              <a:latin typeface="Times New Roman" pitchFamily="18" charset="0"/>
              <a:cs typeface="Times New Roman" pitchFamily="18" charset="0"/>
            </a:rPr>
            <a:t>Hukuki işlemlerle kurulan elbirliği ortaklıkları</a:t>
          </a:r>
        </a:p>
        <a:p>
          <a:pPr marL="0" lvl="0" indent="0" algn="just" defTabSz="1155700">
            <a:lnSpc>
              <a:spcPct val="90000"/>
            </a:lnSpc>
            <a:spcBef>
              <a:spcPct val="0"/>
            </a:spcBef>
            <a:spcAft>
              <a:spcPct val="35000"/>
            </a:spcAft>
            <a:buNone/>
          </a:pPr>
          <a:r>
            <a:rPr lang="tr-TR" sz="2600" kern="1200" dirty="0">
              <a:solidFill>
                <a:schemeClr val="tx1"/>
              </a:solidFill>
              <a:latin typeface="Times New Roman" pitchFamily="18" charset="0"/>
              <a:cs typeface="Times New Roman" pitchFamily="18" charset="0"/>
            </a:rPr>
            <a:t>- Genel Mal Ortaklığı </a:t>
          </a:r>
        </a:p>
        <a:p>
          <a:pPr marL="0" lvl="0" indent="0" algn="just" defTabSz="1155700">
            <a:lnSpc>
              <a:spcPct val="90000"/>
            </a:lnSpc>
            <a:spcBef>
              <a:spcPct val="0"/>
            </a:spcBef>
            <a:spcAft>
              <a:spcPct val="35000"/>
            </a:spcAft>
            <a:buNone/>
          </a:pPr>
          <a:r>
            <a:rPr lang="tr-TR" sz="2600" kern="1200" dirty="0">
              <a:solidFill>
                <a:schemeClr val="tx1"/>
              </a:solidFill>
              <a:latin typeface="Times New Roman" pitchFamily="18" charset="0"/>
              <a:cs typeface="Times New Roman" pitchFamily="18" charset="0"/>
            </a:rPr>
            <a:t>(</a:t>
          </a:r>
          <a:r>
            <a:rPr lang="tr-TR" sz="2400" i="1" kern="1200" dirty="0">
              <a:solidFill>
                <a:schemeClr val="tx1"/>
              </a:solidFill>
              <a:latin typeface="Times New Roman" pitchFamily="18" charset="0"/>
              <a:cs typeface="Times New Roman" pitchFamily="18" charset="0"/>
            </a:rPr>
            <a:t>MK. m. 257</a:t>
          </a:r>
          <a:r>
            <a:rPr lang="tr-TR" sz="2400" kern="1200" dirty="0">
              <a:solidFill>
                <a:schemeClr val="tx1"/>
              </a:solidFill>
              <a:latin typeface="Times New Roman" pitchFamily="18" charset="0"/>
              <a:cs typeface="Times New Roman" pitchFamily="18" charset="0"/>
            </a:rPr>
            <a:t>), </a:t>
          </a:r>
        </a:p>
        <a:p>
          <a:pPr marL="0" lvl="0" indent="0" algn="just" defTabSz="1155700">
            <a:lnSpc>
              <a:spcPct val="90000"/>
            </a:lnSpc>
            <a:spcBef>
              <a:spcPct val="0"/>
            </a:spcBef>
            <a:spcAft>
              <a:spcPct val="35000"/>
            </a:spcAft>
            <a:buNone/>
          </a:pPr>
          <a:r>
            <a:rPr lang="tr-TR" sz="2600" kern="1200" dirty="0">
              <a:solidFill>
                <a:schemeClr val="tx1"/>
              </a:solidFill>
              <a:latin typeface="Times New Roman" pitchFamily="18" charset="0"/>
              <a:cs typeface="Times New Roman" pitchFamily="18" charset="0"/>
            </a:rPr>
            <a:t>-Edinilmiş Mallarda Ortaklık (</a:t>
          </a:r>
          <a:r>
            <a:rPr lang="tr-TR" sz="2400" i="1" kern="1200" dirty="0">
              <a:solidFill>
                <a:schemeClr val="tx1"/>
              </a:solidFill>
              <a:latin typeface="Times New Roman" pitchFamily="18" charset="0"/>
              <a:cs typeface="Times New Roman" pitchFamily="18" charset="0"/>
            </a:rPr>
            <a:t>MK. m. 258)</a:t>
          </a:r>
        </a:p>
        <a:p>
          <a:pPr marL="0" lvl="0" indent="0" algn="just" defTabSz="1155700">
            <a:lnSpc>
              <a:spcPct val="90000"/>
            </a:lnSpc>
            <a:spcBef>
              <a:spcPct val="0"/>
            </a:spcBef>
            <a:spcAft>
              <a:spcPct val="35000"/>
            </a:spcAft>
            <a:buNone/>
          </a:pPr>
          <a:r>
            <a:rPr lang="tr-TR" sz="2600" kern="1200" dirty="0">
              <a:solidFill>
                <a:schemeClr val="tx1"/>
              </a:solidFill>
              <a:latin typeface="Times New Roman" pitchFamily="18" charset="0"/>
              <a:cs typeface="Times New Roman" pitchFamily="18" charset="0"/>
            </a:rPr>
            <a:t>- Aile Malları Ortaklığı </a:t>
          </a:r>
        </a:p>
        <a:p>
          <a:pPr marL="0" lvl="0" indent="0" algn="just" defTabSz="1155700">
            <a:lnSpc>
              <a:spcPct val="90000"/>
            </a:lnSpc>
            <a:spcBef>
              <a:spcPct val="0"/>
            </a:spcBef>
            <a:spcAft>
              <a:spcPct val="35000"/>
            </a:spcAft>
            <a:buNone/>
          </a:pPr>
          <a:r>
            <a:rPr lang="tr-TR" sz="2600" kern="1200" dirty="0">
              <a:solidFill>
                <a:schemeClr val="tx1"/>
              </a:solidFill>
              <a:latin typeface="Times New Roman" pitchFamily="18" charset="0"/>
              <a:cs typeface="Times New Roman" pitchFamily="18" charset="0"/>
            </a:rPr>
            <a:t>(</a:t>
          </a:r>
          <a:r>
            <a:rPr lang="tr-TR" sz="2400" kern="1200" dirty="0">
              <a:solidFill>
                <a:schemeClr val="tx1"/>
              </a:solidFill>
              <a:latin typeface="Times New Roman" pitchFamily="18" charset="0"/>
              <a:cs typeface="Times New Roman" pitchFamily="18" charset="0"/>
            </a:rPr>
            <a:t>MK. m. 373)</a:t>
          </a:r>
        </a:p>
        <a:p>
          <a:pPr marL="0" lvl="0" indent="0" algn="just" defTabSz="1155700">
            <a:lnSpc>
              <a:spcPct val="90000"/>
            </a:lnSpc>
            <a:spcBef>
              <a:spcPct val="0"/>
            </a:spcBef>
            <a:spcAft>
              <a:spcPct val="35000"/>
            </a:spcAft>
            <a:buNone/>
          </a:pPr>
          <a:r>
            <a:rPr lang="tr-TR" sz="2600" kern="1200" dirty="0">
              <a:solidFill>
                <a:schemeClr val="tx1"/>
              </a:solidFill>
              <a:latin typeface="Times New Roman" pitchFamily="18" charset="0"/>
              <a:cs typeface="Times New Roman" pitchFamily="18" charset="0"/>
            </a:rPr>
            <a:t>- Adi Ortaklık (</a:t>
          </a:r>
          <a:r>
            <a:rPr lang="tr-TR" sz="2400" kern="1200" dirty="0">
              <a:solidFill>
                <a:schemeClr val="tx1"/>
              </a:solidFill>
              <a:latin typeface="Times New Roman" pitchFamily="18" charset="0"/>
              <a:cs typeface="Times New Roman" pitchFamily="18" charset="0"/>
            </a:rPr>
            <a:t>BK. m. 620)</a:t>
          </a:r>
        </a:p>
        <a:p>
          <a:pPr marL="0" lvl="0" indent="0" algn="just" defTabSz="1155700">
            <a:lnSpc>
              <a:spcPct val="90000"/>
            </a:lnSpc>
            <a:spcBef>
              <a:spcPct val="0"/>
            </a:spcBef>
            <a:spcAft>
              <a:spcPct val="35000"/>
            </a:spcAft>
            <a:buNone/>
          </a:pPr>
          <a:endParaRPr lang="tr-TR" sz="2500" kern="1200" dirty="0">
            <a:latin typeface="Times New Roman" pitchFamily="18" charset="0"/>
            <a:cs typeface="Times New Roman" pitchFamily="18" charset="0"/>
          </a:endParaRPr>
        </a:p>
      </dsp:txBody>
      <dsp:txXfrm>
        <a:off x="4572000" y="1057343"/>
        <a:ext cx="4572000" cy="4543045"/>
      </dsp:txXfrm>
    </dsp:sp>
    <dsp:sp modelId="{E864D995-5DEF-4746-9E23-7BE5F32337B8}">
      <dsp:nvSpPr>
        <dsp:cNvPr id="0" name=""/>
        <dsp:cNvSpPr/>
      </dsp:nvSpPr>
      <dsp:spPr>
        <a:xfrm>
          <a:off x="0" y="4984444"/>
          <a:ext cx="9144000" cy="752529"/>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CCE80F-5105-4EBD-AC41-00B90B923B29}">
      <dsp:nvSpPr>
        <dsp:cNvPr id="0" name=""/>
        <dsp:cNvSpPr/>
      </dsp:nvSpPr>
      <dsp:spPr>
        <a:xfrm rot="16200000">
          <a:off x="238715" y="-558435"/>
          <a:ext cx="4094568" cy="4572000"/>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endParaRPr lang="tr-TR" sz="1800" u="sng" kern="1200" dirty="0">
            <a:latin typeface="Times New Roman" pitchFamily="18" charset="0"/>
            <a:cs typeface="Times New Roman" pitchFamily="18" charset="0"/>
          </a:endParaRPr>
        </a:p>
        <a:p>
          <a:pPr marL="0" lvl="0" indent="0" algn="ctr" defTabSz="800100">
            <a:lnSpc>
              <a:spcPct val="90000"/>
            </a:lnSpc>
            <a:spcBef>
              <a:spcPct val="0"/>
            </a:spcBef>
            <a:spcAft>
              <a:spcPct val="35000"/>
            </a:spcAft>
            <a:buNone/>
          </a:pPr>
          <a:endParaRPr lang="tr-TR" sz="1800" u="sng" kern="1200" dirty="0">
            <a:latin typeface="Times New Roman" pitchFamily="18" charset="0"/>
            <a:cs typeface="Times New Roman" pitchFamily="18" charset="0"/>
          </a:endParaRPr>
        </a:p>
        <a:p>
          <a:pPr marL="0" lvl="0" indent="0" algn="ctr" defTabSz="800100">
            <a:lnSpc>
              <a:spcPct val="90000"/>
            </a:lnSpc>
            <a:spcBef>
              <a:spcPct val="0"/>
            </a:spcBef>
            <a:spcAft>
              <a:spcPct val="35000"/>
            </a:spcAft>
            <a:buNone/>
          </a:pPr>
          <a:r>
            <a:rPr lang="tr-TR" sz="1800" u="sng" kern="1200" dirty="0">
              <a:latin typeface="Times New Roman" pitchFamily="18" charset="0"/>
              <a:cs typeface="Times New Roman" pitchFamily="18" charset="0"/>
            </a:rPr>
            <a:t>Elbirliği Mülkiyetinde Yönetim</a:t>
          </a:r>
        </a:p>
        <a:p>
          <a:pPr marL="0" lvl="0" indent="0" algn="just" defTabSz="800100">
            <a:lnSpc>
              <a:spcPct val="90000"/>
            </a:lnSpc>
            <a:spcBef>
              <a:spcPct val="0"/>
            </a:spcBef>
            <a:spcAft>
              <a:spcPct val="35000"/>
            </a:spcAft>
            <a:buNone/>
          </a:pPr>
          <a:r>
            <a:rPr lang="tr-TR" sz="1800" kern="1200" dirty="0">
              <a:latin typeface="Times New Roman" pitchFamily="18" charset="0"/>
              <a:cs typeface="Times New Roman" pitchFamily="18" charset="0"/>
            </a:rPr>
            <a:t>- MK. m. 702/f. 1’e göre “ ortakların hakları ve yükümlülükleri topluluğu doğuran kanun veya sözleşme hükümleri ile belirlenir.”</a:t>
          </a:r>
        </a:p>
        <a:p>
          <a:pPr marL="0" lvl="0" indent="0" algn="just" defTabSz="800100">
            <a:lnSpc>
              <a:spcPct val="90000"/>
            </a:lnSpc>
            <a:spcBef>
              <a:spcPct val="0"/>
            </a:spcBef>
            <a:spcAft>
              <a:spcPct val="35000"/>
            </a:spcAft>
            <a:buNone/>
          </a:pPr>
          <a:r>
            <a:rPr lang="tr-TR" sz="1800" kern="1200" dirty="0">
              <a:latin typeface="Times New Roman" pitchFamily="18" charset="0"/>
              <a:cs typeface="Times New Roman" pitchFamily="18" charset="0"/>
            </a:rPr>
            <a:t>- MK. m. 702/f. 2’e göre “kanunda veya sözleşmede aksine bir hüküm bulunmadıkça, gerek yönetim gerek tasarruf işlemleri için ortakların oybirliği ile karar vermeleri gerekir.” </a:t>
          </a:r>
        </a:p>
      </dsp:txBody>
      <dsp:txXfrm rot="5400000">
        <a:off x="-1" y="-319719"/>
        <a:ext cx="4572000" cy="3070926"/>
      </dsp:txXfrm>
    </dsp:sp>
    <dsp:sp modelId="{33CEDEB4-E515-4B08-A9A9-6CBEFDA2EF1E}">
      <dsp:nvSpPr>
        <dsp:cNvPr id="0" name=""/>
        <dsp:cNvSpPr/>
      </dsp:nvSpPr>
      <dsp:spPr>
        <a:xfrm>
          <a:off x="4572000" y="-304889"/>
          <a:ext cx="4572000" cy="4064908"/>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endParaRPr lang="tr-TR" sz="1800" u="sng" kern="1200" dirty="0">
            <a:latin typeface="Times New Roman" pitchFamily="18" charset="0"/>
            <a:cs typeface="Times New Roman" pitchFamily="18" charset="0"/>
          </a:endParaRPr>
        </a:p>
        <a:p>
          <a:pPr marL="0" lvl="0" indent="0" algn="ctr" defTabSz="800100">
            <a:lnSpc>
              <a:spcPct val="90000"/>
            </a:lnSpc>
            <a:spcBef>
              <a:spcPct val="0"/>
            </a:spcBef>
            <a:spcAft>
              <a:spcPct val="35000"/>
            </a:spcAft>
            <a:buNone/>
          </a:pPr>
          <a:endParaRPr lang="tr-TR" sz="1800" u="sng" kern="1200" dirty="0">
            <a:latin typeface="Times New Roman" pitchFamily="18" charset="0"/>
            <a:cs typeface="Times New Roman" pitchFamily="18" charset="0"/>
          </a:endParaRPr>
        </a:p>
        <a:p>
          <a:pPr marL="0" lvl="0" indent="0" algn="ctr" defTabSz="800100">
            <a:lnSpc>
              <a:spcPct val="90000"/>
            </a:lnSpc>
            <a:spcBef>
              <a:spcPct val="0"/>
            </a:spcBef>
            <a:spcAft>
              <a:spcPct val="35000"/>
            </a:spcAft>
            <a:buNone/>
          </a:pPr>
          <a:r>
            <a:rPr lang="tr-TR" sz="1800" u="sng" kern="1200" dirty="0">
              <a:latin typeface="Times New Roman" pitchFamily="18" charset="0"/>
              <a:cs typeface="Times New Roman" pitchFamily="18" charset="0"/>
            </a:rPr>
            <a:t>Elbirliği Mülkiyetinde Hukuki İşlemler</a:t>
          </a:r>
        </a:p>
        <a:p>
          <a:pPr marL="0" lvl="0" indent="0" algn="just" defTabSz="800100">
            <a:lnSpc>
              <a:spcPct val="90000"/>
            </a:lnSpc>
            <a:spcBef>
              <a:spcPct val="0"/>
            </a:spcBef>
            <a:spcAft>
              <a:spcPct val="35000"/>
            </a:spcAft>
            <a:buNone/>
          </a:pPr>
          <a:r>
            <a:rPr lang="tr-TR" sz="1800" kern="1200" dirty="0">
              <a:latin typeface="Times New Roman" pitchFamily="18" charset="0"/>
              <a:cs typeface="Times New Roman" pitchFamily="18" charset="0"/>
            </a:rPr>
            <a:t>Elbirliği mülkiyetinde maliklerin belli paylarından söz edilemeyeceği, malikler o şey üzerinde ancak oybirliği ile, tasarrufi işlemlerde bulunabilirler(MK. m. 702/f. 2)</a:t>
          </a:r>
        </a:p>
        <a:p>
          <a:pPr marL="0" lvl="0" indent="0" algn="just" defTabSz="800100">
            <a:lnSpc>
              <a:spcPct val="90000"/>
            </a:lnSpc>
            <a:spcBef>
              <a:spcPct val="0"/>
            </a:spcBef>
            <a:spcAft>
              <a:spcPct val="35000"/>
            </a:spcAft>
            <a:buNone/>
          </a:pPr>
          <a:r>
            <a:rPr lang="tr-TR" sz="1800" kern="1200" dirty="0">
              <a:latin typeface="Times New Roman" pitchFamily="18" charset="0"/>
              <a:cs typeface="Times New Roman" pitchFamily="18" charset="0"/>
            </a:rPr>
            <a:t>- Eğer ortaklardan biri tüm malikler adına hareket ediyorsa ve diğer ortakları temsil yetkisi varsa, işlem tüm ortaklar için bağlayıcıdır.</a:t>
          </a:r>
        </a:p>
        <a:p>
          <a:pPr marL="0" lvl="0" indent="0" algn="just" defTabSz="800100">
            <a:lnSpc>
              <a:spcPct val="90000"/>
            </a:lnSpc>
            <a:spcBef>
              <a:spcPct val="0"/>
            </a:spcBef>
            <a:spcAft>
              <a:spcPct val="35000"/>
            </a:spcAft>
            <a:buNone/>
          </a:pPr>
          <a:r>
            <a:rPr lang="tr-TR" sz="1800" kern="1200" dirty="0">
              <a:latin typeface="Times New Roman" pitchFamily="18" charset="0"/>
              <a:cs typeface="Times New Roman" pitchFamily="18" charset="0"/>
            </a:rPr>
            <a:t>- Temsil yetkisi yoksa ve tüm maliklerce sonradan icazet verilmezse, işlem diğer ortaklar için bağlayıcı değildir; ortak temsil yetkisi bulunmamasının sonuçlarına katlanır.</a:t>
          </a:r>
        </a:p>
        <a:p>
          <a:pPr marL="0" lvl="0" indent="0" algn="just" defTabSz="800100">
            <a:lnSpc>
              <a:spcPct val="90000"/>
            </a:lnSpc>
            <a:spcBef>
              <a:spcPct val="0"/>
            </a:spcBef>
            <a:spcAft>
              <a:spcPct val="35000"/>
            </a:spcAft>
            <a:buNone/>
          </a:pPr>
          <a:endParaRPr lang="tr-TR" sz="1800" kern="1200" dirty="0">
            <a:latin typeface="Times New Roman" pitchFamily="18" charset="0"/>
            <a:cs typeface="Times New Roman" pitchFamily="18" charset="0"/>
          </a:endParaRPr>
        </a:p>
      </dsp:txBody>
      <dsp:txXfrm>
        <a:off x="4572000" y="-304889"/>
        <a:ext cx="4572000" cy="3048681"/>
      </dsp:txXfrm>
    </dsp:sp>
    <dsp:sp modelId="{A5371790-9B9E-4E89-B45B-9DC06AF0DC7E}">
      <dsp:nvSpPr>
        <dsp:cNvPr id="0" name=""/>
        <dsp:cNvSpPr/>
      </dsp:nvSpPr>
      <dsp:spPr>
        <a:xfrm rot="10800000">
          <a:off x="0" y="3141615"/>
          <a:ext cx="4572000" cy="4029897"/>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tr-TR" sz="1800" u="sng" kern="1200" dirty="0">
              <a:latin typeface="Times New Roman" pitchFamily="18" charset="0"/>
              <a:cs typeface="Times New Roman" pitchFamily="18" charset="0"/>
            </a:rPr>
            <a:t>Elbirliği Mülkiyetinde Dava ve Husumet</a:t>
          </a:r>
        </a:p>
        <a:p>
          <a:pPr marL="0" lvl="0" indent="0" algn="just" defTabSz="800100">
            <a:lnSpc>
              <a:spcPct val="90000"/>
            </a:lnSpc>
            <a:spcBef>
              <a:spcPct val="0"/>
            </a:spcBef>
            <a:spcAft>
              <a:spcPct val="35000"/>
            </a:spcAft>
            <a:buNone/>
          </a:pPr>
          <a:r>
            <a:rPr lang="tr-TR" sz="1800" kern="1200" dirty="0">
              <a:latin typeface="Times New Roman" pitchFamily="18" charset="0"/>
              <a:cs typeface="Times New Roman" pitchFamily="18" charset="0"/>
            </a:rPr>
            <a:t>- Ortaklığa giren mallara ilişkin olarak malikler aleyhine açılacak davalar tüm maliklere karşı yöneltilmelidir.</a:t>
          </a:r>
        </a:p>
        <a:p>
          <a:pPr marL="0" lvl="0" indent="0" algn="just" defTabSz="800100">
            <a:lnSpc>
              <a:spcPct val="90000"/>
            </a:lnSpc>
            <a:spcBef>
              <a:spcPct val="0"/>
            </a:spcBef>
            <a:spcAft>
              <a:spcPct val="35000"/>
            </a:spcAft>
            <a:buNone/>
          </a:pPr>
          <a:r>
            <a:rPr lang="tr-TR" sz="1800" kern="1200" dirty="0">
              <a:latin typeface="Times New Roman" pitchFamily="18" charset="0"/>
              <a:cs typeface="Times New Roman" pitchFamily="18" charset="0"/>
            </a:rPr>
            <a:t>- Malikler de başkalarına karşı açacakları davaları, hep birlikte açmalıdırlar. Burada HMK anlamında zorunlu dava arkadaşlığı vardır. Ancak ortaklardan her birinin topluluğa giren hakların korunmasını sağlayabileceği, bu durumda da bütün ortakların yararlanacağı kabul edilmiştir; davacı ortağın davasını kaybetmesi diğer ortakların haklarını etkilemeyecektir.</a:t>
          </a:r>
        </a:p>
        <a:p>
          <a:pPr marL="0" lvl="0" indent="0" algn="ctr" defTabSz="800100">
            <a:lnSpc>
              <a:spcPct val="90000"/>
            </a:lnSpc>
            <a:spcBef>
              <a:spcPct val="0"/>
            </a:spcBef>
            <a:spcAft>
              <a:spcPct val="35000"/>
            </a:spcAft>
            <a:buNone/>
          </a:pPr>
          <a:endParaRPr lang="tr-TR" sz="1800" kern="1200" dirty="0">
            <a:latin typeface="Times New Roman" pitchFamily="18" charset="0"/>
            <a:cs typeface="Times New Roman" pitchFamily="18" charset="0"/>
          </a:endParaRPr>
        </a:p>
        <a:p>
          <a:pPr marL="0" lvl="0" indent="0" algn="ctr" defTabSz="800100">
            <a:lnSpc>
              <a:spcPct val="90000"/>
            </a:lnSpc>
            <a:spcBef>
              <a:spcPct val="0"/>
            </a:spcBef>
            <a:spcAft>
              <a:spcPct val="35000"/>
            </a:spcAft>
            <a:buNone/>
          </a:pPr>
          <a:endParaRPr lang="tr-TR" sz="1800" kern="1200" dirty="0">
            <a:latin typeface="Times New Roman" pitchFamily="18" charset="0"/>
            <a:cs typeface="Times New Roman" pitchFamily="18" charset="0"/>
          </a:endParaRPr>
        </a:p>
        <a:p>
          <a:pPr marL="0" lvl="0" indent="0" algn="ctr" defTabSz="800100">
            <a:lnSpc>
              <a:spcPct val="90000"/>
            </a:lnSpc>
            <a:spcBef>
              <a:spcPct val="0"/>
            </a:spcBef>
            <a:spcAft>
              <a:spcPct val="35000"/>
            </a:spcAft>
            <a:buNone/>
          </a:pPr>
          <a:endParaRPr lang="tr-TR" sz="1800" kern="1200" dirty="0">
            <a:latin typeface="Times New Roman" pitchFamily="18" charset="0"/>
            <a:cs typeface="Times New Roman" pitchFamily="18" charset="0"/>
          </a:endParaRPr>
        </a:p>
      </dsp:txBody>
      <dsp:txXfrm rot="10800000">
        <a:off x="0" y="4149089"/>
        <a:ext cx="4572000" cy="3022423"/>
      </dsp:txXfrm>
    </dsp:sp>
    <dsp:sp modelId="{0082E9E5-E7AC-4146-8490-DDE4123177F3}">
      <dsp:nvSpPr>
        <dsp:cNvPr id="0" name=""/>
        <dsp:cNvSpPr/>
      </dsp:nvSpPr>
      <dsp:spPr>
        <a:xfrm rot="5400000">
          <a:off x="4836844" y="2870564"/>
          <a:ext cx="4042310" cy="4572000"/>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tr-TR" sz="1800" u="sng" kern="1200" dirty="0">
              <a:latin typeface="Times New Roman" pitchFamily="18" charset="0"/>
              <a:cs typeface="Times New Roman" pitchFamily="18" charset="0"/>
            </a:rPr>
            <a:t>Maliklerin Alacaklılarının Durumu </a:t>
          </a:r>
        </a:p>
        <a:p>
          <a:pPr marL="0" lvl="0" indent="0" algn="ctr" defTabSz="800100">
            <a:lnSpc>
              <a:spcPct val="90000"/>
            </a:lnSpc>
            <a:spcBef>
              <a:spcPct val="0"/>
            </a:spcBef>
            <a:spcAft>
              <a:spcPct val="35000"/>
            </a:spcAft>
            <a:buNone/>
          </a:pPr>
          <a:r>
            <a:rPr lang="tr-TR" sz="1800" kern="1200" dirty="0">
              <a:latin typeface="Times New Roman" pitchFamily="18" charset="0"/>
              <a:cs typeface="Times New Roman" pitchFamily="18" charset="0"/>
            </a:rPr>
            <a:t>Elbirliği halinde mülkiyette, ortakların belli bir hissesi söz konusu olmadığından ortakların alacaklılarının bu hisseyi haczettirmeleri de söz konusu edilemez. Alacaklılar, ancak elbirliği halinin tasfiyesi sonunda, borçlu ortağa düşecek hissesinin satışı için icra takibinde bulunabilirler.</a:t>
          </a:r>
        </a:p>
        <a:p>
          <a:pPr marL="0" lvl="0" indent="0" algn="ctr" defTabSz="800100">
            <a:lnSpc>
              <a:spcPct val="90000"/>
            </a:lnSpc>
            <a:spcBef>
              <a:spcPct val="0"/>
            </a:spcBef>
            <a:spcAft>
              <a:spcPct val="35000"/>
            </a:spcAft>
            <a:buNone/>
          </a:pPr>
          <a:endParaRPr lang="tr-TR" sz="1800" kern="1200" dirty="0">
            <a:latin typeface="Times New Roman" pitchFamily="18" charset="0"/>
            <a:cs typeface="Times New Roman" pitchFamily="18" charset="0"/>
          </a:endParaRPr>
        </a:p>
        <a:p>
          <a:pPr marL="0" lvl="0" indent="0" algn="ctr" defTabSz="800100">
            <a:lnSpc>
              <a:spcPct val="90000"/>
            </a:lnSpc>
            <a:spcBef>
              <a:spcPct val="0"/>
            </a:spcBef>
            <a:spcAft>
              <a:spcPct val="35000"/>
            </a:spcAft>
            <a:buNone/>
          </a:pPr>
          <a:endParaRPr lang="tr-TR" sz="1800" kern="1200" dirty="0">
            <a:latin typeface="Times New Roman" pitchFamily="18" charset="0"/>
            <a:cs typeface="Times New Roman" pitchFamily="18" charset="0"/>
          </a:endParaRPr>
        </a:p>
        <a:p>
          <a:pPr marL="0" lvl="0" indent="0" algn="ctr" defTabSz="800100">
            <a:lnSpc>
              <a:spcPct val="90000"/>
            </a:lnSpc>
            <a:spcBef>
              <a:spcPct val="0"/>
            </a:spcBef>
            <a:spcAft>
              <a:spcPct val="35000"/>
            </a:spcAft>
            <a:buNone/>
          </a:pPr>
          <a:endParaRPr lang="tr-TR" sz="1800" kern="1200" dirty="0">
            <a:latin typeface="Times New Roman" pitchFamily="18" charset="0"/>
            <a:cs typeface="Times New Roman" pitchFamily="18" charset="0"/>
          </a:endParaRPr>
        </a:p>
        <a:p>
          <a:pPr marL="0" lvl="0" indent="0" algn="ctr" defTabSz="800100">
            <a:lnSpc>
              <a:spcPct val="90000"/>
            </a:lnSpc>
            <a:spcBef>
              <a:spcPct val="0"/>
            </a:spcBef>
            <a:spcAft>
              <a:spcPct val="35000"/>
            </a:spcAft>
            <a:buNone/>
          </a:pPr>
          <a:endParaRPr lang="tr-TR" sz="1800" kern="1200" dirty="0">
            <a:latin typeface="Times New Roman" pitchFamily="18" charset="0"/>
            <a:cs typeface="Times New Roman" pitchFamily="18" charset="0"/>
          </a:endParaRPr>
        </a:p>
        <a:p>
          <a:pPr marL="0" lvl="0" indent="0" algn="ctr" defTabSz="800100">
            <a:lnSpc>
              <a:spcPct val="90000"/>
            </a:lnSpc>
            <a:spcBef>
              <a:spcPct val="0"/>
            </a:spcBef>
            <a:spcAft>
              <a:spcPct val="35000"/>
            </a:spcAft>
            <a:buNone/>
          </a:pPr>
          <a:endParaRPr lang="tr-TR" sz="1800" kern="1200" dirty="0">
            <a:latin typeface="Times New Roman" pitchFamily="18" charset="0"/>
            <a:cs typeface="Times New Roman" pitchFamily="18" charset="0"/>
          </a:endParaRPr>
        </a:p>
      </dsp:txBody>
      <dsp:txXfrm rot="-5400000">
        <a:off x="4572000" y="4145986"/>
        <a:ext cx="4572000" cy="3031733"/>
      </dsp:txXfrm>
    </dsp:sp>
    <dsp:sp modelId="{9F6F7299-C70C-4BAF-9DB4-52F1A7CE0750}">
      <dsp:nvSpPr>
        <dsp:cNvPr id="0" name=""/>
        <dsp:cNvSpPr/>
      </dsp:nvSpPr>
      <dsp:spPr>
        <a:xfrm>
          <a:off x="1475654" y="3068955"/>
          <a:ext cx="6768763" cy="432054"/>
        </a:xfrm>
        <a:prstGeom prst="roundRect">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tr-TR" sz="2400" kern="1200" dirty="0">
              <a:latin typeface="Times New Roman" pitchFamily="18" charset="0"/>
              <a:cs typeface="Times New Roman" pitchFamily="18" charset="0"/>
            </a:rPr>
            <a:t>Elbirliği Mülkiyetinde Ortakların Durumu</a:t>
          </a:r>
        </a:p>
      </dsp:txBody>
      <dsp:txXfrm>
        <a:off x="1496745" y="3090046"/>
        <a:ext cx="6726581" cy="389872"/>
      </dsp:txXfrm>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0C3923-FC96-45B7-BC94-4F5E31B9952F}">
      <dsp:nvSpPr>
        <dsp:cNvPr id="0" name=""/>
        <dsp:cNvSpPr/>
      </dsp:nvSpPr>
      <dsp:spPr>
        <a:xfrm>
          <a:off x="0" y="4080762"/>
          <a:ext cx="9144000" cy="89277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rtl="0">
            <a:lnSpc>
              <a:spcPct val="90000"/>
            </a:lnSpc>
            <a:spcBef>
              <a:spcPct val="0"/>
            </a:spcBef>
            <a:spcAft>
              <a:spcPct val="35000"/>
            </a:spcAft>
            <a:buNone/>
          </a:pPr>
          <a:r>
            <a:rPr lang="tr-TR" sz="2400" kern="1200" dirty="0">
              <a:latin typeface="Times New Roman" pitchFamily="18" charset="0"/>
              <a:cs typeface="Times New Roman" pitchFamily="18" charset="0"/>
            </a:rPr>
            <a:t>Üçüncü kişinin Zamanaşımı veya </a:t>
          </a:r>
          <a:r>
            <a:rPr lang="tr-TR" sz="2400" kern="1200" dirty="0" err="1">
              <a:latin typeface="Times New Roman" pitchFamily="18" charset="0"/>
              <a:cs typeface="Times New Roman" pitchFamily="18" charset="0"/>
            </a:rPr>
            <a:t>İyiniyetle</a:t>
          </a:r>
          <a:r>
            <a:rPr lang="tr-TR" sz="2400" kern="1200">
              <a:latin typeface="Times New Roman" pitchFamily="18" charset="0"/>
              <a:cs typeface="Times New Roman" pitchFamily="18" charset="0"/>
            </a:rPr>
            <a:t> Kazanımı sonucu Elbirliği Mülkiyetinin Sona Ermesi </a:t>
          </a:r>
          <a:endParaRPr lang="tr-TR" sz="2400" kern="1200" dirty="0">
            <a:latin typeface="Times New Roman" pitchFamily="18" charset="0"/>
            <a:cs typeface="Times New Roman" pitchFamily="18" charset="0"/>
          </a:endParaRPr>
        </a:p>
      </dsp:txBody>
      <dsp:txXfrm>
        <a:off x="0" y="4080762"/>
        <a:ext cx="9144000" cy="892771"/>
      </dsp:txXfrm>
    </dsp:sp>
    <dsp:sp modelId="{10713C93-918E-425F-A6F9-667DDC865D37}">
      <dsp:nvSpPr>
        <dsp:cNvPr id="0" name=""/>
        <dsp:cNvSpPr/>
      </dsp:nvSpPr>
      <dsp:spPr>
        <a:xfrm rot="10800000">
          <a:off x="0" y="2721072"/>
          <a:ext cx="9144000" cy="1373081"/>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rtl="0">
            <a:lnSpc>
              <a:spcPct val="90000"/>
            </a:lnSpc>
            <a:spcBef>
              <a:spcPct val="0"/>
            </a:spcBef>
            <a:spcAft>
              <a:spcPct val="35000"/>
            </a:spcAft>
            <a:buNone/>
          </a:pPr>
          <a:r>
            <a:rPr lang="tr-TR" sz="2400" kern="1200" dirty="0">
              <a:latin typeface="Times New Roman" pitchFamily="18" charset="0"/>
              <a:cs typeface="Times New Roman" pitchFamily="18" charset="0"/>
            </a:rPr>
            <a:t>Paylı Mülkiyete geçilmesi</a:t>
          </a:r>
        </a:p>
      </dsp:txBody>
      <dsp:txXfrm rot="10800000">
        <a:off x="0" y="2721072"/>
        <a:ext cx="9144000" cy="892187"/>
      </dsp:txXfrm>
    </dsp:sp>
    <dsp:sp modelId="{73CFF186-F04C-4723-BA57-1016267C2CFD}">
      <dsp:nvSpPr>
        <dsp:cNvPr id="0" name=""/>
        <dsp:cNvSpPr/>
      </dsp:nvSpPr>
      <dsp:spPr>
        <a:xfrm rot="10800000">
          <a:off x="0" y="1361381"/>
          <a:ext cx="9144000" cy="1373081"/>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rtl="0">
            <a:lnSpc>
              <a:spcPct val="90000"/>
            </a:lnSpc>
            <a:spcBef>
              <a:spcPct val="0"/>
            </a:spcBef>
            <a:spcAft>
              <a:spcPct val="35000"/>
            </a:spcAft>
            <a:buNone/>
          </a:pPr>
          <a:r>
            <a:rPr lang="tr-TR" sz="2400" kern="1200" dirty="0">
              <a:latin typeface="Times New Roman" pitchFamily="18" charset="0"/>
              <a:cs typeface="Times New Roman" pitchFamily="18" charset="0"/>
            </a:rPr>
            <a:t>Topluluğun Dağılması</a:t>
          </a:r>
        </a:p>
        <a:p>
          <a:pPr marL="0" lvl="0" indent="0" algn="ctr" defTabSz="1066800" rtl="0">
            <a:lnSpc>
              <a:spcPct val="90000"/>
            </a:lnSpc>
            <a:spcBef>
              <a:spcPct val="0"/>
            </a:spcBef>
            <a:spcAft>
              <a:spcPct val="35000"/>
            </a:spcAft>
            <a:buNone/>
          </a:pPr>
          <a:r>
            <a:rPr lang="tr-TR" sz="2400" kern="1200" dirty="0">
              <a:latin typeface="Times New Roman" pitchFamily="18" charset="0"/>
              <a:cs typeface="Times New Roman" pitchFamily="18" charset="0"/>
            </a:rPr>
            <a:t>(Ortaklığa neden olan ilişkinin sona ermesi)</a:t>
          </a:r>
        </a:p>
      </dsp:txBody>
      <dsp:txXfrm rot="10800000">
        <a:off x="0" y="1361381"/>
        <a:ext cx="9144000" cy="892187"/>
      </dsp:txXfrm>
    </dsp:sp>
    <dsp:sp modelId="{00F2DA30-B3EF-4796-AA49-116D282D383A}">
      <dsp:nvSpPr>
        <dsp:cNvPr id="0" name=""/>
        <dsp:cNvSpPr/>
      </dsp:nvSpPr>
      <dsp:spPr>
        <a:xfrm rot="10800000">
          <a:off x="0" y="1691"/>
          <a:ext cx="9144000" cy="1373081"/>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rtl="0">
            <a:lnSpc>
              <a:spcPct val="90000"/>
            </a:lnSpc>
            <a:spcBef>
              <a:spcPct val="0"/>
            </a:spcBef>
            <a:spcAft>
              <a:spcPct val="35000"/>
            </a:spcAft>
            <a:buNone/>
          </a:pPr>
          <a:r>
            <a:rPr lang="tr-TR" sz="2400" kern="1200" dirty="0">
              <a:latin typeface="Times New Roman" pitchFamily="18" charset="0"/>
              <a:cs typeface="Times New Roman" pitchFamily="18" charset="0"/>
            </a:rPr>
            <a:t>Elbirliği Mülkiyetine konu olan Malın Temliki</a:t>
          </a:r>
        </a:p>
      </dsp:txBody>
      <dsp:txXfrm rot="10800000">
        <a:off x="0" y="1691"/>
        <a:ext cx="9144000" cy="892187"/>
      </dsp:txXfrm>
    </dsp:sp>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645FA2-9A4E-4D4C-8BD4-D1802711B6A4}">
      <dsp:nvSpPr>
        <dsp:cNvPr id="0" name=""/>
        <dsp:cNvSpPr/>
      </dsp:nvSpPr>
      <dsp:spPr>
        <a:xfrm>
          <a:off x="1116" y="0"/>
          <a:ext cx="4353222" cy="544512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tr-TR" sz="1800" kern="1200" dirty="0">
              <a:latin typeface="Times New Roman" pitchFamily="18" charset="0"/>
              <a:cs typeface="Times New Roman" pitchFamily="18" charset="0"/>
            </a:rPr>
            <a:t>1. Paylı   mülkiyette   her    malikin   eşya üzerinde belirli bir hissesi vardır.</a:t>
          </a:r>
        </a:p>
        <a:p>
          <a:pPr marL="0" lvl="0" indent="0" algn="l" defTabSz="800100">
            <a:lnSpc>
              <a:spcPct val="90000"/>
            </a:lnSpc>
            <a:spcBef>
              <a:spcPct val="0"/>
            </a:spcBef>
            <a:spcAft>
              <a:spcPct val="35000"/>
            </a:spcAft>
            <a:buNone/>
          </a:pPr>
          <a:r>
            <a:rPr lang="tr-TR" sz="1800" kern="1200" dirty="0">
              <a:latin typeface="Times New Roman" pitchFamily="18" charset="0"/>
              <a:cs typeface="Times New Roman" pitchFamily="18" charset="0"/>
            </a:rPr>
            <a:t>2. Paylı    mülkiyetin   kurulmasında herhangi    bir    sınır    yoktur.</a:t>
          </a:r>
        </a:p>
        <a:p>
          <a:pPr marL="0" lvl="0" indent="0" algn="l" defTabSz="800100">
            <a:lnSpc>
              <a:spcPct val="90000"/>
            </a:lnSpc>
            <a:spcBef>
              <a:spcPct val="0"/>
            </a:spcBef>
            <a:spcAft>
              <a:spcPct val="35000"/>
            </a:spcAft>
            <a:buNone/>
          </a:pPr>
          <a:r>
            <a:rPr lang="tr-TR" sz="1800" kern="1200" dirty="0">
              <a:latin typeface="Times New Roman" pitchFamily="18" charset="0"/>
              <a:cs typeface="Times New Roman" pitchFamily="18" charset="0"/>
            </a:rPr>
            <a:t>3. Paylı   mülkiyetin konusu    daima belirli   bir   eşyadır.</a:t>
          </a:r>
        </a:p>
        <a:p>
          <a:pPr marL="0" lvl="0" indent="0" algn="l" defTabSz="800100">
            <a:lnSpc>
              <a:spcPct val="90000"/>
            </a:lnSpc>
            <a:spcBef>
              <a:spcPct val="0"/>
            </a:spcBef>
            <a:spcAft>
              <a:spcPct val="35000"/>
            </a:spcAft>
            <a:buNone/>
          </a:pPr>
          <a:r>
            <a:rPr lang="tr-TR" sz="1800" kern="1200" dirty="0">
              <a:latin typeface="Times New Roman" pitchFamily="18" charset="0"/>
              <a:cs typeface="Times New Roman" pitchFamily="18" charset="0"/>
            </a:rPr>
            <a:t>4. Paylı  mülkiyette  her  paydaş  kendi hissesi üzerinde  dilediği   gibi   tasarrufi işlemlerde   bulunabilir.</a:t>
          </a:r>
        </a:p>
        <a:p>
          <a:pPr marL="0" lvl="0" indent="0" algn="l" defTabSz="800100">
            <a:lnSpc>
              <a:spcPct val="90000"/>
            </a:lnSpc>
            <a:spcBef>
              <a:spcPct val="0"/>
            </a:spcBef>
            <a:spcAft>
              <a:spcPct val="35000"/>
            </a:spcAft>
            <a:buNone/>
          </a:pPr>
          <a:r>
            <a:rPr lang="tr-TR" sz="1800" kern="1200" dirty="0">
              <a:latin typeface="Times New Roman" pitchFamily="18" charset="0"/>
              <a:cs typeface="Times New Roman" pitchFamily="18" charset="0"/>
            </a:rPr>
            <a:t>5. Paylı mülkiyette her malikin diğerlerinden bağımsız olarak eşyayı kullanma yetkisi vardır. </a:t>
          </a:r>
        </a:p>
        <a:p>
          <a:pPr marL="0" lvl="0" indent="0" algn="just" defTabSz="800100">
            <a:lnSpc>
              <a:spcPct val="90000"/>
            </a:lnSpc>
            <a:spcBef>
              <a:spcPct val="0"/>
            </a:spcBef>
            <a:spcAft>
              <a:spcPct val="35000"/>
            </a:spcAft>
            <a:buNone/>
          </a:pPr>
          <a:r>
            <a:rPr lang="tr-TR" sz="1800" kern="1200" dirty="0">
              <a:latin typeface="Times New Roman" pitchFamily="18" charset="0"/>
              <a:cs typeface="Times New Roman" pitchFamily="18" charset="0"/>
            </a:rPr>
            <a:t>6. Paylı mülkiyette malın idaresi, olağan işler, önemli işler, olağanüstü işler birbirinden ayrılarak düzenlenmiştir.</a:t>
          </a:r>
        </a:p>
        <a:p>
          <a:pPr marL="0" lvl="0" indent="0" algn="l" defTabSz="800100">
            <a:lnSpc>
              <a:spcPct val="90000"/>
            </a:lnSpc>
            <a:spcBef>
              <a:spcPct val="0"/>
            </a:spcBef>
            <a:spcAft>
              <a:spcPct val="35000"/>
            </a:spcAft>
            <a:buNone/>
          </a:pPr>
          <a:r>
            <a:rPr lang="tr-TR" sz="1800" kern="1200" dirty="0">
              <a:latin typeface="Times New Roman" pitchFamily="18" charset="0"/>
              <a:cs typeface="Times New Roman" pitchFamily="18" charset="0"/>
            </a:rPr>
            <a:t>7. Paylı  mülkiyette  maliklerin   eşya dolayısıyla  sorumluluğu  kural  olarak adi sorumluluk olup, payları  oranındadır.</a:t>
          </a:r>
        </a:p>
      </dsp:txBody>
      <dsp:txXfrm>
        <a:off x="1116" y="0"/>
        <a:ext cx="4353222" cy="5445124"/>
      </dsp:txXfrm>
    </dsp:sp>
    <dsp:sp modelId="{E81A230E-4D86-4D77-9958-466145392DC2}">
      <dsp:nvSpPr>
        <dsp:cNvPr id="0" name=""/>
        <dsp:cNvSpPr/>
      </dsp:nvSpPr>
      <dsp:spPr>
        <a:xfrm>
          <a:off x="4789661" y="0"/>
          <a:ext cx="4353222" cy="544512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tr-TR" sz="1800" kern="1200" dirty="0">
              <a:latin typeface="Times New Roman" pitchFamily="18" charset="0"/>
              <a:cs typeface="Times New Roman" pitchFamily="18" charset="0"/>
            </a:rPr>
            <a:t>1. Elbirliği   mülkiyetinde   maliklerin hisseleri    belli   değildir.</a:t>
          </a:r>
        </a:p>
        <a:p>
          <a:pPr marL="0" lvl="0" indent="0" algn="l" defTabSz="800100">
            <a:lnSpc>
              <a:spcPct val="90000"/>
            </a:lnSpc>
            <a:spcBef>
              <a:spcPct val="0"/>
            </a:spcBef>
            <a:spcAft>
              <a:spcPct val="35000"/>
            </a:spcAft>
            <a:buNone/>
          </a:pPr>
          <a:r>
            <a:rPr lang="tr-TR" sz="1800" kern="1200" dirty="0">
              <a:latin typeface="Times New Roman" pitchFamily="18" charset="0"/>
              <a:cs typeface="Times New Roman" pitchFamily="18" charset="0"/>
            </a:rPr>
            <a:t>2. Elbirliği   mülkiyetinin   yaratan   özel ortaklık   ilişkileri   kanununda   sınırlı olarak  sayılmıştır.</a:t>
          </a:r>
        </a:p>
        <a:p>
          <a:pPr marL="0" lvl="0" indent="0" algn="l" defTabSz="800100">
            <a:lnSpc>
              <a:spcPct val="90000"/>
            </a:lnSpc>
            <a:spcBef>
              <a:spcPct val="0"/>
            </a:spcBef>
            <a:spcAft>
              <a:spcPct val="35000"/>
            </a:spcAft>
            <a:buNone/>
          </a:pPr>
          <a:r>
            <a:rPr lang="tr-TR" sz="1800" kern="1200" dirty="0">
              <a:latin typeface="Times New Roman" pitchFamily="18" charset="0"/>
              <a:cs typeface="Times New Roman" pitchFamily="18" charset="0"/>
            </a:rPr>
            <a:t>3. Elbirliği   mülkiyetinin  konusu birden ziyade   eşya   olabileceği   gibi, bir malvarlığının tamamı da olabilir.</a:t>
          </a:r>
        </a:p>
        <a:p>
          <a:pPr marL="0" lvl="0" indent="0" algn="l" defTabSz="800100">
            <a:lnSpc>
              <a:spcPct val="90000"/>
            </a:lnSpc>
            <a:spcBef>
              <a:spcPct val="0"/>
            </a:spcBef>
            <a:spcAft>
              <a:spcPct val="35000"/>
            </a:spcAft>
            <a:buNone/>
          </a:pPr>
          <a:r>
            <a:rPr lang="tr-TR" sz="1800" kern="1200" dirty="0">
              <a:latin typeface="Times New Roman" pitchFamily="18" charset="0"/>
              <a:cs typeface="Times New Roman" pitchFamily="18" charset="0"/>
            </a:rPr>
            <a:t>4.  Elbirliği    mülkiyetinde   hisse   söz konusu olmadığından, malikler ortak şey üzerinde oybirliği ile tasarrufi işlemlerde bulunabilirler.</a:t>
          </a:r>
        </a:p>
        <a:p>
          <a:pPr marL="0" lvl="0" indent="0" algn="l" defTabSz="800100">
            <a:lnSpc>
              <a:spcPct val="90000"/>
            </a:lnSpc>
            <a:spcBef>
              <a:spcPct val="0"/>
            </a:spcBef>
            <a:spcAft>
              <a:spcPct val="35000"/>
            </a:spcAft>
            <a:buNone/>
          </a:pPr>
          <a:r>
            <a:rPr lang="tr-TR" sz="1800" kern="1200" dirty="0">
              <a:latin typeface="Times New Roman" pitchFamily="18" charset="0"/>
              <a:cs typeface="Times New Roman" pitchFamily="18" charset="0"/>
            </a:rPr>
            <a:t>5. Elbirliği mülkiyetinde maliklerin eşyayı hep birlikte kullanmaları zorunludur. </a:t>
          </a:r>
        </a:p>
        <a:p>
          <a:pPr marL="0" lvl="0" indent="0" algn="just" defTabSz="800100">
            <a:lnSpc>
              <a:spcPct val="90000"/>
            </a:lnSpc>
            <a:spcBef>
              <a:spcPct val="0"/>
            </a:spcBef>
            <a:spcAft>
              <a:spcPct val="35000"/>
            </a:spcAft>
            <a:buNone/>
          </a:pPr>
          <a:r>
            <a:rPr lang="tr-TR" sz="1800" kern="1200" dirty="0">
              <a:latin typeface="Times New Roman" pitchFamily="18" charset="0"/>
              <a:cs typeface="Times New Roman" pitchFamily="18" charset="0"/>
            </a:rPr>
            <a:t>6. Elbirliği mülkiyetinde malın idaresi ve diğer işler için bir ayrım yapılmadan oybirliği ile karar alınacağı düzenlenmiştir.</a:t>
          </a:r>
        </a:p>
        <a:p>
          <a:pPr marL="0" lvl="0" indent="0" algn="l" defTabSz="800100">
            <a:lnSpc>
              <a:spcPct val="90000"/>
            </a:lnSpc>
            <a:spcBef>
              <a:spcPct val="0"/>
            </a:spcBef>
            <a:spcAft>
              <a:spcPct val="35000"/>
            </a:spcAft>
            <a:buNone/>
          </a:pPr>
          <a:r>
            <a:rPr lang="tr-TR" sz="1800" kern="1200" dirty="0">
              <a:latin typeface="Times New Roman" pitchFamily="18" charset="0"/>
              <a:cs typeface="Times New Roman" pitchFamily="18" charset="0"/>
            </a:rPr>
            <a:t>7. Elbirliği   mülkiyetinde    sorumluluk daima müteselsildir.</a:t>
          </a:r>
        </a:p>
      </dsp:txBody>
      <dsp:txXfrm>
        <a:off x="4789661" y="0"/>
        <a:ext cx="4353222" cy="544512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62CFB9-1739-4C42-92DA-B7C3D55CA1D3}">
      <dsp:nvSpPr>
        <dsp:cNvPr id="0" name=""/>
        <dsp:cNvSpPr/>
      </dsp:nvSpPr>
      <dsp:spPr>
        <a:xfrm rot="16200000">
          <a:off x="-897681" y="980033"/>
          <a:ext cx="4572000" cy="2611933"/>
        </a:xfrm>
        <a:prstGeom prst="flowChartManualOperati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0350" tIns="0" rIns="260752" bIns="0" numCol="1" spcCol="1270" anchor="ctr" anchorCtr="0">
          <a:noAutofit/>
        </a:bodyPr>
        <a:lstStyle/>
        <a:p>
          <a:pPr marL="0" lvl="0" indent="0" algn="ctr" defTabSz="1822450">
            <a:lnSpc>
              <a:spcPct val="90000"/>
            </a:lnSpc>
            <a:spcBef>
              <a:spcPct val="0"/>
            </a:spcBef>
            <a:spcAft>
              <a:spcPct val="35000"/>
            </a:spcAft>
            <a:buNone/>
          </a:pPr>
          <a:r>
            <a:rPr lang="tr-TR" sz="4100" kern="1200" dirty="0">
              <a:solidFill>
                <a:schemeClr val="tx1"/>
              </a:solidFill>
              <a:latin typeface="Times New Roman" pitchFamily="18" charset="0"/>
              <a:cs typeface="Times New Roman" pitchFamily="18" charset="0"/>
            </a:rPr>
            <a:t>Pay Oranı</a:t>
          </a:r>
        </a:p>
      </dsp:txBody>
      <dsp:txXfrm rot="5400000">
        <a:off x="82352" y="914400"/>
        <a:ext cx="2611933" cy="2743200"/>
      </dsp:txXfrm>
    </dsp:sp>
    <dsp:sp modelId="{F8E1D2BE-04DA-4C8A-8869-6C46ADF36E23}">
      <dsp:nvSpPr>
        <dsp:cNvPr id="0" name=""/>
        <dsp:cNvSpPr/>
      </dsp:nvSpPr>
      <dsp:spPr>
        <a:xfrm rot="16200000">
          <a:off x="1828799" y="980033"/>
          <a:ext cx="4572000" cy="2611933"/>
        </a:xfrm>
        <a:prstGeom prst="flowChartManualOperati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0350" tIns="0" rIns="260752" bIns="0" numCol="1" spcCol="1270" anchor="ctr" anchorCtr="0">
          <a:noAutofit/>
        </a:bodyPr>
        <a:lstStyle/>
        <a:p>
          <a:pPr marL="0" lvl="0" indent="0" algn="ctr" defTabSz="1822450">
            <a:lnSpc>
              <a:spcPct val="90000"/>
            </a:lnSpc>
            <a:spcBef>
              <a:spcPct val="0"/>
            </a:spcBef>
            <a:spcAft>
              <a:spcPct val="35000"/>
            </a:spcAft>
            <a:buNone/>
          </a:pPr>
          <a:r>
            <a:rPr lang="tr-TR" sz="4100" kern="1200" dirty="0">
              <a:solidFill>
                <a:schemeClr val="tx1"/>
              </a:solidFill>
              <a:latin typeface="Times New Roman" pitchFamily="18" charset="0"/>
              <a:cs typeface="Times New Roman" pitchFamily="18" charset="0"/>
            </a:rPr>
            <a:t>Paydaşın Payında Tasarrufu</a:t>
          </a:r>
        </a:p>
      </dsp:txBody>
      <dsp:txXfrm rot="5400000">
        <a:off x="2808832" y="914400"/>
        <a:ext cx="2611933" cy="2743200"/>
      </dsp:txXfrm>
    </dsp:sp>
    <dsp:sp modelId="{DEBAC325-885A-4145-A37C-5B9D8884CD3B}">
      <dsp:nvSpPr>
        <dsp:cNvPr id="0" name=""/>
        <dsp:cNvSpPr/>
      </dsp:nvSpPr>
      <dsp:spPr>
        <a:xfrm rot="16200000">
          <a:off x="4636628" y="980033"/>
          <a:ext cx="4572000" cy="2611933"/>
        </a:xfrm>
        <a:prstGeom prst="flowChartManualOperati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0350" tIns="0" rIns="260752" bIns="0" numCol="1" spcCol="1270" anchor="ctr" anchorCtr="0">
          <a:noAutofit/>
        </a:bodyPr>
        <a:lstStyle/>
        <a:p>
          <a:pPr marL="0" lvl="0" indent="0" algn="ctr" defTabSz="1822450">
            <a:lnSpc>
              <a:spcPct val="90000"/>
            </a:lnSpc>
            <a:spcBef>
              <a:spcPct val="0"/>
            </a:spcBef>
            <a:spcAft>
              <a:spcPct val="35000"/>
            </a:spcAft>
            <a:buNone/>
          </a:pPr>
          <a:r>
            <a:rPr lang="tr-TR" sz="4100" kern="1200" dirty="0">
              <a:solidFill>
                <a:schemeClr val="tx1"/>
              </a:solidFill>
              <a:latin typeface="Times New Roman" pitchFamily="18" charset="0"/>
              <a:cs typeface="Times New Roman" pitchFamily="18" charset="0"/>
            </a:rPr>
            <a:t>Paydaşın Hakkını Koruması</a:t>
          </a:r>
        </a:p>
      </dsp:txBody>
      <dsp:txXfrm rot="5400000">
        <a:off x="5616661" y="914400"/>
        <a:ext cx="2611933" cy="27432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AB4BD6-B82B-40EF-A789-632F6B8DE3AA}">
      <dsp:nvSpPr>
        <dsp:cNvPr id="0" name=""/>
        <dsp:cNvSpPr/>
      </dsp:nvSpPr>
      <dsp:spPr>
        <a:xfrm rot="16200000">
          <a:off x="571500" y="-697515"/>
          <a:ext cx="3429000" cy="4572000"/>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tr-TR" sz="2000" kern="1200" dirty="0">
              <a:latin typeface="Times New Roman" pitchFamily="18" charset="0"/>
              <a:cs typeface="Times New Roman" pitchFamily="18" charset="0"/>
            </a:rPr>
            <a:t>Pay Oranı, Paylı Mülkiyetin kurulmasına yol açan Hukuki İşlem, İdari Karar veya Kanun Hükmü ile belirtilmiş olabilir.</a:t>
          </a:r>
        </a:p>
      </dsp:txBody>
      <dsp:txXfrm rot="5400000">
        <a:off x="-1" y="-126015"/>
        <a:ext cx="4572000" cy="2571750"/>
      </dsp:txXfrm>
    </dsp:sp>
    <dsp:sp modelId="{114F4B51-DC0F-4B81-B4CC-BCAB1A48E822}">
      <dsp:nvSpPr>
        <dsp:cNvPr id="0" name=""/>
        <dsp:cNvSpPr/>
      </dsp:nvSpPr>
      <dsp:spPr>
        <a:xfrm>
          <a:off x="4572000" y="-126015"/>
          <a:ext cx="4572000" cy="3429000"/>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tr-TR" sz="2000" kern="1200" dirty="0">
              <a:latin typeface="Times New Roman" pitchFamily="18" charset="0"/>
              <a:cs typeface="Times New Roman" pitchFamily="18" charset="0"/>
            </a:rPr>
            <a:t>Paylı Mülkiyetin kurulmasına yol açan Hukuki Sebepte Pay Oranı tayin edilmemişse veya Pay Oranı belli değilse, Paylar eşit sayılır. </a:t>
          </a:r>
        </a:p>
        <a:p>
          <a:pPr marL="0" lvl="0" indent="0" algn="ctr" defTabSz="889000">
            <a:lnSpc>
              <a:spcPct val="90000"/>
            </a:lnSpc>
            <a:spcBef>
              <a:spcPct val="0"/>
            </a:spcBef>
            <a:spcAft>
              <a:spcPct val="35000"/>
            </a:spcAft>
            <a:buNone/>
          </a:pPr>
          <a:r>
            <a:rPr lang="tr-TR" sz="2000" kern="1200" dirty="0">
              <a:latin typeface="Times New Roman" pitchFamily="18" charset="0"/>
              <a:cs typeface="Times New Roman" pitchFamily="18" charset="0"/>
            </a:rPr>
            <a:t>(</a:t>
          </a:r>
          <a:r>
            <a:rPr lang="tr-TR" sz="2000" i="1" kern="1200" dirty="0">
              <a:latin typeface="Times New Roman" pitchFamily="18" charset="0"/>
              <a:cs typeface="Times New Roman" pitchFamily="18" charset="0"/>
            </a:rPr>
            <a:t>MK. m. 688/f. 2)</a:t>
          </a:r>
        </a:p>
      </dsp:txBody>
      <dsp:txXfrm>
        <a:off x="4572000" y="-126015"/>
        <a:ext cx="4572000" cy="2571750"/>
      </dsp:txXfrm>
    </dsp:sp>
    <dsp:sp modelId="{F62ACE2E-2907-4C0E-B002-8A6B232FBC3F}">
      <dsp:nvSpPr>
        <dsp:cNvPr id="0" name=""/>
        <dsp:cNvSpPr/>
      </dsp:nvSpPr>
      <dsp:spPr>
        <a:xfrm rot="10800000">
          <a:off x="0" y="3050952"/>
          <a:ext cx="4572000" cy="3933063"/>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just" defTabSz="889000">
            <a:lnSpc>
              <a:spcPct val="90000"/>
            </a:lnSpc>
            <a:spcBef>
              <a:spcPct val="0"/>
            </a:spcBef>
            <a:spcAft>
              <a:spcPct val="35000"/>
            </a:spcAft>
            <a:buNone/>
          </a:pPr>
          <a:r>
            <a:rPr lang="tr-TR" sz="2000" kern="1200" dirty="0">
              <a:latin typeface="Times New Roman" pitchFamily="18" charset="0"/>
              <a:cs typeface="Times New Roman" pitchFamily="18" charset="0"/>
            </a:rPr>
            <a:t>Paylı Mülkiyete tabi Taşınmazlarda kütükteki Mülkiyet Hakkı, tescile yol açan Hukuki Sebeple, belirlenen Pay Oranını da gösterecektir. Şayet;</a:t>
          </a:r>
        </a:p>
        <a:p>
          <a:pPr marL="0" lvl="0" indent="0" algn="just" defTabSz="889000">
            <a:lnSpc>
              <a:spcPct val="90000"/>
            </a:lnSpc>
            <a:spcBef>
              <a:spcPct val="0"/>
            </a:spcBef>
            <a:spcAft>
              <a:spcPct val="35000"/>
            </a:spcAft>
            <a:buNone/>
          </a:pPr>
          <a:r>
            <a:rPr lang="tr-TR" sz="2000" kern="1200" dirty="0">
              <a:latin typeface="Times New Roman" pitchFamily="18" charset="0"/>
              <a:cs typeface="Times New Roman" pitchFamily="18" charset="0"/>
            </a:rPr>
            <a:t>- Tescil hukuki sebepten farklı bir oranı gösteriyorsa</a:t>
          </a:r>
        </a:p>
        <a:p>
          <a:pPr marL="0" lvl="0" indent="0" algn="just" defTabSz="889000">
            <a:lnSpc>
              <a:spcPct val="90000"/>
            </a:lnSpc>
            <a:spcBef>
              <a:spcPct val="0"/>
            </a:spcBef>
            <a:spcAft>
              <a:spcPct val="35000"/>
            </a:spcAft>
            <a:buNone/>
          </a:pPr>
          <a:r>
            <a:rPr lang="tr-TR" sz="2000" kern="1200" dirty="0">
              <a:latin typeface="Times New Roman" pitchFamily="18" charset="0"/>
              <a:cs typeface="Times New Roman" pitchFamily="18" charset="0"/>
            </a:rPr>
            <a:t>-  Hukuki sebepte bir oran bulunmasına rağmen kütükte bu oran yazılı değilse</a:t>
          </a:r>
        </a:p>
        <a:p>
          <a:pPr marL="0" lvl="0" indent="0" algn="just" defTabSz="889000">
            <a:lnSpc>
              <a:spcPct val="90000"/>
            </a:lnSpc>
            <a:spcBef>
              <a:spcPct val="0"/>
            </a:spcBef>
            <a:spcAft>
              <a:spcPct val="35000"/>
            </a:spcAft>
            <a:buNone/>
          </a:pPr>
          <a:r>
            <a:rPr lang="tr-TR" sz="2000" kern="1200" dirty="0">
              <a:latin typeface="Times New Roman" pitchFamily="18" charset="0"/>
              <a:cs typeface="Times New Roman" pitchFamily="18" charset="0"/>
            </a:rPr>
            <a:t>MK. m. 1025 gereğince, Sicilin Düzeltilmesi Davası açılabilir.</a:t>
          </a:r>
        </a:p>
        <a:p>
          <a:pPr marL="0" lvl="0" indent="0" algn="just" defTabSz="889000">
            <a:lnSpc>
              <a:spcPct val="90000"/>
            </a:lnSpc>
            <a:spcBef>
              <a:spcPct val="0"/>
            </a:spcBef>
            <a:spcAft>
              <a:spcPct val="35000"/>
            </a:spcAft>
            <a:buNone/>
          </a:pPr>
          <a:endParaRPr lang="tr-TR" sz="2000" kern="1200" dirty="0">
            <a:latin typeface="Times New Roman" pitchFamily="18" charset="0"/>
            <a:cs typeface="Times New Roman" pitchFamily="18" charset="0"/>
          </a:endParaRPr>
        </a:p>
        <a:p>
          <a:pPr marL="0" lvl="0" indent="0" algn="ctr" defTabSz="889000">
            <a:lnSpc>
              <a:spcPct val="90000"/>
            </a:lnSpc>
            <a:spcBef>
              <a:spcPct val="0"/>
            </a:spcBef>
            <a:spcAft>
              <a:spcPct val="35000"/>
            </a:spcAft>
            <a:buNone/>
          </a:pPr>
          <a:endParaRPr lang="tr-TR" sz="2000" kern="1200" dirty="0">
            <a:latin typeface="Times New Roman" pitchFamily="18" charset="0"/>
            <a:cs typeface="Times New Roman" pitchFamily="18" charset="0"/>
          </a:endParaRPr>
        </a:p>
      </dsp:txBody>
      <dsp:txXfrm rot="10800000">
        <a:off x="0" y="4034218"/>
        <a:ext cx="4572000" cy="2949797"/>
      </dsp:txXfrm>
    </dsp:sp>
    <dsp:sp modelId="{6FB3E74D-5505-4F0B-83C7-FD705D2C5631}">
      <dsp:nvSpPr>
        <dsp:cNvPr id="0" name=""/>
        <dsp:cNvSpPr/>
      </dsp:nvSpPr>
      <dsp:spPr>
        <a:xfrm rot="5400000">
          <a:off x="4927473" y="2731484"/>
          <a:ext cx="3861054" cy="4572000"/>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just" defTabSz="889000">
            <a:lnSpc>
              <a:spcPct val="90000"/>
            </a:lnSpc>
            <a:spcBef>
              <a:spcPct val="0"/>
            </a:spcBef>
            <a:spcAft>
              <a:spcPct val="35000"/>
            </a:spcAft>
            <a:buNone/>
          </a:pPr>
          <a:r>
            <a:rPr lang="tr-TR" sz="2000" kern="1200" dirty="0">
              <a:latin typeface="Times New Roman" pitchFamily="18" charset="0"/>
              <a:cs typeface="Times New Roman" pitchFamily="18" charset="0"/>
            </a:rPr>
            <a:t>Pay Oranı, Paydaşın, paylı malın yönetiminde söz sahibi olma durumunu, yükleneceği gider, vergi vs. yükümlülüklerin oranını tayin eder. </a:t>
          </a:r>
        </a:p>
        <a:p>
          <a:pPr marL="0" lvl="0" indent="0" algn="just" defTabSz="889000">
            <a:lnSpc>
              <a:spcPct val="90000"/>
            </a:lnSpc>
            <a:spcBef>
              <a:spcPct val="0"/>
            </a:spcBef>
            <a:spcAft>
              <a:spcPct val="35000"/>
            </a:spcAft>
            <a:buNone/>
          </a:pPr>
          <a:r>
            <a:rPr lang="tr-TR" sz="2000" kern="1200" dirty="0">
              <a:latin typeface="Times New Roman" pitchFamily="18" charset="0"/>
              <a:cs typeface="Times New Roman" pitchFamily="18" charset="0"/>
            </a:rPr>
            <a:t>Paydaşların sözleşme ile bu konuları Pay  Oranına bağlı olmayan şekilde düzenlemeleri de mümkündür. Fakat bu anlaşma sadece tarafları ve külli halefleri bağlar, cüz’i haleflere etkisi yoktur.</a:t>
          </a:r>
        </a:p>
        <a:p>
          <a:pPr marL="0" lvl="0" indent="0" algn="ctr" defTabSz="889000">
            <a:lnSpc>
              <a:spcPct val="90000"/>
            </a:lnSpc>
            <a:spcBef>
              <a:spcPct val="0"/>
            </a:spcBef>
            <a:spcAft>
              <a:spcPct val="35000"/>
            </a:spcAft>
            <a:buNone/>
          </a:pPr>
          <a:endParaRPr lang="tr-TR" sz="2000" kern="1200" dirty="0">
            <a:latin typeface="Times New Roman" pitchFamily="18" charset="0"/>
            <a:cs typeface="Times New Roman" pitchFamily="18" charset="0"/>
          </a:endParaRPr>
        </a:p>
        <a:p>
          <a:pPr marL="0" lvl="0" indent="0" algn="ctr" defTabSz="889000">
            <a:lnSpc>
              <a:spcPct val="90000"/>
            </a:lnSpc>
            <a:spcBef>
              <a:spcPct val="0"/>
            </a:spcBef>
            <a:spcAft>
              <a:spcPct val="35000"/>
            </a:spcAft>
            <a:buNone/>
          </a:pPr>
          <a:endParaRPr lang="tr-TR" sz="2000" kern="1200" dirty="0">
            <a:latin typeface="Times New Roman" pitchFamily="18" charset="0"/>
            <a:cs typeface="Times New Roman" pitchFamily="18" charset="0"/>
          </a:endParaRPr>
        </a:p>
        <a:p>
          <a:pPr marL="0" lvl="0" indent="0" algn="ctr" defTabSz="889000">
            <a:lnSpc>
              <a:spcPct val="90000"/>
            </a:lnSpc>
            <a:spcBef>
              <a:spcPct val="0"/>
            </a:spcBef>
            <a:spcAft>
              <a:spcPct val="35000"/>
            </a:spcAft>
            <a:buNone/>
          </a:pPr>
          <a:r>
            <a:rPr lang="tr-TR" sz="2000" kern="1200" dirty="0">
              <a:latin typeface="Times New Roman" pitchFamily="18" charset="0"/>
              <a:cs typeface="Times New Roman" pitchFamily="18" charset="0"/>
            </a:rPr>
            <a:t>                                             </a:t>
          </a:r>
        </a:p>
      </dsp:txBody>
      <dsp:txXfrm rot="-5400000">
        <a:off x="4571999" y="4052220"/>
        <a:ext cx="4572000" cy="2895790"/>
      </dsp:txXfrm>
    </dsp:sp>
    <dsp:sp modelId="{AE9A1E6B-1A77-4B68-9B65-55DFE28887BC}">
      <dsp:nvSpPr>
        <dsp:cNvPr id="0" name=""/>
        <dsp:cNvSpPr/>
      </dsp:nvSpPr>
      <dsp:spPr>
        <a:xfrm>
          <a:off x="3203856" y="1844819"/>
          <a:ext cx="2743200" cy="1714500"/>
        </a:xfrm>
        <a:prstGeom prst="roundRect">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tr-TR" sz="2800" kern="1200" dirty="0">
              <a:latin typeface="Times New Roman" pitchFamily="18" charset="0"/>
              <a:cs typeface="Times New Roman" pitchFamily="18" charset="0"/>
            </a:rPr>
            <a:t>Pay Oranı</a:t>
          </a:r>
        </a:p>
      </dsp:txBody>
      <dsp:txXfrm>
        <a:off x="3287551" y="1928514"/>
        <a:ext cx="2575810" cy="154711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8C8518-F72B-4C30-BD5A-D94F49E55C7B}">
      <dsp:nvSpPr>
        <dsp:cNvPr id="0" name=""/>
        <dsp:cNvSpPr/>
      </dsp:nvSpPr>
      <dsp:spPr>
        <a:xfrm rot="16200000">
          <a:off x="571500" y="-571500"/>
          <a:ext cx="3429000" cy="4572000"/>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just" defTabSz="889000">
            <a:lnSpc>
              <a:spcPct val="90000"/>
            </a:lnSpc>
            <a:spcBef>
              <a:spcPct val="0"/>
            </a:spcBef>
            <a:spcAft>
              <a:spcPct val="35000"/>
            </a:spcAft>
            <a:buNone/>
          </a:pPr>
          <a:endParaRPr lang="tr-TR" sz="2000" kern="1200" dirty="0">
            <a:latin typeface="Times New Roman" pitchFamily="18" charset="0"/>
            <a:cs typeface="Times New Roman" pitchFamily="18" charset="0"/>
          </a:endParaRPr>
        </a:p>
        <a:p>
          <a:pPr marL="0" lvl="0" indent="0" algn="just" defTabSz="889000">
            <a:lnSpc>
              <a:spcPct val="90000"/>
            </a:lnSpc>
            <a:spcBef>
              <a:spcPct val="0"/>
            </a:spcBef>
            <a:spcAft>
              <a:spcPct val="35000"/>
            </a:spcAft>
            <a:buNone/>
          </a:pPr>
          <a:r>
            <a:rPr lang="tr-TR" sz="2000" kern="1200" dirty="0">
              <a:latin typeface="Times New Roman" pitchFamily="18" charset="0"/>
              <a:cs typeface="Times New Roman" pitchFamily="18" charset="0"/>
            </a:rPr>
            <a:t>- MK. m. 688/f. 3’e göre Paydaşlardan her biri kendi Payı bakımından Malik hak ve yükümlülüklerine sahip olur.</a:t>
          </a:r>
        </a:p>
        <a:p>
          <a:pPr marL="0" lvl="0" indent="0" algn="just" defTabSz="889000">
            <a:lnSpc>
              <a:spcPct val="90000"/>
            </a:lnSpc>
            <a:spcBef>
              <a:spcPct val="0"/>
            </a:spcBef>
            <a:spcAft>
              <a:spcPct val="35000"/>
            </a:spcAft>
            <a:buNone/>
          </a:pPr>
          <a:r>
            <a:rPr lang="tr-TR" sz="2000" kern="1200" dirty="0">
              <a:latin typeface="Times New Roman" pitchFamily="18" charset="0"/>
              <a:cs typeface="Times New Roman" pitchFamily="18" charset="0"/>
            </a:rPr>
            <a:t>- Pay devredilebilir, rehnedilebilir, Alacaklılar tarafından haczettirilebilir ve Miras yolu ile de intikal eder. Paydaş Payının tamamını devredebileceği gibi,  sadece bir kısmını da        </a:t>
          </a:r>
        </a:p>
        <a:p>
          <a:pPr marL="0" lvl="0" indent="0" algn="just" defTabSz="889000">
            <a:lnSpc>
              <a:spcPct val="90000"/>
            </a:lnSpc>
            <a:spcBef>
              <a:spcPct val="0"/>
            </a:spcBef>
            <a:spcAft>
              <a:spcPct val="35000"/>
            </a:spcAft>
            <a:buNone/>
          </a:pPr>
          <a:r>
            <a:rPr lang="tr-TR" sz="2000" kern="1200" dirty="0">
              <a:latin typeface="Times New Roman" pitchFamily="18" charset="0"/>
              <a:cs typeface="Times New Roman" pitchFamily="18" charset="0"/>
            </a:rPr>
            <a:t>devredebilir.</a:t>
          </a:r>
        </a:p>
      </dsp:txBody>
      <dsp:txXfrm rot="5400000">
        <a:off x="-1" y="1"/>
        <a:ext cx="4572000" cy="2571750"/>
      </dsp:txXfrm>
    </dsp:sp>
    <dsp:sp modelId="{8EBB05B7-A497-4D62-AA67-593589831ED5}">
      <dsp:nvSpPr>
        <dsp:cNvPr id="0" name=""/>
        <dsp:cNvSpPr/>
      </dsp:nvSpPr>
      <dsp:spPr>
        <a:xfrm>
          <a:off x="4572000" y="0"/>
          <a:ext cx="4572000" cy="3429000"/>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l" defTabSz="889000">
            <a:lnSpc>
              <a:spcPct val="90000"/>
            </a:lnSpc>
            <a:spcBef>
              <a:spcPct val="0"/>
            </a:spcBef>
            <a:spcAft>
              <a:spcPct val="35000"/>
            </a:spcAft>
            <a:buNone/>
          </a:pPr>
          <a:r>
            <a:rPr lang="tr-TR" sz="2000" kern="1200" dirty="0">
              <a:latin typeface="Times New Roman" pitchFamily="18" charset="0"/>
              <a:cs typeface="Times New Roman" pitchFamily="18" charset="0"/>
            </a:rPr>
            <a:t>- </a:t>
          </a:r>
          <a:r>
            <a:rPr lang="tr-TR" sz="2000" u="sng" kern="1200" dirty="0">
              <a:latin typeface="Times New Roman" pitchFamily="18" charset="0"/>
              <a:cs typeface="Times New Roman" pitchFamily="18" charset="0"/>
            </a:rPr>
            <a:t>Maddi kullanmayı hedef almayan İ</a:t>
          </a:r>
          <a:r>
            <a:rPr lang="tr-TR" sz="2000" kern="1200" dirty="0">
              <a:latin typeface="Times New Roman" pitchFamily="18" charset="0"/>
              <a:cs typeface="Times New Roman" pitchFamily="18" charset="0"/>
            </a:rPr>
            <a:t>rtifak Hakları, bu bağlamda İntifa Hakkı ve Taşınmaz Yükü pay üzerinde kurulabilir.</a:t>
          </a:r>
        </a:p>
        <a:p>
          <a:pPr marL="0" lvl="0" indent="0" algn="just" defTabSz="889000">
            <a:lnSpc>
              <a:spcPct val="90000"/>
            </a:lnSpc>
            <a:spcBef>
              <a:spcPct val="0"/>
            </a:spcBef>
            <a:spcAft>
              <a:spcPct val="35000"/>
            </a:spcAft>
            <a:buNone/>
          </a:pPr>
          <a:r>
            <a:rPr lang="tr-TR" sz="2000" kern="1200" dirty="0">
              <a:latin typeface="Times New Roman" pitchFamily="18" charset="0"/>
              <a:cs typeface="Times New Roman" pitchFamily="18" charset="0"/>
            </a:rPr>
            <a:t>- Buna karşılık Pay, </a:t>
          </a:r>
          <a:r>
            <a:rPr lang="tr-TR" sz="2000" u="sng" kern="1200" dirty="0">
              <a:latin typeface="Times New Roman" pitchFamily="18" charset="0"/>
              <a:cs typeface="Times New Roman" pitchFamily="18" charset="0"/>
            </a:rPr>
            <a:t>maddi kullanmayı hedef alan</a:t>
          </a:r>
          <a:r>
            <a:rPr lang="tr-TR" sz="2000" kern="1200" dirty="0">
              <a:latin typeface="Times New Roman" pitchFamily="18" charset="0"/>
              <a:cs typeface="Times New Roman" pitchFamily="18" charset="0"/>
            </a:rPr>
            <a:t> İrtifak Haklarına konu olamaz. Örneğin Geçit İrtifakı pay üzerinde kurulamaz.</a:t>
          </a:r>
        </a:p>
      </dsp:txBody>
      <dsp:txXfrm>
        <a:off x="4572000" y="0"/>
        <a:ext cx="4572000" cy="2571750"/>
      </dsp:txXfrm>
    </dsp:sp>
    <dsp:sp modelId="{FD3319C8-9D14-4D5D-8F32-104B59172465}">
      <dsp:nvSpPr>
        <dsp:cNvPr id="0" name=""/>
        <dsp:cNvSpPr/>
      </dsp:nvSpPr>
      <dsp:spPr>
        <a:xfrm rot="10800000">
          <a:off x="0" y="3429000"/>
          <a:ext cx="4572000" cy="3429000"/>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just" defTabSz="889000">
            <a:lnSpc>
              <a:spcPct val="90000"/>
            </a:lnSpc>
            <a:spcBef>
              <a:spcPct val="0"/>
            </a:spcBef>
            <a:spcAft>
              <a:spcPct val="35000"/>
            </a:spcAft>
            <a:buNone/>
          </a:pPr>
          <a:r>
            <a:rPr lang="tr-TR" sz="2000" kern="1200" dirty="0">
              <a:latin typeface="Times New Roman" pitchFamily="18" charset="0"/>
              <a:cs typeface="Times New Roman" pitchFamily="18" charset="0"/>
            </a:rPr>
            <a:t>Paydaş Payında tasarrufta bulunurken Payın, Taşınır Mülkiyetine veya Taşınmaz Mülkiyetine ilişkin bulunmasına göre, Taşınır Mülkiyetinde veya Taşınmaz Mülkiyetinde tasarruf hususundaki hükümlere uyacaktır.</a:t>
          </a:r>
        </a:p>
        <a:p>
          <a:pPr marL="0" lvl="0" indent="0" algn="just" defTabSz="889000">
            <a:lnSpc>
              <a:spcPct val="90000"/>
            </a:lnSpc>
            <a:spcBef>
              <a:spcPct val="0"/>
            </a:spcBef>
            <a:spcAft>
              <a:spcPct val="35000"/>
            </a:spcAft>
            <a:buNone/>
          </a:pPr>
          <a:endParaRPr lang="tr-TR" sz="2000" kern="1200" dirty="0">
            <a:latin typeface="Times New Roman" pitchFamily="18" charset="0"/>
            <a:cs typeface="Times New Roman" pitchFamily="18" charset="0"/>
          </a:endParaRPr>
        </a:p>
        <a:p>
          <a:pPr marL="0" lvl="0" indent="0" algn="just" defTabSz="889000">
            <a:lnSpc>
              <a:spcPct val="90000"/>
            </a:lnSpc>
            <a:spcBef>
              <a:spcPct val="0"/>
            </a:spcBef>
            <a:spcAft>
              <a:spcPct val="35000"/>
            </a:spcAft>
            <a:buNone/>
          </a:pPr>
          <a:endParaRPr lang="tr-TR" sz="2000" kern="1200" dirty="0">
            <a:latin typeface="Times New Roman" pitchFamily="18" charset="0"/>
            <a:cs typeface="Times New Roman" pitchFamily="18" charset="0"/>
          </a:endParaRPr>
        </a:p>
      </dsp:txBody>
      <dsp:txXfrm rot="10800000">
        <a:off x="0" y="4286249"/>
        <a:ext cx="4572000" cy="2571750"/>
      </dsp:txXfrm>
    </dsp:sp>
    <dsp:sp modelId="{0CC5A135-C545-4D91-AA49-293F6CE4CD82}">
      <dsp:nvSpPr>
        <dsp:cNvPr id="0" name=""/>
        <dsp:cNvSpPr/>
      </dsp:nvSpPr>
      <dsp:spPr>
        <a:xfrm rot="5400000">
          <a:off x="5143500" y="2857500"/>
          <a:ext cx="3429000" cy="4572000"/>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just" defTabSz="889000">
            <a:lnSpc>
              <a:spcPct val="90000"/>
            </a:lnSpc>
            <a:spcBef>
              <a:spcPct val="0"/>
            </a:spcBef>
            <a:spcAft>
              <a:spcPct val="35000"/>
            </a:spcAft>
            <a:buNone/>
          </a:pPr>
          <a:endParaRPr lang="tr-TR" sz="2000" kern="1200" dirty="0">
            <a:latin typeface="Times New Roman" pitchFamily="18" charset="0"/>
            <a:cs typeface="Times New Roman" pitchFamily="18" charset="0"/>
          </a:endParaRPr>
        </a:p>
        <a:p>
          <a:pPr marL="0" lvl="0" indent="0" algn="just" defTabSz="889000">
            <a:lnSpc>
              <a:spcPct val="90000"/>
            </a:lnSpc>
            <a:spcBef>
              <a:spcPct val="0"/>
            </a:spcBef>
            <a:spcAft>
              <a:spcPct val="35000"/>
            </a:spcAft>
            <a:buNone/>
          </a:pPr>
          <a:r>
            <a:rPr lang="tr-TR" sz="2000" kern="1200" dirty="0">
              <a:latin typeface="Times New Roman" pitchFamily="18" charset="0"/>
              <a:cs typeface="Times New Roman" pitchFamily="18" charset="0"/>
            </a:rPr>
            <a:t>- Taşınmazdaki Paylı Mülkiyet Payının satışında, diğer Paydaşlar, Kanuni Önalım Hakkını kullanarak öncelikle satın almak imkanına sahiptirler. Bu hak, MK. m. 731 uyarınca bertaraf edilebilir.</a:t>
          </a:r>
        </a:p>
        <a:p>
          <a:pPr marL="0" lvl="0" indent="0" algn="just" defTabSz="889000">
            <a:lnSpc>
              <a:spcPct val="90000"/>
            </a:lnSpc>
            <a:spcBef>
              <a:spcPct val="0"/>
            </a:spcBef>
            <a:spcAft>
              <a:spcPct val="35000"/>
            </a:spcAft>
            <a:buNone/>
          </a:pPr>
          <a:r>
            <a:rPr lang="tr-TR" sz="2000" kern="1200" dirty="0">
              <a:latin typeface="Times New Roman" pitchFamily="18" charset="0"/>
              <a:cs typeface="Times New Roman" pitchFamily="18" charset="0"/>
            </a:rPr>
            <a:t>- Paylı Mülkiyette, Paydaşların Payını devrini kısıtlama hususunda yapacakları Sözleşmeler sadece taraflar arasında hüküm ifade eder. Üçüncü kişilere karşı ileri sürülemez.</a:t>
          </a:r>
        </a:p>
        <a:p>
          <a:pPr marL="0" lvl="0" indent="0" algn="ctr" defTabSz="889000">
            <a:lnSpc>
              <a:spcPct val="90000"/>
            </a:lnSpc>
            <a:spcBef>
              <a:spcPct val="0"/>
            </a:spcBef>
            <a:spcAft>
              <a:spcPct val="35000"/>
            </a:spcAft>
            <a:buNone/>
          </a:pPr>
          <a:endParaRPr lang="tr-TR" sz="2000" kern="1200" dirty="0">
            <a:latin typeface="Times New Roman" pitchFamily="18" charset="0"/>
            <a:cs typeface="Times New Roman" pitchFamily="18" charset="0"/>
          </a:endParaRPr>
        </a:p>
        <a:p>
          <a:pPr marL="0" lvl="0" indent="0" algn="ctr" defTabSz="889000">
            <a:lnSpc>
              <a:spcPct val="90000"/>
            </a:lnSpc>
            <a:spcBef>
              <a:spcPct val="0"/>
            </a:spcBef>
            <a:spcAft>
              <a:spcPct val="35000"/>
            </a:spcAft>
            <a:buNone/>
          </a:pPr>
          <a:endParaRPr lang="tr-TR" sz="2000" kern="1200" dirty="0">
            <a:latin typeface="Times New Roman" pitchFamily="18" charset="0"/>
            <a:cs typeface="Times New Roman" pitchFamily="18" charset="0"/>
          </a:endParaRPr>
        </a:p>
      </dsp:txBody>
      <dsp:txXfrm rot="-5400000">
        <a:off x="4572000" y="4286250"/>
        <a:ext cx="4572000" cy="2571750"/>
      </dsp:txXfrm>
    </dsp:sp>
    <dsp:sp modelId="{AEF43A9F-231F-4131-867D-3E191AB742BE}">
      <dsp:nvSpPr>
        <dsp:cNvPr id="0" name=""/>
        <dsp:cNvSpPr/>
      </dsp:nvSpPr>
      <dsp:spPr>
        <a:xfrm>
          <a:off x="3347874" y="2420891"/>
          <a:ext cx="2743200" cy="1426464"/>
        </a:xfrm>
        <a:prstGeom prst="roundRect">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tr-TR" sz="2800" kern="1200" dirty="0">
              <a:latin typeface="Times New Roman" pitchFamily="18" charset="0"/>
              <a:cs typeface="Times New Roman" pitchFamily="18" charset="0"/>
            </a:rPr>
            <a:t>Paydaşın Payında Tasarrufu</a:t>
          </a:r>
        </a:p>
      </dsp:txBody>
      <dsp:txXfrm>
        <a:off x="3417508" y="2490525"/>
        <a:ext cx="2603932" cy="128719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4E0D85-1E15-466F-8CA7-40AEDBA0D276}">
      <dsp:nvSpPr>
        <dsp:cNvPr id="0" name=""/>
        <dsp:cNvSpPr/>
      </dsp:nvSpPr>
      <dsp:spPr>
        <a:xfrm>
          <a:off x="4193463" y="2175669"/>
          <a:ext cx="475616" cy="1812561"/>
        </a:xfrm>
        <a:custGeom>
          <a:avLst/>
          <a:gdLst/>
          <a:ahLst/>
          <a:cxnLst/>
          <a:rect l="0" t="0" r="0" b="0"/>
          <a:pathLst>
            <a:path>
              <a:moveTo>
                <a:pt x="0" y="0"/>
              </a:moveTo>
              <a:lnTo>
                <a:pt x="237808" y="0"/>
              </a:lnTo>
              <a:lnTo>
                <a:pt x="237808" y="1812561"/>
              </a:lnTo>
              <a:lnTo>
                <a:pt x="475616" y="181256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tr-TR" sz="600" kern="1200"/>
        </a:p>
      </dsp:txBody>
      <dsp:txXfrm>
        <a:off x="4384423" y="3035101"/>
        <a:ext cx="93696" cy="93696"/>
      </dsp:txXfrm>
    </dsp:sp>
    <dsp:sp modelId="{381FCA5C-3CA8-4D46-AF7F-A7761DC28DDD}">
      <dsp:nvSpPr>
        <dsp:cNvPr id="0" name=""/>
        <dsp:cNvSpPr/>
      </dsp:nvSpPr>
      <dsp:spPr>
        <a:xfrm>
          <a:off x="4193463" y="2175669"/>
          <a:ext cx="475616" cy="906280"/>
        </a:xfrm>
        <a:custGeom>
          <a:avLst/>
          <a:gdLst/>
          <a:ahLst/>
          <a:cxnLst/>
          <a:rect l="0" t="0" r="0" b="0"/>
          <a:pathLst>
            <a:path>
              <a:moveTo>
                <a:pt x="0" y="0"/>
              </a:moveTo>
              <a:lnTo>
                <a:pt x="237808" y="0"/>
              </a:lnTo>
              <a:lnTo>
                <a:pt x="237808" y="906280"/>
              </a:lnTo>
              <a:lnTo>
                <a:pt x="475616" y="90628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4405684" y="2603221"/>
        <a:ext cx="51175" cy="51175"/>
      </dsp:txXfrm>
    </dsp:sp>
    <dsp:sp modelId="{CF7164A7-A4DE-4BC1-A497-441132665CDC}">
      <dsp:nvSpPr>
        <dsp:cNvPr id="0" name=""/>
        <dsp:cNvSpPr/>
      </dsp:nvSpPr>
      <dsp:spPr>
        <a:xfrm>
          <a:off x="4193463" y="2129949"/>
          <a:ext cx="552903" cy="91440"/>
        </a:xfrm>
        <a:custGeom>
          <a:avLst/>
          <a:gdLst/>
          <a:ahLst/>
          <a:cxnLst/>
          <a:rect l="0" t="0" r="0" b="0"/>
          <a:pathLst>
            <a:path>
              <a:moveTo>
                <a:pt x="0" y="45720"/>
              </a:moveTo>
              <a:lnTo>
                <a:pt x="276451" y="45720"/>
              </a:lnTo>
              <a:lnTo>
                <a:pt x="276451" y="58596"/>
              </a:lnTo>
              <a:lnTo>
                <a:pt x="552903" y="58596"/>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4456089" y="2161842"/>
        <a:ext cx="27652" cy="27652"/>
      </dsp:txXfrm>
    </dsp:sp>
    <dsp:sp modelId="{EF642D61-6C8B-452F-A892-AB7FCB4BC030}">
      <dsp:nvSpPr>
        <dsp:cNvPr id="0" name=""/>
        <dsp:cNvSpPr/>
      </dsp:nvSpPr>
      <dsp:spPr>
        <a:xfrm>
          <a:off x="4193463" y="1269388"/>
          <a:ext cx="475616" cy="906280"/>
        </a:xfrm>
        <a:custGeom>
          <a:avLst/>
          <a:gdLst/>
          <a:ahLst/>
          <a:cxnLst/>
          <a:rect l="0" t="0" r="0" b="0"/>
          <a:pathLst>
            <a:path>
              <a:moveTo>
                <a:pt x="0" y="906280"/>
              </a:moveTo>
              <a:lnTo>
                <a:pt x="237808" y="906280"/>
              </a:lnTo>
              <a:lnTo>
                <a:pt x="237808" y="0"/>
              </a:lnTo>
              <a:lnTo>
                <a:pt x="475616"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4405684" y="1696941"/>
        <a:ext cx="51175" cy="51175"/>
      </dsp:txXfrm>
    </dsp:sp>
    <dsp:sp modelId="{9E81DE24-9705-4C04-881A-72C56BEE8550}">
      <dsp:nvSpPr>
        <dsp:cNvPr id="0" name=""/>
        <dsp:cNvSpPr/>
      </dsp:nvSpPr>
      <dsp:spPr>
        <a:xfrm>
          <a:off x="4193463" y="362512"/>
          <a:ext cx="540014" cy="1813156"/>
        </a:xfrm>
        <a:custGeom>
          <a:avLst/>
          <a:gdLst/>
          <a:ahLst/>
          <a:cxnLst/>
          <a:rect l="0" t="0" r="0" b="0"/>
          <a:pathLst>
            <a:path>
              <a:moveTo>
                <a:pt x="0" y="1813156"/>
              </a:moveTo>
              <a:lnTo>
                <a:pt x="270007" y="1813156"/>
              </a:lnTo>
              <a:lnTo>
                <a:pt x="270007" y="0"/>
              </a:lnTo>
              <a:lnTo>
                <a:pt x="540014"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tr-TR" sz="600" kern="1200"/>
        </a:p>
      </dsp:txBody>
      <dsp:txXfrm>
        <a:off x="4416174" y="1221794"/>
        <a:ext cx="94593" cy="94593"/>
      </dsp:txXfrm>
    </dsp:sp>
    <dsp:sp modelId="{16B5E06F-CF4D-4A74-A6F5-9C7F99CBD179}">
      <dsp:nvSpPr>
        <dsp:cNvPr id="0" name=""/>
        <dsp:cNvSpPr/>
      </dsp:nvSpPr>
      <dsp:spPr>
        <a:xfrm rot="16200000">
          <a:off x="1922991" y="1813156"/>
          <a:ext cx="3815919" cy="72502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tr-TR" sz="2400" kern="1200" dirty="0">
              <a:solidFill>
                <a:schemeClr val="tx1"/>
              </a:solidFill>
            </a:rPr>
            <a:t>Medeni Kanuna Göre Yönetim İşleri</a:t>
          </a:r>
        </a:p>
      </dsp:txBody>
      <dsp:txXfrm>
        <a:off x="1922991" y="1813156"/>
        <a:ext cx="3815919" cy="725024"/>
      </dsp:txXfrm>
    </dsp:sp>
    <dsp:sp modelId="{7C280701-DF36-4B99-8E24-DAD618A50430}">
      <dsp:nvSpPr>
        <dsp:cNvPr id="0" name=""/>
        <dsp:cNvSpPr/>
      </dsp:nvSpPr>
      <dsp:spPr>
        <a:xfrm>
          <a:off x="4733478" y="0"/>
          <a:ext cx="2378081" cy="72502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tr-TR" sz="2400" b="1" kern="1200" dirty="0">
              <a:solidFill>
                <a:schemeClr val="tx1"/>
              </a:solidFill>
            </a:rPr>
            <a:t>Zorunlu Yönetim İşleri</a:t>
          </a:r>
        </a:p>
      </dsp:txBody>
      <dsp:txXfrm>
        <a:off x="4733478" y="0"/>
        <a:ext cx="2378081" cy="725024"/>
      </dsp:txXfrm>
    </dsp:sp>
    <dsp:sp modelId="{57143E41-F3E8-4B82-B6D5-BA82A55F63F3}">
      <dsp:nvSpPr>
        <dsp:cNvPr id="0" name=""/>
        <dsp:cNvSpPr/>
      </dsp:nvSpPr>
      <dsp:spPr>
        <a:xfrm>
          <a:off x="4669079" y="906875"/>
          <a:ext cx="2378081" cy="72502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tr-TR" sz="2400" kern="1200" dirty="0">
              <a:solidFill>
                <a:schemeClr val="tx1"/>
              </a:solidFill>
            </a:rPr>
            <a:t>İvedi Yönetim İşleri</a:t>
          </a:r>
        </a:p>
      </dsp:txBody>
      <dsp:txXfrm>
        <a:off x="4669079" y="906875"/>
        <a:ext cx="2378081" cy="725024"/>
      </dsp:txXfrm>
    </dsp:sp>
    <dsp:sp modelId="{54BB9379-2197-48F1-9049-278C8BA81442}">
      <dsp:nvSpPr>
        <dsp:cNvPr id="0" name=""/>
        <dsp:cNvSpPr/>
      </dsp:nvSpPr>
      <dsp:spPr>
        <a:xfrm>
          <a:off x="4746367" y="1826033"/>
          <a:ext cx="2378081" cy="72502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tr-TR" sz="2400" kern="1200" dirty="0">
              <a:solidFill>
                <a:schemeClr val="tx1"/>
              </a:solidFill>
            </a:rPr>
            <a:t>Olağan Yönetim İşleri</a:t>
          </a:r>
        </a:p>
      </dsp:txBody>
      <dsp:txXfrm>
        <a:off x="4746367" y="1826033"/>
        <a:ext cx="2378081" cy="725024"/>
      </dsp:txXfrm>
    </dsp:sp>
    <dsp:sp modelId="{2B469E9F-0EAD-49BB-A77D-3EC798CFB6E9}">
      <dsp:nvSpPr>
        <dsp:cNvPr id="0" name=""/>
        <dsp:cNvSpPr/>
      </dsp:nvSpPr>
      <dsp:spPr>
        <a:xfrm>
          <a:off x="4669079" y="2719437"/>
          <a:ext cx="2378081" cy="72502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tr-TR" sz="2400" kern="1200" dirty="0">
              <a:solidFill>
                <a:schemeClr val="tx1"/>
              </a:solidFill>
            </a:rPr>
            <a:t>Önemli Yönetim İşleri </a:t>
          </a:r>
        </a:p>
      </dsp:txBody>
      <dsp:txXfrm>
        <a:off x="4669079" y="2719437"/>
        <a:ext cx="2378081" cy="725024"/>
      </dsp:txXfrm>
    </dsp:sp>
    <dsp:sp modelId="{83C62623-2EDA-4685-9C57-95B896B860CD}">
      <dsp:nvSpPr>
        <dsp:cNvPr id="0" name=""/>
        <dsp:cNvSpPr/>
      </dsp:nvSpPr>
      <dsp:spPr>
        <a:xfrm>
          <a:off x="4669079" y="3625718"/>
          <a:ext cx="2378081" cy="72502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tr-TR" sz="2400" kern="1200" dirty="0">
              <a:solidFill>
                <a:schemeClr val="tx1"/>
              </a:solidFill>
            </a:rPr>
            <a:t>Olağanüstü Yönetim İşleri </a:t>
          </a:r>
        </a:p>
      </dsp:txBody>
      <dsp:txXfrm>
        <a:off x="4669079" y="3625718"/>
        <a:ext cx="2378081" cy="72502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FC0421-30A5-4DB8-911C-964F9122D57C}">
      <dsp:nvSpPr>
        <dsp:cNvPr id="0" name=""/>
        <dsp:cNvSpPr/>
      </dsp:nvSpPr>
      <dsp:spPr>
        <a:xfrm rot="16200000">
          <a:off x="-1295194" y="1295194"/>
          <a:ext cx="5517232" cy="2926843"/>
        </a:xfrm>
        <a:prstGeom prst="flowChartManualOperati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0" rIns="114300" bIns="0" numCol="1" spcCol="1270" anchor="ctr" anchorCtr="0">
          <a:noAutofit/>
        </a:bodyPr>
        <a:lstStyle/>
        <a:p>
          <a:pPr marL="0" lvl="0" indent="0" algn="ctr" defTabSz="800100">
            <a:lnSpc>
              <a:spcPct val="90000"/>
            </a:lnSpc>
            <a:spcBef>
              <a:spcPct val="0"/>
            </a:spcBef>
            <a:spcAft>
              <a:spcPct val="35000"/>
            </a:spcAft>
            <a:buNone/>
          </a:pPr>
          <a:r>
            <a:rPr lang="tr-TR" sz="1800" kern="1200" dirty="0">
              <a:latin typeface="Times New Roman" pitchFamily="18" charset="0"/>
              <a:cs typeface="Times New Roman" pitchFamily="18" charset="0"/>
            </a:rPr>
            <a:t>                                                     </a:t>
          </a:r>
          <a:r>
            <a:rPr lang="tr-TR" sz="1800" u="sng" kern="1200" dirty="0">
              <a:solidFill>
                <a:schemeClr val="tx1"/>
              </a:solidFill>
              <a:latin typeface="Times New Roman" pitchFamily="18" charset="0"/>
              <a:cs typeface="Times New Roman" pitchFamily="18" charset="0"/>
            </a:rPr>
            <a:t>Olağan Yönetim İşleri </a:t>
          </a:r>
        </a:p>
        <a:p>
          <a:pPr marL="0" lvl="0" indent="0" algn="ctr" defTabSz="800100">
            <a:lnSpc>
              <a:spcPct val="90000"/>
            </a:lnSpc>
            <a:spcBef>
              <a:spcPct val="0"/>
            </a:spcBef>
            <a:spcAft>
              <a:spcPct val="35000"/>
            </a:spcAft>
            <a:buNone/>
          </a:pPr>
          <a:r>
            <a:rPr lang="tr-TR" sz="1800" kern="1200" dirty="0">
              <a:latin typeface="Times New Roman" pitchFamily="18" charset="0"/>
              <a:cs typeface="Times New Roman" pitchFamily="18" charset="0"/>
            </a:rPr>
            <a:t>      </a:t>
          </a:r>
          <a:r>
            <a:rPr lang="tr-TR" sz="1800" b="0" i="1" kern="1200" dirty="0">
              <a:solidFill>
                <a:schemeClr val="tx1"/>
              </a:solidFill>
              <a:latin typeface="Times New Roman" pitchFamily="18" charset="0"/>
              <a:cs typeface="Times New Roman" pitchFamily="18" charset="0"/>
            </a:rPr>
            <a:t>(MK. m. 690)</a:t>
          </a:r>
        </a:p>
        <a:p>
          <a:pPr marL="0" lvl="0" indent="0" algn="just" defTabSz="800100">
            <a:lnSpc>
              <a:spcPct val="90000"/>
            </a:lnSpc>
            <a:spcBef>
              <a:spcPct val="0"/>
            </a:spcBef>
            <a:spcAft>
              <a:spcPct val="35000"/>
            </a:spcAft>
            <a:buNone/>
          </a:pPr>
          <a:r>
            <a:rPr lang="tr-TR" sz="1800" kern="1200" dirty="0">
              <a:latin typeface="Times New Roman" pitchFamily="18" charset="0"/>
              <a:cs typeface="Times New Roman" pitchFamily="18" charset="0"/>
            </a:rPr>
            <a:t>Çoğunluk aksine karar vermedikçe, Paydaşlardan her biri, Küçük Onarım gibi Olağan Yönetim İşlerini icra etmeye yetkilidir.</a:t>
          </a:r>
        </a:p>
      </dsp:txBody>
      <dsp:txXfrm rot="5400000">
        <a:off x="0" y="1103446"/>
        <a:ext cx="2926843" cy="3310340"/>
      </dsp:txXfrm>
    </dsp:sp>
    <dsp:sp modelId="{F30968FA-3B38-4D57-B6F5-F534D2C9EC47}">
      <dsp:nvSpPr>
        <dsp:cNvPr id="0" name=""/>
        <dsp:cNvSpPr/>
      </dsp:nvSpPr>
      <dsp:spPr>
        <a:xfrm rot="16200000">
          <a:off x="1985094" y="1147382"/>
          <a:ext cx="5517232" cy="3222466"/>
        </a:xfrm>
        <a:prstGeom prst="flowChartManualOperati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0" rIns="114300" bIns="0" numCol="1" spcCol="1270" anchor="ctr" anchorCtr="0">
          <a:noAutofit/>
        </a:bodyPr>
        <a:lstStyle/>
        <a:p>
          <a:pPr marL="0" lvl="0" indent="0" algn="ctr" defTabSz="800100">
            <a:lnSpc>
              <a:spcPct val="90000"/>
            </a:lnSpc>
            <a:spcBef>
              <a:spcPct val="0"/>
            </a:spcBef>
            <a:spcAft>
              <a:spcPct val="35000"/>
            </a:spcAft>
            <a:buNone/>
          </a:pPr>
          <a:r>
            <a:rPr lang="tr-TR" sz="1800" u="sng" kern="1200" dirty="0">
              <a:solidFill>
                <a:schemeClr val="tx1"/>
              </a:solidFill>
              <a:latin typeface="Times New Roman" pitchFamily="18" charset="0"/>
              <a:cs typeface="Times New Roman" pitchFamily="18" charset="0"/>
            </a:rPr>
            <a:t>Önemli Yönetim İşleri</a:t>
          </a:r>
        </a:p>
        <a:p>
          <a:pPr marL="0" lvl="0" indent="0" algn="ctr" defTabSz="800100">
            <a:lnSpc>
              <a:spcPct val="90000"/>
            </a:lnSpc>
            <a:spcBef>
              <a:spcPct val="0"/>
            </a:spcBef>
            <a:spcAft>
              <a:spcPct val="35000"/>
            </a:spcAft>
            <a:buNone/>
          </a:pPr>
          <a:r>
            <a:rPr lang="tr-TR" sz="1800" kern="1200" dirty="0">
              <a:latin typeface="Times New Roman" pitchFamily="18" charset="0"/>
              <a:cs typeface="Times New Roman" pitchFamily="18" charset="0"/>
            </a:rPr>
            <a:t>(</a:t>
          </a:r>
          <a:r>
            <a:rPr lang="tr-TR" sz="1800" i="1" kern="1200" dirty="0">
              <a:solidFill>
                <a:schemeClr val="tx1"/>
              </a:solidFill>
              <a:latin typeface="Times New Roman" pitchFamily="18" charset="0"/>
              <a:cs typeface="Times New Roman" pitchFamily="18" charset="0"/>
            </a:rPr>
            <a:t>MK. m. 691)</a:t>
          </a:r>
        </a:p>
        <a:p>
          <a:pPr marL="0" lvl="0" indent="0" algn="just" defTabSz="800100">
            <a:lnSpc>
              <a:spcPct val="90000"/>
            </a:lnSpc>
            <a:spcBef>
              <a:spcPct val="0"/>
            </a:spcBef>
            <a:spcAft>
              <a:spcPct val="35000"/>
            </a:spcAft>
            <a:buNone/>
          </a:pPr>
          <a:r>
            <a:rPr lang="tr-TR" sz="1800" kern="1200" dirty="0">
              <a:latin typeface="Times New Roman" pitchFamily="18" charset="0"/>
              <a:cs typeface="Times New Roman" pitchFamily="18" charset="0"/>
            </a:rPr>
            <a:t>İşletme Usulünün veya Tarım Türünün Değiştirilmesi, adi kiraya veya ürün kirasına ilişkin sözleşmelerin yapılması veya feshi, toprağın ıslahı gibi Önemli Yönetim İşleri için Pay ve Paydaş Çoğunluğu ile karar verilmesi gerekir. Olağan  Yönetim İşlerini aşan ve Paylı Malın Değerinin veya yarar sağlamaya elverişliliğinin korunması için gerekli Bakım, Onarım ve Yapı İşlerinde de aynı çoğunluk aranır.</a:t>
          </a:r>
        </a:p>
      </dsp:txBody>
      <dsp:txXfrm rot="5400000">
        <a:off x="3132477" y="1103445"/>
        <a:ext cx="3222466" cy="3310340"/>
      </dsp:txXfrm>
    </dsp:sp>
    <dsp:sp modelId="{6D8869D2-92BC-445A-AC35-80A3615640C8}">
      <dsp:nvSpPr>
        <dsp:cNvPr id="0" name=""/>
        <dsp:cNvSpPr/>
      </dsp:nvSpPr>
      <dsp:spPr>
        <a:xfrm rot="16200000">
          <a:off x="5083264" y="1457114"/>
          <a:ext cx="5517232" cy="2603003"/>
        </a:xfrm>
        <a:prstGeom prst="flowChartManualOperati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0" rIns="114300" bIns="0" numCol="1" spcCol="1270" anchor="ctr" anchorCtr="0">
          <a:noAutofit/>
        </a:bodyPr>
        <a:lstStyle/>
        <a:p>
          <a:pPr marL="0" lvl="0" indent="0" algn="ctr" defTabSz="800100">
            <a:lnSpc>
              <a:spcPct val="90000"/>
            </a:lnSpc>
            <a:spcBef>
              <a:spcPct val="0"/>
            </a:spcBef>
            <a:spcAft>
              <a:spcPct val="35000"/>
            </a:spcAft>
            <a:buNone/>
          </a:pPr>
          <a:r>
            <a:rPr lang="tr-TR" sz="1800" u="sng" kern="1200" dirty="0">
              <a:solidFill>
                <a:schemeClr val="tx1"/>
              </a:solidFill>
              <a:latin typeface="Times New Roman" pitchFamily="18" charset="0"/>
              <a:cs typeface="Times New Roman" pitchFamily="18" charset="0"/>
            </a:rPr>
            <a:t>Olağanüstü Yönetim İşleri ve Tasarruflar</a:t>
          </a:r>
        </a:p>
        <a:p>
          <a:pPr marL="0" lvl="0" indent="0" algn="ctr" defTabSz="800100">
            <a:lnSpc>
              <a:spcPct val="90000"/>
            </a:lnSpc>
            <a:spcBef>
              <a:spcPct val="0"/>
            </a:spcBef>
            <a:spcAft>
              <a:spcPct val="35000"/>
            </a:spcAft>
            <a:buNone/>
          </a:pPr>
          <a:r>
            <a:rPr lang="tr-TR" sz="1800" b="0" i="1" kern="1200" dirty="0">
              <a:solidFill>
                <a:schemeClr val="tx1"/>
              </a:solidFill>
              <a:latin typeface="Times New Roman" pitchFamily="18" charset="0"/>
              <a:cs typeface="Times New Roman" pitchFamily="18" charset="0"/>
            </a:rPr>
            <a:t>(MK. m. 692)</a:t>
          </a:r>
        </a:p>
        <a:p>
          <a:pPr marL="0" lvl="0" indent="0" algn="just" defTabSz="800100">
            <a:lnSpc>
              <a:spcPct val="90000"/>
            </a:lnSpc>
            <a:spcBef>
              <a:spcPct val="0"/>
            </a:spcBef>
            <a:spcAft>
              <a:spcPct val="35000"/>
            </a:spcAft>
            <a:buNone/>
          </a:pPr>
          <a:r>
            <a:rPr lang="tr-TR" sz="1800" kern="1200" dirty="0">
              <a:latin typeface="Times New Roman" pitchFamily="18" charset="0"/>
              <a:cs typeface="Times New Roman" pitchFamily="18" charset="0"/>
            </a:rPr>
            <a:t>Paylı Malın özgülendiği Amacın Değiştirilmesi veya Olağan şekilde Kullanmanın gerekli kıldığı ölçüyü aşan Yapı İşlerine girişilmesi gibi Olağanüstü Yönetim İşleri ile Paylı Malın Devri veya üzerinde Sınırlı Ayni Hak kurma gibi Tasarruf İşlemlerinde Paydaşların Oybirliği aranır.</a:t>
          </a:r>
        </a:p>
      </dsp:txBody>
      <dsp:txXfrm rot="5400000">
        <a:off x="6540378" y="1103446"/>
        <a:ext cx="2603003" cy="331034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9F46E8-77B7-4144-878F-7D9860F466BA}">
      <dsp:nvSpPr>
        <dsp:cNvPr id="0" name=""/>
        <dsp:cNvSpPr/>
      </dsp:nvSpPr>
      <dsp:spPr>
        <a:xfrm>
          <a:off x="0" y="0"/>
          <a:ext cx="8229600" cy="1858238"/>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44780" tIns="144780" rIns="144780" bIns="144780" numCol="1" spcCol="1270" anchor="ctr" anchorCtr="0">
          <a:noAutofit/>
        </a:bodyPr>
        <a:lstStyle/>
        <a:p>
          <a:pPr marL="0" lvl="0" indent="0" algn="just" defTabSz="1689100">
            <a:lnSpc>
              <a:spcPct val="90000"/>
            </a:lnSpc>
            <a:spcBef>
              <a:spcPct val="0"/>
            </a:spcBef>
            <a:spcAft>
              <a:spcPct val="35000"/>
            </a:spcAft>
            <a:buNone/>
          </a:pPr>
          <a:r>
            <a:rPr lang="tr-TR" sz="3800" kern="1200" dirty="0">
              <a:latin typeface="Times New Roman" pitchFamily="18" charset="0"/>
              <a:cs typeface="Times New Roman" pitchFamily="18" charset="0"/>
            </a:rPr>
            <a:t>İki halde paydaşın sahip olabileceği hak ve yetkiler kaldırılamayacak ve sınırlandırılamayacaktır: (MK 689)</a:t>
          </a:r>
          <a:endParaRPr lang="tr-TR" sz="3800" kern="1200" dirty="0"/>
        </a:p>
      </dsp:txBody>
      <dsp:txXfrm>
        <a:off x="0" y="0"/>
        <a:ext cx="8229600" cy="1858238"/>
      </dsp:txXfrm>
    </dsp:sp>
    <dsp:sp modelId="{AB677C29-841B-426D-9F76-D79D65603765}">
      <dsp:nvSpPr>
        <dsp:cNvPr id="0" name=""/>
        <dsp:cNvSpPr/>
      </dsp:nvSpPr>
      <dsp:spPr>
        <a:xfrm>
          <a:off x="0" y="1858238"/>
          <a:ext cx="4114799" cy="390230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tr-TR" sz="2700" kern="1200" dirty="0">
              <a:latin typeface="Times New Roman" pitchFamily="18" charset="0"/>
              <a:cs typeface="Times New Roman" pitchFamily="18" charset="0"/>
            </a:rPr>
            <a:t>Paylı   Mülkiyet     Konusu Eşyanın kullanılabilirliğinin   ve    Değerinin   Korunması  için          Zorunlu     olan    Yönetim İşlerini    yapmak    ve    gerektiğinde  Mahkemeden     buna     ilişkin     Önlemlerin       alınmasını     istemek</a:t>
          </a:r>
          <a:endParaRPr lang="tr-TR" sz="2700" kern="1200" dirty="0"/>
        </a:p>
      </dsp:txBody>
      <dsp:txXfrm>
        <a:off x="0" y="1858238"/>
        <a:ext cx="4114799" cy="3902300"/>
      </dsp:txXfrm>
    </dsp:sp>
    <dsp:sp modelId="{C2178DA3-4468-4CAF-83F8-7F34EA916E99}">
      <dsp:nvSpPr>
        <dsp:cNvPr id="0" name=""/>
        <dsp:cNvSpPr/>
      </dsp:nvSpPr>
      <dsp:spPr>
        <a:xfrm>
          <a:off x="4114800" y="1858238"/>
          <a:ext cx="4114799" cy="390230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tr-TR" sz="2700" kern="1200" dirty="0">
              <a:latin typeface="Times New Roman" pitchFamily="18" charset="0"/>
              <a:cs typeface="Times New Roman" pitchFamily="18" charset="0"/>
            </a:rPr>
            <a:t>Eşyayı     bir    Zarar Tehlikesinden   veya    Zararın Artmasından  korumak  için derhal   alınması   gereken Önlemleri   bütün   Paydaşlar   hesabına   almak </a:t>
          </a:r>
          <a:endParaRPr lang="tr-TR" sz="2700" kern="1200" dirty="0"/>
        </a:p>
      </dsp:txBody>
      <dsp:txXfrm>
        <a:off x="4114800" y="1858238"/>
        <a:ext cx="4114799" cy="3902300"/>
      </dsp:txXfrm>
    </dsp:sp>
    <dsp:sp modelId="{AA15C9E0-4F14-4996-A8D2-665E76B4E56A}">
      <dsp:nvSpPr>
        <dsp:cNvPr id="0" name=""/>
        <dsp:cNvSpPr/>
      </dsp:nvSpPr>
      <dsp:spPr>
        <a:xfrm>
          <a:off x="0" y="5760538"/>
          <a:ext cx="8229600" cy="433588"/>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BDF74D-B90F-4CA7-95F7-EF8682D86D37}">
      <dsp:nvSpPr>
        <dsp:cNvPr id="0" name=""/>
        <dsp:cNvSpPr/>
      </dsp:nvSpPr>
      <dsp:spPr>
        <a:xfrm>
          <a:off x="4046494" y="2175669"/>
          <a:ext cx="541292" cy="1129971"/>
        </a:xfrm>
        <a:custGeom>
          <a:avLst/>
          <a:gdLst/>
          <a:ahLst/>
          <a:cxnLst/>
          <a:rect l="0" t="0" r="0" b="0"/>
          <a:pathLst>
            <a:path>
              <a:moveTo>
                <a:pt x="0" y="0"/>
              </a:moveTo>
              <a:lnTo>
                <a:pt x="270646" y="0"/>
              </a:lnTo>
              <a:lnTo>
                <a:pt x="270646" y="1129971"/>
              </a:lnTo>
              <a:lnTo>
                <a:pt x="541292" y="112997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4285816" y="2709331"/>
        <a:ext cx="62646" cy="62646"/>
      </dsp:txXfrm>
    </dsp:sp>
    <dsp:sp modelId="{8C0CC727-5B75-4771-AF6E-37B67291CCD0}">
      <dsp:nvSpPr>
        <dsp:cNvPr id="0" name=""/>
        <dsp:cNvSpPr/>
      </dsp:nvSpPr>
      <dsp:spPr>
        <a:xfrm>
          <a:off x="4046494" y="2104188"/>
          <a:ext cx="476905" cy="91440"/>
        </a:xfrm>
        <a:custGeom>
          <a:avLst/>
          <a:gdLst/>
          <a:ahLst/>
          <a:cxnLst/>
          <a:rect l="0" t="0" r="0" b="0"/>
          <a:pathLst>
            <a:path>
              <a:moveTo>
                <a:pt x="0" y="71480"/>
              </a:moveTo>
              <a:lnTo>
                <a:pt x="238452" y="71480"/>
              </a:lnTo>
              <a:lnTo>
                <a:pt x="238452" y="45720"/>
              </a:lnTo>
              <a:lnTo>
                <a:pt x="476905" y="4572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4273006" y="2137968"/>
        <a:ext cx="23880" cy="23880"/>
      </dsp:txXfrm>
    </dsp:sp>
    <dsp:sp modelId="{50C60DC1-85E4-4E1C-8C87-9291BF90E6A6}">
      <dsp:nvSpPr>
        <dsp:cNvPr id="0" name=""/>
        <dsp:cNvSpPr/>
      </dsp:nvSpPr>
      <dsp:spPr>
        <a:xfrm>
          <a:off x="4046494" y="1045697"/>
          <a:ext cx="541292" cy="1129971"/>
        </a:xfrm>
        <a:custGeom>
          <a:avLst/>
          <a:gdLst/>
          <a:ahLst/>
          <a:cxnLst/>
          <a:rect l="0" t="0" r="0" b="0"/>
          <a:pathLst>
            <a:path>
              <a:moveTo>
                <a:pt x="0" y="1129971"/>
              </a:moveTo>
              <a:lnTo>
                <a:pt x="270646" y="1129971"/>
              </a:lnTo>
              <a:lnTo>
                <a:pt x="270646" y="0"/>
              </a:lnTo>
              <a:lnTo>
                <a:pt x="541292"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4285816" y="1579359"/>
        <a:ext cx="62646" cy="62646"/>
      </dsp:txXfrm>
    </dsp:sp>
    <dsp:sp modelId="{B79CBA2B-6CA7-4226-A3E3-4B7D5ACF948C}">
      <dsp:nvSpPr>
        <dsp:cNvPr id="0" name=""/>
        <dsp:cNvSpPr/>
      </dsp:nvSpPr>
      <dsp:spPr>
        <a:xfrm rot="16200000">
          <a:off x="1462502" y="1763098"/>
          <a:ext cx="4342843" cy="82514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kern="1200" dirty="0">
              <a:solidFill>
                <a:schemeClr val="tx1"/>
              </a:solidFill>
            </a:rPr>
            <a:t>Paydaşların Malın Bütünü Bakımından Yetkileri</a:t>
          </a:r>
        </a:p>
      </dsp:txBody>
      <dsp:txXfrm>
        <a:off x="1462502" y="1763098"/>
        <a:ext cx="4342843" cy="825140"/>
      </dsp:txXfrm>
    </dsp:sp>
    <dsp:sp modelId="{31D5D33F-6F70-4169-BFF3-B5BD32EB89A8}">
      <dsp:nvSpPr>
        <dsp:cNvPr id="0" name=""/>
        <dsp:cNvSpPr/>
      </dsp:nvSpPr>
      <dsp:spPr>
        <a:xfrm>
          <a:off x="4587786" y="633127"/>
          <a:ext cx="2706460" cy="82514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kern="1200" dirty="0">
              <a:solidFill>
                <a:schemeClr val="tx1"/>
              </a:solidFill>
              <a:latin typeface="Times New Roman" panose="02020603050405020304" pitchFamily="18" charset="0"/>
              <a:cs typeface="Times New Roman" panose="02020603050405020304" pitchFamily="18" charset="0"/>
            </a:rPr>
            <a:t>Yönetime Katılma Yetkisi</a:t>
          </a:r>
        </a:p>
      </dsp:txBody>
      <dsp:txXfrm>
        <a:off x="4587786" y="633127"/>
        <a:ext cx="2706460" cy="825140"/>
      </dsp:txXfrm>
    </dsp:sp>
    <dsp:sp modelId="{D86D5AE2-505B-4139-AAA6-1E150D4A20F6}">
      <dsp:nvSpPr>
        <dsp:cNvPr id="0" name=""/>
        <dsp:cNvSpPr/>
      </dsp:nvSpPr>
      <dsp:spPr>
        <a:xfrm>
          <a:off x="4523399" y="1638791"/>
          <a:ext cx="2688678" cy="102223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tr-TR" sz="2400" kern="1200" dirty="0">
              <a:solidFill>
                <a:schemeClr val="tx1"/>
              </a:solidFill>
              <a:latin typeface="Times New Roman" panose="02020603050405020304" pitchFamily="18" charset="0"/>
              <a:cs typeface="Times New Roman" panose="02020603050405020304" pitchFamily="18" charset="0"/>
            </a:rPr>
            <a:t>Paylı Maldan Yararlanma ve Onu Kullanma Yetkisi</a:t>
          </a:r>
        </a:p>
      </dsp:txBody>
      <dsp:txXfrm>
        <a:off x="4523399" y="1638791"/>
        <a:ext cx="2688678" cy="1022233"/>
      </dsp:txXfrm>
    </dsp:sp>
    <dsp:sp modelId="{6734A947-E6CE-4F48-93C0-3053C6830FBF}">
      <dsp:nvSpPr>
        <dsp:cNvPr id="0" name=""/>
        <dsp:cNvSpPr/>
      </dsp:nvSpPr>
      <dsp:spPr>
        <a:xfrm>
          <a:off x="4587786" y="2893070"/>
          <a:ext cx="2706460" cy="82514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kern="1200" dirty="0">
              <a:solidFill>
                <a:schemeClr val="tx1"/>
              </a:solidFill>
              <a:latin typeface="Times New Roman" panose="02020603050405020304" pitchFamily="18" charset="0"/>
              <a:cs typeface="Times New Roman" panose="02020603050405020304" pitchFamily="18" charset="0"/>
            </a:rPr>
            <a:t>Ortak Menfaatleri Koruma Yetkisi</a:t>
          </a:r>
        </a:p>
      </dsp:txBody>
      <dsp:txXfrm>
        <a:off x="4587786" y="2893070"/>
        <a:ext cx="2706460" cy="825140"/>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1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1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15.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19.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3.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24.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25.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6.xml><?xml version="1.0" encoding="utf-8"?>
<dgm:layoutDef xmlns:dgm="http://schemas.openxmlformats.org/drawingml/2006/diagram" xmlns:a="http://schemas.openxmlformats.org/drawingml/2006/main" uniqueId="urn:microsoft.com/office/officeart/2005/8/layout/default#3">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5.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6.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9.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30525" cy="498475"/>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29050" y="0"/>
            <a:ext cx="2930525" cy="498475"/>
          </a:xfrm>
          <a:prstGeom prst="rect">
            <a:avLst/>
          </a:prstGeom>
        </p:spPr>
        <p:txBody>
          <a:bodyPr vert="horz" lIns="91440" tIns="45720" rIns="91440" bIns="45720" rtlCol="0"/>
          <a:lstStyle>
            <a:lvl1pPr algn="r">
              <a:defRPr sz="1200"/>
            </a:lvl1pPr>
          </a:lstStyle>
          <a:p>
            <a:fld id="{59F0E767-4D8C-424A-9C96-94CF1FF2DBF5}" type="datetimeFigureOut">
              <a:rPr lang="tr-TR" smtClean="0"/>
              <a:t>17.04.2020</a:t>
            </a:fld>
            <a:endParaRPr lang="tr-TR"/>
          </a:p>
        </p:txBody>
      </p:sp>
      <p:sp>
        <p:nvSpPr>
          <p:cNvPr id="4" name="Altbilgi Yer Tutucusu 3"/>
          <p:cNvSpPr>
            <a:spLocks noGrp="1"/>
          </p:cNvSpPr>
          <p:nvPr>
            <p:ph type="ftr" sz="quarter" idx="2"/>
          </p:nvPr>
        </p:nvSpPr>
        <p:spPr>
          <a:xfrm>
            <a:off x="0" y="9444038"/>
            <a:ext cx="2930525" cy="498475"/>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29050" y="9444038"/>
            <a:ext cx="2930525" cy="498475"/>
          </a:xfrm>
          <a:prstGeom prst="rect">
            <a:avLst/>
          </a:prstGeom>
        </p:spPr>
        <p:txBody>
          <a:bodyPr vert="horz" lIns="91440" tIns="45720" rIns="91440" bIns="45720" rtlCol="0" anchor="b"/>
          <a:lstStyle>
            <a:lvl1pPr algn="r">
              <a:defRPr sz="1200"/>
            </a:lvl1pPr>
          </a:lstStyle>
          <a:p>
            <a:fld id="{CFD5323D-98F7-44A2-BDFA-D72E94840592}" type="slidenum">
              <a:rPr lang="tr-TR" smtClean="0"/>
              <a:t>‹#›</a:t>
            </a:fld>
            <a:endParaRPr lang="tr-TR"/>
          </a:p>
        </p:txBody>
      </p:sp>
    </p:spTree>
    <p:extLst>
      <p:ext uri="{BB962C8B-B14F-4D97-AF65-F5344CB8AC3E}">
        <p14:creationId xmlns:p14="http://schemas.microsoft.com/office/powerpoint/2010/main" val="26047563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30525" cy="498475"/>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29050" y="0"/>
            <a:ext cx="2930525" cy="498475"/>
          </a:xfrm>
          <a:prstGeom prst="rect">
            <a:avLst/>
          </a:prstGeom>
        </p:spPr>
        <p:txBody>
          <a:bodyPr vert="horz" lIns="91440" tIns="45720" rIns="91440" bIns="45720" rtlCol="0"/>
          <a:lstStyle>
            <a:lvl1pPr algn="r">
              <a:defRPr sz="1200"/>
            </a:lvl1pPr>
          </a:lstStyle>
          <a:p>
            <a:fld id="{EC5E062F-12C0-498A-B8A9-9377231F04E6}" type="datetimeFigureOut">
              <a:rPr lang="tr-TR" smtClean="0"/>
              <a:t>17.04.2020</a:t>
            </a:fld>
            <a:endParaRPr lang="tr-TR"/>
          </a:p>
        </p:txBody>
      </p:sp>
      <p:sp>
        <p:nvSpPr>
          <p:cNvPr id="4" name="Slayt Görüntüsü Yer Tutucusu 3"/>
          <p:cNvSpPr>
            <a:spLocks noGrp="1" noRot="1" noChangeAspect="1"/>
          </p:cNvSpPr>
          <p:nvPr>
            <p:ph type="sldImg" idx="2"/>
          </p:nvPr>
        </p:nvSpPr>
        <p:spPr>
          <a:xfrm>
            <a:off x="398463" y="1243013"/>
            <a:ext cx="5964237" cy="3355975"/>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6275" y="4784725"/>
            <a:ext cx="5408613" cy="3914775"/>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9444038"/>
            <a:ext cx="2930525" cy="498475"/>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29050" y="9444038"/>
            <a:ext cx="2930525" cy="498475"/>
          </a:xfrm>
          <a:prstGeom prst="rect">
            <a:avLst/>
          </a:prstGeom>
        </p:spPr>
        <p:txBody>
          <a:bodyPr vert="horz" lIns="91440" tIns="45720" rIns="91440" bIns="45720" rtlCol="0" anchor="b"/>
          <a:lstStyle>
            <a:lvl1pPr algn="r">
              <a:defRPr sz="1200"/>
            </a:lvl1pPr>
          </a:lstStyle>
          <a:p>
            <a:fld id="{583C13FA-13A8-432B-B627-48B48D0B7C49}" type="slidenum">
              <a:rPr lang="tr-TR" smtClean="0"/>
              <a:t>‹#›</a:t>
            </a:fld>
            <a:endParaRPr lang="tr-TR"/>
          </a:p>
        </p:txBody>
      </p:sp>
    </p:spTree>
    <p:extLst>
      <p:ext uri="{BB962C8B-B14F-4D97-AF65-F5344CB8AC3E}">
        <p14:creationId xmlns:p14="http://schemas.microsoft.com/office/powerpoint/2010/main" val="23114094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455C413D-3E7C-40DD-A1FA-53B14C98B40F}" type="slidenum">
              <a:rPr lang="tr-TR" smtClean="0"/>
              <a:pPr/>
              <a:t>122</a:t>
            </a:fld>
            <a:endParaRPr lang="tr-TR" dirty="0"/>
          </a:p>
        </p:txBody>
      </p:sp>
    </p:spTree>
    <p:extLst>
      <p:ext uri="{BB962C8B-B14F-4D97-AF65-F5344CB8AC3E}">
        <p14:creationId xmlns:p14="http://schemas.microsoft.com/office/powerpoint/2010/main" val="29311236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AD7B1359-5E35-430A-8EE3-0332CB94AB9A}" type="datetimeFigureOut">
              <a:rPr lang="tr-TR" smtClean="0"/>
              <a:t>17.04.2020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6ED021C-7BA9-4BE9-8730-B8C13876C42D}" type="slidenum">
              <a:rPr lang="tr-TR" smtClean="0"/>
              <a:t>‹#›</a:t>
            </a:fld>
            <a:endParaRPr lang="tr-TR"/>
          </a:p>
        </p:txBody>
      </p:sp>
    </p:spTree>
    <p:extLst>
      <p:ext uri="{BB962C8B-B14F-4D97-AF65-F5344CB8AC3E}">
        <p14:creationId xmlns:p14="http://schemas.microsoft.com/office/powerpoint/2010/main" val="3359004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AD7B1359-5E35-430A-8EE3-0332CB94AB9A}" type="datetimeFigureOut">
              <a:rPr lang="tr-TR" smtClean="0"/>
              <a:t>17.04.2020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6ED021C-7BA9-4BE9-8730-B8C13876C42D}" type="slidenum">
              <a:rPr lang="tr-TR" smtClean="0"/>
              <a:t>‹#›</a:t>
            </a:fld>
            <a:endParaRPr lang="tr-TR"/>
          </a:p>
        </p:txBody>
      </p:sp>
    </p:spTree>
    <p:extLst>
      <p:ext uri="{BB962C8B-B14F-4D97-AF65-F5344CB8AC3E}">
        <p14:creationId xmlns:p14="http://schemas.microsoft.com/office/powerpoint/2010/main" val="20387371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AD7B1359-5E35-430A-8EE3-0332CB94AB9A}" type="datetimeFigureOut">
              <a:rPr lang="tr-TR" smtClean="0"/>
              <a:t>17.04.2020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6ED021C-7BA9-4BE9-8730-B8C13876C42D}" type="slidenum">
              <a:rPr lang="tr-TR" smtClean="0"/>
              <a:t>‹#›</a:t>
            </a:fld>
            <a:endParaRPr lang="tr-TR"/>
          </a:p>
        </p:txBody>
      </p:sp>
    </p:spTree>
    <p:extLst>
      <p:ext uri="{BB962C8B-B14F-4D97-AF65-F5344CB8AC3E}">
        <p14:creationId xmlns:p14="http://schemas.microsoft.com/office/powerpoint/2010/main" val="758480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AD7B1359-5E35-430A-8EE3-0332CB94AB9A}" type="datetimeFigureOut">
              <a:rPr lang="tr-TR" smtClean="0"/>
              <a:t>17.04.2020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6ED021C-7BA9-4BE9-8730-B8C13876C42D}" type="slidenum">
              <a:rPr lang="tr-TR" smtClean="0"/>
              <a:t>‹#›</a:t>
            </a:fld>
            <a:endParaRPr lang="tr-TR"/>
          </a:p>
        </p:txBody>
      </p:sp>
    </p:spTree>
    <p:extLst>
      <p:ext uri="{BB962C8B-B14F-4D97-AF65-F5344CB8AC3E}">
        <p14:creationId xmlns:p14="http://schemas.microsoft.com/office/powerpoint/2010/main" val="1117312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AD7B1359-5E35-430A-8EE3-0332CB94AB9A}" type="datetimeFigureOut">
              <a:rPr lang="tr-TR" smtClean="0"/>
              <a:t>17.04.2020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6ED021C-7BA9-4BE9-8730-B8C13876C42D}" type="slidenum">
              <a:rPr lang="tr-TR" smtClean="0"/>
              <a:t>‹#›</a:t>
            </a:fld>
            <a:endParaRPr lang="tr-TR"/>
          </a:p>
        </p:txBody>
      </p:sp>
    </p:spTree>
    <p:extLst>
      <p:ext uri="{BB962C8B-B14F-4D97-AF65-F5344CB8AC3E}">
        <p14:creationId xmlns:p14="http://schemas.microsoft.com/office/powerpoint/2010/main" val="19064014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AD7B1359-5E35-430A-8EE3-0332CB94AB9A}" type="datetimeFigureOut">
              <a:rPr lang="tr-TR" smtClean="0"/>
              <a:t>17.04.2020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6ED021C-7BA9-4BE9-8730-B8C13876C42D}" type="slidenum">
              <a:rPr lang="tr-TR" smtClean="0"/>
              <a:t>‹#›</a:t>
            </a:fld>
            <a:endParaRPr lang="tr-TR"/>
          </a:p>
        </p:txBody>
      </p:sp>
    </p:spTree>
    <p:extLst>
      <p:ext uri="{BB962C8B-B14F-4D97-AF65-F5344CB8AC3E}">
        <p14:creationId xmlns:p14="http://schemas.microsoft.com/office/powerpoint/2010/main" val="18316690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AD7B1359-5E35-430A-8EE3-0332CB94AB9A}" type="datetimeFigureOut">
              <a:rPr lang="tr-TR" smtClean="0"/>
              <a:t>17.04.2020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6ED021C-7BA9-4BE9-8730-B8C13876C42D}" type="slidenum">
              <a:rPr lang="tr-TR" smtClean="0"/>
              <a:t>‹#›</a:t>
            </a:fld>
            <a:endParaRPr lang="tr-TR"/>
          </a:p>
        </p:txBody>
      </p:sp>
    </p:spTree>
    <p:extLst>
      <p:ext uri="{BB962C8B-B14F-4D97-AF65-F5344CB8AC3E}">
        <p14:creationId xmlns:p14="http://schemas.microsoft.com/office/powerpoint/2010/main" val="41934027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AD7B1359-5E35-430A-8EE3-0332CB94AB9A}" type="datetimeFigureOut">
              <a:rPr lang="tr-TR" smtClean="0"/>
              <a:t>17.04.2020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6ED021C-7BA9-4BE9-8730-B8C13876C42D}" type="slidenum">
              <a:rPr lang="tr-TR" smtClean="0"/>
              <a:t>‹#›</a:t>
            </a:fld>
            <a:endParaRPr lang="tr-TR"/>
          </a:p>
        </p:txBody>
      </p:sp>
    </p:spTree>
    <p:extLst>
      <p:ext uri="{BB962C8B-B14F-4D97-AF65-F5344CB8AC3E}">
        <p14:creationId xmlns:p14="http://schemas.microsoft.com/office/powerpoint/2010/main" val="2749213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D7B1359-5E35-430A-8EE3-0332CB94AB9A}" type="datetimeFigureOut">
              <a:rPr lang="tr-TR" smtClean="0"/>
              <a:t>17.04.2020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6ED021C-7BA9-4BE9-8730-B8C13876C42D}" type="slidenum">
              <a:rPr lang="tr-TR" smtClean="0"/>
              <a:t>‹#›</a:t>
            </a:fld>
            <a:endParaRPr lang="tr-TR"/>
          </a:p>
        </p:txBody>
      </p:sp>
    </p:spTree>
    <p:extLst>
      <p:ext uri="{BB962C8B-B14F-4D97-AF65-F5344CB8AC3E}">
        <p14:creationId xmlns:p14="http://schemas.microsoft.com/office/powerpoint/2010/main" val="13266671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AD7B1359-5E35-430A-8EE3-0332CB94AB9A}" type="datetimeFigureOut">
              <a:rPr lang="tr-TR" smtClean="0"/>
              <a:t>17.04.2020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6ED021C-7BA9-4BE9-8730-B8C13876C42D}" type="slidenum">
              <a:rPr lang="tr-TR" smtClean="0"/>
              <a:t>‹#›</a:t>
            </a:fld>
            <a:endParaRPr lang="tr-TR"/>
          </a:p>
        </p:txBody>
      </p:sp>
    </p:spTree>
    <p:extLst>
      <p:ext uri="{BB962C8B-B14F-4D97-AF65-F5344CB8AC3E}">
        <p14:creationId xmlns:p14="http://schemas.microsoft.com/office/powerpoint/2010/main" val="17669855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AD7B1359-5E35-430A-8EE3-0332CB94AB9A}" type="datetimeFigureOut">
              <a:rPr lang="tr-TR" smtClean="0"/>
              <a:t>17.04.2020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6ED021C-7BA9-4BE9-8730-B8C13876C42D}" type="slidenum">
              <a:rPr lang="tr-TR" smtClean="0"/>
              <a:t>‹#›</a:t>
            </a:fld>
            <a:endParaRPr lang="tr-TR"/>
          </a:p>
        </p:txBody>
      </p:sp>
    </p:spTree>
    <p:extLst>
      <p:ext uri="{BB962C8B-B14F-4D97-AF65-F5344CB8AC3E}">
        <p14:creationId xmlns:p14="http://schemas.microsoft.com/office/powerpoint/2010/main" val="33048226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7B1359-5E35-430A-8EE3-0332CB94AB9A}" type="datetimeFigureOut">
              <a:rPr lang="tr-TR" smtClean="0"/>
              <a:t>17.04.2020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ED021C-7BA9-4BE9-8730-B8C13876C42D}" type="slidenum">
              <a:rPr lang="tr-TR" smtClean="0"/>
              <a:t>‹#›</a:t>
            </a:fld>
            <a:endParaRPr lang="tr-TR"/>
          </a:p>
        </p:txBody>
      </p:sp>
    </p:spTree>
    <p:extLst>
      <p:ext uri="{BB962C8B-B14F-4D97-AF65-F5344CB8AC3E}">
        <p14:creationId xmlns:p14="http://schemas.microsoft.com/office/powerpoint/2010/main" val="10907681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178.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6.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197.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4.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2.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235.xml.rels><?xml version="1.0" encoding="UTF-8" standalone="yes"?>
<Relationships xmlns="http://schemas.openxmlformats.org/package/2006/relationships"><Relationship Id="rId3" Type="http://schemas.openxmlformats.org/officeDocument/2006/relationships/diagramLayout" Target="../diagrams/layout22.xml"/><Relationship Id="rId2" Type="http://schemas.openxmlformats.org/officeDocument/2006/relationships/diagramData" Target="../diagrams/data22.xml"/><Relationship Id="rId1" Type="http://schemas.openxmlformats.org/officeDocument/2006/relationships/slideLayout" Target="../slideLayouts/slideLayout2.xml"/><Relationship Id="rId6" Type="http://schemas.microsoft.com/office/2007/relationships/diagramDrawing" Target="../diagrams/drawing2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236.xml.rels><?xml version="1.0" encoding="UTF-8" standalone="yes"?>
<Relationships xmlns="http://schemas.openxmlformats.org/package/2006/relationships"><Relationship Id="rId3" Type="http://schemas.openxmlformats.org/officeDocument/2006/relationships/diagramLayout" Target="../diagrams/layout23.xml"/><Relationship Id="rId2" Type="http://schemas.openxmlformats.org/officeDocument/2006/relationships/diagramData" Target="../diagrams/data23.xml"/><Relationship Id="rId1" Type="http://schemas.openxmlformats.org/officeDocument/2006/relationships/slideLayout" Target="../slideLayouts/slideLayout2.xml"/><Relationship Id="rId6" Type="http://schemas.microsoft.com/office/2007/relationships/diagramDrawing" Target="../diagrams/drawing23.xml"/><Relationship Id="rId5" Type="http://schemas.openxmlformats.org/officeDocument/2006/relationships/diagramColors" Target="../diagrams/colors23.xml"/><Relationship Id="rId4" Type="http://schemas.openxmlformats.org/officeDocument/2006/relationships/diagramQuickStyle" Target="../diagrams/quickStyle23.xml"/></Relationships>
</file>

<file path=ppt/slides/_rels/slide2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4.xml.rels><?xml version="1.0" encoding="UTF-8" standalone="yes"?>
<Relationships xmlns="http://schemas.openxmlformats.org/package/2006/relationships"><Relationship Id="rId3" Type="http://schemas.openxmlformats.org/officeDocument/2006/relationships/diagramLayout" Target="../diagrams/layout24.xml"/><Relationship Id="rId2" Type="http://schemas.openxmlformats.org/officeDocument/2006/relationships/diagramData" Target="../diagrams/data24.xml"/><Relationship Id="rId1" Type="http://schemas.openxmlformats.org/officeDocument/2006/relationships/slideLayout" Target="../slideLayouts/slideLayout2.xml"/><Relationship Id="rId6" Type="http://schemas.microsoft.com/office/2007/relationships/diagramDrawing" Target="../diagrams/drawing24.xml"/><Relationship Id="rId5" Type="http://schemas.openxmlformats.org/officeDocument/2006/relationships/diagramColors" Target="../diagrams/colors24.xml"/><Relationship Id="rId4" Type="http://schemas.openxmlformats.org/officeDocument/2006/relationships/diagramQuickStyle" Target="../diagrams/quickStyle24.xml"/></Relationships>
</file>

<file path=ppt/slides/_rels/slide2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7.xml.rels><?xml version="1.0" encoding="UTF-8" standalone="yes"?>
<Relationships xmlns="http://schemas.openxmlformats.org/package/2006/relationships"><Relationship Id="rId3" Type="http://schemas.openxmlformats.org/officeDocument/2006/relationships/diagramLayout" Target="../diagrams/layout25.xml"/><Relationship Id="rId2" Type="http://schemas.openxmlformats.org/officeDocument/2006/relationships/diagramData" Target="../diagrams/data25.xml"/><Relationship Id="rId1" Type="http://schemas.openxmlformats.org/officeDocument/2006/relationships/slideLayout" Target="../slideLayouts/slideLayout2.xml"/><Relationship Id="rId6" Type="http://schemas.microsoft.com/office/2007/relationships/diagramDrawing" Target="../diagrams/drawing25.xml"/><Relationship Id="rId5" Type="http://schemas.openxmlformats.org/officeDocument/2006/relationships/diagramColors" Target="../diagrams/colors25.xml"/><Relationship Id="rId4" Type="http://schemas.openxmlformats.org/officeDocument/2006/relationships/diagramQuickStyle" Target="../diagrams/quickStyle25.xml"/></Relationships>
</file>

<file path=ppt/slides/_rels/slide2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3.xml.rels><?xml version="1.0" encoding="UTF-8" standalone="yes"?>
<Relationships xmlns="http://schemas.openxmlformats.org/package/2006/relationships"><Relationship Id="rId3" Type="http://schemas.openxmlformats.org/officeDocument/2006/relationships/diagramLayout" Target="../diagrams/layout26.xml"/><Relationship Id="rId2" Type="http://schemas.openxmlformats.org/officeDocument/2006/relationships/diagramData" Target="../diagrams/data26.xml"/><Relationship Id="rId1" Type="http://schemas.openxmlformats.org/officeDocument/2006/relationships/slideLayout" Target="../slideLayouts/slideLayout2.xml"/><Relationship Id="rId6" Type="http://schemas.microsoft.com/office/2007/relationships/diagramDrawing" Target="../diagrams/drawing26.xml"/><Relationship Id="rId5" Type="http://schemas.openxmlformats.org/officeDocument/2006/relationships/diagramColors" Target="../diagrams/colors26.xml"/><Relationship Id="rId4" Type="http://schemas.openxmlformats.org/officeDocument/2006/relationships/diagramQuickStyle" Target="../diagrams/quickStyl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64406" y="90152"/>
            <a:ext cx="8903594" cy="3419811"/>
          </a:xfrm>
        </p:spPr>
        <p:txBody>
          <a:bodyPr>
            <a:normAutofit fontScale="90000"/>
          </a:bodyPr>
          <a:lstStyle/>
          <a:p>
            <a:br>
              <a:rPr lang="tr-TR" sz="5400" dirty="0"/>
            </a:br>
            <a:br>
              <a:rPr lang="tr-TR" sz="5400" dirty="0"/>
            </a:br>
            <a:r>
              <a:rPr lang="tr-TR" sz="3600" dirty="0"/>
              <a:t>A.Ü.H.F. </a:t>
            </a:r>
            <a:br>
              <a:rPr lang="tr-TR" sz="5400" dirty="0"/>
            </a:br>
            <a:r>
              <a:rPr lang="tr-TR" sz="5400" dirty="0"/>
              <a:t>3/A EŞYA HUKUKU DERS NOTLARI</a:t>
            </a:r>
            <a:br>
              <a:rPr lang="tr-TR" sz="4900" dirty="0"/>
            </a:br>
            <a:r>
              <a:rPr lang="tr-TR" sz="3600" dirty="0"/>
              <a:t>(</a:t>
            </a:r>
            <a:r>
              <a:rPr lang="tr-TR" sz="4400" b="1" dirty="0">
                <a:latin typeface="+mn-lt"/>
              </a:rPr>
              <a:t>2.Dönem- 8. ve 9. </a:t>
            </a:r>
            <a:r>
              <a:rPr lang="tr-TR" sz="4400" b="1">
                <a:latin typeface="+mn-lt"/>
              </a:rPr>
              <a:t>Haftalar)</a:t>
            </a:r>
            <a:br>
              <a:rPr lang="tr-TR" sz="4000" dirty="0"/>
            </a:br>
            <a:endParaRPr lang="tr-TR" sz="4000" dirty="0"/>
          </a:p>
        </p:txBody>
      </p:sp>
      <p:sp>
        <p:nvSpPr>
          <p:cNvPr id="3" name="Alt Başlık 2"/>
          <p:cNvSpPr>
            <a:spLocks noGrp="1"/>
          </p:cNvSpPr>
          <p:nvPr>
            <p:ph type="subTitle" idx="1"/>
          </p:nvPr>
        </p:nvSpPr>
        <p:spPr/>
        <p:txBody>
          <a:bodyPr>
            <a:normAutofit/>
          </a:bodyPr>
          <a:lstStyle/>
          <a:p>
            <a:r>
              <a:rPr lang="tr-TR" sz="3600" i="1" dirty="0"/>
              <a:t>DOÇ. DR. YILDIZ ABİK</a:t>
            </a:r>
          </a:p>
          <a:p>
            <a:r>
              <a:rPr lang="tr-TR" sz="3200" b="1" i="1" dirty="0">
                <a:latin typeface="Times New Roman" panose="02020603050405020304" pitchFamily="18" charset="0"/>
                <a:cs typeface="Times New Roman" panose="02020603050405020304" pitchFamily="18" charset="0"/>
              </a:rPr>
              <a:t>Mülkiyetin Çeşitleri – Paylı Mülkiyet </a:t>
            </a:r>
          </a:p>
        </p:txBody>
      </p:sp>
    </p:spTree>
    <p:extLst>
      <p:ext uri="{BB962C8B-B14F-4D97-AF65-F5344CB8AC3E}">
        <p14:creationId xmlns:p14="http://schemas.microsoft.com/office/powerpoint/2010/main" val="71799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Birden çok kişiden oluşan bir Tüzel Kişinin bir Mala Malik olması durumu</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Birlikte Mülkiyetten </a:t>
            </a:r>
            <a:r>
              <a:rPr lang="tr-TR" b="1" dirty="0">
                <a:latin typeface="Times New Roman" panose="02020603050405020304" pitchFamily="18" charset="0"/>
                <a:cs typeface="Times New Roman" panose="02020603050405020304" pitchFamily="18" charset="0"/>
              </a:rPr>
              <a:t>farklıdır. </a:t>
            </a:r>
          </a:p>
          <a:p>
            <a:pPr algn="just"/>
            <a:r>
              <a:rPr lang="tr-TR" b="1" u="sng" dirty="0">
                <a:latin typeface="Times New Roman" panose="02020603050405020304" pitchFamily="18" charset="0"/>
                <a:cs typeface="Times New Roman" panose="02020603050405020304" pitchFamily="18" charset="0"/>
              </a:rPr>
              <a:t>Tüzel Kişi, </a:t>
            </a:r>
            <a:r>
              <a:rPr lang="tr-TR" dirty="0">
                <a:latin typeface="Times New Roman" panose="02020603050405020304" pitchFamily="18" charset="0"/>
                <a:cs typeface="Times New Roman" panose="02020603050405020304" pitchFamily="18" charset="0"/>
              </a:rPr>
              <a:t>Üyelerinden bağımsız, </a:t>
            </a:r>
            <a:r>
              <a:rPr lang="tr-TR" b="1" dirty="0">
                <a:latin typeface="Times New Roman" panose="02020603050405020304" pitchFamily="18" charset="0"/>
                <a:cs typeface="Times New Roman" panose="02020603050405020304" pitchFamily="18" charset="0"/>
              </a:rPr>
              <a:t>başlı başına bir Hak Süjesi olarak Mallarının Malikidir</a:t>
            </a:r>
            <a:r>
              <a:rPr lang="tr-TR" dirty="0">
                <a:latin typeface="Times New Roman" panose="02020603050405020304" pitchFamily="18" charset="0"/>
                <a:cs typeface="Times New Roman" panose="02020603050405020304" pitchFamily="18" charset="0"/>
              </a:rPr>
              <a:t>; sonuç olarak da, bu durumda, </a:t>
            </a:r>
            <a:r>
              <a:rPr lang="tr-TR" b="1" i="1" dirty="0">
                <a:latin typeface="Times New Roman" panose="02020603050405020304" pitchFamily="18" charset="0"/>
                <a:cs typeface="Times New Roman" panose="02020603050405020304" pitchFamily="18" charset="0"/>
              </a:rPr>
              <a:t>Tek Kişi Mülkiyeti </a:t>
            </a:r>
            <a:r>
              <a:rPr lang="tr-TR" b="1" dirty="0">
                <a:latin typeface="Times New Roman" panose="02020603050405020304" pitchFamily="18" charset="0"/>
                <a:cs typeface="Times New Roman" panose="02020603050405020304" pitchFamily="18" charset="0"/>
              </a:rPr>
              <a:t>söz konusu olur. </a:t>
            </a:r>
          </a:p>
          <a:p>
            <a:pPr algn="just"/>
            <a:r>
              <a:rPr lang="tr-TR" b="1" u="sng" dirty="0">
                <a:latin typeface="Times New Roman" panose="02020603050405020304" pitchFamily="18" charset="0"/>
                <a:cs typeface="Times New Roman" panose="02020603050405020304" pitchFamily="18" charset="0"/>
              </a:rPr>
              <a:t>Kat Mülkiyeti Kanununda düzenlenmiş bulunan Kat Mülkiyeti </a:t>
            </a:r>
            <a:r>
              <a:rPr lang="tr-TR" dirty="0">
                <a:latin typeface="Times New Roman" panose="02020603050405020304" pitchFamily="18" charset="0"/>
                <a:cs typeface="Times New Roman" panose="02020603050405020304" pitchFamily="18" charset="0"/>
              </a:rPr>
              <a:t>ise, </a:t>
            </a:r>
            <a:r>
              <a:rPr lang="tr-TR" b="1" i="1" dirty="0">
                <a:latin typeface="Times New Roman" panose="02020603050405020304" pitchFamily="18" charset="0"/>
                <a:cs typeface="Times New Roman" panose="02020603050405020304" pitchFamily="18" charset="0"/>
              </a:rPr>
              <a:t>Arsada</a:t>
            </a:r>
            <a:r>
              <a:rPr lang="tr-TR" i="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ve </a:t>
            </a:r>
            <a:r>
              <a:rPr lang="tr-TR" b="1" i="1" dirty="0">
                <a:latin typeface="Times New Roman" panose="02020603050405020304" pitchFamily="18" charset="0"/>
                <a:cs typeface="Times New Roman" panose="02020603050405020304" pitchFamily="18" charset="0"/>
              </a:rPr>
              <a:t>Ortak Yerlerdeki Paylı Mülkiyet Payıyla </a:t>
            </a:r>
            <a:r>
              <a:rPr lang="tr-TR" b="1" dirty="0">
                <a:latin typeface="Times New Roman" panose="02020603050405020304" pitchFamily="18" charset="0"/>
                <a:cs typeface="Times New Roman" panose="02020603050405020304" pitchFamily="18" charset="0"/>
              </a:rPr>
              <a:t>bağlantılı</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Özel bir Taşınmaz Mülkiyetidir. </a:t>
            </a:r>
          </a:p>
          <a:p>
            <a:pPr marL="0" indent="0">
              <a:buNone/>
            </a:pPr>
            <a:endParaRPr lang="tr-TR" dirty="0"/>
          </a:p>
        </p:txBody>
      </p:sp>
    </p:spTree>
    <p:extLst>
      <p:ext uri="{BB962C8B-B14F-4D97-AF65-F5344CB8AC3E}">
        <p14:creationId xmlns:p14="http://schemas.microsoft.com/office/powerpoint/2010/main" val="990324236"/>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4000" b="1" dirty="0">
                <a:latin typeface="Times New Roman" panose="02020603050405020304" pitchFamily="18" charset="0"/>
                <a:cs typeface="Times New Roman" panose="02020603050405020304" pitchFamily="18" charset="0"/>
              </a:rPr>
              <a:t>Yönetici Tayinini </a:t>
            </a:r>
            <a:r>
              <a:rPr lang="tr-TR" sz="4000" dirty="0">
                <a:latin typeface="Times New Roman" panose="02020603050405020304" pitchFamily="18" charset="0"/>
                <a:cs typeface="Times New Roman" panose="02020603050405020304" pitchFamily="18" charset="0"/>
              </a:rPr>
              <a:t>de, </a:t>
            </a:r>
            <a:r>
              <a:rPr lang="tr-TR" sz="4000" b="1" i="1" dirty="0">
                <a:latin typeface="Times New Roman" panose="02020603050405020304" pitchFamily="18" charset="0"/>
                <a:cs typeface="Times New Roman" panose="02020603050405020304" pitchFamily="18" charset="0"/>
              </a:rPr>
              <a:t>İşletme Usulünün değiştirilmesi kavramına </a:t>
            </a:r>
            <a:r>
              <a:rPr lang="tr-TR" sz="4000" b="1" dirty="0">
                <a:latin typeface="Times New Roman" panose="02020603050405020304" pitchFamily="18" charset="0"/>
                <a:cs typeface="Times New Roman" panose="02020603050405020304" pitchFamily="18" charset="0"/>
              </a:rPr>
              <a:t>dahil etmek mümkündür. </a:t>
            </a:r>
          </a:p>
          <a:p>
            <a:pPr algn="just"/>
            <a:r>
              <a:rPr lang="tr-TR" sz="4000" dirty="0">
                <a:latin typeface="Times New Roman" panose="02020603050405020304" pitchFamily="18" charset="0"/>
                <a:cs typeface="Times New Roman" panose="02020603050405020304" pitchFamily="18" charset="0"/>
              </a:rPr>
              <a:t>Yine, </a:t>
            </a:r>
            <a:r>
              <a:rPr lang="tr-TR" sz="4000" b="1" dirty="0">
                <a:latin typeface="Times New Roman" panose="02020603050405020304" pitchFamily="18" charset="0"/>
                <a:cs typeface="Times New Roman" panose="02020603050405020304" pitchFamily="18" charset="0"/>
              </a:rPr>
              <a:t>Özel Giderler yapılmasına neden olan Bahçıvan </a:t>
            </a:r>
            <a:r>
              <a:rPr lang="tr-TR" sz="4000" dirty="0">
                <a:latin typeface="Times New Roman" panose="02020603050405020304" pitchFamily="18" charset="0"/>
                <a:cs typeface="Times New Roman" panose="02020603050405020304" pitchFamily="18" charset="0"/>
              </a:rPr>
              <a:t>ya da </a:t>
            </a:r>
            <a:r>
              <a:rPr lang="tr-TR" sz="4000" b="1" dirty="0">
                <a:latin typeface="Times New Roman" panose="02020603050405020304" pitchFamily="18" charset="0"/>
                <a:cs typeface="Times New Roman" panose="02020603050405020304" pitchFamily="18" charset="0"/>
              </a:rPr>
              <a:t>Gece Bekçisi tutmak</a:t>
            </a:r>
            <a:r>
              <a:rPr lang="tr-TR" sz="4000"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İşletme Usulüne ilişkin bir değişiklik </a:t>
            </a:r>
            <a:r>
              <a:rPr lang="tr-TR" sz="4000" b="1" dirty="0">
                <a:latin typeface="Times New Roman" panose="02020603050405020304" pitchFamily="18" charset="0"/>
                <a:cs typeface="Times New Roman" panose="02020603050405020304" pitchFamily="18" charset="0"/>
              </a:rPr>
              <a:t>sayılabilir. </a:t>
            </a:r>
          </a:p>
          <a:p>
            <a:endParaRPr lang="tr-TR" dirty="0"/>
          </a:p>
        </p:txBody>
      </p:sp>
    </p:spTree>
    <p:extLst>
      <p:ext uri="{BB962C8B-B14F-4D97-AF65-F5344CB8AC3E}">
        <p14:creationId xmlns:p14="http://schemas.microsoft.com/office/powerpoint/2010/main" val="2960476515"/>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cs typeface="Times New Roman" panose="02020603050405020304" pitchFamily="18" charset="0"/>
              </a:rPr>
              <a:t>Tarım Türünün Değiştirilmesi </a:t>
            </a:r>
          </a:p>
        </p:txBody>
      </p:sp>
      <p:sp>
        <p:nvSpPr>
          <p:cNvPr id="3" name="İçerik Yer Tutucusu 2"/>
          <p:cNvSpPr>
            <a:spLocks noGrp="1"/>
          </p:cNvSpPr>
          <p:nvPr>
            <p:ph idx="1"/>
          </p:nvPr>
        </p:nvSpPr>
        <p:spPr/>
        <p:txBody>
          <a:bodyPr>
            <a:normAutofit/>
          </a:bodyPr>
          <a:lstStyle/>
          <a:p>
            <a:pPr algn="just"/>
            <a:r>
              <a:rPr lang="tr-TR" sz="4000" b="1" i="1" dirty="0">
                <a:latin typeface="Times New Roman" panose="02020603050405020304" pitchFamily="18" charset="0"/>
                <a:cs typeface="Times New Roman" panose="02020603050405020304" pitchFamily="18" charset="0"/>
              </a:rPr>
              <a:t>Tarım Türünün Değiştirilmesinden kastedilen hususun </a:t>
            </a:r>
            <a:r>
              <a:rPr lang="tr-TR" sz="4000" b="1" dirty="0">
                <a:latin typeface="Times New Roman" panose="02020603050405020304" pitchFamily="18" charset="0"/>
                <a:cs typeface="Times New Roman" panose="02020603050405020304" pitchFamily="18" charset="0"/>
              </a:rPr>
              <a:t>ne olması gerektiği konusunda bir görüş birliği yoktur. </a:t>
            </a:r>
          </a:p>
          <a:p>
            <a:pPr algn="just"/>
            <a:r>
              <a:rPr lang="tr-TR" sz="4000" b="1" u="sng" dirty="0">
                <a:latin typeface="Times New Roman" panose="02020603050405020304" pitchFamily="18" charset="0"/>
                <a:cs typeface="Times New Roman" panose="02020603050405020304" pitchFamily="18" charset="0"/>
              </a:rPr>
              <a:t>Tarım Türünün Değiştirilmesi</a:t>
            </a:r>
            <a:r>
              <a:rPr lang="tr-TR" sz="4000"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şeyin Ekonomik olarak özgülendiği Amacın değiştirilmesi niteliğini taşımayan Tarımsal Değişiklikler </a:t>
            </a:r>
            <a:r>
              <a:rPr lang="tr-TR" sz="4000" dirty="0">
                <a:latin typeface="Times New Roman" panose="02020603050405020304" pitchFamily="18" charset="0"/>
                <a:cs typeface="Times New Roman" panose="02020603050405020304" pitchFamily="18" charset="0"/>
              </a:rPr>
              <a:t>olarak </a:t>
            </a:r>
            <a:r>
              <a:rPr lang="tr-TR" sz="4000" b="1" dirty="0">
                <a:latin typeface="Times New Roman" panose="02020603050405020304" pitchFamily="18" charset="0"/>
                <a:cs typeface="Times New Roman" panose="02020603050405020304" pitchFamily="18" charset="0"/>
              </a:rPr>
              <a:t>kabul edilmelidir. </a:t>
            </a:r>
          </a:p>
        </p:txBody>
      </p:sp>
    </p:spTree>
    <p:extLst>
      <p:ext uri="{BB962C8B-B14F-4D97-AF65-F5344CB8AC3E}">
        <p14:creationId xmlns:p14="http://schemas.microsoft.com/office/powerpoint/2010/main" val="3737097920"/>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b="1" dirty="0">
                <a:latin typeface="Times New Roman" panose="02020603050405020304" pitchFamily="18" charset="0"/>
                <a:cs typeface="Times New Roman" panose="02020603050405020304" pitchFamily="18" charset="0"/>
              </a:rPr>
              <a:t>Tarlanın uçak pisti yapılması</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Özgüleme Amacının Değiştirilmesidir</a:t>
            </a:r>
            <a:r>
              <a:rPr lang="tr-TR" sz="3600" i="1" dirty="0">
                <a:latin typeface="Times New Roman" panose="02020603050405020304" pitchFamily="18" charset="0"/>
                <a:cs typeface="Times New Roman" panose="02020603050405020304" pitchFamily="18" charset="0"/>
              </a:rPr>
              <a:t>.</a:t>
            </a:r>
            <a:r>
              <a:rPr lang="tr-TR" sz="3600" dirty="0">
                <a:latin typeface="Times New Roman" panose="02020603050405020304" pitchFamily="18" charset="0"/>
                <a:cs typeface="Times New Roman" panose="02020603050405020304" pitchFamily="18" charset="0"/>
              </a:rPr>
              <a:t> </a:t>
            </a:r>
          </a:p>
          <a:p>
            <a:pPr algn="just"/>
            <a:r>
              <a:rPr lang="tr-TR" sz="3600" dirty="0">
                <a:latin typeface="Times New Roman" panose="02020603050405020304" pitchFamily="18" charset="0"/>
                <a:cs typeface="Times New Roman" panose="02020603050405020304" pitchFamily="18" charset="0"/>
              </a:rPr>
              <a:t>Oysa, </a:t>
            </a:r>
            <a:r>
              <a:rPr lang="tr-TR" sz="3600" b="1" dirty="0">
                <a:latin typeface="Times New Roman" panose="02020603050405020304" pitchFamily="18" charset="0"/>
                <a:cs typeface="Times New Roman" panose="02020603050405020304" pitchFamily="18" charset="0"/>
              </a:rPr>
              <a:t>Bağın Tarlaya dönüştürülmesi</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Tarım</a:t>
            </a:r>
            <a:r>
              <a:rPr lang="tr-TR" sz="3600" b="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Türünün Değiştirilmesi </a:t>
            </a:r>
            <a:r>
              <a:rPr lang="tr-TR" sz="3600" dirty="0">
                <a:latin typeface="Times New Roman" panose="02020603050405020304" pitchFamily="18" charset="0"/>
                <a:cs typeface="Times New Roman" panose="02020603050405020304" pitchFamily="18" charset="0"/>
              </a:rPr>
              <a:t>olarak </a:t>
            </a:r>
            <a:r>
              <a:rPr lang="tr-TR" sz="3600" b="1" dirty="0">
                <a:latin typeface="Times New Roman" panose="02020603050405020304" pitchFamily="18" charset="0"/>
                <a:cs typeface="Times New Roman" panose="02020603050405020304" pitchFamily="18" charset="0"/>
              </a:rPr>
              <a:t>nitelendirilebilir. </a:t>
            </a:r>
          </a:p>
          <a:p>
            <a:pPr algn="just"/>
            <a:r>
              <a:rPr lang="tr-TR" sz="3600" dirty="0">
                <a:latin typeface="Times New Roman" panose="02020603050405020304" pitchFamily="18" charset="0"/>
                <a:cs typeface="Times New Roman" panose="02020603050405020304" pitchFamily="18" charset="0"/>
              </a:rPr>
              <a:t>Buna karşılık, </a:t>
            </a:r>
            <a:r>
              <a:rPr lang="tr-TR" sz="3600" b="1" dirty="0">
                <a:latin typeface="Times New Roman" panose="02020603050405020304" pitchFamily="18" charset="0"/>
                <a:cs typeface="Times New Roman" panose="02020603050405020304" pitchFamily="18" charset="0"/>
              </a:rPr>
              <a:t>Tahıl yerine</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düzenli bir biçimde dönüşümlü olarak yapılan Patates veya Şalgam ekimi</a:t>
            </a:r>
            <a:r>
              <a:rPr lang="tr-TR" sz="3600" dirty="0">
                <a:latin typeface="Times New Roman" panose="02020603050405020304" pitchFamily="18" charset="0"/>
                <a:cs typeface="Times New Roman" panose="02020603050405020304" pitchFamily="18" charset="0"/>
              </a:rPr>
              <a:t>, </a:t>
            </a:r>
            <a:r>
              <a:rPr lang="tr-TR" sz="3600" b="1" u="sng" dirty="0">
                <a:latin typeface="Times New Roman" panose="02020603050405020304" pitchFamily="18" charset="0"/>
                <a:cs typeface="Times New Roman" panose="02020603050405020304" pitchFamily="18" charset="0"/>
              </a:rPr>
              <a:t>Olağan Yönetim İşi </a:t>
            </a:r>
            <a:r>
              <a:rPr lang="tr-TR" sz="3600" b="1" dirty="0">
                <a:latin typeface="Times New Roman" panose="02020603050405020304" pitchFamily="18" charset="0"/>
                <a:cs typeface="Times New Roman" panose="02020603050405020304" pitchFamily="18" charset="0"/>
              </a:rPr>
              <a:t>sayılır. </a:t>
            </a:r>
          </a:p>
          <a:p>
            <a:pPr marL="0" indent="0">
              <a:buNone/>
            </a:pPr>
            <a:endParaRPr lang="tr-TR" dirty="0"/>
          </a:p>
        </p:txBody>
      </p:sp>
    </p:spTree>
    <p:extLst>
      <p:ext uri="{BB962C8B-B14F-4D97-AF65-F5344CB8AC3E}">
        <p14:creationId xmlns:p14="http://schemas.microsoft.com/office/powerpoint/2010/main" val="3390259342"/>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a:latin typeface="+mn-lt"/>
                <a:cs typeface="Times New Roman" panose="02020603050405020304" pitchFamily="18" charset="0"/>
              </a:rPr>
              <a:t>Olağan Yönetim Sınırlarını Aşan Bakım, Onarım, Yapı İşleri </a:t>
            </a:r>
          </a:p>
        </p:txBody>
      </p:sp>
      <p:sp>
        <p:nvSpPr>
          <p:cNvPr id="3" name="İçerik Yer Tutucusu 2"/>
          <p:cNvSpPr>
            <a:spLocks noGrp="1"/>
          </p:cNvSpPr>
          <p:nvPr>
            <p:ph idx="1"/>
          </p:nvPr>
        </p:nvSpPr>
        <p:spPr/>
        <p:txBody>
          <a:bodyPr>
            <a:noAutofit/>
          </a:bodyPr>
          <a:lstStyle/>
          <a:p>
            <a:pPr algn="just"/>
            <a:r>
              <a:rPr lang="tr-TR" sz="3200" b="1" i="1" dirty="0">
                <a:latin typeface="Times New Roman" panose="02020603050405020304" pitchFamily="18" charset="0"/>
                <a:cs typeface="Times New Roman" panose="02020603050405020304" pitchFamily="18" charset="0"/>
              </a:rPr>
              <a:t>MK m.691/ II hükmünde</a:t>
            </a:r>
            <a:r>
              <a:rPr lang="tr-TR" sz="3200" i="1"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Olağan Yönetim sınırlarını aşan </a:t>
            </a:r>
            <a:r>
              <a:rPr lang="tr-TR" sz="3200" dirty="0">
                <a:latin typeface="Times New Roman" panose="02020603050405020304" pitchFamily="18" charset="0"/>
                <a:cs typeface="Times New Roman" panose="02020603050405020304" pitchFamily="18" charset="0"/>
              </a:rPr>
              <a:t>ve </a:t>
            </a:r>
            <a:r>
              <a:rPr lang="tr-TR" sz="3200" b="1" dirty="0">
                <a:latin typeface="Times New Roman" panose="02020603050405020304" pitchFamily="18" charset="0"/>
                <a:cs typeface="Times New Roman" panose="02020603050405020304" pitchFamily="18" charset="0"/>
              </a:rPr>
              <a:t>Paylı Malın Değerinin veya Yarar Sağlamaya Elverişliliğinin Korunması için gerekli </a:t>
            </a:r>
            <a:r>
              <a:rPr lang="tr-TR" sz="3200" b="1" i="1" dirty="0">
                <a:latin typeface="Times New Roman" panose="02020603050405020304" pitchFamily="18" charset="0"/>
                <a:cs typeface="Times New Roman" panose="02020603050405020304" pitchFamily="18" charset="0"/>
              </a:rPr>
              <a:t>Bakım, Onarım ve Yapı işleri </a:t>
            </a:r>
            <a:r>
              <a:rPr lang="tr-TR" sz="3200" dirty="0">
                <a:latin typeface="Times New Roman" panose="02020603050405020304" pitchFamily="18" charset="0"/>
                <a:cs typeface="Times New Roman" panose="02020603050405020304" pitchFamily="18" charset="0"/>
              </a:rPr>
              <a:t>de, </a:t>
            </a:r>
            <a:r>
              <a:rPr lang="tr-TR" sz="3200" b="1" dirty="0">
                <a:latin typeface="Times New Roman" panose="02020603050405020304" pitchFamily="18" charset="0"/>
                <a:cs typeface="Times New Roman" panose="02020603050405020304" pitchFamily="18" charset="0"/>
              </a:rPr>
              <a:t>Önemli Yönetim İşlerinden sayılmıştır. </a:t>
            </a:r>
          </a:p>
          <a:p>
            <a:pPr algn="just"/>
            <a:r>
              <a:rPr lang="tr-TR" sz="3200" dirty="0">
                <a:latin typeface="Times New Roman" panose="02020603050405020304" pitchFamily="18" charset="0"/>
                <a:cs typeface="Times New Roman" panose="02020603050405020304" pitchFamily="18" charset="0"/>
              </a:rPr>
              <a:t>Bu bağlamda, </a:t>
            </a:r>
            <a:r>
              <a:rPr lang="tr-TR" sz="3200" b="1" dirty="0">
                <a:latin typeface="Times New Roman" panose="02020603050405020304" pitchFamily="18" charset="0"/>
                <a:cs typeface="Times New Roman" panose="02020603050405020304" pitchFamily="18" charset="0"/>
              </a:rPr>
              <a:t>anılan Bakım, Onarım ve Yapı İşleri </a:t>
            </a:r>
            <a:r>
              <a:rPr lang="tr-TR" sz="3200" dirty="0">
                <a:latin typeface="Times New Roman" panose="02020603050405020304" pitchFamily="18" charset="0"/>
                <a:cs typeface="Times New Roman" panose="02020603050405020304" pitchFamily="18" charset="0"/>
              </a:rPr>
              <a:t>bakımından da </a:t>
            </a:r>
            <a:r>
              <a:rPr lang="tr-TR" sz="3200" b="1" dirty="0">
                <a:latin typeface="Times New Roman" panose="02020603050405020304" pitchFamily="18" charset="0"/>
                <a:cs typeface="Times New Roman" panose="02020603050405020304" pitchFamily="18" charset="0"/>
              </a:rPr>
              <a:t>Kararların </a:t>
            </a:r>
            <a:r>
              <a:rPr lang="tr-TR" sz="3200" b="1" i="1" dirty="0">
                <a:latin typeface="Times New Roman" panose="02020603050405020304" pitchFamily="18" charset="0"/>
                <a:cs typeface="Times New Roman" panose="02020603050405020304" pitchFamily="18" charset="0"/>
              </a:rPr>
              <a:t>Pay ve Paydaş Çoğunluğuyla </a:t>
            </a:r>
            <a:r>
              <a:rPr lang="tr-TR" sz="3200" b="1" dirty="0">
                <a:latin typeface="Times New Roman" panose="02020603050405020304" pitchFamily="18" charset="0"/>
                <a:cs typeface="Times New Roman" panose="02020603050405020304" pitchFamily="18" charset="0"/>
              </a:rPr>
              <a:t>alınması aranmıştır. </a:t>
            </a:r>
          </a:p>
          <a:p>
            <a:pPr marL="0" indent="0" algn="just">
              <a:buNone/>
            </a:pPr>
            <a:endParaRPr lang="tr-TR" sz="3600" dirty="0"/>
          </a:p>
        </p:txBody>
      </p:sp>
    </p:spTree>
    <p:extLst>
      <p:ext uri="{BB962C8B-B14F-4D97-AF65-F5344CB8AC3E}">
        <p14:creationId xmlns:p14="http://schemas.microsoft.com/office/powerpoint/2010/main" val="2358485198"/>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b="1" dirty="0">
                <a:latin typeface="+mn-lt"/>
              </a:rPr>
              <a:t>İsviçre Medeni Kanununda Yapı İşlerine ilişkin yapılan değişiklik </a:t>
            </a:r>
          </a:p>
        </p:txBody>
      </p:sp>
      <p:sp>
        <p:nvSpPr>
          <p:cNvPr id="3" name="İçerik Yer Tutucusu 2"/>
          <p:cNvSpPr>
            <a:spLocks noGrp="1"/>
          </p:cNvSpPr>
          <p:nvPr>
            <p:ph idx="1"/>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İsviçre Medeni Kanununda </a:t>
            </a:r>
            <a:r>
              <a:rPr lang="tr-TR" sz="3200" dirty="0">
                <a:latin typeface="Times New Roman" panose="02020603050405020304" pitchFamily="18" charset="0"/>
                <a:cs typeface="Times New Roman" panose="02020603050405020304" pitchFamily="18" charset="0"/>
              </a:rPr>
              <a:t>1963 yılında </a:t>
            </a:r>
            <a:r>
              <a:rPr lang="tr-TR" sz="3200" b="1" dirty="0">
                <a:latin typeface="Times New Roman" panose="02020603050405020304" pitchFamily="18" charset="0"/>
                <a:cs typeface="Times New Roman" panose="02020603050405020304" pitchFamily="18" charset="0"/>
              </a:rPr>
              <a:t>yapılan değişiklikte</a:t>
            </a:r>
            <a:r>
              <a:rPr lang="tr-TR" sz="3200" dirty="0">
                <a:latin typeface="Times New Roman" panose="02020603050405020304" pitchFamily="18" charset="0"/>
                <a:cs typeface="Times New Roman" panose="02020603050405020304" pitchFamily="18" charset="0"/>
              </a:rPr>
              <a:t>, bir de </a:t>
            </a:r>
            <a:r>
              <a:rPr lang="tr-TR" sz="3200" b="1" i="1" dirty="0">
                <a:latin typeface="Times New Roman" panose="02020603050405020304" pitchFamily="18" charset="0"/>
                <a:cs typeface="Times New Roman" panose="02020603050405020304" pitchFamily="18" charset="0"/>
              </a:rPr>
              <a:t>Yapı İşleri olarak adlandırılan Yönetim İşlerine </a:t>
            </a:r>
            <a:r>
              <a:rPr lang="tr-TR" sz="3200" dirty="0">
                <a:latin typeface="Times New Roman" panose="02020603050405020304" pitchFamily="18" charset="0"/>
                <a:cs typeface="Times New Roman" panose="02020603050405020304" pitchFamily="18" charset="0"/>
              </a:rPr>
              <a:t>yer verilmiştir. </a:t>
            </a:r>
          </a:p>
          <a:p>
            <a:pPr algn="just"/>
            <a:r>
              <a:rPr lang="tr-TR" sz="3200" dirty="0">
                <a:latin typeface="Times New Roman" panose="02020603050405020304" pitchFamily="18" charset="0"/>
                <a:cs typeface="Times New Roman" panose="02020603050405020304" pitchFamily="18" charset="0"/>
              </a:rPr>
              <a:t> Bu bağlamda, </a:t>
            </a:r>
            <a:r>
              <a:rPr lang="tr-TR" sz="3200" b="1" i="1" dirty="0">
                <a:latin typeface="Times New Roman" panose="02020603050405020304" pitchFamily="18" charset="0"/>
                <a:cs typeface="Times New Roman" panose="02020603050405020304" pitchFamily="18" charset="0"/>
              </a:rPr>
              <a:t>söz konusu değişiklikte</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Eşyanın değerini veya kullanımı bakımından elverişliliğini koruyan Bakım, Onarım ve Yenileme gibi Zorunlu Yapı İşleri</a:t>
            </a:r>
            <a:r>
              <a:rPr lang="tr-TR" sz="3200" dirty="0">
                <a:latin typeface="Times New Roman" panose="02020603050405020304" pitchFamily="18" charset="0"/>
                <a:cs typeface="Times New Roman" panose="02020603050405020304" pitchFamily="18" charset="0"/>
              </a:rPr>
              <a:t> için, bunlar </a:t>
            </a:r>
            <a:r>
              <a:rPr lang="tr-TR" sz="3200" b="1" i="1" dirty="0">
                <a:latin typeface="Times New Roman" panose="02020603050405020304" pitchFamily="18" charset="0"/>
                <a:cs typeface="Times New Roman" panose="02020603050405020304" pitchFamily="18" charset="0"/>
              </a:rPr>
              <a:t>Olağan Yönetim İşlerinden sayılmadıkça</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oy çokluğuyla karar alınması gerektiği </a:t>
            </a:r>
            <a:r>
              <a:rPr lang="tr-TR" sz="3200" dirty="0">
                <a:latin typeface="Times New Roman" panose="02020603050405020304" pitchFamily="18" charset="0"/>
                <a:cs typeface="Times New Roman" panose="02020603050405020304" pitchFamily="18" charset="0"/>
              </a:rPr>
              <a:t>hükme bağlanmıştır (</a:t>
            </a:r>
            <a:r>
              <a:rPr lang="tr-TR" sz="3200" i="1" dirty="0">
                <a:latin typeface="Times New Roman" panose="02020603050405020304" pitchFamily="18" charset="0"/>
                <a:cs typeface="Times New Roman" panose="02020603050405020304" pitchFamily="18" charset="0"/>
              </a:rPr>
              <a:t>İMK m. 647 c). </a:t>
            </a:r>
          </a:p>
          <a:p>
            <a:pPr marL="0" indent="0">
              <a:buNone/>
            </a:pPr>
            <a:endParaRPr lang="tr-TR" sz="3600" dirty="0"/>
          </a:p>
        </p:txBody>
      </p:sp>
    </p:spTree>
    <p:extLst>
      <p:ext uri="{BB962C8B-B14F-4D97-AF65-F5344CB8AC3E}">
        <p14:creationId xmlns:p14="http://schemas.microsoft.com/office/powerpoint/2010/main" val="1814462000"/>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a:latin typeface="Times New Roman" panose="02020603050405020304" pitchFamily="18" charset="0"/>
                <a:cs typeface="Times New Roman" panose="02020603050405020304" pitchFamily="18" charset="0"/>
              </a:rPr>
              <a:t>Aslında </a:t>
            </a:r>
            <a:r>
              <a:rPr lang="tr-TR" b="1" dirty="0">
                <a:latin typeface="Times New Roman" panose="02020603050405020304" pitchFamily="18" charset="0"/>
                <a:cs typeface="Times New Roman" panose="02020603050405020304" pitchFamily="18" charset="0"/>
              </a:rPr>
              <a:t>Medeni Kanun’un 691. maddesinin II. fıkrası</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İsviçre Medeni Kanunu’nun anılan hükmünden (</a:t>
            </a:r>
            <a:r>
              <a:rPr lang="tr-TR" i="1" dirty="0">
                <a:latin typeface="Times New Roman" panose="02020603050405020304" pitchFamily="18" charset="0"/>
                <a:cs typeface="Times New Roman" panose="02020603050405020304" pitchFamily="18" charset="0"/>
              </a:rPr>
              <a:t>İMK m. 647 c) </a:t>
            </a:r>
            <a:r>
              <a:rPr lang="tr-TR" dirty="0">
                <a:latin typeface="Times New Roman" panose="02020603050405020304" pitchFamily="18" charset="0"/>
                <a:cs typeface="Times New Roman" panose="02020603050405020304" pitchFamily="18" charset="0"/>
              </a:rPr>
              <a:t>esinlenerek düzenlenmiştir.</a:t>
            </a:r>
          </a:p>
          <a:p>
            <a:pPr algn="just"/>
            <a:r>
              <a:rPr lang="tr-TR" dirty="0">
                <a:latin typeface="Times New Roman" panose="02020603050405020304" pitchFamily="18" charset="0"/>
                <a:cs typeface="Times New Roman" panose="02020603050405020304" pitchFamily="18" charset="0"/>
              </a:rPr>
              <a:t>Bu bağlamda,  </a:t>
            </a:r>
            <a:r>
              <a:rPr lang="tr-TR" b="1" dirty="0">
                <a:latin typeface="Times New Roman" panose="02020603050405020304" pitchFamily="18" charset="0"/>
                <a:cs typeface="Times New Roman" panose="02020603050405020304" pitchFamily="18" charset="0"/>
              </a:rPr>
              <a:t>burada sözü edilen Önemli Yönetim İşleri</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Medeni Kanun’un 689. maddesinin I. fıkrasının 1. bendinde düzenlenmiş olan </a:t>
            </a:r>
            <a:r>
              <a:rPr lang="tr-TR" b="1" dirty="0">
                <a:latin typeface="Times New Roman" panose="02020603050405020304" pitchFamily="18" charset="0"/>
                <a:cs typeface="Times New Roman" panose="02020603050405020304" pitchFamily="18" charset="0"/>
              </a:rPr>
              <a:t>Zorunlu Yönetim İşleri </a:t>
            </a:r>
            <a:r>
              <a:rPr lang="tr-TR" dirty="0">
                <a:latin typeface="Times New Roman" panose="02020603050405020304" pitchFamily="18" charset="0"/>
                <a:cs typeface="Times New Roman" panose="02020603050405020304" pitchFamily="18" charset="0"/>
              </a:rPr>
              <a:t>arasında yer almaktadır. </a:t>
            </a:r>
          </a:p>
          <a:p>
            <a:pPr algn="just"/>
            <a:r>
              <a:rPr lang="tr-TR" dirty="0">
                <a:latin typeface="Times New Roman" panose="02020603050405020304" pitchFamily="18" charset="0"/>
                <a:cs typeface="Times New Roman" panose="02020603050405020304" pitchFamily="18" charset="0"/>
              </a:rPr>
              <a:t>Aslında</a:t>
            </a:r>
            <a:r>
              <a:rPr lang="tr-TR" b="1" dirty="0">
                <a:latin typeface="Times New Roman" panose="02020603050405020304" pitchFamily="18" charset="0"/>
                <a:cs typeface="Times New Roman" panose="02020603050405020304" pitchFamily="18" charset="0"/>
              </a:rPr>
              <a:t> Medeni Kanun’umuzun, </a:t>
            </a:r>
            <a:r>
              <a:rPr lang="tr-TR" dirty="0">
                <a:latin typeface="Times New Roman" panose="02020603050405020304" pitchFamily="18" charset="0"/>
                <a:cs typeface="Times New Roman" panose="02020603050405020304" pitchFamily="18" charset="0"/>
              </a:rPr>
              <a:t>burada</a:t>
            </a:r>
            <a:r>
              <a:rPr lang="tr-TR" b="1" dirty="0">
                <a:latin typeface="Times New Roman" panose="02020603050405020304" pitchFamily="18" charset="0"/>
                <a:cs typeface="Times New Roman" panose="02020603050405020304" pitchFamily="18" charset="0"/>
              </a:rPr>
              <a:t> çelişkili bir tutum içinde olduğunu söylemek mümkündür.</a:t>
            </a:r>
          </a:p>
        </p:txBody>
      </p:sp>
    </p:spTree>
    <p:extLst>
      <p:ext uri="{BB962C8B-B14F-4D97-AF65-F5344CB8AC3E}">
        <p14:creationId xmlns:p14="http://schemas.microsoft.com/office/powerpoint/2010/main" val="3856506114"/>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Burada,</a:t>
            </a:r>
            <a:r>
              <a:rPr lang="tr-TR" b="1" dirty="0">
                <a:latin typeface="Times New Roman" panose="02020603050405020304" pitchFamily="18" charset="0"/>
                <a:cs typeface="Times New Roman" panose="02020603050405020304" pitchFamily="18" charset="0"/>
              </a:rPr>
              <a:t> MK. 691. maddenin II. fıkrasındaki Zorunlu İşlerin yapılması için </a:t>
            </a:r>
            <a:r>
              <a:rPr lang="tr-TR" b="1" i="1" dirty="0">
                <a:latin typeface="Times New Roman" panose="02020603050405020304" pitchFamily="18" charset="0"/>
                <a:cs typeface="Times New Roman" panose="02020603050405020304" pitchFamily="18" charset="0"/>
              </a:rPr>
              <a:t>Paydaşların Çifte Çoğunlukla karar almaları </a:t>
            </a:r>
            <a:r>
              <a:rPr lang="tr-TR" b="1" dirty="0">
                <a:latin typeface="Times New Roman" panose="02020603050405020304" pitchFamily="18" charset="0"/>
                <a:cs typeface="Times New Roman" panose="02020603050405020304" pitchFamily="18" charset="0"/>
              </a:rPr>
              <a:t>aranmaktadır. </a:t>
            </a:r>
          </a:p>
          <a:p>
            <a:pPr algn="just"/>
            <a:r>
              <a:rPr lang="tr-TR" dirty="0">
                <a:latin typeface="Times New Roman" panose="02020603050405020304" pitchFamily="18" charset="0"/>
                <a:cs typeface="Times New Roman" panose="02020603050405020304" pitchFamily="18" charset="0"/>
              </a:rPr>
              <a:t>Oysa, burada</a:t>
            </a:r>
            <a:r>
              <a:rPr lang="tr-TR" b="1" dirty="0">
                <a:latin typeface="Times New Roman" panose="02020603050405020304" pitchFamily="18" charset="0"/>
                <a:cs typeface="Times New Roman" panose="02020603050405020304" pitchFamily="18" charset="0"/>
              </a:rPr>
              <a:t> Zorunlu İşlerin, </a:t>
            </a:r>
            <a:r>
              <a:rPr lang="tr-TR" b="1" i="1" dirty="0">
                <a:latin typeface="Times New Roman" panose="02020603050405020304" pitchFamily="18" charset="0"/>
                <a:cs typeface="Times New Roman" panose="02020603050405020304" pitchFamily="18" charset="0"/>
              </a:rPr>
              <a:t>İvedi İşlerden olmadığı durumlarda dahi</a:t>
            </a:r>
            <a:r>
              <a:rPr lang="tr-TR" dirty="0">
                <a:latin typeface="Times New Roman" panose="02020603050405020304" pitchFamily="18" charset="0"/>
                <a:cs typeface="Times New Roman" panose="02020603050405020304" pitchFamily="18" charset="0"/>
              </a:rPr>
              <a:t>, Medeni Kanunumuzun 689. maddesinin I. fıkrasının 1. bendinde, </a:t>
            </a:r>
            <a:r>
              <a:rPr lang="tr-TR" b="1" dirty="0">
                <a:latin typeface="Times New Roman" panose="02020603050405020304" pitchFamily="18" charset="0"/>
                <a:cs typeface="Times New Roman" panose="02020603050405020304" pitchFamily="18" charset="0"/>
              </a:rPr>
              <a:t>her Paydaşın, bu Zorunlu İşleri tek başına yapma konusunda yetkilendirilmiş olduğu görülmektedir. </a:t>
            </a:r>
          </a:p>
          <a:p>
            <a:pPr algn="just"/>
            <a:r>
              <a:rPr lang="tr-TR" dirty="0">
                <a:latin typeface="Times New Roman" panose="02020603050405020304" pitchFamily="18" charset="0"/>
                <a:cs typeface="Times New Roman" panose="02020603050405020304" pitchFamily="18" charset="0"/>
              </a:rPr>
              <a:t>Kendisine katıldığımız </a:t>
            </a:r>
            <a:r>
              <a:rPr lang="tr-TR" b="1" i="1" dirty="0">
                <a:latin typeface="Times New Roman" panose="02020603050405020304" pitchFamily="18" charset="0"/>
                <a:cs typeface="Times New Roman" panose="02020603050405020304" pitchFamily="18" charset="0"/>
              </a:rPr>
              <a:t>Sirmen’e göre</a:t>
            </a:r>
            <a:r>
              <a:rPr lang="tr-TR" b="1" dirty="0">
                <a:latin typeface="Times New Roman" panose="02020603050405020304" pitchFamily="18" charset="0"/>
                <a:cs typeface="Times New Roman" panose="02020603050405020304" pitchFamily="18" charset="0"/>
              </a:rPr>
              <a:t>, bu yetkilendirmeyi anlamak zordur. </a:t>
            </a:r>
          </a:p>
          <a:p>
            <a:pPr marL="0" indent="0" algn="just">
              <a:buNone/>
            </a:pP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a:t>
            </a:r>
            <a:r>
              <a:rPr lang="tr-TR" sz="2400" b="1" i="1" dirty="0">
                <a:latin typeface="Times New Roman" panose="02020603050405020304" pitchFamily="18" charset="0"/>
                <a:cs typeface="Times New Roman" panose="02020603050405020304" pitchFamily="18" charset="0"/>
              </a:rPr>
              <a:t>Sirmen, </a:t>
            </a:r>
            <a:r>
              <a:rPr lang="tr-TR" sz="2400" i="1" dirty="0">
                <a:latin typeface="Times New Roman" panose="02020603050405020304" pitchFamily="18" charset="0"/>
                <a:cs typeface="Times New Roman" panose="02020603050405020304" pitchFamily="18" charset="0"/>
              </a:rPr>
              <a:t>Eşya H., 7. B., s. 295) </a:t>
            </a:r>
          </a:p>
          <a:p>
            <a:pPr marL="0" indent="0" algn="just">
              <a:buNone/>
            </a:pPr>
            <a:endParaRPr lang="tr-TR" dirty="0"/>
          </a:p>
          <a:p>
            <a:endParaRPr lang="tr-TR" dirty="0"/>
          </a:p>
          <a:p>
            <a:pPr marL="0" indent="0">
              <a:buNone/>
            </a:pPr>
            <a:endParaRPr lang="tr-TR" dirty="0"/>
          </a:p>
        </p:txBody>
      </p:sp>
    </p:spTree>
    <p:extLst>
      <p:ext uri="{BB962C8B-B14F-4D97-AF65-F5344CB8AC3E}">
        <p14:creationId xmlns:p14="http://schemas.microsoft.com/office/powerpoint/2010/main" val="1925803942"/>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İsviçre Medeni Kanunu’nun 647. maddesinin II. fıkrasının 1. bendinde</a:t>
            </a:r>
            <a:r>
              <a:rPr lang="tr-TR" sz="3600" dirty="0">
                <a:latin typeface="Times New Roman" panose="02020603050405020304" pitchFamily="18" charset="0"/>
                <a:cs typeface="Times New Roman" panose="02020603050405020304" pitchFamily="18" charset="0"/>
              </a:rPr>
              <a:t>, her Paydaşın zorunlu işlerin yapılmasını, diğer Paydaşlardan ve gerektiğinde Hâkimden talep edebileceği hükme bağlanmıştır. </a:t>
            </a:r>
          </a:p>
          <a:p>
            <a:pPr algn="just"/>
            <a:r>
              <a:rPr lang="tr-TR" sz="3600" dirty="0">
                <a:latin typeface="Times New Roman" panose="02020603050405020304" pitchFamily="18" charset="0"/>
                <a:cs typeface="Times New Roman" panose="02020603050405020304" pitchFamily="18" charset="0"/>
              </a:rPr>
              <a:t>Öyleyse, </a:t>
            </a:r>
            <a:r>
              <a:rPr lang="tr-TR" sz="3600" b="1" dirty="0">
                <a:latin typeface="Times New Roman" panose="02020603050405020304" pitchFamily="18" charset="0"/>
                <a:cs typeface="Times New Roman" panose="02020603050405020304" pitchFamily="18" charset="0"/>
              </a:rPr>
              <a:t>İsviçre Hukukunda her Paydaş,</a:t>
            </a:r>
            <a:r>
              <a:rPr lang="tr-TR" sz="3600" dirty="0">
                <a:latin typeface="Times New Roman" panose="02020603050405020304" pitchFamily="18" charset="0"/>
                <a:cs typeface="Times New Roman" panose="02020603050405020304" pitchFamily="18" charset="0"/>
              </a:rPr>
              <a:t> ancak Olağan Yönetim İşlerinden olan </a:t>
            </a:r>
            <a:r>
              <a:rPr lang="tr-TR" sz="3600" b="1" dirty="0">
                <a:latin typeface="Times New Roman" panose="02020603050405020304" pitchFamily="18" charset="0"/>
                <a:cs typeface="Times New Roman" panose="02020603050405020304" pitchFamily="18" charset="0"/>
              </a:rPr>
              <a:t>Zorunlu 	Yönetim İşlerini </a:t>
            </a:r>
            <a:r>
              <a:rPr lang="tr-TR" sz="3600" dirty="0">
                <a:latin typeface="Times New Roman" panose="02020603050405020304" pitchFamily="18" charset="0"/>
                <a:cs typeface="Times New Roman" panose="02020603050405020304" pitchFamily="18" charset="0"/>
              </a:rPr>
              <a:t>tek başına yapmaya yetkili kılınmıştır. </a:t>
            </a:r>
          </a:p>
          <a:p>
            <a:pPr marL="0" indent="0">
              <a:buNone/>
            </a:pPr>
            <a:endParaRPr lang="tr-TR" sz="3600" dirty="0"/>
          </a:p>
        </p:txBody>
      </p:sp>
    </p:spTree>
    <p:extLst>
      <p:ext uri="{BB962C8B-B14F-4D97-AF65-F5344CB8AC3E}">
        <p14:creationId xmlns:p14="http://schemas.microsoft.com/office/powerpoint/2010/main" val="918237895"/>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a:latin typeface="Times New Roman" panose="02020603050405020304" pitchFamily="18" charset="0"/>
                <a:cs typeface="Times New Roman" panose="02020603050405020304" pitchFamily="18" charset="0"/>
              </a:rPr>
              <a:t>Bu bağlamda, </a:t>
            </a:r>
            <a:r>
              <a:rPr lang="tr-TR" sz="3200" b="1" i="1" dirty="0">
                <a:latin typeface="Times New Roman" panose="02020603050405020304" pitchFamily="18" charset="0"/>
                <a:cs typeface="Times New Roman" panose="02020603050405020304" pitchFamily="18" charset="0"/>
              </a:rPr>
              <a:t>Medeni Kanun’un 689. maddesi </a:t>
            </a:r>
            <a:r>
              <a:rPr lang="tr-TR" sz="3200" dirty="0">
                <a:latin typeface="Times New Roman" panose="02020603050405020304" pitchFamily="18" charset="0"/>
                <a:cs typeface="Times New Roman" panose="02020603050405020304" pitchFamily="18" charset="0"/>
              </a:rPr>
              <a:t>ile </a:t>
            </a:r>
            <a:r>
              <a:rPr lang="tr-TR" sz="3200" b="1" i="1" dirty="0">
                <a:latin typeface="Times New Roman" panose="02020603050405020304" pitchFamily="18" charset="0"/>
                <a:cs typeface="Times New Roman" panose="02020603050405020304" pitchFamily="18" charset="0"/>
              </a:rPr>
              <a:t>691.</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maddesinin anılan hükümleri </a:t>
            </a:r>
            <a:r>
              <a:rPr lang="tr-TR" sz="3200" b="1" dirty="0">
                <a:latin typeface="Times New Roman" panose="02020603050405020304" pitchFamily="18" charset="0"/>
                <a:cs typeface="Times New Roman" panose="02020603050405020304" pitchFamily="18" charset="0"/>
              </a:rPr>
              <a:t>arasındaki çelişkiyi giderebilmek</a:t>
            </a:r>
            <a:r>
              <a:rPr lang="tr-TR" sz="3200" dirty="0">
                <a:latin typeface="Times New Roman" panose="02020603050405020304" pitchFamily="18" charset="0"/>
                <a:cs typeface="Times New Roman" panose="02020603050405020304" pitchFamily="18" charset="0"/>
              </a:rPr>
              <a:t> için</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Kaynak Kanun olan </a:t>
            </a:r>
            <a:r>
              <a:rPr lang="tr-TR" sz="3200" b="1" dirty="0">
                <a:latin typeface="Times New Roman" panose="02020603050405020304" pitchFamily="18" charset="0"/>
                <a:cs typeface="Times New Roman" panose="02020603050405020304" pitchFamily="18" charset="0"/>
              </a:rPr>
              <a:t>İsviçre Medeni Kanunundaki ilgili hükmü esas almak </a:t>
            </a:r>
            <a:r>
              <a:rPr lang="tr-TR" sz="3200" dirty="0">
                <a:latin typeface="Times New Roman" panose="02020603050405020304" pitchFamily="18" charset="0"/>
                <a:cs typeface="Times New Roman" panose="02020603050405020304" pitchFamily="18" charset="0"/>
              </a:rPr>
              <a:t>ve </a:t>
            </a:r>
            <a:r>
              <a:rPr lang="tr-TR" sz="3200" b="1" dirty="0">
                <a:latin typeface="Times New Roman" panose="02020603050405020304" pitchFamily="18" charset="0"/>
                <a:cs typeface="Times New Roman" panose="02020603050405020304" pitchFamily="18" charset="0"/>
              </a:rPr>
              <a:t>buna göre yorum yapmak gerekir. </a:t>
            </a:r>
          </a:p>
          <a:p>
            <a:pPr algn="just"/>
            <a:r>
              <a:rPr lang="tr-TR" sz="3200" b="1" u="sng" dirty="0">
                <a:latin typeface="Times New Roman" panose="02020603050405020304" pitchFamily="18" charset="0"/>
                <a:cs typeface="Times New Roman" panose="02020603050405020304" pitchFamily="18" charset="0"/>
              </a:rPr>
              <a:t>MK 689. maddenin 1. fıkrasının 1. bendinde yer alan hükmün</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Kaynak Kanun olan İsviçre Medeni Kanunundaki  düzenlemeye uygun olarak</a:t>
            </a:r>
            <a:r>
              <a:rPr lang="tr-TR" sz="3200" b="1" dirty="0">
                <a:latin typeface="Times New Roman" panose="02020603050405020304" pitchFamily="18" charset="0"/>
                <a:cs typeface="Times New Roman" panose="02020603050405020304" pitchFamily="18" charset="0"/>
              </a:rPr>
              <a:t>, şu şekilde yorumlanması uygun olur</a:t>
            </a:r>
            <a:r>
              <a:rPr lang="tr-TR" sz="3200" dirty="0">
                <a:latin typeface="Times New Roman" panose="02020603050405020304" pitchFamily="18" charset="0"/>
                <a:cs typeface="Times New Roman" panose="02020603050405020304" pitchFamily="18" charset="0"/>
              </a:rPr>
              <a:t>: </a:t>
            </a:r>
          </a:p>
          <a:p>
            <a:pPr marL="0" indent="0" algn="just">
              <a:buNone/>
            </a:pP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59433164"/>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MK m. 691 / 1 / b.1 hükmünün olması gereken yorumu </a:t>
            </a:r>
          </a:p>
        </p:txBody>
      </p:sp>
      <p:sp>
        <p:nvSpPr>
          <p:cNvPr id="3" name="İçerik Yer Tutucusu 2"/>
          <p:cNvSpPr>
            <a:spLocks noGrp="1"/>
          </p:cNvSpPr>
          <p:nvPr>
            <p:ph idx="1"/>
          </p:nvPr>
        </p:nvSpPr>
        <p:spPr/>
        <p:txBody>
          <a:bodyPr>
            <a:normAutofit/>
          </a:bodyPr>
          <a:lstStyle/>
          <a:p>
            <a:pPr algn="just"/>
            <a:r>
              <a:rPr lang="tr-TR" sz="4000" dirty="0">
                <a:latin typeface="Times New Roman" panose="02020603050405020304" pitchFamily="18" charset="0"/>
                <a:cs typeface="Times New Roman" panose="02020603050405020304" pitchFamily="18" charset="0"/>
              </a:rPr>
              <a:t>Her Paydaş, ancak </a:t>
            </a:r>
            <a:r>
              <a:rPr lang="tr-TR" sz="4000" b="1" dirty="0">
                <a:latin typeface="Times New Roman" panose="02020603050405020304" pitchFamily="18" charset="0"/>
                <a:cs typeface="Times New Roman" panose="02020603050405020304" pitchFamily="18" charset="0"/>
              </a:rPr>
              <a:t>Olağan Yönetim İşlerinden olan Zorunlu Yönetim İşlerini </a:t>
            </a:r>
            <a:r>
              <a:rPr lang="tr-TR" sz="4000" dirty="0">
                <a:latin typeface="Times New Roman" panose="02020603050405020304" pitchFamily="18" charset="0"/>
                <a:cs typeface="Times New Roman" panose="02020603050405020304" pitchFamily="18" charset="0"/>
              </a:rPr>
              <a:t>tek başına yapabilir. </a:t>
            </a:r>
          </a:p>
          <a:p>
            <a:pPr algn="just"/>
            <a:r>
              <a:rPr lang="tr-TR" sz="4000" b="1" dirty="0">
                <a:latin typeface="Times New Roman" panose="02020603050405020304" pitchFamily="18" charset="0"/>
                <a:cs typeface="Times New Roman" panose="02020603050405020304" pitchFamily="18" charset="0"/>
              </a:rPr>
              <a:t>Önemli Yönetim İşlerinden olan Zorunlu Yönetim İşlerinin yapılmasını </a:t>
            </a:r>
            <a:r>
              <a:rPr lang="tr-TR" sz="4000" dirty="0">
                <a:latin typeface="Times New Roman" panose="02020603050405020304" pitchFamily="18" charset="0"/>
                <a:cs typeface="Times New Roman" panose="02020603050405020304" pitchFamily="18" charset="0"/>
              </a:rPr>
              <a:t>ise,</a:t>
            </a:r>
            <a:r>
              <a:rPr lang="tr-TR" sz="4000" b="1" dirty="0">
                <a:latin typeface="Times New Roman" panose="02020603050405020304" pitchFamily="18" charset="0"/>
                <a:cs typeface="Times New Roman" panose="02020603050405020304" pitchFamily="18" charset="0"/>
              </a:rPr>
              <a:t> her Paydaş</a:t>
            </a:r>
            <a:r>
              <a:rPr lang="tr-TR" sz="4000"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diğer Paydaşlardan</a:t>
            </a:r>
            <a:r>
              <a:rPr lang="tr-TR" sz="4000" dirty="0">
                <a:latin typeface="Times New Roman" panose="02020603050405020304" pitchFamily="18" charset="0"/>
                <a:cs typeface="Times New Roman" panose="02020603050405020304" pitchFamily="18" charset="0"/>
              </a:rPr>
              <a:t> ve gerektiğinde de </a:t>
            </a:r>
            <a:r>
              <a:rPr lang="tr-TR" sz="4000" b="1" i="1" dirty="0">
                <a:latin typeface="Times New Roman" panose="02020603050405020304" pitchFamily="18" charset="0"/>
                <a:cs typeface="Times New Roman" panose="02020603050405020304" pitchFamily="18" charset="0"/>
              </a:rPr>
              <a:t>Hâkimden</a:t>
            </a:r>
            <a:r>
              <a:rPr lang="tr-TR" sz="4000" dirty="0">
                <a:latin typeface="Times New Roman" panose="02020603050405020304" pitchFamily="18" charset="0"/>
                <a:cs typeface="Times New Roman" panose="02020603050405020304" pitchFamily="18" charset="0"/>
              </a:rPr>
              <a:t> </a:t>
            </a:r>
            <a:r>
              <a:rPr lang="tr-TR" sz="4000" b="1" dirty="0">
                <a:latin typeface="Times New Roman" panose="02020603050405020304" pitchFamily="18" charset="0"/>
                <a:cs typeface="Times New Roman" panose="02020603050405020304" pitchFamily="18" charset="0"/>
              </a:rPr>
              <a:t>talep</a:t>
            </a:r>
            <a:r>
              <a:rPr lang="tr-TR" sz="4000" dirty="0">
                <a:latin typeface="Times New Roman" panose="02020603050405020304" pitchFamily="18" charset="0"/>
                <a:cs typeface="Times New Roman" panose="02020603050405020304" pitchFamily="18" charset="0"/>
              </a:rPr>
              <a:t> </a:t>
            </a:r>
            <a:r>
              <a:rPr lang="tr-TR" sz="4000" b="1" dirty="0">
                <a:latin typeface="Times New Roman" panose="02020603050405020304" pitchFamily="18" charset="0"/>
                <a:cs typeface="Times New Roman" panose="02020603050405020304" pitchFamily="18" charset="0"/>
              </a:rPr>
              <a:t>etmelidir. </a:t>
            </a:r>
          </a:p>
          <a:p>
            <a:pPr marL="0" indent="0">
              <a:buNone/>
            </a:pPr>
            <a:endParaRPr lang="tr-TR" dirty="0"/>
          </a:p>
        </p:txBody>
      </p:sp>
    </p:spTree>
    <p:extLst>
      <p:ext uri="{BB962C8B-B14F-4D97-AF65-F5344CB8AC3E}">
        <p14:creationId xmlns:p14="http://schemas.microsoft.com/office/powerpoint/2010/main" val="1623961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Paylı Mülkiyet  (</a:t>
            </a:r>
            <a:r>
              <a:rPr lang="tr-TR" sz="3600" b="1" i="1" dirty="0">
                <a:latin typeface="+mn-lt"/>
              </a:rPr>
              <a:t>Kaynakça) </a:t>
            </a:r>
          </a:p>
        </p:txBody>
      </p:sp>
      <p:sp>
        <p:nvSpPr>
          <p:cNvPr id="3" name="İçerik Yer Tutucusu 2"/>
          <p:cNvSpPr>
            <a:spLocks noGrp="1"/>
          </p:cNvSpPr>
          <p:nvPr>
            <p:ph idx="1"/>
          </p:nvPr>
        </p:nvSpPr>
        <p:spPr/>
        <p:txBody>
          <a:bodyPr>
            <a:normAutofit/>
          </a:bodyPr>
          <a:lstStyle/>
          <a:p>
            <a:r>
              <a:rPr lang="tr-TR" sz="3200" dirty="0">
                <a:latin typeface="Times New Roman" panose="02020603050405020304" pitchFamily="18" charset="0"/>
                <a:cs typeface="Times New Roman" panose="02020603050405020304" pitchFamily="18" charset="0"/>
              </a:rPr>
              <a:t>(</a:t>
            </a:r>
            <a:r>
              <a:rPr lang="tr-TR" b="1" i="1" dirty="0">
                <a:latin typeface="Times New Roman" panose="02020603050405020304" pitchFamily="18" charset="0"/>
                <a:cs typeface="Times New Roman" panose="02020603050405020304" pitchFamily="18" charset="0"/>
              </a:rPr>
              <a:t>Sirmen, </a:t>
            </a:r>
            <a:r>
              <a:rPr lang="tr-TR" i="1" dirty="0">
                <a:latin typeface="Times New Roman" panose="02020603050405020304" pitchFamily="18" charset="0"/>
                <a:cs typeface="Times New Roman" panose="02020603050405020304" pitchFamily="18" charset="0"/>
              </a:rPr>
              <a:t>Eşya H. 7. B., s. 283 vd. </a:t>
            </a:r>
          </a:p>
          <a:p>
            <a:r>
              <a:rPr lang="tr-TR" b="1" i="1" dirty="0">
                <a:latin typeface="Times New Roman" panose="02020603050405020304" pitchFamily="18" charset="0"/>
                <a:cs typeface="Times New Roman" panose="02020603050405020304" pitchFamily="18" charset="0"/>
              </a:rPr>
              <a:t>Eren, </a:t>
            </a:r>
            <a:r>
              <a:rPr lang="tr-TR" i="1" dirty="0">
                <a:latin typeface="Times New Roman" panose="02020603050405020304" pitchFamily="18" charset="0"/>
                <a:cs typeface="Times New Roman" panose="02020603050405020304" pitchFamily="18" charset="0"/>
              </a:rPr>
              <a:t>Mülkiyet H., 4. B., s.  85 vd.</a:t>
            </a:r>
          </a:p>
          <a:p>
            <a:r>
              <a:rPr lang="tr-TR" b="1" i="1" dirty="0" err="1">
                <a:latin typeface="Times New Roman" panose="02020603050405020304" pitchFamily="18" charset="0"/>
                <a:cs typeface="Times New Roman" panose="02020603050405020304" pitchFamily="18" charset="0"/>
              </a:rPr>
              <a:t>Oğuzman</a:t>
            </a:r>
            <a:r>
              <a:rPr lang="tr-TR" b="1" i="1" dirty="0">
                <a:latin typeface="Times New Roman" panose="02020603050405020304" pitchFamily="18" charset="0"/>
                <a:cs typeface="Times New Roman" panose="02020603050405020304" pitchFamily="18" charset="0"/>
              </a:rPr>
              <a:t> / </a:t>
            </a:r>
            <a:r>
              <a:rPr lang="tr-TR" b="1" i="1" dirty="0" err="1">
                <a:latin typeface="Times New Roman" panose="02020603050405020304" pitchFamily="18" charset="0"/>
                <a:cs typeface="Times New Roman" panose="02020603050405020304" pitchFamily="18" charset="0"/>
              </a:rPr>
              <a:t>Seliçi</a:t>
            </a:r>
            <a:r>
              <a:rPr lang="tr-TR" b="1" i="1" dirty="0">
                <a:latin typeface="Times New Roman" panose="02020603050405020304" pitchFamily="18" charset="0"/>
                <a:cs typeface="Times New Roman" panose="02020603050405020304" pitchFamily="18" charset="0"/>
              </a:rPr>
              <a:t> / Oktay – Özdemir</a:t>
            </a:r>
            <a:r>
              <a:rPr lang="tr-TR" i="1" dirty="0">
                <a:latin typeface="Times New Roman" panose="02020603050405020304" pitchFamily="18" charset="0"/>
                <a:cs typeface="Times New Roman" panose="02020603050405020304" pitchFamily="18" charset="0"/>
              </a:rPr>
              <a:t>, Eşya H., Ders Kitabı, s. 173 vd.</a:t>
            </a:r>
          </a:p>
          <a:p>
            <a:r>
              <a:rPr lang="tr-TR" b="1" i="1" dirty="0">
                <a:latin typeface="Times New Roman" panose="02020603050405020304" pitchFamily="18" charset="0"/>
                <a:cs typeface="Times New Roman" panose="02020603050405020304" pitchFamily="18" charset="0"/>
              </a:rPr>
              <a:t>Ertaş,</a:t>
            </a:r>
            <a:r>
              <a:rPr lang="tr-TR" i="1" dirty="0">
                <a:latin typeface="Times New Roman" panose="02020603050405020304" pitchFamily="18" charset="0"/>
                <a:cs typeface="Times New Roman" panose="02020603050405020304" pitchFamily="18" charset="0"/>
              </a:rPr>
              <a:t> Eşya H., 14. B., s. 234 vd.</a:t>
            </a:r>
          </a:p>
          <a:p>
            <a:r>
              <a:rPr lang="tr-TR" b="1" i="1" dirty="0">
                <a:latin typeface="Times New Roman" panose="02020603050405020304" pitchFamily="18" charset="0"/>
                <a:cs typeface="Times New Roman" panose="02020603050405020304" pitchFamily="18" charset="0"/>
              </a:rPr>
              <a:t>Esener / Güven</a:t>
            </a:r>
            <a:r>
              <a:rPr lang="tr-TR" i="1" dirty="0">
                <a:latin typeface="Times New Roman" panose="02020603050405020304" pitchFamily="18" charset="0"/>
                <a:cs typeface="Times New Roman" panose="02020603050405020304" pitchFamily="18" charset="0"/>
              </a:rPr>
              <a:t>, Eşya H.,7. B., s. 191 vd. </a:t>
            </a:r>
          </a:p>
          <a:p>
            <a:r>
              <a:rPr lang="tr-TR" b="1" i="1" dirty="0" err="1">
                <a:latin typeface="Times New Roman" panose="02020603050405020304" pitchFamily="18" charset="0"/>
                <a:cs typeface="Times New Roman" panose="02020603050405020304" pitchFamily="18" charset="0"/>
              </a:rPr>
              <a:t>Nomer</a:t>
            </a:r>
            <a:r>
              <a:rPr lang="tr-TR" b="1" i="1" dirty="0">
                <a:latin typeface="Times New Roman" panose="02020603050405020304" pitchFamily="18" charset="0"/>
                <a:cs typeface="Times New Roman" panose="02020603050405020304" pitchFamily="18" charset="0"/>
              </a:rPr>
              <a:t>, Haluk N.  / </a:t>
            </a:r>
            <a:r>
              <a:rPr lang="tr-TR" b="1" i="1" dirty="0" err="1">
                <a:latin typeface="Times New Roman" panose="02020603050405020304" pitchFamily="18" charset="0"/>
                <a:cs typeface="Times New Roman" panose="02020603050405020304" pitchFamily="18" charset="0"/>
              </a:rPr>
              <a:t>Ergüne</a:t>
            </a:r>
            <a:r>
              <a:rPr lang="tr-TR" b="1" i="1" dirty="0">
                <a:latin typeface="Times New Roman" panose="02020603050405020304" pitchFamily="18" charset="0"/>
                <a:cs typeface="Times New Roman" panose="02020603050405020304" pitchFamily="18" charset="0"/>
              </a:rPr>
              <a:t>, M. Serkan; </a:t>
            </a:r>
            <a:r>
              <a:rPr lang="tr-TR" i="1" dirty="0">
                <a:latin typeface="Times New Roman" panose="02020603050405020304" pitchFamily="18" charset="0"/>
                <a:cs typeface="Times New Roman" panose="02020603050405020304" pitchFamily="18" charset="0"/>
              </a:rPr>
              <a:t>Eşya H.,5.B., s. 313 vd.</a:t>
            </a:r>
          </a:p>
          <a:p>
            <a:pPr algn="just"/>
            <a:r>
              <a:rPr lang="tr-TR" b="1" i="1" dirty="0">
                <a:latin typeface="Times New Roman" panose="02020603050405020304" pitchFamily="18" charset="0"/>
                <a:cs typeface="Times New Roman" panose="02020603050405020304" pitchFamily="18" charset="0"/>
              </a:rPr>
              <a:t>Şengöz, Çağrı; </a:t>
            </a:r>
            <a:r>
              <a:rPr lang="tr-TR" i="1" dirty="0">
                <a:latin typeface="Times New Roman" panose="02020603050405020304" pitchFamily="18" charset="0"/>
                <a:cs typeface="Times New Roman" panose="02020603050405020304" pitchFamily="18" charset="0"/>
              </a:rPr>
              <a:t>Paylı Mülkiyet Kavramı ve Paylı Mülkiyetin Sona Ermesi, Yetkin Yayınları, Ankara 2018.) </a:t>
            </a:r>
          </a:p>
        </p:txBody>
      </p:sp>
    </p:spTree>
    <p:extLst>
      <p:ext uri="{BB962C8B-B14F-4D97-AF65-F5344CB8AC3E}">
        <p14:creationId xmlns:p14="http://schemas.microsoft.com/office/powerpoint/2010/main" val="2261165247"/>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u="sng" dirty="0">
                <a:latin typeface="Times New Roman" panose="02020603050405020304" pitchFamily="18" charset="0"/>
                <a:cs typeface="Times New Roman" panose="02020603050405020304" pitchFamily="18" charset="0"/>
              </a:rPr>
              <a:t>Yargıtay’ın 27.11.1946 tarihli İçtihadı Birleştirme Kararından sonra</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Paylı Malın tamamının </a:t>
            </a:r>
            <a:r>
              <a:rPr lang="tr-TR" sz="3200" dirty="0">
                <a:latin typeface="Times New Roman" panose="02020603050405020304" pitchFamily="18" charset="0"/>
                <a:cs typeface="Times New Roman" panose="02020603050405020304" pitchFamily="18" charset="0"/>
              </a:rPr>
              <a:t>veya </a:t>
            </a:r>
            <a:r>
              <a:rPr lang="tr-TR" sz="3200" b="1" i="1" dirty="0">
                <a:latin typeface="Times New Roman" panose="02020603050405020304" pitchFamily="18" charset="0"/>
                <a:cs typeface="Times New Roman" panose="02020603050405020304" pitchFamily="18" charset="0"/>
              </a:rPr>
              <a:t>bir kısmının Kiraya verilmesi </a:t>
            </a:r>
            <a:r>
              <a:rPr lang="tr-TR" sz="3200" dirty="0">
                <a:latin typeface="Times New Roman" panose="02020603050405020304" pitchFamily="18" charset="0"/>
                <a:cs typeface="Times New Roman" panose="02020603050405020304" pitchFamily="18" charset="0"/>
              </a:rPr>
              <a:t>de, bu Karara dayanarak, </a:t>
            </a:r>
            <a:r>
              <a:rPr lang="tr-TR" sz="3200" b="1" i="1" dirty="0">
                <a:latin typeface="Times New Roman" panose="02020603050405020304" pitchFamily="18" charset="0"/>
                <a:cs typeface="Times New Roman" panose="02020603050405020304" pitchFamily="18" charset="0"/>
              </a:rPr>
              <a:t>Önemli</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Yönetim İşlerinden </a:t>
            </a:r>
            <a:r>
              <a:rPr lang="tr-TR" sz="3200" b="1" dirty="0">
                <a:latin typeface="Times New Roman" panose="02020603050405020304" pitchFamily="18" charset="0"/>
                <a:cs typeface="Times New Roman" panose="02020603050405020304" pitchFamily="18" charset="0"/>
              </a:rPr>
              <a:t>sayılmaktaydı. </a:t>
            </a:r>
          </a:p>
          <a:p>
            <a:pPr algn="just"/>
            <a:r>
              <a:rPr lang="tr-TR" sz="3200" b="1" i="1" dirty="0">
                <a:latin typeface="Times New Roman" panose="02020603050405020304" pitchFamily="18" charset="0"/>
                <a:cs typeface="Times New Roman" panose="02020603050405020304" pitchFamily="18" charset="0"/>
              </a:rPr>
              <a:t>4721 sayılı Yeni Medeni Kanun’un 691.maddesinin I. fıkrasında ise</a:t>
            </a:r>
            <a:r>
              <a:rPr lang="tr-TR" sz="3200" i="1"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Paylı Mal ile ilgili </a:t>
            </a:r>
            <a:r>
              <a:rPr lang="tr-TR" sz="3200" b="1" i="1" dirty="0">
                <a:latin typeface="Times New Roman" panose="02020603050405020304" pitchFamily="18" charset="0"/>
                <a:cs typeface="Times New Roman" panose="02020603050405020304" pitchFamily="18" charset="0"/>
              </a:rPr>
              <a:t>Adi Kira </a:t>
            </a:r>
            <a:r>
              <a:rPr lang="tr-TR" sz="3200" dirty="0">
                <a:latin typeface="Times New Roman" panose="02020603050405020304" pitchFamily="18" charset="0"/>
                <a:cs typeface="Times New Roman" panose="02020603050405020304" pitchFamily="18" charset="0"/>
              </a:rPr>
              <a:t>veya </a:t>
            </a:r>
            <a:r>
              <a:rPr lang="tr-TR" sz="3200" b="1" i="1" dirty="0">
                <a:latin typeface="Times New Roman" panose="02020603050405020304" pitchFamily="18" charset="0"/>
                <a:cs typeface="Times New Roman" panose="02020603050405020304" pitchFamily="18" charset="0"/>
              </a:rPr>
              <a:t>Ürün</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Kirasına ilişkin Sözleşmelerin </a:t>
            </a:r>
            <a:r>
              <a:rPr lang="tr-TR" sz="3200" b="1" dirty="0">
                <a:latin typeface="Times New Roman" panose="02020603050405020304" pitchFamily="18" charset="0"/>
                <a:cs typeface="Times New Roman" panose="02020603050405020304" pitchFamily="18" charset="0"/>
              </a:rPr>
              <a:t>yapılmasına, </a:t>
            </a:r>
            <a:r>
              <a:rPr lang="tr-TR" sz="3200" dirty="0">
                <a:latin typeface="Times New Roman" panose="02020603050405020304" pitchFamily="18" charset="0"/>
                <a:cs typeface="Times New Roman" panose="02020603050405020304" pitchFamily="18" charset="0"/>
              </a:rPr>
              <a:t>açıkça, </a:t>
            </a:r>
            <a:r>
              <a:rPr lang="tr-TR" sz="3200" b="1" u="sng" dirty="0">
                <a:latin typeface="Times New Roman" panose="02020603050405020304" pitchFamily="18" charset="0"/>
                <a:cs typeface="Times New Roman" panose="02020603050405020304" pitchFamily="18" charset="0"/>
              </a:rPr>
              <a:t>Önemli Yönetim İşleri </a:t>
            </a:r>
            <a:r>
              <a:rPr lang="tr-TR" sz="3200" b="1" dirty="0">
                <a:latin typeface="Times New Roman" panose="02020603050405020304" pitchFamily="18" charset="0"/>
                <a:cs typeface="Times New Roman" panose="02020603050405020304" pitchFamily="18" charset="0"/>
              </a:rPr>
              <a:t>arasında yer verilmiştir. </a:t>
            </a:r>
          </a:p>
        </p:txBody>
      </p:sp>
    </p:spTree>
    <p:extLst>
      <p:ext uri="{BB962C8B-B14F-4D97-AF65-F5344CB8AC3E}">
        <p14:creationId xmlns:p14="http://schemas.microsoft.com/office/powerpoint/2010/main" val="2391454627"/>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dirty="0">
                <a:latin typeface="Times New Roman" panose="02020603050405020304" pitchFamily="18" charset="0"/>
                <a:cs typeface="Times New Roman" panose="02020603050405020304" pitchFamily="18" charset="0"/>
              </a:rPr>
              <a:t>Şüphesiz</a:t>
            </a:r>
            <a:r>
              <a:rPr lang="tr-TR" sz="3600" i="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her Paydaş</a:t>
            </a:r>
            <a:r>
              <a:rPr lang="tr-TR" sz="3600" b="1" i="1" dirty="0">
                <a:latin typeface="Times New Roman" panose="02020603050405020304" pitchFamily="18" charset="0"/>
                <a:cs typeface="Times New Roman" panose="02020603050405020304" pitchFamily="18" charset="0"/>
              </a:rPr>
              <a:t>, kendi Payına düşen Kullanma Yetkisini, </a:t>
            </a:r>
            <a:r>
              <a:rPr lang="tr-TR" sz="3600" dirty="0">
                <a:latin typeface="Times New Roman" panose="02020603050405020304" pitchFamily="18" charset="0"/>
                <a:cs typeface="Times New Roman" panose="02020603050405020304" pitchFamily="18" charset="0"/>
              </a:rPr>
              <a:t>bir</a:t>
            </a:r>
            <a:r>
              <a:rPr lang="tr-TR" sz="3600" b="1" i="1" dirty="0">
                <a:latin typeface="Times New Roman" panose="02020603050405020304" pitchFamily="18" charset="0"/>
                <a:cs typeface="Times New Roman" panose="02020603050405020304" pitchFamily="18" charset="0"/>
              </a:rPr>
              <a:t> başkasına Devretme Yetkisine sahiptir. </a:t>
            </a:r>
          </a:p>
          <a:p>
            <a:pPr algn="just"/>
            <a:r>
              <a:rPr lang="tr-TR" sz="3600" dirty="0">
                <a:latin typeface="Times New Roman" panose="02020603050405020304" pitchFamily="18" charset="0"/>
                <a:cs typeface="Times New Roman" panose="02020603050405020304" pitchFamily="18" charset="0"/>
              </a:rPr>
              <a:t>Ancak,</a:t>
            </a:r>
            <a:r>
              <a:rPr lang="tr-TR" sz="3600" b="1" dirty="0">
                <a:latin typeface="Times New Roman" panose="02020603050405020304" pitchFamily="18" charset="0"/>
                <a:cs typeface="Times New Roman" panose="02020603050405020304" pitchFamily="18" charset="0"/>
              </a:rPr>
              <a:t> Paydaşların kullanmaya yetkili oldukları bir yerin, onların bu Yetkilerini engelleyecek şekilde kiraya verilmesi söz konusu </a:t>
            </a:r>
            <a:r>
              <a:rPr lang="tr-TR" sz="3600" dirty="0">
                <a:latin typeface="Times New Roman" panose="02020603050405020304" pitchFamily="18" charset="0"/>
                <a:cs typeface="Times New Roman" panose="02020603050405020304" pitchFamily="18" charset="0"/>
              </a:rPr>
              <a:t>ise,</a:t>
            </a:r>
            <a:r>
              <a:rPr lang="tr-TR" sz="3600" b="1"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bu </a:t>
            </a:r>
            <a:r>
              <a:rPr lang="tr-TR" sz="3600" b="1" i="1" dirty="0">
                <a:latin typeface="Times New Roman" panose="02020603050405020304" pitchFamily="18" charset="0"/>
                <a:cs typeface="Times New Roman" panose="02020603050405020304" pitchFamily="18" charset="0"/>
              </a:rPr>
              <a:t>Önemli Yönetim İşlerinden </a:t>
            </a:r>
            <a:r>
              <a:rPr lang="tr-TR" sz="3600" dirty="0">
                <a:latin typeface="Times New Roman" panose="02020603050405020304" pitchFamily="18" charset="0"/>
                <a:cs typeface="Times New Roman" panose="02020603050405020304" pitchFamily="18" charset="0"/>
              </a:rPr>
              <a:t>olup, </a:t>
            </a:r>
            <a:r>
              <a:rPr lang="tr-TR" sz="3600" i="1" dirty="0">
                <a:latin typeface="Times New Roman" panose="02020603050405020304" pitchFamily="18" charset="0"/>
                <a:cs typeface="Times New Roman" panose="02020603050405020304" pitchFamily="18" charset="0"/>
              </a:rPr>
              <a:t>MK m. 691 / 1 hükmü uyarınca,</a:t>
            </a:r>
            <a:r>
              <a:rPr lang="tr-TR" sz="3600" dirty="0">
                <a:latin typeface="Times New Roman" panose="02020603050405020304" pitchFamily="18" charset="0"/>
                <a:cs typeface="Times New Roman" panose="02020603050405020304" pitchFamily="18" charset="0"/>
              </a:rPr>
              <a:t> bunun için </a:t>
            </a:r>
            <a:r>
              <a:rPr lang="tr-TR" sz="3600" b="1" i="1" dirty="0">
                <a:latin typeface="Times New Roman" panose="02020603050405020304" pitchFamily="18" charset="0"/>
                <a:cs typeface="Times New Roman" panose="02020603050405020304" pitchFamily="18" charset="0"/>
              </a:rPr>
              <a:t>Çifte Çoğunlukla </a:t>
            </a:r>
            <a:r>
              <a:rPr lang="tr-TR" sz="3600" b="1" dirty="0">
                <a:latin typeface="Times New Roman" panose="02020603050405020304" pitchFamily="18" charset="0"/>
                <a:cs typeface="Times New Roman" panose="02020603050405020304" pitchFamily="18" charset="0"/>
              </a:rPr>
              <a:t>karar alınması gerekmektedir</a:t>
            </a:r>
            <a:r>
              <a:rPr lang="tr-TR" sz="3600" dirty="0">
                <a:latin typeface="Times New Roman" panose="02020603050405020304" pitchFamily="18" charset="0"/>
                <a:cs typeface="Times New Roman" panose="02020603050405020304" pitchFamily="18" charset="0"/>
              </a:rPr>
              <a:t>. </a:t>
            </a:r>
          </a:p>
          <a:p>
            <a:pPr marL="0" indent="0">
              <a:buNone/>
            </a:pPr>
            <a:endParaRPr lang="tr-TR" dirty="0"/>
          </a:p>
        </p:txBody>
      </p:sp>
    </p:spTree>
    <p:extLst>
      <p:ext uri="{BB962C8B-B14F-4D97-AF65-F5344CB8AC3E}">
        <p14:creationId xmlns:p14="http://schemas.microsoft.com/office/powerpoint/2010/main" val="233240923"/>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600" dirty="0">
                <a:latin typeface="Times New Roman" panose="02020603050405020304" pitchFamily="18" charset="0"/>
                <a:cs typeface="Times New Roman" panose="02020603050405020304" pitchFamily="18" charset="0"/>
              </a:rPr>
              <a:t>Eğer </a:t>
            </a:r>
            <a:r>
              <a:rPr lang="tr-TR" sz="3600" b="1" dirty="0">
                <a:latin typeface="Times New Roman" panose="02020603050405020304" pitchFamily="18" charset="0"/>
                <a:cs typeface="Times New Roman" panose="02020603050405020304" pitchFamily="18" charset="0"/>
              </a:rPr>
              <a:t>Paylı Malın özgülendiği amacın değiştirilerek </a:t>
            </a:r>
            <a:r>
              <a:rPr lang="tr-TR" sz="3600" b="1" i="1" dirty="0">
                <a:latin typeface="Times New Roman" panose="02020603050405020304" pitchFamily="18" charset="0"/>
                <a:cs typeface="Times New Roman" panose="02020603050405020304" pitchFamily="18" charset="0"/>
              </a:rPr>
              <a:t>örneğin</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bir Konutun Ticarethane olarak Kiraya Verilmesi söz konusu ise</a:t>
            </a:r>
            <a:r>
              <a:rPr lang="tr-TR" sz="3600" dirty="0">
                <a:latin typeface="Times New Roman" panose="02020603050405020304" pitchFamily="18" charset="0"/>
                <a:cs typeface="Times New Roman" panose="02020603050405020304" pitchFamily="18" charset="0"/>
              </a:rPr>
              <a:t>, bu </a:t>
            </a:r>
            <a:r>
              <a:rPr lang="tr-TR" sz="3600" b="1" dirty="0">
                <a:latin typeface="Times New Roman" panose="02020603050405020304" pitchFamily="18" charset="0"/>
                <a:cs typeface="Times New Roman" panose="02020603050405020304" pitchFamily="18" charset="0"/>
              </a:rPr>
              <a:t>artık </a:t>
            </a:r>
            <a:r>
              <a:rPr lang="tr-TR" sz="3600" b="1" i="1" u="sng" dirty="0">
                <a:latin typeface="Times New Roman" panose="02020603050405020304" pitchFamily="18" charset="0"/>
                <a:cs typeface="Times New Roman" panose="02020603050405020304" pitchFamily="18" charset="0"/>
              </a:rPr>
              <a:t>Olağanüstü</a:t>
            </a:r>
            <a:r>
              <a:rPr lang="tr-TR" sz="3600" b="1" i="1" dirty="0">
                <a:latin typeface="Times New Roman" panose="02020603050405020304" pitchFamily="18" charset="0"/>
                <a:cs typeface="Times New Roman" panose="02020603050405020304" pitchFamily="18" charset="0"/>
              </a:rPr>
              <a:t> </a:t>
            </a:r>
            <a:r>
              <a:rPr lang="tr-TR" sz="3600" b="1" i="1" u="sng" dirty="0">
                <a:latin typeface="Times New Roman" panose="02020603050405020304" pitchFamily="18" charset="0"/>
                <a:cs typeface="Times New Roman" panose="02020603050405020304" pitchFamily="18" charset="0"/>
              </a:rPr>
              <a:t>Yönetim İşi </a:t>
            </a:r>
            <a:r>
              <a:rPr lang="tr-TR" sz="3600" b="1" dirty="0">
                <a:latin typeface="Times New Roman" panose="02020603050405020304" pitchFamily="18" charset="0"/>
                <a:cs typeface="Times New Roman" panose="02020603050405020304" pitchFamily="18" charset="0"/>
              </a:rPr>
              <a:t>sayılacaktır</a:t>
            </a:r>
            <a:r>
              <a:rPr lang="tr-TR" sz="3600" dirty="0">
                <a:latin typeface="Times New Roman" panose="02020603050405020304" pitchFamily="18" charset="0"/>
                <a:cs typeface="Times New Roman" panose="02020603050405020304" pitchFamily="18" charset="0"/>
              </a:rPr>
              <a:t> (</a:t>
            </a:r>
            <a:r>
              <a:rPr lang="tr-TR" sz="3600" i="1" dirty="0">
                <a:latin typeface="Times New Roman" panose="02020603050405020304" pitchFamily="18" charset="0"/>
                <a:cs typeface="Times New Roman" panose="02020603050405020304" pitchFamily="18" charset="0"/>
              </a:rPr>
              <a:t>MK m. 692). </a:t>
            </a:r>
          </a:p>
          <a:p>
            <a:pPr algn="just"/>
            <a:r>
              <a:rPr lang="tr-TR" sz="3600" b="1" dirty="0">
                <a:latin typeface="Times New Roman" panose="02020603050405020304" pitchFamily="18" charset="0"/>
                <a:cs typeface="Times New Roman" panose="02020603050405020304" pitchFamily="18" charset="0"/>
              </a:rPr>
              <a:t>Paylı Malın Kiraya Verilmesi </a:t>
            </a:r>
            <a:r>
              <a:rPr lang="tr-TR" sz="3600" dirty="0">
                <a:latin typeface="Times New Roman" panose="02020603050405020304" pitchFamily="18" charset="0"/>
                <a:cs typeface="Times New Roman" panose="02020603050405020304" pitchFamily="18" charset="0"/>
              </a:rPr>
              <a:t>gibi, </a:t>
            </a:r>
            <a:r>
              <a:rPr lang="tr-TR" sz="3600" b="1" dirty="0">
                <a:latin typeface="Times New Roman" panose="02020603050405020304" pitchFamily="18" charset="0"/>
                <a:cs typeface="Times New Roman" panose="02020603050405020304" pitchFamily="18" charset="0"/>
              </a:rPr>
              <a:t>mevcut </a:t>
            </a:r>
            <a:r>
              <a:rPr lang="tr-TR" sz="3600" b="1" i="1" dirty="0">
                <a:latin typeface="Times New Roman" panose="02020603050405020304" pitchFamily="18" charset="0"/>
                <a:cs typeface="Times New Roman" panose="02020603050405020304" pitchFamily="18" charset="0"/>
              </a:rPr>
              <a:t>Kira Sözleşmesinin Feshedilmesi</a:t>
            </a:r>
            <a:r>
              <a:rPr lang="tr-TR" sz="3600" i="1"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de, </a:t>
            </a:r>
            <a:r>
              <a:rPr lang="tr-TR" sz="3600" b="1" u="sng" dirty="0">
                <a:latin typeface="Times New Roman" panose="02020603050405020304" pitchFamily="18" charset="0"/>
                <a:cs typeface="Times New Roman" panose="02020603050405020304" pitchFamily="18" charset="0"/>
              </a:rPr>
              <a:t>Önemli Yönetim İşi</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sayılmaktadır. </a:t>
            </a:r>
          </a:p>
          <a:p>
            <a:pPr algn="just"/>
            <a:endParaRPr lang="tr-TR" sz="3600" dirty="0"/>
          </a:p>
        </p:txBody>
      </p:sp>
    </p:spTree>
    <p:extLst>
      <p:ext uri="{BB962C8B-B14F-4D97-AF65-F5344CB8AC3E}">
        <p14:creationId xmlns:p14="http://schemas.microsoft.com/office/powerpoint/2010/main" val="1008009236"/>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Gerekli Çoğunluk Kararı bulunmadan bir veya birkaç Paydaş tarafından Paylı Malın tamamı veya bir kısmı Kiraya verilmiş </a:t>
            </a:r>
            <a:r>
              <a:rPr lang="tr-TR" dirty="0">
                <a:latin typeface="Times New Roman" panose="02020603050405020304" pitchFamily="18" charset="0"/>
                <a:cs typeface="Times New Roman" panose="02020603050405020304" pitchFamily="18" charset="0"/>
              </a:rPr>
              <a:t>ise</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diğer Paydaşlar, </a:t>
            </a:r>
            <a:r>
              <a:rPr lang="tr-TR" b="1" dirty="0">
                <a:latin typeface="Times New Roman" panose="02020603050405020304" pitchFamily="18" charset="0"/>
                <a:cs typeface="Times New Roman" panose="02020603050405020304" pitchFamily="18" charset="0"/>
              </a:rPr>
              <a:t>bu Kira Sözleşmesiyle bağlı değildir. </a:t>
            </a:r>
          </a:p>
          <a:p>
            <a:pPr algn="just"/>
            <a:r>
              <a:rPr lang="tr-TR" b="1" i="1" dirty="0">
                <a:latin typeface="Times New Roman" panose="02020603050405020304" pitchFamily="18" charset="0"/>
                <a:cs typeface="Times New Roman" panose="02020603050405020304" pitchFamily="18" charset="0"/>
              </a:rPr>
              <a:t>Eğer Sözleşme bütün Paydaşlar adına yapılmış </a:t>
            </a:r>
            <a:r>
              <a:rPr lang="tr-TR" dirty="0">
                <a:latin typeface="Times New Roman" panose="02020603050405020304" pitchFamily="18" charset="0"/>
                <a:cs typeface="Times New Roman" panose="02020603050405020304" pitchFamily="18" charset="0"/>
              </a:rPr>
              <a:t>ise</a:t>
            </a:r>
            <a:r>
              <a:rPr lang="tr-TR" b="1" dirty="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Yetkisiz Temsil hükümlerinin</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BK m. 46,47</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uygulanması gerekir. </a:t>
            </a:r>
          </a:p>
          <a:p>
            <a:pPr algn="just"/>
            <a:r>
              <a:rPr lang="tr-TR" b="1" i="1" dirty="0">
                <a:latin typeface="Times New Roman" panose="02020603050405020304" pitchFamily="18" charset="0"/>
                <a:cs typeface="Times New Roman" panose="02020603050405020304" pitchFamily="18" charset="0"/>
              </a:rPr>
              <a:t>Kira Sözleşmesini yapan Paydaş, işlemi kendi adına ve hesabına yapmış ve diğer Paydaşlar da Kiracının kullanmasına engel olmuşlarsa, </a:t>
            </a:r>
            <a:r>
              <a:rPr lang="tr-TR" b="1" dirty="0">
                <a:latin typeface="Times New Roman" panose="02020603050405020304" pitchFamily="18" charset="0"/>
                <a:cs typeface="Times New Roman" panose="02020603050405020304" pitchFamily="18" charset="0"/>
              </a:rPr>
              <a:t>Sözleşmeyi yapan Paydaş</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Borcunu yerine getirmemesinin sonuçlarına katlanır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BK 112 vd., 309</a:t>
            </a:r>
            <a:r>
              <a:rPr lang="tr-TR" dirty="0">
                <a:latin typeface="Times New Roman" panose="02020603050405020304" pitchFamily="18" charset="0"/>
                <a:cs typeface="Times New Roman" panose="02020603050405020304" pitchFamily="18" charset="0"/>
              </a:rPr>
              <a:t>). Çünkü, burada  </a:t>
            </a:r>
            <a:r>
              <a:rPr lang="tr-TR" b="1" i="1" dirty="0">
                <a:latin typeface="Times New Roman" panose="02020603050405020304" pitchFamily="18" charset="0"/>
                <a:cs typeface="Times New Roman" panose="02020603050405020304" pitchFamily="18" charset="0"/>
              </a:rPr>
              <a:t>yapılan Sözleşme </a:t>
            </a:r>
            <a:r>
              <a:rPr lang="tr-TR" b="1" dirty="0">
                <a:latin typeface="Times New Roman" panose="02020603050405020304" pitchFamily="18" charset="0"/>
                <a:cs typeface="Times New Roman" panose="02020603050405020304" pitchFamily="18" charset="0"/>
              </a:rPr>
              <a:t>geçerlidir. </a:t>
            </a:r>
          </a:p>
        </p:txBody>
      </p:sp>
    </p:spTree>
    <p:extLst>
      <p:ext uri="{BB962C8B-B14F-4D97-AF65-F5344CB8AC3E}">
        <p14:creationId xmlns:p14="http://schemas.microsoft.com/office/powerpoint/2010/main" val="1691954824"/>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lnSpcReduction="10000"/>
          </a:bodyPr>
          <a:lstStyle/>
          <a:p>
            <a:pPr algn="just"/>
            <a:r>
              <a:rPr lang="tr-TR" dirty="0">
                <a:latin typeface="Times New Roman" panose="02020603050405020304" pitchFamily="18" charset="0"/>
                <a:cs typeface="Times New Roman" panose="02020603050405020304" pitchFamily="18" charset="0"/>
              </a:rPr>
              <a:t>Kanun, </a:t>
            </a:r>
            <a:r>
              <a:rPr lang="tr-TR" b="1" dirty="0">
                <a:latin typeface="Times New Roman" panose="02020603050405020304" pitchFamily="18" charset="0"/>
                <a:cs typeface="Times New Roman" panose="02020603050405020304" pitchFamily="18" charset="0"/>
              </a:rPr>
              <a:t>Önemli Yönetim İşlerinin </a:t>
            </a:r>
            <a:r>
              <a:rPr lang="tr-TR" dirty="0">
                <a:latin typeface="Times New Roman" panose="02020603050405020304" pitchFamily="18" charset="0"/>
                <a:cs typeface="Times New Roman" panose="02020603050405020304" pitchFamily="18" charset="0"/>
              </a:rPr>
              <a:t>yapılması konusunda </a:t>
            </a:r>
            <a:r>
              <a:rPr lang="tr-TR" b="1" dirty="0">
                <a:latin typeface="Times New Roman" panose="02020603050405020304" pitchFamily="18" charset="0"/>
                <a:cs typeface="Times New Roman" panose="02020603050405020304" pitchFamily="18" charset="0"/>
              </a:rPr>
              <a:t>Çifte Çoğunlukla </a:t>
            </a:r>
            <a:r>
              <a:rPr lang="tr-TR" dirty="0">
                <a:latin typeface="Times New Roman" panose="02020603050405020304" pitchFamily="18" charset="0"/>
                <a:cs typeface="Times New Roman" panose="02020603050405020304" pitchFamily="18" charset="0"/>
              </a:rPr>
              <a:t>karar alınmasını aramaktadır. </a:t>
            </a:r>
          </a:p>
          <a:p>
            <a:pPr algn="just"/>
            <a:r>
              <a:rPr lang="tr-TR" dirty="0">
                <a:latin typeface="Times New Roman" panose="02020603050405020304" pitchFamily="18" charset="0"/>
                <a:cs typeface="Times New Roman" panose="02020603050405020304" pitchFamily="18" charset="0"/>
              </a:rPr>
              <a:t>Bunun için </a:t>
            </a:r>
            <a:r>
              <a:rPr lang="tr-TR" b="1" dirty="0">
                <a:latin typeface="Times New Roman" panose="02020603050405020304" pitchFamily="18" charset="0"/>
                <a:cs typeface="Times New Roman" panose="02020603050405020304" pitchFamily="18" charset="0"/>
              </a:rPr>
              <a:t>Paydaşların Çoğunluğu ve bu Çoğunluğun Sahip olduğu Pay Toplamının, bütün Payların yarısından fazla olması gerekir. </a:t>
            </a:r>
          </a:p>
          <a:p>
            <a:pPr algn="just"/>
            <a:r>
              <a:rPr lang="tr-TR" b="1" i="1" dirty="0">
                <a:latin typeface="Times New Roman" panose="02020603050405020304" pitchFamily="18" charset="0"/>
                <a:cs typeface="Times New Roman" panose="02020603050405020304" pitchFamily="18" charset="0"/>
              </a:rPr>
              <a:t>Örneğin,</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(A)</a:t>
            </a:r>
            <a:r>
              <a:rPr lang="tr-TR" dirty="0">
                <a:latin typeface="Times New Roman" panose="02020603050405020304" pitchFamily="18" charset="0"/>
                <a:cs typeface="Times New Roman" panose="02020603050405020304" pitchFamily="18" charset="0"/>
              </a:rPr>
              <a:t>= 3 / 10, (</a:t>
            </a:r>
            <a:r>
              <a:rPr lang="tr-TR" b="1" dirty="0">
                <a:latin typeface="Times New Roman" panose="02020603050405020304" pitchFamily="18" charset="0"/>
                <a:cs typeface="Times New Roman" panose="02020603050405020304" pitchFamily="18" charset="0"/>
              </a:rPr>
              <a:t>B)</a:t>
            </a:r>
            <a:r>
              <a:rPr lang="tr-TR" dirty="0">
                <a:latin typeface="Times New Roman" panose="02020603050405020304" pitchFamily="18" charset="0"/>
                <a:cs typeface="Times New Roman" panose="02020603050405020304" pitchFamily="18" charset="0"/>
              </a:rPr>
              <a:t>= 3 / 10, </a:t>
            </a:r>
            <a:r>
              <a:rPr lang="tr-TR" b="1" dirty="0">
                <a:latin typeface="Times New Roman" panose="02020603050405020304" pitchFamily="18" charset="0"/>
                <a:cs typeface="Times New Roman" panose="02020603050405020304" pitchFamily="18" charset="0"/>
              </a:rPr>
              <a:t>(C) </a:t>
            </a:r>
            <a:r>
              <a:rPr lang="tr-TR" dirty="0">
                <a:latin typeface="Times New Roman" panose="02020603050405020304" pitchFamily="18" charset="0"/>
                <a:cs typeface="Times New Roman" panose="02020603050405020304" pitchFamily="18" charset="0"/>
              </a:rPr>
              <a:t>= 2 / 10 , </a:t>
            </a:r>
            <a:r>
              <a:rPr lang="tr-TR" b="1" dirty="0">
                <a:latin typeface="Times New Roman" panose="02020603050405020304" pitchFamily="18" charset="0"/>
                <a:cs typeface="Times New Roman" panose="02020603050405020304" pitchFamily="18" charset="0"/>
              </a:rPr>
              <a:t>(D)</a:t>
            </a:r>
            <a:r>
              <a:rPr lang="tr-TR" dirty="0">
                <a:latin typeface="Times New Roman" panose="02020603050405020304" pitchFamily="18" charset="0"/>
                <a:cs typeface="Times New Roman" panose="02020603050405020304" pitchFamily="18" charset="0"/>
              </a:rPr>
              <a:t> = 1 / 10 , </a:t>
            </a:r>
            <a:r>
              <a:rPr lang="tr-TR" b="1" dirty="0">
                <a:latin typeface="Times New Roman" panose="02020603050405020304" pitchFamily="18" charset="0"/>
                <a:cs typeface="Times New Roman" panose="02020603050405020304" pitchFamily="18" charset="0"/>
              </a:rPr>
              <a:t>(E)</a:t>
            </a:r>
            <a:r>
              <a:rPr lang="tr-TR" dirty="0">
                <a:latin typeface="Times New Roman" panose="02020603050405020304" pitchFamily="18" charset="0"/>
                <a:cs typeface="Times New Roman" panose="02020603050405020304" pitchFamily="18" charset="0"/>
              </a:rPr>
              <a:t> = 1 / 10 oranında pay sahibi ise, (A) + (B), Pay Çoğunluğunu sağlarsa da, Paydaş Çoğunluğu yoktur. Ayrıca, (C )+ (D) + (E), Paydaş Çoğunluğunu sağlarsa da, Pay Çoğunluğu yoktur. </a:t>
            </a:r>
          </a:p>
          <a:p>
            <a:pPr algn="just"/>
            <a:r>
              <a:rPr lang="tr-TR" dirty="0">
                <a:latin typeface="Times New Roman" panose="02020603050405020304" pitchFamily="18" charset="0"/>
                <a:cs typeface="Times New Roman" panose="02020603050405020304" pitchFamily="18" charset="0"/>
              </a:rPr>
              <a:t>Buna karşılık, </a:t>
            </a:r>
            <a:r>
              <a:rPr lang="tr-TR" b="1" dirty="0">
                <a:latin typeface="Times New Roman" panose="02020603050405020304" pitchFamily="18" charset="0"/>
                <a:cs typeface="Times New Roman" panose="02020603050405020304" pitchFamily="18" charset="0"/>
              </a:rPr>
              <a:t>(A) + (C) +  (D), hem Pay hem de Paydaş Çoğunluğunu sağlar. </a:t>
            </a: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45506"/>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Eğer Paylı Mal sadece iki Paydaşa ait ise, </a:t>
            </a:r>
            <a:r>
              <a:rPr lang="tr-TR" dirty="0">
                <a:latin typeface="Times New Roman" panose="02020603050405020304" pitchFamily="18" charset="0"/>
                <a:cs typeface="Times New Roman" panose="02020603050405020304" pitchFamily="18" charset="0"/>
              </a:rPr>
              <a:t>Paydaşlardan birinin Payı ne kadar büyük olursa olsun, </a:t>
            </a:r>
            <a:r>
              <a:rPr lang="tr-TR" b="1" dirty="0">
                <a:latin typeface="Times New Roman" panose="02020603050405020304" pitchFamily="18" charset="0"/>
                <a:cs typeface="Times New Roman" panose="02020603050405020304" pitchFamily="18" charset="0"/>
              </a:rPr>
              <a:t>MK m. 691 / I hükmünde aranan çoğunluğu sağlamak</a:t>
            </a:r>
            <a:r>
              <a:rPr lang="tr-TR" dirty="0">
                <a:latin typeface="Times New Roman" panose="02020603050405020304" pitchFamily="18" charset="0"/>
                <a:cs typeface="Times New Roman" panose="02020603050405020304" pitchFamily="18" charset="0"/>
              </a:rPr>
              <a:t>, ancak tarafların </a:t>
            </a:r>
            <a:r>
              <a:rPr lang="tr-TR" b="1" dirty="0">
                <a:latin typeface="Times New Roman" panose="02020603050405020304" pitchFamily="18" charset="0"/>
                <a:cs typeface="Times New Roman" panose="02020603050405020304" pitchFamily="18" charset="0"/>
              </a:rPr>
              <a:t>Oybirliğiyle </a:t>
            </a:r>
            <a:r>
              <a:rPr lang="tr-TR" dirty="0">
                <a:latin typeface="Times New Roman" panose="02020603050405020304" pitchFamily="18" charset="0"/>
                <a:cs typeface="Times New Roman" panose="02020603050405020304" pitchFamily="18" charset="0"/>
              </a:rPr>
              <a:t>mümkün olur. </a:t>
            </a:r>
          </a:p>
          <a:p>
            <a:pPr algn="just"/>
            <a:r>
              <a:rPr lang="tr-TR" b="1" dirty="0">
                <a:latin typeface="Times New Roman" panose="02020603050405020304" pitchFamily="18" charset="0"/>
                <a:cs typeface="Times New Roman" panose="02020603050405020304" pitchFamily="18" charset="0"/>
              </a:rPr>
              <a:t>Önemli Yönetim İşlerinin yapılması konusunda, </a:t>
            </a:r>
            <a:r>
              <a:rPr lang="tr-TR" b="1" i="1" dirty="0">
                <a:latin typeface="Times New Roman" panose="02020603050405020304" pitchFamily="18" charset="0"/>
                <a:cs typeface="Times New Roman" panose="02020603050405020304" pitchFamily="18" charset="0"/>
              </a:rPr>
              <a:t>Pay ve Paydaşların eşitliği nedeniyle bir karar alınamadığı takdirde</a:t>
            </a:r>
            <a:r>
              <a:rPr lang="tr-TR" i="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Hâkim, </a:t>
            </a:r>
            <a:r>
              <a:rPr lang="tr-TR" i="1" dirty="0">
                <a:latin typeface="Times New Roman" panose="02020603050405020304" pitchFamily="18" charset="0"/>
                <a:cs typeface="Times New Roman" panose="02020603050405020304" pitchFamily="18" charset="0"/>
              </a:rPr>
              <a:t>MK m. 691 / III hükmü uyarınca</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Paydaşlardan birinin istemi üzerine, </a:t>
            </a:r>
            <a:r>
              <a:rPr lang="tr-TR" b="1" i="1" dirty="0">
                <a:latin typeface="Times New Roman" panose="02020603050405020304" pitchFamily="18" charset="0"/>
                <a:cs typeface="Times New Roman" panose="02020603050405020304" pitchFamily="18" charset="0"/>
              </a:rPr>
              <a:t>bütün Paydaşların Menfaatini gözeterek</a:t>
            </a:r>
            <a:r>
              <a:rPr lang="tr-TR" dirty="0">
                <a:latin typeface="Times New Roman" panose="02020603050405020304" pitchFamily="18" charset="0"/>
                <a:cs typeface="Times New Roman" panose="02020603050405020304" pitchFamily="18" charset="0"/>
              </a:rPr>
              <a:t>, Hakkaniyete uygun bir Karar Vermek suretiyle çekişmeyi çözer; gerekli gördüğü İşlerin yapılması için Paydaşlar arasından veya dışarıdan bir Kayyım atayabilir.  </a:t>
            </a:r>
          </a:p>
          <a:p>
            <a:pPr marL="0" indent="0">
              <a:buNone/>
            </a:pPr>
            <a:endParaRPr lang="tr-TR" dirty="0"/>
          </a:p>
        </p:txBody>
      </p:sp>
    </p:spTree>
    <p:extLst>
      <p:ext uri="{BB962C8B-B14F-4D97-AF65-F5344CB8AC3E}">
        <p14:creationId xmlns:p14="http://schemas.microsoft.com/office/powerpoint/2010/main" val="1760147585"/>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Olağanüstü Yönetim İşleri </a:t>
            </a:r>
          </a:p>
        </p:txBody>
      </p:sp>
      <p:sp>
        <p:nvSpPr>
          <p:cNvPr id="3" name="İçerik Yer Tutucusu 2"/>
          <p:cNvSpPr>
            <a:spLocks noGrp="1"/>
          </p:cNvSpPr>
          <p:nvPr>
            <p:ph idx="1"/>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Olağanüstü Yönetim İşleri, </a:t>
            </a:r>
            <a:r>
              <a:rPr lang="tr-TR" sz="3200" b="1" i="1" dirty="0">
                <a:latin typeface="Times New Roman" panose="02020603050405020304" pitchFamily="18" charset="0"/>
                <a:cs typeface="Times New Roman" panose="02020603050405020304" pitchFamily="18" charset="0"/>
              </a:rPr>
              <a:t>bütün Paydaşların Oybirliğini</a:t>
            </a:r>
            <a:r>
              <a:rPr lang="tr-TR" sz="3200" i="1"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gerektiren işlerdir. </a:t>
            </a:r>
          </a:p>
          <a:p>
            <a:pPr algn="just"/>
            <a:r>
              <a:rPr lang="tr-TR" sz="3200" b="1" u="sng" dirty="0">
                <a:latin typeface="Times New Roman" panose="02020603050405020304" pitchFamily="18" charset="0"/>
                <a:cs typeface="Times New Roman" panose="02020603050405020304" pitchFamily="18" charset="0"/>
              </a:rPr>
              <a:t>MK m. 692 / I hükmüne göre</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a:t>
            </a:r>
            <a:r>
              <a:rPr lang="tr-TR" sz="3200" b="1" i="1" dirty="0">
                <a:latin typeface="Times New Roman" panose="02020603050405020304" pitchFamily="18" charset="0"/>
                <a:cs typeface="Times New Roman" panose="02020603050405020304" pitchFamily="18" charset="0"/>
              </a:rPr>
              <a:t>paylı malın özgülendiği amacın değiştirilmesi, korumanın veya olağan şekilde kullanmanın gerekli kıldığı ölçüyü aşan yapı işlerine girişilmesi</a:t>
            </a:r>
            <a:r>
              <a:rPr lang="tr-TR" sz="3200" i="1" dirty="0">
                <a:latin typeface="Times New Roman" panose="02020603050405020304" pitchFamily="18" charset="0"/>
                <a:cs typeface="Times New Roman" panose="02020603050405020304" pitchFamily="18" charset="0"/>
              </a:rPr>
              <a:t> veya paylı malın tamamı üzerinde tasarruf işlemlerinin yapılması, </a:t>
            </a:r>
            <a:r>
              <a:rPr lang="tr-TR" sz="3200" b="1" i="1" dirty="0">
                <a:latin typeface="Times New Roman" panose="02020603050405020304" pitchFamily="18" charset="0"/>
                <a:cs typeface="Times New Roman" panose="02020603050405020304" pitchFamily="18" charset="0"/>
              </a:rPr>
              <a:t>oybirliğiyle aksi kararlaştırılmış olmadıkça, bütün paydaşların kabulüne bağlıdır.»</a:t>
            </a:r>
          </a:p>
        </p:txBody>
      </p:sp>
    </p:spTree>
    <p:extLst>
      <p:ext uri="{BB962C8B-B14F-4D97-AF65-F5344CB8AC3E}">
        <p14:creationId xmlns:p14="http://schemas.microsoft.com/office/powerpoint/2010/main" val="4017900655"/>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a:latin typeface="+mn-lt"/>
              </a:rPr>
              <a:t>Malın Özgülendiği Amacın Değişip Değişmemesinin Ölçütü (</a:t>
            </a:r>
            <a:r>
              <a:rPr lang="tr-TR" b="1" i="1" dirty="0">
                <a:latin typeface="+mn-lt"/>
              </a:rPr>
              <a:t>Somut Olay) </a:t>
            </a:r>
          </a:p>
        </p:txBody>
      </p:sp>
      <p:sp>
        <p:nvSpPr>
          <p:cNvPr id="3" name="İçerik Yer Tutucusu 2"/>
          <p:cNvSpPr>
            <a:spLocks noGrp="1"/>
          </p:cNvSpPr>
          <p:nvPr>
            <p:ph idx="1"/>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Malın özgülendiği amacın değişip değişmediği hususu, </a:t>
            </a:r>
            <a:r>
              <a:rPr lang="tr-TR" sz="3200" b="1" i="1" dirty="0">
                <a:latin typeface="Times New Roman" panose="02020603050405020304" pitchFamily="18" charset="0"/>
                <a:cs typeface="Times New Roman" panose="02020603050405020304" pitchFamily="18" charset="0"/>
              </a:rPr>
              <a:t>Somut Olaya göre </a:t>
            </a:r>
            <a:r>
              <a:rPr lang="tr-TR" sz="3200" dirty="0">
                <a:latin typeface="Times New Roman" panose="02020603050405020304" pitchFamily="18" charset="0"/>
                <a:cs typeface="Times New Roman" panose="02020603050405020304" pitchFamily="18" charset="0"/>
              </a:rPr>
              <a:t>belirlenir. </a:t>
            </a:r>
          </a:p>
          <a:p>
            <a:pPr algn="just"/>
            <a:r>
              <a:rPr lang="tr-TR" sz="3200" dirty="0">
                <a:latin typeface="Times New Roman" panose="02020603050405020304" pitchFamily="18" charset="0"/>
                <a:cs typeface="Times New Roman" panose="02020603050405020304" pitchFamily="18" charset="0"/>
              </a:rPr>
              <a:t>Bu bağlamda, </a:t>
            </a:r>
            <a:r>
              <a:rPr lang="tr-TR" sz="3200" b="1" dirty="0">
                <a:latin typeface="Times New Roman" panose="02020603050405020304" pitchFamily="18" charset="0"/>
                <a:cs typeface="Times New Roman" panose="02020603050405020304" pitchFamily="18" charset="0"/>
              </a:rPr>
              <a:t>Malın ekonomik niteliğinin önemli ölçüde değişmesi durumunda, </a:t>
            </a:r>
            <a:r>
              <a:rPr lang="tr-TR" sz="3200" b="1" i="1" dirty="0">
                <a:latin typeface="Times New Roman" panose="02020603050405020304" pitchFamily="18" charset="0"/>
                <a:cs typeface="Times New Roman" panose="02020603050405020304" pitchFamily="18" charset="0"/>
              </a:rPr>
              <a:t>Amaç Değişikliği </a:t>
            </a:r>
            <a:r>
              <a:rPr lang="tr-TR" sz="3200" dirty="0">
                <a:latin typeface="Times New Roman" panose="02020603050405020304" pitchFamily="18" charset="0"/>
                <a:cs typeface="Times New Roman" panose="02020603050405020304" pitchFamily="18" charset="0"/>
              </a:rPr>
              <a:t>söz konusudur. </a:t>
            </a:r>
          </a:p>
          <a:p>
            <a:pPr algn="just"/>
            <a:r>
              <a:rPr lang="tr-TR" sz="3200" dirty="0">
                <a:latin typeface="Times New Roman" panose="02020603050405020304" pitchFamily="18" charset="0"/>
                <a:cs typeface="Times New Roman" panose="02020603050405020304" pitchFamily="18" charset="0"/>
              </a:rPr>
              <a:t>Bir tarlanın Arsa olarak bir Yapının yapılmasına Özgülenmesi, </a:t>
            </a:r>
            <a:r>
              <a:rPr lang="tr-TR" sz="3200" b="1" dirty="0">
                <a:latin typeface="Times New Roman" panose="02020603050405020304" pitchFamily="18" charset="0"/>
                <a:cs typeface="Times New Roman" panose="02020603050405020304" pitchFamily="18" charset="0"/>
              </a:rPr>
              <a:t>Malın özgülendiği Amacın Değiştirilmesine örnek olarak </a:t>
            </a:r>
            <a:r>
              <a:rPr lang="tr-TR" sz="3200" dirty="0">
                <a:latin typeface="Times New Roman" panose="02020603050405020304" pitchFamily="18" charset="0"/>
                <a:cs typeface="Times New Roman" panose="02020603050405020304" pitchFamily="18" charset="0"/>
              </a:rPr>
              <a:t>gösterilebilir. </a:t>
            </a:r>
          </a:p>
          <a:p>
            <a:pPr marL="0" indent="0">
              <a:buNone/>
            </a:pPr>
            <a:endParaRPr lang="tr-TR" sz="3600" dirty="0"/>
          </a:p>
        </p:txBody>
      </p:sp>
    </p:spTree>
    <p:extLst>
      <p:ext uri="{BB962C8B-B14F-4D97-AF65-F5344CB8AC3E}">
        <p14:creationId xmlns:p14="http://schemas.microsoft.com/office/powerpoint/2010/main" val="671463709"/>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Yararlı Yapı İşleri </a:t>
            </a:r>
          </a:p>
        </p:txBody>
      </p:sp>
      <p:sp>
        <p:nvSpPr>
          <p:cNvPr id="3" name="İçerik Yer Tutucusu 2"/>
          <p:cNvSpPr>
            <a:spLocks noGrp="1"/>
          </p:cNvSpPr>
          <p:nvPr>
            <p:ph idx="1"/>
          </p:nvPr>
        </p:nvSpPr>
        <p:spPr/>
        <p:txBody>
          <a:bodyPr>
            <a:normAutofit/>
          </a:bodyPr>
          <a:lstStyle/>
          <a:p>
            <a:pPr algn="just"/>
            <a:r>
              <a:rPr lang="tr-TR" sz="3600" dirty="0">
                <a:latin typeface="Times New Roman" panose="02020603050405020304" pitchFamily="18" charset="0"/>
                <a:cs typeface="Times New Roman" panose="02020603050405020304" pitchFamily="18" charset="0"/>
              </a:rPr>
              <a:t>«</a:t>
            </a:r>
            <a:r>
              <a:rPr lang="tr-TR" sz="3600" b="1" dirty="0">
                <a:latin typeface="Times New Roman" panose="02020603050405020304" pitchFamily="18" charset="0"/>
                <a:cs typeface="Times New Roman" panose="02020603050405020304" pitchFamily="18" charset="0"/>
              </a:rPr>
              <a:t>Korumanın veya olağan şekilde kullanmanın gerekli kıldığı ölçüyü aşan yapı işleri</a:t>
            </a:r>
            <a:r>
              <a:rPr lang="tr-TR" sz="3600" dirty="0">
                <a:latin typeface="Times New Roman" panose="02020603050405020304" pitchFamily="18" charset="0"/>
                <a:cs typeface="Times New Roman" panose="02020603050405020304" pitchFamily="18" charset="0"/>
              </a:rPr>
              <a:t>» ise, «</a:t>
            </a:r>
            <a:r>
              <a:rPr lang="tr-TR" sz="3600" b="1" i="1" dirty="0">
                <a:latin typeface="Times New Roman" panose="02020603050405020304" pitchFamily="18" charset="0"/>
                <a:cs typeface="Times New Roman" panose="02020603050405020304" pitchFamily="18" charset="0"/>
              </a:rPr>
              <a:t>Yararlı Yapı İşleri» </a:t>
            </a:r>
            <a:r>
              <a:rPr lang="tr-TR" sz="3600" dirty="0">
                <a:latin typeface="Times New Roman" panose="02020603050405020304" pitchFamily="18" charset="0"/>
                <a:cs typeface="Times New Roman" panose="02020603050405020304" pitchFamily="18" charset="0"/>
              </a:rPr>
              <a:t>ve </a:t>
            </a:r>
            <a:r>
              <a:rPr lang="tr-TR" sz="3600" b="1" dirty="0">
                <a:latin typeface="Times New Roman" panose="02020603050405020304" pitchFamily="18" charset="0"/>
                <a:cs typeface="Times New Roman" panose="02020603050405020304" pitchFamily="18" charset="0"/>
              </a:rPr>
              <a:t>«</a:t>
            </a:r>
            <a:r>
              <a:rPr lang="tr-TR" sz="3600" b="1" i="1" dirty="0">
                <a:latin typeface="Times New Roman" panose="02020603050405020304" pitchFamily="18" charset="0"/>
                <a:cs typeface="Times New Roman" panose="02020603050405020304" pitchFamily="18" charset="0"/>
              </a:rPr>
              <a:t>Lüks Yapı İşleri</a:t>
            </a:r>
            <a:r>
              <a:rPr lang="tr-TR" sz="3600" b="1"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olmak üzere ikiye ayrılır. </a:t>
            </a:r>
          </a:p>
          <a:p>
            <a:pPr algn="just"/>
            <a:r>
              <a:rPr lang="tr-TR" sz="3600" b="1" dirty="0">
                <a:latin typeface="Times New Roman" panose="02020603050405020304" pitchFamily="18" charset="0"/>
                <a:cs typeface="Times New Roman" panose="02020603050405020304" pitchFamily="18" charset="0"/>
              </a:rPr>
              <a:t>Yararlı Yapı İşleri</a:t>
            </a:r>
            <a:r>
              <a:rPr lang="tr-TR" sz="3600" dirty="0">
                <a:latin typeface="Times New Roman" panose="02020603050405020304" pitchFamily="18" charset="0"/>
                <a:cs typeface="Times New Roman" panose="02020603050405020304" pitchFamily="18" charset="0"/>
              </a:rPr>
              <a:t>; Eşyanın değerini arttıran, Eşyayı ekonomik bakımdan veya Kullanım açısından iyileştiren, kalorifer tesisatı kurulması, ortak çamaşırhane yapılması gibi işlerdir. </a:t>
            </a:r>
          </a:p>
        </p:txBody>
      </p:sp>
    </p:spTree>
    <p:extLst>
      <p:ext uri="{BB962C8B-B14F-4D97-AF65-F5344CB8AC3E}">
        <p14:creationId xmlns:p14="http://schemas.microsoft.com/office/powerpoint/2010/main" val="3468968952"/>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Lüks Yapı İşleri </a:t>
            </a:r>
          </a:p>
        </p:txBody>
      </p:sp>
      <p:sp>
        <p:nvSpPr>
          <p:cNvPr id="3" name="İçerik Yer Tutucusu 2"/>
          <p:cNvSpPr>
            <a:spLocks noGrp="1"/>
          </p:cNvSpPr>
          <p:nvPr>
            <p:ph idx="1"/>
          </p:nvPr>
        </p:nvSpPr>
        <p:spPr/>
        <p:txBody>
          <a:bodyPr/>
          <a:lstStyle/>
          <a:p>
            <a:pPr algn="just"/>
            <a:r>
              <a:rPr lang="tr-TR" sz="3600" b="1" u="sng" dirty="0">
                <a:latin typeface="Times New Roman" panose="02020603050405020304" pitchFamily="18" charset="0"/>
                <a:cs typeface="Times New Roman" panose="02020603050405020304" pitchFamily="18" charset="0"/>
              </a:rPr>
              <a:t>Lüks Yapı İşleri </a:t>
            </a:r>
            <a:r>
              <a:rPr lang="tr-TR" sz="3600" dirty="0">
                <a:latin typeface="Times New Roman" panose="02020603050405020304" pitchFamily="18" charset="0"/>
                <a:cs typeface="Times New Roman" panose="02020603050405020304" pitchFamily="18" charset="0"/>
              </a:rPr>
              <a:t>ise, </a:t>
            </a:r>
            <a:r>
              <a:rPr lang="tr-TR" sz="3600" b="1" i="1" dirty="0">
                <a:latin typeface="Times New Roman" panose="02020603050405020304" pitchFamily="18" charset="0"/>
                <a:cs typeface="Times New Roman" panose="02020603050405020304" pitchFamily="18" charset="0"/>
              </a:rPr>
              <a:t>Eşyanın Değerini arttırmayı amaçlamayan</a:t>
            </a:r>
            <a:r>
              <a:rPr lang="tr-TR" sz="3600" b="1"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ve </a:t>
            </a:r>
            <a:r>
              <a:rPr lang="tr-TR" sz="3600" b="1" i="1" dirty="0">
                <a:latin typeface="Times New Roman" panose="02020603050405020304" pitchFamily="18" charset="0"/>
                <a:cs typeface="Times New Roman" panose="02020603050405020304" pitchFamily="18" charset="0"/>
              </a:rPr>
              <a:t>Eşyanın görünüşünü güzelleştirmek</a:t>
            </a:r>
            <a:r>
              <a:rPr lang="tr-TR" sz="3600" dirty="0">
                <a:latin typeface="Times New Roman" panose="02020603050405020304" pitchFamily="18" charset="0"/>
                <a:cs typeface="Times New Roman" panose="02020603050405020304" pitchFamily="18" charset="0"/>
              </a:rPr>
              <a:t> veya </a:t>
            </a:r>
            <a:r>
              <a:rPr lang="tr-TR" sz="3600" b="1" i="1" dirty="0">
                <a:latin typeface="Times New Roman" panose="02020603050405020304" pitchFamily="18" charset="0"/>
                <a:cs typeface="Times New Roman" panose="02020603050405020304" pitchFamily="18" charset="0"/>
              </a:rPr>
              <a:t>önemli ölçüde kullanım rahatlığı sağlamak amacıyla </a:t>
            </a:r>
            <a:r>
              <a:rPr lang="tr-TR" sz="3600" dirty="0">
                <a:latin typeface="Times New Roman" panose="02020603050405020304" pitchFamily="18" charset="0"/>
                <a:cs typeface="Times New Roman" panose="02020603050405020304" pitchFamily="18" charset="0"/>
              </a:rPr>
              <a:t>gerçekleştirilen işlerdir. </a:t>
            </a:r>
          </a:p>
          <a:p>
            <a:pPr algn="just"/>
            <a:r>
              <a:rPr lang="tr-TR" sz="3600" b="1" dirty="0">
                <a:latin typeface="Times New Roman" panose="02020603050405020304" pitchFamily="18" charset="0"/>
                <a:cs typeface="Times New Roman" panose="02020603050405020304" pitchFamily="18" charset="0"/>
              </a:rPr>
              <a:t>Lüks Yapı İşlerine</a:t>
            </a:r>
            <a:r>
              <a:rPr lang="tr-TR" sz="3600" dirty="0">
                <a:latin typeface="Times New Roman" panose="02020603050405020304" pitchFamily="18" charset="0"/>
                <a:cs typeface="Times New Roman" panose="02020603050405020304" pitchFamily="18" charset="0"/>
              </a:rPr>
              <a:t>, Konut olarak kullanılan Binanın önüne Yüzme Havuzu yapılması, </a:t>
            </a:r>
            <a:r>
              <a:rPr lang="tr-TR" sz="3600" b="1" i="1" dirty="0">
                <a:latin typeface="Times New Roman" panose="02020603050405020304" pitchFamily="18" charset="0"/>
                <a:cs typeface="Times New Roman" panose="02020603050405020304" pitchFamily="18" charset="0"/>
              </a:rPr>
              <a:t>örnek olarak </a:t>
            </a:r>
            <a:r>
              <a:rPr lang="tr-TR" sz="3600" dirty="0">
                <a:latin typeface="Times New Roman" panose="02020603050405020304" pitchFamily="18" charset="0"/>
                <a:cs typeface="Times New Roman" panose="02020603050405020304" pitchFamily="18" charset="0"/>
              </a:rPr>
              <a:t>gösterilebilir.</a:t>
            </a:r>
            <a:r>
              <a:rPr lang="tr-TR" sz="3600" b="1" dirty="0">
                <a:latin typeface="Times New Roman" panose="02020603050405020304" pitchFamily="18" charset="0"/>
                <a:cs typeface="Times New Roman" panose="02020603050405020304" pitchFamily="18" charset="0"/>
              </a:rPr>
              <a:t> </a:t>
            </a:r>
          </a:p>
          <a:p>
            <a:pPr marL="0" indent="0">
              <a:buNone/>
            </a:pPr>
            <a:endParaRPr lang="tr-TR" dirty="0"/>
          </a:p>
        </p:txBody>
      </p:sp>
    </p:spTree>
    <p:extLst>
      <p:ext uri="{BB962C8B-B14F-4D97-AF65-F5344CB8AC3E}">
        <p14:creationId xmlns:p14="http://schemas.microsoft.com/office/powerpoint/2010/main" val="39728814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Paylı Mülkiyet (</a:t>
            </a:r>
            <a:r>
              <a:rPr lang="tr-TR" sz="3200" b="1" i="1" dirty="0">
                <a:latin typeface="+mn-lt"/>
              </a:rPr>
              <a:t>Müşterek Mülkiyet</a:t>
            </a:r>
            <a:r>
              <a:rPr lang="tr-TR" sz="3200" b="1" dirty="0">
                <a:latin typeface="+mn-lt"/>
              </a:rPr>
              <a:t>)</a:t>
            </a:r>
          </a:p>
        </p:txBody>
      </p:sp>
      <p:sp>
        <p:nvSpPr>
          <p:cNvPr id="3" name="İçerik Yer Tutucusu 2"/>
          <p:cNvSpPr>
            <a:spLocks noGrp="1"/>
          </p:cNvSpPr>
          <p:nvPr>
            <p:ph idx="1"/>
          </p:nvPr>
        </p:nvSpPr>
        <p:spPr/>
        <p:txBody>
          <a:bodyPr/>
          <a:lstStyle/>
          <a:p>
            <a:r>
              <a:rPr lang="tr-TR" sz="3600" b="1" u="sng" dirty="0">
                <a:latin typeface="Times New Roman" panose="02020603050405020304" pitchFamily="18" charset="0"/>
                <a:cs typeface="Times New Roman" panose="02020603050405020304" pitchFamily="18" charset="0"/>
              </a:rPr>
              <a:t>Paylı Mülkiyet Kavramı:</a:t>
            </a:r>
          </a:p>
          <a:p>
            <a:pPr algn="just"/>
            <a:r>
              <a:rPr lang="tr-TR" sz="3600" dirty="0">
                <a:latin typeface="Times New Roman" panose="02020603050405020304" pitchFamily="18" charset="0"/>
                <a:cs typeface="Times New Roman" panose="02020603050405020304" pitchFamily="18" charset="0"/>
              </a:rPr>
              <a:t>Medeni Kanun, </a:t>
            </a:r>
            <a:r>
              <a:rPr lang="tr-TR" sz="3600" b="1" i="1" dirty="0">
                <a:latin typeface="Times New Roman" panose="02020603050405020304" pitchFamily="18" charset="0"/>
                <a:cs typeface="Times New Roman" panose="02020603050405020304" pitchFamily="18" charset="0"/>
              </a:rPr>
              <a:t>Paylı Mülkiyeti </a:t>
            </a:r>
            <a:r>
              <a:rPr lang="tr-TR" sz="3600" dirty="0">
                <a:latin typeface="Times New Roman" panose="02020603050405020304" pitchFamily="18" charset="0"/>
                <a:cs typeface="Times New Roman" panose="02020603050405020304" pitchFamily="18" charset="0"/>
              </a:rPr>
              <a:t>tanımlamamış, sadece </a:t>
            </a:r>
            <a:r>
              <a:rPr lang="tr-TR" sz="3600" b="1" i="1" dirty="0">
                <a:latin typeface="Times New Roman" panose="02020603050405020304" pitchFamily="18" charset="0"/>
                <a:cs typeface="Times New Roman" panose="02020603050405020304" pitchFamily="18" charset="0"/>
              </a:rPr>
              <a:t>Paydaşlık Kavramı </a:t>
            </a:r>
            <a:r>
              <a:rPr lang="tr-TR" sz="3600" dirty="0">
                <a:latin typeface="Times New Roman" panose="02020603050405020304" pitchFamily="18" charset="0"/>
                <a:cs typeface="Times New Roman" panose="02020603050405020304" pitchFamily="18" charset="0"/>
              </a:rPr>
              <a:t>üzerinde durmuştur. </a:t>
            </a:r>
          </a:p>
          <a:p>
            <a:pPr algn="just"/>
            <a:r>
              <a:rPr lang="tr-TR" sz="3600" b="1" u="sng" dirty="0">
                <a:latin typeface="Times New Roman" panose="02020603050405020304" pitchFamily="18" charset="0"/>
                <a:cs typeface="Times New Roman" panose="02020603050405020304" pitchFamily="18" charset="0"/>
              </a:rPr>
              <a:t>MK m. 688 / 1 hükmüne göre: </a:t>
            </a:r>
          </a:p>
          <a:p>
            <a:pPr algn="just"/>
            <a:r>
              <a:rPr lang="tr-TR" sz="3600" b="1" dirty="0">
                <a:latin typeface="Times New Roman" panose="02020603050405020304" pitchFamily="18" charset="0"/>
                <a:cs typeface="Times New Roman" panose="02020603050405020304" pitchFamily="18" charset="0"/>
              </a:rPr>
              <a:t>«</a:t>
            </a:r>
            <a:r>
              <a:rPr lang="tr-TR" sz="3600" i="1" dirty="0">
                <a:latin typeface="Times New Roman" panose="02020603050405020304" pitchFamily="18" charset="0"/>
                <a:cs typeface="Times New Roman" panose="02020603050405020304" pitchFamily="18" charset="0"/>
              </a:rPr>
              <a:t>Paylı mülkiyette birden çok kimse, maddi olarak bölünmüş olmayan bir şeyin tamamına belli paylarla maliktir.»</a:t>
            </a:r>
          </a:p>
          <a:p>
            <a:pPr marL="0" indent="0" algn="just">
              <a:buNone/>
            </a:pPr>
            <a:endParaRPr lang="tr-TR" i="1" dirty="0"/>
          </a:p>
          <a:p>
            <a:pPr algn="just"/>
            <a:endParaRPr lang="tr-TR" i="1" dirty="0"/>
          </a:p>
          <a:p>
            <a:pPr algn="just"/>
            <a:endParaRPr lang="tr-TR" sz="2400" dirty="0"/>
          </a:p>
          <a:p>
            <a:pPr marL="0" indent="0" algn="just">
              <a:buNone/>
            </a:pPr>
            <a:endParaRPr lang="tr-TR" sz="4000" dirty="0"/>
          </a:p>
          <a:p>
            <a:endParaRPr lang="tr-TR" sz="4000" b="1" dirty="0"/>
          </a:p>
        </p:txBody>
      </p:sp>
    </p:spTree>
    <p:extLst>
      <p:ext uri="{BB962C8B-B14F-4D97-AF65-F5344CB8AC3E}">
        <p14:creationId xmlns:p14="http://schemas.microsoft.com/office/powerpoint/2010/main" val="3198856217"/>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Korumanın veya Olağan Şekilde Kullanmanın gerekli kıldığı ölçüyü aşan Yapı İşlerinin yapılabilmesi için Medeni Kanun, Paydaşların </a:t>
            </a:r>
            <a:r>
              <a:rPr lang="tr-TR" sz="3600" b="1" u="sng" dirty="0">
                <a:latin typeface="Times New Roman" panose="02020603050405020304" pitchFamily="18" charset="0"/>
                <a:cs typeface="Times New Roman" panose="02020603050405020304" pitchFamily="18" charset="0"/>
              </a:rPr>
              <a:t>Oybirliğiyle </a:t>
            </a:r>
            <a:r>
              <a:rPr lang="tr-TR" sz="3600" b="1" dirty="0">
                <a:latin typeface="Times New Roman" panose="02020603050405020304" pitchFamily="18" charset="0"/>
                <a:cs typeface="Times New Roman" panose="02020603050405020304" pitchFamily="18" charset="0"/>
              </a:rPr>
              <a:t>karar almış olmalarını şart koşmuştur.  </a:t>
            </a:r>
          </a:p>
          <a:p>
            <a:pPr algn="just"/>
            <a:r>
              <a:rPr lang="tr-TR" sz="3600" dirty="0">
                <a:latin typeface="Times New Roman" panose="02020603050405020304" pitchFamily="18" charset="0"/>
                <a:cs typeface="Times New Roman" panose="02020603050405020304" pitchFamily="18" charset="0"/>
              </a:rPr>
              <a:t>Ancak, </a:t>
            </a:r>
            <a:r>
              <a:rPr lang="tr-TR" sz="3600" b="1" dirty="0">
                <a:latin typeface="Times New Roman" panose="02020603050405020304" pitchFamily="18" charset="0"/>
                <a:cs typeface="Times New Roman" panose="02020603050405020304" pitchFamily="18" charset="0"/>
              </a:rPr>
              <a:t>Medeni Kanunda </a:t>
            </a:r>
            <a:r>
              <a:rPr lang="tr-TR" sz="3600" b="1" i="1" dirty="0">
                <a:latin typeface="Times New Roman" panose="02020603050405020304" pitchFamily="18" charset="0"/>
                <a:cs typeface="Times New Roman" panose="02020603050405020304" pitchFamily="18" charset="0"/>
              </a:rPr>
              <a:t>Yararlı Yapı İşleri </a:t>
            </a:r>
            <a:r>
              <a:rPr lang="tr-TR" sz="3600" dirty="0">
                <a:latin typeface="Times New Roman" panose="02020603050405020304" pitchFamily="18" charset="0"/>
                <a:cs typeface="Times New Roman" panose="02020603050405020304" pitchFamily="18" charset="0"/>
              </a:rPr>
              <a:t>ve </a:t>
            </a:r>
            <a:r>
              <a:rPr lang="tr-TR" sz="3600" b="1" i="1" dirty="0">
                <a:latin typeface="Times New Roman" panose="02020603050405020304" pitchFamily="18" charset="0"/>
                <a:cs typeface="Times New Roman" panose="02020603050405020304" pitchFamily="18" charset="0"/>
              </a:rPr>
              <a:t>Lüks Yapı İşleri </a:t>
            </a:r>
            <a:r>
              <a:rPr lang="tr-TR" sz="3600" dirty="0">
                <a:latin typeface="Times New Roman" panose="02020603050405020304" pitchFamily="18" charset="0"/>
                <a:cs typeface="Times New Roman" panose="02020603050405020304" pitchFamily="18" charset="0"/>
              </a:rPr>
              <a:t>arasında </a:t>
            </a:r>
            <a:r>
              <a:rPr lang="tr-TR" sz="3600" b="1" dirty="0">
                <a:latin typeface="Times New Roman" panose="02020603050405020304" pitchFamily="18" charset="0"/>
                <a:cs typeface="Times New Roman" panose="02020603050405020304" pitchFamily="18" charset="0"/>
              </a:rPr>
              <a:t>fark gözetilmemiş olması isabetli olmamıştır. </a:t>
            </a:r>
          </a:p>
          <a:p>
            <a:endParaRPr lang="tr-TR" sz="3600" dirty="0"/>
          </a:p>
        </p:txBody>
      </p:sp>
    </p:spTree>
    <p:extLst>
      <p:ext uri="{BB962C8B-B14F-4D97-AF65-F5344CB8AC3E}">
        <p14:creationId xmlns:p14="http://schemas.microsoft.com/office/powerpoint/2010/main" val="1154413217"/>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i="1" dirty="0">
                <a:latin typeface="+mn-lt"/>
              </a:rPr>
              <a:t>MK m. 692 / 1 hükmü </a:t>
            </a:r>
            <a:r>
              <a:rPr lang="tr-TR" sz="3600" b="1" dirty="0">
                <a:latin typeface="+mn-lt"/>
              </a:rPr>
              <a:t>ile </a:t>
            </a:r>
            <a:r>
              <a:rPr lang="tr-TR" sz="3600" b="1" i="1" dirty="0">
                <a:latin typeface="+mn-lt"/>
              </a:rPr>
              <a:t>Kat Mülkiyeti Kanunu m. 42 </a:t>
            </a:r>
            <a:r>
              <a:rPr lang="tr-TR" sz="3600" b="1" dirty="0">
                <a:latin typeface="+mn-lt"/>
              </a:rPr>
              <a:t>hükümleri arasındaki çelişki </a:t>
            </a:r>
          </a:p>
        </p:txBody>
      </p:sp>
      <p:sp>
        <p:nvSpPr>
          <p:cNvPr id="3" name="İçerik Yer Tutucusu 2"/>
          <p:cNvSpPr>
            <a:spLocks noGrp="1"/>
          </p:cNvSpPr>
          <p:nvPr>
            <p:ph idx="1"/>
          </p:nvPr>
        </p:nvSpPr>
        <p:spPr/>
        <p:txBody>
          <a:bodyPr>
            <a:normAutofit/>
          </a:bodyPr>
          <a:lstStyle/>
          <a:p>
            <a:pPr algn="just"/>
            <a:r>
              <a:rPr lang="tr-TR" sz="3200" dirty="0">
                <a:latin typeface="Times New Roman" panose="02020603050405020304" pitchFamily="18" charset="0"/>
                <a:cs typeface="Times New Roman" panose="02020603050405020304" pitchFamily="18" charset="0"/>
              </a:rPr>
              <a:t>Ayrıca,</a:t>
            </a:r>
            <a:r>
              <a:rPr lang="tr-TR" sz="3200" b="1" dirty="0">
                <a:latin typeface="Times New Roman" panose="02020603050405020304" pitchFamily="18" charset="0"/>
                <a:cs typeface="Times New Roman" panose="02020603050405020304" pitchFamily="18" charset="0"/>
              </a:rPr>
              <a:t> MK m. 692 / 1 hükmünde, </a:t>
            </a:r>
            <a:r>
              <a:rPr lang="tr-TR" sz="3200" b="1" i="1" dirty="0">
                <a:latin typeface="Times New Roman" panose="02020603050405020304" pitchFamily="18" charset="0"/>
                <a:cs typeface="Times New Roman" panose="02020603050405020304" pitchFamily="18" charset="0"/>
              </a:rPr>
              <a:t>Yararlı Yapı İşleri için oybirliği aranması </a:t>
            </a:r>
            <a:r>
              <a:rPr lang="tr-TR" sz="3200" i="1" dirty="0">
                <a:latin typeface="Times New Roman" panose="02020603050405020304" pitchFamily="18" charset="0"/>
                <a:cs typeface="Times New Roman" panose="02020603050405020304" pitchFamily="18" charset="0"/>
              </a:rPr>
              <a:t>hususu</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Kat Mülkiyeti Kanunu’nun ilgili hükmü </a:t>
            </a:r>
            <a:r>
              <a:rPr lang="tr-TR" sz="32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KMK m. 42) </a:t>
            </a:r>
            <a:r>
              <a:rPr lang="tr-TR" sz="3200" b="1" dirty="0">
                <a:latin typeface="Times New Roman" panose="02020603050405020304" pitchFamily="18" charset="0"/>
                <a:cs typeface="Times New Roman" panose="02020603050405020304" pitchFamily="18" charset="0"/>
              </a:rPr>
              <a:t>ile </a:t>
            </a:r>
            <a:r>
              <a:rPr lang="tr-TR" sz="3200" dirty="0">
                <a:latin typeface="Times New Roman" panose="02020603050405020304" pitchFamily="18" charset="0"/>
                <a:cs typeface="Times New Roman" panose="02020603050405020304" pitchFamily="18" charset="0"/>
              </a:rPr>
              <a:t>de</a:t>
            </a:r>
            <a:r>
              <a:rPr lang="tr-TR" sz="3200" b="1" dirty="0">
                <a:latin typeface="Times New Roman" panose="02020603050405020304" pitchFamily="18" charset="0"/>
                <a:cs typeface="Times New Roman" panose="02020603050405020304" pitchFamily="18" charset="0"/>
              </a:rPr>
              <a:t> çelişkili bir görünüştedir. </a:t>
            </a:r>
          </a:p>
          <a:p>
            <a:pPr algn="just"/>
            <a:r>
              <a:rPr lang="tr-TR" sz="3200" dirty="0">
                <a:latin typeface="Times New Roman" panose="02020603050405020304" pitchFamily="18" charset="0"/>
                <a:cs typeface="Times New Roman" panose="02020603050405020304" pitchFamily="18" charset="0"/>
              </a:rPr>
              <a:t>Bu bağlamda, </a:t>
            </a:r>
            <a:r>
              <a:rPr lang="tr-TR" sz="3200" b="1" dirty="0">
                <a:latin typeface="Times New Roman" panose="02020603050405020304" pitchFamily="18" charset="0"/>
                <a:cs typeface="Times New Roman" panose="02020603050405020304" pitchFamily="18" charset="0"/>
              </a:rPr>
              <a:t>MK m. 692 / 1 hükmü</a:t>
            </a:r>
            <a:r>
              <a:rPr lang="tr-TR" sz="3200" dirty="0">
                <a:latin typeface="Times New Roman" panose="02020603050405020304" pitchFamily="18" charset="0"/>
                <a:cs typeface="Times New Roman" panose="02020603050405020304" pitchFamily="18" charset="0"/>
              </a:rPr>
              <a:t>, Kat Maliklerinin ortak yerlerde faydalı yenilik ve ilaveleri yaptırabilmeleri için bunların Sayı ve Arsa Payı çoğunluğuyla vermiş oldukları kararları yeterli gören </a:t>
            </a:r>
            <a:r>
              <a:rPr lang="tr-TR" sz="3200" b="1" dirty="0">
                <a:latin typeface="Times New Roman" panose="02020603050405020304" pitchFamily="18" charset="0"/>
                <a:cs typeface="Times New Roman" panose="02020603050405020304" pitchFamily="18" charset="0"/>
              </a:rPr>
              <a:t>Kat Mülkiyeti Kanunu’nun 42</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maddesiyle</a:t>
            </a:r>
            <a:r>
              <a:rPr lang="tr-TR" sz="3200" dirty="0">
                <a:latin typeface="Times New Roman" panose="02020603050405020304" pitchFamily="18" charset="0"/>
                <a:cs typeface="Times New Roman" panose="02020603050405020304" pitchFamily="18" charset="0"/>
              </a:rPr>
              <a:t> de </a:t>
            </a:r>
            <a:r>
              <a:rPr lang="tr-TR" sz="3200" b="1" dirty="0">
                <a:latin typeface="Times New Roman" panose="02020603050405020304" pitchFamily="18" charset="0"/>
                <a:cs typeface="Times New Roman" panose="02020603050405020304" pitchFamily="18" charset="0"/>
              </a:rPr>
              <a:t>uyuşmamaktadır. </a:t>
            </a:r>
          </a:p>
          <a:p>
            <a:pPr marL="0" indent="0" algn="just">
              <a:buNone/>
            </a:pP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a:t>
            </a:r>
            <a:r>
              <a:rPr lang="tr-TR" b="1" i="1" dirty="0">
                <a:latin typeface="Times New Roman" panose="02020603050405020304" pitchFamily="18" charset="0"/>
                <a:cs typeface="Times New Roman" panose="02020603050405020304" pitchFamily="18" charset="0"/>
              </a:rPr>
              <a:t>Sirmen</a:t>
            </a:r>
            <a:r>
              <a:rPr lang="tr-TR" i="1" dirty="0">
                <a:latin typeface="Times New Roman" panose="02020603050405020304" pitchFamily="18" charset="0"/>
                <a:cs typeface="Times New Roman" panose="02020603050405020304" pitchFamily="18" charset="0"/>
              </a:rPr>
              <a:t>, Eşya H., 7. B., s. 297)</a:t>
            </a:r>
          </a:p>
        </p:txBody>
      </p:sp>
    </p:spTree>
    <p:extLst>
      <p:ext uri="{BB962C8B-B14F-4D97-AF65-F5344CB8AC3E}">
        <p14:creationId xmlns:p14="http://schemas.microsoft.com/office/powerpoint/2010/main" val="2052817762"/>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267494"/>
            <a:ext cx="8229600" cy="1073274"/>
          </a:xfrm>
        </p:spPr>
        <p:txBody>
          <a:bodyPr>
            <a:normAutofit fontScale="90000"/>
          </a:bodyPr>
          <a:lstStyle/>
          <a:p>
            <a:pPr algn="ctr"/>
            <a:r>
              <a:rPr lang="tr-TR" b="1" dirty="0">
                <a:solidFill>
                  <a:schemeClr val="tx1"/>
                </a:solidFill>
                <a:latin typeface="Times New Roman" pitchFamily="18" charset="0"/>
                <a:cs typeface="Times New Roman" pitchFamily="18" charset="0"/>
              </a:rPr>
              <a:t>Paydaşların Yönetime İlişkin Kararları</a:t>
            </a:r>
          </a:p>
        </p:txBody>
      </p:sp>
      <p:graphicFrame>
        <p:nvGraphicFramePr>
          <p:cNvPr id="5" name="4 İçerik Yer Tutucusu"/>
          <p:cNvGraphicFramePr>
            <a:graphicFrameLocks noGrp="1"/>
          </p:cNvGraphicFramePr>
          <p:nvPr>
            <p:ph idx="1"/>
            <p:extLst>
              <p:ext uri="{D42A27DB-BD31-4B8C-83A1-F6EECF244321}">
                <p14:modId xmlns:p14="http://schemas.microsoft.com/office/powerpoint/2010/main" val="1398889983"/>
              </p:ext>
            </p:extLst>
          </p:nvPr>
        </p:nvGraphicFramePr>
        <p:xfrm>
          <a:off x="1524000" y="1340768"/>
          <a:ext cx="9144000" cy="55172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68454773"/>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latin typeface="+mn-lt"/>
              </a:rPr>
              <a:t>Yararlanma, Kullanma ve Yönetime İlişkin Olarak Paydaşlar Arasında Yapılan Düzenleme</a:t>
            </a:r>
          </a:p>
        </p:txBody>
      </p:sp>
      <p:sp>
        <p:nvSpPr>
          <p:cNvPr id="3" name="İçerik Yer Tutucusu 2"/>
          <p:cNvSpPr>
            <a:spLocks noGrp="1"/>
          </p:cNvSpPr>
          <p:nvPr>
            <p:ph idx="1"/>
          </p:nvPr>
        </p:nvSpPr>
        <p:spPr/>
        <p:txBody>
          <a:bodyPr>
            <a:normAutofit fontScale="92500" lnSpcReduction="10000"/>
          </a:bodyPr>
          <a:lstStyle/>
          <a:p>
            <a:pPr algn="just"/>
            <a:r>
              <a:rPr lang="tr-TR" sz="3600" b="1" i="1" dirty="0">
                <a:latin typeface="Times New Roman" panose="02020603050405020304" pitchFamily="18" charset="0"/>
                <a:cs typeface="Times New Roman" panose="02020603050405020304" pitchFamily="18" charset="0"/>
              </a:rPr>
              <a:t>MK m. 689 / I hükmünde</a:t>
            </a:r>
            <a:r>
              <a:rPr lang="tr-TR" sz="3600" b="1"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Paydaşların aralarında </a:t>
            </a:r>
            <a:r>
              <a:rPr lang="tr-TR" sz="3600" b="1" dirty="0">
                <a:latin typeface="Times New Roman" panose="02020603050405020304" pitchFamily="18" charset="0"/>
                <a:cs typeface="Times New Roman" panose="02020603050405020304" pitchFamily="18" charset="0"/>
              </a:rPr>
              <a:t>Oybirliğiyle</a:t>
            </a:r>
            <a:r>
              <a:rPr lang="tr-TR" sz="3600" dirty="0">
                <a:latin typeface="Times New Roman" panose="02020603050405020304" pitchFamily="18" charset="0"/>
                <a:cs typeface="Times New Roman" panose="02020603050405020304" pitchFamily="18" charset="0"/>
              </a:rPr>
              <a:t> anlaşarak bazı konularda Kanun hükümlerinden farklı bir düzenleme yapabilecekleri öngörülmüştür. </a:t>
            </a:r>
          </a:p>
          <a:p>
            <a:pPr algn="just"/>
            <a:r>
              <a:rPr lang="tr-TR" sz="3600" dirty="0">
                <a:latin typeface="Times New Roman" panose="02020603050405020304" pitchFamily="18" charset="0"/>
                <a:cs typeface="Times New Roman" panose="02020603050405020304" pitchFamily="18" charset="0"/>
              </a:rPr>
              <a:t>Bu bağlamda</a:t>
            </a:r>
            <a:r>
              <a:rPr lang="tr-TR" sz="3600" b="1"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Paydaşlar</a:t>
            </a:r>
            <a:r>
              <a:rPr lang="tr-TR" sz="3600" b="1" dirty="0">
                <a:latin typeface="Times New Roman" panose="02020603050405020304" pitchFamily="18" charset="0"/>
                <a:cs typeface="Times New Roman" panose="02020603050405020304" pitchFamily="18" charset="0"/>
              </a:rPr>
              <a:t>, Yararlanma, Kullanma ve Yönetime ilişkin konularda, </a:t>
            </a:r>
            <a:r>
              <a:rPr lang="tr-TR" sz="3600" dirty="0">
                <a:latin typeface="Times New Roman" panose="02020603050405020304" pitchFamily="18" charset="0"/>
                <a:cs typeface="Times New Roman" panose="02020603050405020304" pitchFamily="18" charset="0"/>
              </a:rPr>
              <a:t>Oybirliğiyle anlaşarak</a:t>
            </a:r>
            <a:r>
              <a:rPr lang="tr-TR" sz="3600" b="1"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Kanun hükümlerinden farklı bir düzenleme yapabilirler. </a:t>
            </a:r>
          </a:p>
          <a:p>
            <a:pPr algn="just"/>
            <a:r>
              <a:rPr lang="tr-TR" sz="3600" dirty="0">
                <a:latin typeface="Times New Roman" panose="02020603050405020304" pitchFamily="18" charset="0"/>
                <a:cs typeface="Times New Roman" panose="02020603050405020304" pitchFamily="18" charset="0"/>
              </a:rPr>
              <a:t>Ancak, bu Anlaşmanın içeriğini belirleme konusunda Paydaşlar, tamamen serbest bırakılmamıştır. </a:t>
            </a:r>
          </a:p>
          <a:p>
            <a:pPr marL="0" indent="0" algn="just">
              <a:buNone/>
            </a:pPr>
            <a:endParaRPr lang="tr-TR" sz="3600" dirty="0">
              <a:latin typeface="Times New Roman" panose="02020603050405020304" pitchFamily="18" charset="0"/>
              <a:cs typeface="Times New Roman" panose="02020603050405020304" pitchFamily="18" charset="0"/>
            </a:endParaRPr>
          </a:p>
          <a:p>
            <a:pPr algn="just"/>
            <a:endParaRPr lang="tr-TR" dirty="0"/>
          </a:p>
        </p:txBody>
      </p:sp>
    </p:spTree>
    <p:extLst>
      <p:ext uri="{BB962C8B-B14F-4D97-AF65-F5344CB8AC3E}">
        <p14:creationId xmlns:p14="http://schemas.microsoft.com/office/powerpoint/2010/main" val="4133903777"/>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b="1" dirty="0">
                <a:latin typeface="Times New Roman" panose="02020603050405020304" pitchFamily="18" charset="0"/>
                <a:cs typeface="Times New Roman" panose="02020603050405020304" pitchFamily="18" charset="0"/>
              </a:rPr>
              <a:t>MK m. 689 / I hükmünde iki bent halinde yer alan düzenlemeye göre, böyle bir Anlaşma, Oybirliğiyle karara bağlanmış olsa da, Paydaşların; </a:t>
            </a:r>
          </a:p>
          <a:p>
            <a:pPr algn="just"/>
            <a:r>
              <a:rPr lang="tr-TR" b="1" dirty="0">
                <a:latin typeface="Times New Roman" panose="02020603050405020304" pitchFamily="18" charset="0"/>
                <a:cs typeface="Times New Roman" panose="02020603050405020304" pitchFamily="18" charset="0"/>
              </a:rPr>
              <a:t>1)</a:t>
            </a:r>
            <a:r>
              <a:rPr lang="tr-TR" dirty="0">
                <a:latin typeface="Times New Roman" panose="02020603050405020304" pitchFamily="18" charset="0"/>
                <a:cs typeface="Times New Roman" panose="02020603050405020304" pitchFamily="18" charset="0"/>
              </a:rPr>
              <a:t>Paylı Mülkiyet konusu Eşyanın kullanılabilirliğinin ve değerinin korunması için Zorunlu olan Yönetim İşlerini yapmak ve gerektiğinde Mahkemeden buna ilişkin önlemlerin alınmasını istemek,</a:t>
            </a:r>
          </a:p>
          <a:p>
            <a:pPr algn="just"/>
            <a:r>
              <a:rPr lang="tr-TR" b="1" dirty="0">
                <a:latin typeface="Times New Roman" panose="02020603050405020304" pitchFamily="18" charset="0"/>
                <a:cs typeface="Times New Roman" panose="02020603050405020304" pitchFamily="18" charset="0"/>
              </a:rPr>
              <a:t>2)</a:t>
            </a:r>
            <a:r>
              <a:rPr lang="tr-TR" dirty="0">
                <a:latin typeface="Times New Roman" panose="02020603050405020304" pitchFamily="18" charset="0"/>
                <a:cs typeface="Times New Roman" panose="02020603050405020304" pitchFamily="18" charset="0"/>
              </a:rPr>
              <a:t>Eşyayı bir zarar tehlikesinden veya zararın artmasından korumak için derhal alınması gereken önlemleri bütün Paydaşlar hesabına almak hak ve yetkilerini kaldıramaz ve sınırlayamaz.  </a:t>
            </a:r>
          </a:p>
          <a:p>
            <a:pPr algn="just"/>
            <a:r>
              <a:rPr lang="tr-TR" dirty="0">
                <a:latin typeface="Times New Roman" panose="02020603050405020304" pitchFamily="18" charset="0"/>
                <a:cs typeface="Times New Roman" panose="02020603050405020304" pitchFamily="18" charset="0"/>
              </a:rPr>
              <a:t>Söz konusu </a:t>
            </a:r>
            <a:r>
              <a:rPr lang="tr-TR" b="1" dirty="0">
                <a:latin typeface="Times New Roman" panose="02020603050405020304" pitchFamily="18" charset="0"/>
                <a:cs typeface="Times New Roman" panose="02020603050405020304" pitchFamily="18" charset="0"/>
              </a:rPr>
              <a:t>Yönetim İşlerinden </a:t>
            </a:r>
            <a:r>
              <a:rPr lang="tr-TR" dirty="0">
                <a:latin typeface="Times New Roman" panose="02020603050405020304" pitchFamily="18" charset="0"/>
                <a:cs typeface="Times New Roman" panose="02020603050405020304" pitchFamily="18" charset="0"/>
              </a:rPr>
              <a:t>1. bentte sayılanlar, </a:t>
            </a:r>
            <a:r>
              <a:rPr lang="tr-TR" b="1" dirty="0">
                <a:latin typeface="Times New Roman" panose="02020603050405020304" pitchFamily="18" charset="0"/>
                <a:cs typeface="Times New Roman" panose="02020603050405020304" pitchFamily="18" charset="0"/>
              </a:rPr>
              <a:t>Zorunlu Yönetim İşleri</a:t>
            </a:r>
            <a:r>
              <a:rPr lang="tr-TR" dirty="0">
                <a:latin typeface="Times New Roman" panose="02020603050405020304" pitchFamily="18" charset="0"/>
                <a:cs typeface="Times New Roman" panose="02020603050405020304" pitchFamily="18" charset="0"/>
              </a:rPr>
              <a:t>, 2. bentte sayılanlar ise, </a:t>
            </a:r>
            <a:r>
              <a:rPr lang="tr-TR" b="1" dirty="0">
                <a:latin typeface="Times New Roman" panose="02020603050405020304" pitchFamily="18" charset="0"/>
                <a:cs typeface="Times New Roman" panose="02020603050405020304" pitchFamily="18" charset="0"/>
              </a:rPr>
              <a:t>İvedi Yönetim İşleridir. </a:t>
            </a:r>
          </a:p>
          <a:p>
            <a:pPr marL="0" indent="0">
              <a:buNone/>
            </a:pPr>
            <a:endParaRPr lang="tr-TR" dirty="0"/>
          </a:p>
        </p:txBody>
      </p:sp>
    </p:spTree>
    <p:extLst>
      <p:ext uri="{BB962C8B-B14F-4D97-AF65-F5344CB8AC3E}">
        <p14:creationId xmlns:p14="http://schemas.microsoft.com/office/powerpoint/2010/main" val="2593479132"/>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28511" y="500062"/>
            <a:ext cx="10515600" cy="1325563"/>
          </a:xfrm>
        </p:spPr>
        <p:txBody>
          <a:bodyPr>
            <a:normAutofit/>
          </a:bodyPr>
          <a:lstStyle/>
          <a:p>
            <a:endParaRPr lang="tr-TR" dirty="0"/>
          </a:p>
        </p:txBody>
      </p:sp>
      <p:sp>
        <p:nvSpPr>
          <p:cNvPr id="3" name="İçerik Yer Tutucusu 2"/>
          <p:cNvSpPr>
            <a:spLocks noGrp="1"/>
          </p:cNvSpPr>
          <p:nvPr>
            <p:ph idx="1"/>
          </p:nvPr>
        </p:nvSpPr>
        <p:spPr/>
        <p:txBody>
          <a:bodyPr>
            <a:normAutofit/>
          </a:bodyPr>
          <a:lstStyle/>
          <a:p>
            <a:pPr algn="just"/>
            <a:r>
              <a:rPr lang="tr-TR" b="1" dirty="0">
                <a:latin typeface="Times New Roman" panose="02020603050405020304" pitchFamily="18" charset="0"/>
                <a:cs typeface="Times New Roman" panose="02020603050405020304" pitchFamily="18" charset="0"/>
              </a:rPr>
              <a:t>Paydaşların Yararlanma, Kullanma ve Yönetime ilişkin konuları, Kanun Hükümlerinden farklı bir biçimde düzenlemek üzere aralarında Oybirliği ile yaptıkları Anlaşma, </a:t>
            </a:r>
            <a:r>
              <a:rPr lang="tr-TR" b="1" u="sng" dirty="0">
                <a:latin typeface="Times New Roman" panose="02020603050405020304" pitchFamily="18" charset="0"/>
                <a:cs typeface="Times New Roman" panose="02020603050405020304" pitchFamily="18" charset="0"/>
              </a:rPr>
              <a:t>karşılıklı borç doğuran bir Sözleşme niteliğinde olmayıp</a:t>
            </a:r>
            <a:r>
              <a:rPr lang="tr-TR" b="1" dirty="0">
                <a:latin typeface="Times New Roman" panose="02020603050405020304" pitchFamily="18" charset="0"/>
                <a:cs typeface="Times New Roman" panose="02020603050405020304" pitchFamily="18" charset="0"/>
              </a:rPr>
              <a:t>, içeriği bakımından, bir </a:t>
            </a:r>
            <a:r>
              <a:rPr lang="tr-TR" b="1" u="sng" dirty="0">
                <a:latin typeface="Times New Roman" panose="02020603050405020304" pitchFamily="18" charset="0"/>
                <a:cs typeface="Times New Roman" panose="02020603050405020304" pitchFamily="18" charset="0"/>
              </a:rPr>
              <a:t>Şirket Sözleşmesine </a:t>
            </a:r>
            <a:r>
              <a:rPr lang="tr-TR" b="1" dirty="0">
                <a:latin typeface="Times New Roman" panose="02020603050405020304" pitchFamily="18" charset="0"/>
                <a:cs typeface="Times New Roman" panose="02020603050405020304" pitchFamily="18" charset="0"/>
              </a:rPr>
              <a:t>benzerlik göstermektedir. </a:t>
            </a:r>
          </a:p>
          <a:p>
            <a:pPr algn="just"/>
            <a:r>
              <a:rPr lang="tr-TR" b="1" dirty="0">
                <a:latin typeface="Times New Roman" panose="02020603050405020304" pitchFamily="18" charset="0"/>
                <a:cs typeface="Times New Roman" panose="02020603050405020304" pitchFamily="18" charset="0"/>
              </a:rPr>
              <a:t>MK m. 695 / I hükmüne göre: «</a:t>
            </a:r>
            <a:r>
              <a:rPr lang="tr-TR" i="1" dirty="0">
                <a:latin typeface="Times New Roman" panose="02020603050405020304" pitchFamily="18" charset="0"/>
                <a:cs typeface="Times New Roman" panose="02020603050405020304" pitchFamily="18" charset="0"/>
              </a:rPr>
              <a:t>Yararlanma, kullanma ve yönetime ilişkin konularda paydaşların yaptıkları düzenleme ve aldıkları kararlar ile mahkemece verilen kararlar, sonradan paydaş olan veya pay üzerinde ayni hak kazanan kimseleri de bağlar.»</a:t>
            </a:r>
          </a:p>
          <a:p>
            <a:pPr marL="0" indent="0" algn="just">
              <a:buNone/>
            </a:pPr>
            <a:endParaRPr lang="tr-TR" sz="2400" i="1" dirty="0"/>
          </a:p>
          <a:p>
            <a:pPr algn="just"/>
            <a:endParaRPr lang="tr-TR" sz="2400" i="1" dirty="0"/>
          </a:p>
        </p:txBody>
      </p:sp>
    </p:spTree>
    <p:extLst>
      <p:ext uri="{BB962C8B-B14F-4D97-AF65-F5344CB8AC3E}">
        <p14:creationId xmlns:p14="http://schemas.microsoft.com/office/powerpoint/2010/main" val="2316475410"/>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dirty="0">
                <a:latin typeface="Times New Roman" panose="02020603050405020304" pitchFamily="18" charset="0"/>
                <a:cs typeface="Times New Roman" panose="02020603050405020304" pitchFamily="18" charset="0"/>
              </a:rPr>
              <a:t>Bu Hükümde, </a:t>
            </a:r>
            <a:r>
              <a:rPr lang="tr-TR" sz="4000" b="1" dirty="0">
                <a:latin typeface="Times New Roman" panose="02020603050405020304" pitchFamily="18" charset="0"/>
                <a:cs typeface="Times New Roman" panose="02020603050405020304" pitchFamily="18" charset="0"/>
              </a:rPr>
              <a:t>«Yararlanma, kullanma ve yönetime ilişkin konularda paydaşların yaptıkları düzenleme» </a:t>
            </a:r>
            <a:r>
              <a:rPr lang="tr-TR" sz="4000" dirty="0">
                <a:latin typeface="Times New Roman" panose="02020603050405020304" pitchFamily="18" charset="0"/>
                <a:cs typeface="Times New Roman" panose="02020603050405020304" pitchFamily="18" charset="0"/>
              </a:rPr>
              <a:t>ile 689. maddenin I. fıkrası uyarınca, Paydaşların kendi aralarında anlaşarak yaptıkları düzenlemenin kastedildiğine şüphe yoktur. </a:t>
            </a:r>
          </a:p>
        </p:txBody>
      </p:sp>
    </p:spTree>
    <p:extLst>
      <p:ext uri="{BB962C8B-B14F-4D97-AF65-F5344CB8AC3E}">
        <p14:creationId xmlns:p14="http://schemas.microsoft.com/office/powerpoint/2010/main" val="3337584804"/>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endParaRPr lang="tr-TR" dirty="0"/>
          </a:p>
        </p:txBody>
      </p:sp>
      <p:sp>
        <p:nvSpPr>
          <p:cNvPr id="3" name="İçerik Yer Tutucusu 2"/>
          <p:cNvSpPr>
            <a:spLocks noGrp="1"/>
          </p:cNvSpPr>
          <p:nvPr>
            <p:ph idx="1"/>
          </p:nvPr>
        </p:nvSpPr>
        <p:spPr/>
        <p:txBody>
          <a:bodyPr>
            <a:normAutofit/>
          </a:bodyPr>
          <a:lstStyle/>
          <a:p>
            <a:pPr algn="just"/>
            <a:r>
              <a:rPr lang="tr-TR" b="1" dirty="0">
                <a:latin typeface="Times New Roman" panose="02020603050405020304" pitchFamily="18" charset="0"/>
                <a:cs typeface="Times New Roman" panose="02020603050405020304" pitchFamily="18" charset="0"/>
              </a:rPr>
              <a:t>MK m. 695 / II hükmüne göre de</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Taşınmazlarda yararlanma, kullanma ve yönetime ilişkin kararların sonradan paydaş olan veya pay üzerinde ayni hak kazananları bağlaması için bunların tapu kütüğüne şerh edilmesi gerekir.» </a:t>
            </a:r>
          </a:p>
          <a:p>
            <a:pPr algn="just"/>
            <a:r>
              <a:rPr lang="tr-TR" b="1" dirty="0">
                <a:latin typeface="Times New Roman" panose="02020603050405020304" pitchFamily="18" charset="0"/>
                <a:cs typeface="Times New Roman" panose="02020603050405020304" pitchFamily="18" charset="0"/>
              </a:rPr>
              <a:t>MK m. 689 / II hükmünde ise, Taşınmazlarla ilgili olarak buna benzer bir hüküm vardır</a:t>
            </a:r>
            <a:r>
              <a:rPr lang="tr-TR" dirty="0">
                <a:latin typeface="Times New Roman" panose="02020603050405020304" pitchFamily="18" charset="0"/>
                <a:cs typeface="Times New Roman" panose="02020603050405020304" pitchFamily="18" charset="0"/>
              </a:rPr>
              <a:t>. </a:t>
            </a:r>
          </a:p>
          <a:p>
            <a:pPr algn="just"/>
            <a:r>
              <a:rPr lang="tr-TR" dirty="0">
                <a:latin typeface="Times New Roman" panose="02020603050405020304" pitchFamily="18" charset="0"/>
                <a:cs typeface="Times New Roman" panose="02020603050405020304" pitchFamily="18" charset="0"/>
              </a:rPr>
              <a:t>Buna göre, Taşınmazlarla ilgili olarak Yararlanma, Kullanma ve Yönetime ilişkin konularda yapılan Anlaşmaların, imzalarının Noterlikçe onaylanması şartıyla, Paydaşlardan birinin  başvurusu üzerine Tapu Kütüğüne Şerh verilebileceği ifade edilmiştir. </a:t>
            </a:r>
          </a:p>
        </p:txBody>
      </p:sp>
    </p:spTree>
    <p:extLst>
      <p:ext uri="{BB962C8B-B14F-4D97-AF65-F5344CB8AC3E}">
        <p14:creationId xmlns:p14="http://schemas.microsoft.com/office/powerpoint/2010/main" val="3687481869"/>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dirty="0">
                <a:latin typeface="Times New Roman" panose="02020603050405020304" pitchFamily="18" charset="0"/>
                <a:cs typeface="Times New Roman" panose="02020603050405020304" pitchFamily="18" charset="0"/>
              </a:rPr>
              <a:t>Bu bağlamda, MK m. 695 / II hükmündeki «</a:t>
            </a:r>
            <a:r>
              <a:rPr lang="tr-TR" sz="3600" b="1" dirty="0">
                <a:latin typeface="Times New Roman" panose="02020603050405020304" pitchFamily="18" charset="0"/>
                <a:cs typeface="Times New Roman" panose="02020603050405020304" pitchFamily="18" charset="0"/>
              </a:rPr>
              <a:t>Kararlar» </a:t>
            </a:r>
            <a:r>
              <a:rPr lang="tr-TR" sz="3600" dirty="0">
                <a:latin typeface="Times New Roman" panose="02020603050405020304" pitchFamily="18" charset="0"/>
                <a:cs typeface="Times New Roman" panose="02020603050405020304" pitchFamily="18" charset="0"/>
              </a:rPr>
              <a:t>sözcüğüyle, MK m. 689 /1 hükmü uyarınca Paydaşların aralarında yaptıkları «</a:t>
            </a:r>
            <a:r>
              <a:rPr lang="tr-TR" sz="3600" b="1" dirty="0">
                <a:latin typeface="Times New Roman" panose="02020603050405020304" pitchFamily="18" charset="0"/>
                <a:cs typeface="Times New Roman" panose="02020603050405020304" pitchFamily="18" charset="0"/>
              </a:rPr>
              <a:t>Düzenlemenin</a:t>
            </a:r>
            <a:r>
              <a:rPr lang="tr-TR" sz="3600" dirty="0">
                <a:latin typeface="Times New Roman" panose="02020603050405020304" pitchFamily="18" charset="0"/>
                <a:cs typeface="Times New Roman" panose="02020603050405020304" pitchFamily="18" charset="0"/>
              </a:rPr>
              <a:t>» kastedilmiş olduğu sonucuna varılmaktadır. </a:t>
            </a:r>
          </a:p>
          <a:p>
            <a:pPr algn="just"/>
            <a:r>
              <a:rPr lang="tr-TR" sz="3600" b="1" dirty="0">
                <a:latin typeface="Times New Roman" panose="02020603050405020304" pitchFamily="18" charset="0"/>
                <a:cs typeface="Times New Roman" panose="02020603050405020304" pitchFamily="18" charset="0"/>
              </a:rPr>
              <a:t>MK 689 / II gereğince, </a:t>
            </a:r>
            <a:r>
              <a:rPr lang="tr-TR" sz="3600" dirty="0">
                <a:latin typeface="Times New Roman" panose="02020603050405020304" pitchFamily="18" charset="0"/>
                <a:cs typeface="Times New Roman" panose="02020603050405020304" pitchFamily="18" charset="0"/>
              </a:rPr>
              <a:t>Sözleşmedeki imzaların Noterlikçe onaylanması, bir </a:t>
            </a:r>
            <a:r>
              <a:rPr lang="tr-TR" sz="3600" b="1" dirty="0">
                <a:latin typeface="Times New Roman" panose="02020603050405020304" pitchFamily="18" charset="0"/>
                <a:cs typeface="Times New Roman" panose="02020603050405020304" pitchFamily="18" charset="0"/>
              </a:rPr>
              <a:t>Şekil Şartı değildir</a:t>
            </a:r>
            <a:r>
              <a:rPr lang="tr-TR" sz="3600" dirty="0">
                <a:latin typeface="Times New Roman" panose="02020603050405020304" pitchFamily="18" charset="0"/>
                <a:cs typeface="Times New Roman" panose="02020603050405020304" pitchFamily="18" charset="0"/>
              </a:rPr>
              <a:t> ve Şerhin bir koşuludur. </a:t>
            </a:r>
          </a:p>
          <a:p>
            <a:pPr marL="0" indent="0" algn="just">
              <a:buNone/>
            </a:pPr>
            <a:endParaRPr lang="tr-TR" sz="3600" dirty="0">
              <a:latin typeface="Times New Roman" panose="02020603050405020304" pitchFamily="18" charset="0"/>
              <a:cs typeface="Times New Roman" panose="02020603050405020304" pitchFamily="18" charset="0"/>
            </a:endParaRPr>
          </a:p>
          <a:p>
            <a:pPr marL="0" indent="0" algn="just">
              <a:buNone/>
            </a:pPr>
            <a:endParaRPr lang="tr-TR" sz="3600" dirty="0"/>
          </a:p>
          <a:p>
            <a:endParaRPr lang="tr-TR" sz="3600" dirty="0"/>
          </a:p>
        </p:txBody>
      </p:sp>
    </p:spTree>
    <p:extLst>
      <p:ext uri="{BB962C8B-B14F-4D97-AF65-F5344CB8AC3E}">
        <p14:creationId xmlns:p14="http://schemas.microsoft.com/office/powerpoint/2010/main" val="828615166"/>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Bu Şerh, MK m. 1009 anlamında bir Şerhtir </a:t>
            </a:r>
            <a:r>
              <a:rPr lang="tr-TR" dirty="0">
                <a:latin typeface="Times New Roman" panose="02020603050405020304" pitchFamily="18" charset="0"/>
                <a:cs typeface="Times New Roman" panose="02020603050405020304" pitchFamily="18" charset="0"/>
              </a:rPr>
              <a:t>ve Taşınmazlarda Paydaşların Yararlanma, Kullanma ve Yönetime ilişkin konularda yaptıkları kanun hükümlerinden farklı bir düzenlemenin sonradan Paydaş olan veya Pay üzerinde Ayni Hak kazananlar bakımından bağlayıcı olabilmesi için gerekmektedir. </a:t>
            </a:r>
          </a:p>
          <a:p>
            <a:pPr algn="just"/>
            <a:r>
              <a:rPr lang="tr-TR" dirty="0">
                <a:latin typeface="Times New Roman" panose="02020603050405020304" pitchFamily="18" charset="0"/>
                <a:cs typeface="Times New Roman" panose="02020603050405020304" pitchFamily="18" charset="0"/>
              </a:rPr>
              <a:t>MK m.  689 / II hükmüne göre, </a:t>
            </a:r>
            <a:r>
              <a:rPr lang="tr-TR" b="1" dirty="0">
                <a:latin typeface="Times New Roman" panose="02020603050405020304" pitchFamily="18" charset="0"/>
                <a:cs typeface="Times New Roman" panose="02020603050405020304" pitchFamily="18" charset="0"/>
              </a:rPr>
              <a:t>Anlaşma,</a:t>
            </a:r>
            <a:r>
              <a:rPr lang="tr-TR" dirty="0">
                <a:latin typeface="Times New Roman" panose="02020603050405020304" pitchFamily="18" charset="0"/>
                <a:cs typeface="Times New Roman" panose="02020603050405020304" pitchFamily="18" charset="0"/>
              </a:rPr>
              <a:t> Paydaşlardan birinin başvurusu üzerine Şerh verilebileceğine göre, burada bir </a:t>
            </a:r>
            <a:r>
              <a:rPr lang="tr-TR" b="1" dirty="0">
                <a:latin typeface="Times New Roman" panose="02020603050405020304" pitchFamily="18" charset="0"/>
                <a:cs typeface="Times New Roman" panose="02020603050405020304" pitchFamily="18" charset="0"/>
              </a:rPr>
              <a:t>Şerh Anlaşması </a:t>
            </a:r>
            <a:r>
              <a:rPr lang="tr-TR" dirty="0">
                <a:latin typeface="Times New Roman" panose="02020603050405020304" pitchFamily="18" charset="0"/>
                <a:cs typeface="Times New Roman" panose="02020603050405020304" pitchFamily="18" charset="0"/>
              </a:rPr>
              <a:t>da aranmayacaktır. </a:t>
            </a:r>
          </a:p>
          <a:p>
            <a:pPr marL="0" indent="0">
              <a:buNone/>
            </a:pPr>
            <a:endParaRPr lang="tr-TR" dirty="0"/>
          </a:p>
        </p:txBody>
      </p:sp>
    </p:spTree>
    <p:extLst>
      <p:ext uri="{BB962C8B-B14F-4D97-AF65-F5344CB8AC3E}">
        <p14:creationId xmlns:p14="http://schemas.microsoft.com/office/powerpoint/2010/main" val="27736035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i="1" dirty="0">
                <a:latin typeface="Times New Roman" panose="02020603050405020304" pitchFamily="18" charset="0"/>
                <a:cs typeface="Times New Roman" panose="02020603050405020304" pitchFamily="18" charset="0"/>
              </a:rPr>
              <a:t>MK m.688 / 1 hükmü  </a:t>
            </a:r>
            <a:r>
              <a:rPr lang="tr-TR" sz="3200" dirty="0">
                <a:latin typeface="Times New Roman" panose="02020603050405020304" pitchFamily="18" charset="0"/>
                <a:cs typeface="Times New Roman" panose="02020603050405020304" pitchFamily="18" charset="0"/>
              </a:rPr>
              <a:t>ile birlikte, </a:t>
            </a:r>
            <a:r>
              <a:rPr lang="tr-TR" sz="3200" b="1" dirty="0">
                <a:latin typeface="Times New Roman" panose="02020603050405020304" pitchFamily="18" charset="0"/>
                <a:cs typeface="Times New Roman" panose="02020603050405020304" pitchFamily="18" charset="0"/>
              </a:rPr>
              <a:t>Paylı Mülkiyete ilişkin diğer hükümleri </a:t>
            </a:r>
            <a:r>
              <a:rPr lang="tr-TR" sz="3200" dirty="0">
                <a:latin typeface="Times New Roman" panose="02020603050405020304" pitchFamily="18" charset="0"/>
                <a:cs typeface="Times New Roman" panose="02020603050405020304" pitchFamily="18" charset="0"/>
              </a:rPr>
              <a:t>de dikkate alarak, </a:t>
            </a:r>
            <a:r>
              <a:rPr lang="tr-TR" sz="3200" b="1" dirty="0">
                <a:latin typeface="Times New Roman" panose="02020603050405020304" pitchFamily="18" charset="0"/>
                <a:cs typeface="Times New Roman" panose="02020603050405020304" pitchFamily="18" charset="0"/>
              </a:rPr>
              <a:t>Paylı Mülkiyetin kavramsal özelliklerini </a:t>
            </a:r>
            <a:r>
              <a:rPr lang="tr-TR" sz="3200" dirty="0">
                <a:latin typeface="Times New Roman" panose="02020603050405020304" pitchFamily="18" charset="0"/>
                <a:cs typeface="Times New Roman" panose="02020603050405020304" pitchFamily="18" charset="0"/>
              </a:rPr>
              <a:t>açıklamak mümkündür. </a:t>
            </a:r>
          </a:p>
          <a:p>
            <a:pPr algn="just"/>
            <a:r>
              <a:rPr lang="tr-TR" sz="3200" b="1" u="sng" dirty="0">
                <a:latin typeface="Times New Roman" panose="02020603050405020304" pitchFamily="18" charset="0"/>
                <a:cs typeface="Times New Roman" panose="02020603050405020304" pitchFamily="18" charset="0"/>
              </a:rPr>
              <a:t>Paylı Mülkiyet</a:t>
            </a:r>
            <a:r>
              <a:rPr lang="tr-TR" sz="3200" b="1" dirty="0">
                <a:latin typeface="Times New Roman" panose="02020603050405020304" pitchFamily="18" charset="0"/>
                <a:cs typeface="Times New Roman" panose="02020603050405020304" pitchFamily="18" charset="0"/>
              </a:rPr>
              <a:t>, fiili olarak bölünmemiş tek bir şey üzerinde kurulur.</a:t>
            </a:r>
            <a:r>
              <a:rPr lang="tr-TR" sz="3200" dirty="0">
                <a:latin typeface="Times New Roman" panose="02020603050405020304" pitchFamily="18" charset="0"/>
                <a:cs typeface="Times New Roman" panose="02020603050405020304" pitchFamily="18" charset="0"/>
              </a:rPr>
              <a:t> </a:t>
            </a:r>
          </a:p>
          <a:p>
            <a:pPr algn="just"/>
            <a:r>
              <a:rPr lang="tr-TR" sz="3200" b="1" dirty="0">
                <a:latin typeface="Times New Roman" panose="02020603050405020304" pitchFamily="18" charset="0"/>
                <a:cs typeface="Times New Roman" panose="02020603050405020304" pitchFamily="18" charset="0"/>
              </a:rPr>
              <a:t>Belirlilik İlkesi </a:t>
            </a:r>
            <a:r>
              <a:rPr lang="tr-TR" sz="3200" dirty="0">
                <a:latin typeface="Times New Roman" panose="02020603050405020304" pitchFamily="18" charset="0"/>
                <a:cs typeface="Times New Roman" panose="02020603050405020304" pitchFamily="18" charset="0"/>
              </a:rPr>
              <a:t>uyarınca</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da </a:t>
            </a:r>
            <a:r>
              <a:rPr lang="tr-TR" sz="3200" b="1" dirty="0">
                <a:latin typeface="Times New Roman" panose="02020603050405020304" pitchFamily="18" charset="0"/>
                <a:cs typeface="Times New Roman" panose="02020603050405020304" pitchFamily="18" charset="0"/>
              </a:rPr>
              <a:t>Paylı Mülkiyet konusu olan şey, bir bütün olarak </a:t>
            </a:r>
            <a:r>
              <a:rPr lang="tr-TR" sz="3200" b="1" i="1" dirty="0">
                <a:latin typeface="Times New Roman" panose="02020603050405020304" pitchFamily="18" charset="0"/>
                <a:cs typeface="Times New Roman" panose="02020603050405020304" pitchFamily="18" charset="0"/>
              </a:rPr>
              <a:t>Tek bir Mülkiyete </a:t>
            </a:r>
            <a:r>
              <a:rPr lang="tr-TR" sz="3200" b="1" dirty="0">
                <a:latin typeface="Times New Roman" panose="02020603050405020304" pitchFamily="18" charset="0"/>
                <a:cs typeface="Times New Roman" panose="02020603050405020304" pitchFamily="18" charset="0"/>
              </a:rPr>
              <a:t>tabi olur.  </a:t>
            </a:r>
          </a:p>
          <a:p>
            <a:pPr marL="0" indent="0" algn="just">
              <a:buNone/>
            </a:pPr>
            <a:endParaRPr lang="tr-TR" sz="3600" b="1"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264111526"/>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graphicFrame>
        <p:nvGraphicFramePr>
          <p:cNvPr id="4" name="3 İçerik Yer Tutucusu"/>
          <p:cNvGraphicFramePr>
            <a:graphicFrameLocks noGrp="1"/>
          </p:cNvGraphicFramePr>
          <p:nvPr>
            <p:ph idx="1"/>
            <p:extLst>
              <p:ext uri="{D42A27DB-BD31-4B8C-83A1-F6EECF244321}">
                <p14:modId xmlns:p14="http://schemas.microsoft.com/office/powerpoint/2010/main" val="558701759"/>
              </p:ext>
            </p:extLst>
          </p:nvPr>
        </p:nvGraphicFramePr>
        <p:xfrm>
          <a:off x="1981200" y="260649"/>
          <a:ext cx="8229600" cy="61941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35878216"/>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Malın Tamamı Üzerinde Tasarruf </a:t>
            </a:r>
          </a:p>
        </p:txBody>
      </p:sp>
      <p:sp>
        <p:nvSpPr>
          <p:cNvPr id="3" name="İçerik Yer Tutucusu 2"/>
          <p:cNvSpPr>
            <a:spLocks noGrp="1"/>
          </p:cNvSpPr>
          <p:nvPr>
            <p:ph idx="1"/>
          </p:nvPr>
        </p:nvSpPr>
        <p:spPr/>
        <p:txBody>
          <a:bodyPr/>
          <a:lstStyle/>
          <a:p>
            <a:pPr algn="just"/>
            <a:r>
              <a:rPr lang="tr-TR" b="1" i="1" dirty="0">
                <a:latin typeface="Times New Roman" panose="02020603050405020304" pitchFamily="18" charset="0"/>
                <a:cs typeface="Times New Roman" panose="02020603050405020304" pitchFamily="18" charset="0"/>
              </a:rPr>
              <a:t>MK m. 689 vd. maddelerinin başlığı, </a:t>
            </a:r>
            <a:r>
              <a:rPr lang="tr-TR" dirty="0">
                <a:latin typeface="Times New Roman" panose="02020603050405020304" pitchFamily="18" charset="0"/>
                <a:cs typeface="Times New Roman" panose="02020603050405020304" pitchFamily="18" charset="0"/>
              </a:rPr>
              <a:t>«</a:t>
            </a:r>
            <a:r>
              <a:rPr lang="tr-TR" b="1" dirty="0">
                <a:latin typeface="Times New Roman" panose="02020603050405020304" pitchFamily="18" charset="0"/>
                <a:cs typeface="Times New Roman" panose="02020603050405020304" pitchFamily="18" charset="0"/>
              </a:rPr>
              <a:t>Yönetim ve Tasarruf</a:t>
            </a:r>
            <a:r>
              <a:rPr lang="tr-TR" dirty="0">
                <a:latin typeface="Times New Roman" panose="02020603050405020304" pitchFamily="18" charset="0"/>
                <a:cs typeface="Times New Roman" panose="02020603050405020304" pitchFamily="18" charset="0"/>
              </a:rPr>
              <a:t>» tur. </a:t>
            </a:r>
            <a:r>
              <a:rPr lang="tr-TR" b="1" i="1" dirty="0">
                <a:latin typeface="Times New Roman" panose="02020603050405020304" pitchFamily="18" charset="0"/>
                <a:cs typeface="Times New Roman" panose="02020603050405020304" pitchFamily="18" charset="0"/>
              </a:rPr>
              <a:t>MK m. 692 hükmünün başlığı </a:t>
            </a:r>
            <a:r>
              <a:rPr lang="tr-TR" dirty="0">
                <a:latin typeface="Times New Roman" panose="02020603050405020304" pitchFamily="18" charset="0"/>
                <a:cs typeface="Times New Roman" panose="02020603050405020304" pitchFamily="18" charset="0"/>
              </a:rPr>
              <a:t>ise, «</a:t>
            </a:r>
            <a:r>
              <a:rPr lang="tr-TR" b="1" dirty="0">
                <a:latin typeface="Times New Roman" panose="02020603050405020304" pitchFamily="18" charset="0"/>
                <a:cs typeface="Times New Roman" panose="02020603050405020304" pitchFamily="18" charset="0"/>
              </a:rPr>
              <a:t>Olağanüstü Yönetim İşleri ve Tasarruflar</a:t>
            </a:r>
            <a:r>
              <a:rPr lang="tr-TR" dirty="0">
                <a:latin typeface="Times New Roman" panose="02020603050405020304" pitchFamily="18" charset="0"/>
                <a:cs typeface="Times New Roman" panose="02020603050405020304" pitchFamily="18" charset="0"/>
              </a:rPr>
              <a:t>» şeklindedir. </a:t>
            </a:r>
          </a:p>
          <a:p>
            <a:pPr algn="just"/>
            <a:r>
              <a:rPr lang="tr-TR" dirty="0">
                <a:latin typeface="Times New Roman" panose="02020603050405020304" pitchFamily="18" charset="0"/>
                <a:cs typeface="Times New Roman" panose="02020603050405020304" pitchFamily="18" charset="0"/>
              </a:rPr>
              <a:t>Öyleyse, </a:t>
            </a:r>
            <a:r>
              <a:rPr lang="tr-TR" b="1" i="1" dirty="0">
                <a:latin typeface="Times New Roman" panose="02020603050405020304" pitchFamily="18" charset="0"/>
                <a:cs typeface="Times New Roman" panose="02020603050405020304" pitchFamily="18" charset="0"/>
              </a:rPr>
              <a:t>Medeni Kanun</a:t>
            </a:r>
            <a:r>
              <a:rPr lang="tr-TR" b="1" dirty="0">
                <a:latin typeface="Times New Roman" panose="02020603050405020304" pitchFamily="18" charset="0"/>
                <a:cs typeface="Times New Roman" panose="02020603050405020304" pitchFamily="18" charset="0"/>
              </a:rPr>
              <a:t>, Paylı Malın Mülkiyetinin Devredilmesi </a:t>
            </a:r>
            <a:r>
              <a:rPr lang="tr-TR" dirty="0">
                <a:latin typeface="Times New Roman" panose="02020603050405020304" pitchFamily="18" charset="0"/>
                <a:cs typeface="Times New Roman" panose="02020603050405020304" pitchFamily="18" charset="0"/>
              </a:rPr>
              <a:t>ve </a:t>
            </a:r>
            <a:r>
              <a:rPr lang="tr-TR" b="1" dirty="0">
                <a:latin typeface="Times New Roman" panose="02020603050405020304" pitchFamily="18" charset="0"/>
                <a:cs typeface="Times New Roman" panose="02020603050405020304" pitchFamily="18" charset="0"/>
              </a:rPr>
              <a:t>Paylı Mal üzerinde Sınırlı Ayni Haklar Kurulması </a:t>
            </a:r>
            <a:r>
              <a:rPr lang="tr-TR" dirty="0">
                <a:latin typeface="Times New Roman" panose="02020603050405020304" pitchFamily="18" charset="0"/>
                <a:cs typeface="Times New Roman" panose="02020603050405020304" pitchFamily="18" charset="0"/>
              </a:rPr>
              <a:t>gibi </a:t>
            </a:r>
            <a:r>
              <a:rPr lang="tr-TR" b="1" dirty="0">
                <a:latin typeface="Times New Roman" panose="02020603050405020304" pitchFamily="18" charset="0"/>
                <a:cs typeface="Times New Roman" panose="02020603050405020304" pitchFamily="18" charset="0"/>
              </a:rPr>
              <a:t>Tasarruf İşlerini</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Yönetim İşlerinden </a:t>
            </a:r>
            <a:r>
              <a:rPr lang="tr-TR" dirty="0">
                <a:latin typeface="Times New Roman" panose="02020603050405020304" pitchFamily="18" charset="0"/>
                <a:cs typeface="Times New Roman" panose="02020603050405020304" pitchFamily="18" charset="0"/>
              </a:rPr>
              <a:t>saymamaktadır. </a:t>
            </a:r>
          </a:p>
          <a:p>
            <a:pPr algn="just"/>
            <a:r>
              <a:rPr lang="tr-TR" dirty="0">
                <a:latin typeface="Times New Roman" panose="02020603050405020304" pitchFamily="18" charset="0"/>
                <a:cs typeface="Times New Roman" panose="02020603050405020304" pitchFamily="18" charset="0"/>
              </a:rPr>
              <a:t>Bununla beraber, </a:t>
            </a:r>
            <a:r>
              <a:rPr lang="tr-TR" b="1" dirty="0">
                <a:latin typeface="Times New Roman" panose="02020603050405020304" pitchFamily="18" charset="0"/>
                <a:cs typeface="Times New Roman" panose="02020603050405020304" pitchFamily="18" charset="0"/>
              </a:rPr>
              <a:t>Olağanüstü Yönetim İşleri </a:t>
            </a:r>
            <a:r>
              <a:rPr lang="tr-TR" dirty="0">
                <a:latin typeface="Times New Roman" panose="02020603050405020304" pitchFamily="18" charset="0"/>
                <a:cs typeface="Times New Roman" panose="02020603050405020304" pitchFamily="18" charset="0"/>
              </a:rPr>
              <a:t>ile </a:t>
            </a:r>
            <a:r>
              <a:rPr lang="tr-TR" b="1" dirty="0">
                <a:latin typeface="Times New Roman" panose="02020603050405020304" pitchFamily="18" charset="0"/>
                <a:cs typeface="Times New Roman" panose="02020603050405020304" pitchFamily="18" charset="0"/>
              </a:rPr>
              <a:t>Tasarruflar </a:t>
            </a:r>
            <a:r>
              <a:rPr lang="tr-TR" dirty="0">
                <a:latin typeface="Times New Roman" panose="02020603050405020304" pitchFamily="18" charset="0"/>
                <a:cs typeface="Times New Roman" panose="02020603050405020304" pitchFamily="18" charset="0"/>
              </a:rPr>
              <a:t>aynı maddede (</a:t>
            </a:r>
            <a:r>
              <a:rPr lang="tr-TR" i="1" dirty="0">
                <a:latin typeface="Times New Roman" panose="02020603050405020304" pitchFamily="18" charset="0"/>
                <a:cs typeface="Times New Roman" panose="02020603050405020304" pitchFamily="18" charset="0"/>
              </a:rPr>
              <a:t>MK m. 692) </a:t>
            </a:r>
            <a:r>
              <a:rPr lang="tr-TR" dirty="0">
                <a:latin typeface="Times New Roman" panose="02020603050405020304" pitchFamily="18" charset="0"/>
                <a:cs typeface="Times New Roman" panose="02020603050405020304" pitchFamily="18" charset="0"/>
              </a:rPr>
              <a:t>düzenlenmiş olup, her ikisinin yapılması da, </a:t>
            </a:r>
            <a:r>
              <a:rPr lang="tr-TR" b="1" dirty="0">
                <a:latin typeface="Times New Roman" panose="02020603050405020304" pitchFamily="18" charset="0"/>
                <a:cs typeface="Times New Roman" panose="02020603050405020304" pitchFamily="18" charset="0"/>
              </a:rPr>
              <a:t>Oybirliğiyle aksi kararlaştırılmış olmadıkça</a:t>
            </a:r>
            <a:r>
              <a:rPr lang="tr-TR" dirty="0">
                <a:latin typeface="Times New Roman" panose="02020603050405020304" pitchFamily="18" charset="0"/>
                <a:cs typeface="Times New Roman" panose="02020603050405020304" pitchFamily="18" charset="0"/>
              </a:rPr>
              <a:t>, bütün Paydaşların kabulüne bağlıdır. </a:t>
            </a:r>
          </a:p>
        </p:txBody>
      </p:sp>
    </p:spTree>
    <p:extLst>
      <p:ext uri="{BB962C8B-B14F-4D97-AF65-F5344CB8AC3E}">
        <p14:creationId xmlns:p14="http://schemas.microsoft.com/office/powerpoint/2010/main" val="4237442832"/>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a:latin typeface="Times New Roman" panose="02020603050405020304" pitchFamily="18" charset="0"/>
                <a:cs typeface="Times New Roman" panose="02020603050405020304" pitchFamily="18" charset="0"/>
              </a:rPr>
              <a:t>Buna göre, Paylı Malın Mülkiyetini devretme, onun üzerinde Sınırlı Ayni Haklar kurma gibi Tasarruf İşlemlerinin Yapılabilmesi, Oybirliğiyle aksi kararlaştırılmadıkça, bütün Paydaşların kabulüne bağlıdır. </a:t>
            </a:r>
          </a:p>
          <a:p>
            <a:pPr algn="just"/>
            <a:r>
              <a:rPr lang="tr-TR" sz="3200" dirty="0">
                <a:latin typeface="Times New Roman" panose="02020603050405020304" pitchFamily="18" charset="0"/>
                <a:cs typeface="Times New Roman" panose="02020603050405020304" pitchFamily="18" charset="0"/>
              </a:rPr>
              <a:t>Fakat, örneğin, bozulan veya bozulmak üzere olan ürünün satılarak elden çıkarılmasında olduğu gibi, bir Olağan veya İvedi Yönetim İşinde her Paydaş, bu işin gereği olan Tasarruf İşlemini yapma konusunda yetkili sayılır. </a:t>
            </a:r>
          </a:p>
        </p:txBody>
      </p:sp>
    </p:spTree>
    <p:extLst>
      <p:ext uri="{BB962C8B-B14F-4D97-AF65-F5344CB8AC3E}">
        <p14:creationId xmlns:p14="http://schemas.microsoft.com/office/powerpoint/2010/main" val="1032733998"/>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a:t>Paydaşların Malın Bütünü Bakımından Yetkileri</a:t>
            </a: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56562019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96055743"/>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Paydaşların Malın Bütünü Bakımından Yetkileri </a:t>
            </a:r>
          </a:p>
        </p:txBody>
      </p:sp>
      <p:sp>
        <p:nvSpPr>
          <p:cNvPr id="3" name="İçerik Yer Tutucusu 2"/>
          <p:cNvSpPr>
            <a:spLocks noGrp="1"/>
          </p:cNvSpPr>
          <p:nvPr>
            <p:ph idx="1"/>
          </p:nvPr>
        </p:nvSpPr>
        <p:spPr>
          <a:xfrm>
            <a:off x="838200" y="1825625"/>
            <a:ext cx="10515600" cy="4351338"/>
          </a:xfrm>
        </p:spPr>
        <p:txBody>
          <a:bodyPr>
            <a:noAutofit/>
          </a:bodyPr>
          <a:lstStyle/>
          <a:p>
            <a:r>
              <a:rPr lang="tr-TR" sz="5400" b="1" u="sng" dirty="0">
                <a:latin typeface="Times New Roman" panose="02020603050405020304" pitchFamily="18" charset="0"/>
                <a:cs typeface="Times New Roman" panose="02020603050405020304" pitchFamily="18" charset="0"/>
              </a:rPr>
              <a:t>Yönetime Katılma Yetkisi</a:t>
            </a:r>
          </a:p>
          <a:p>
            <a:pPr algn="just"/>
            <a:r>
              <a:rPr lang="tr-TR" sz="4400" b="1" dirty="0">
                <a:latin typeface="Times New Roman" panose="02020603050405020304" pitchFamily="18" charset="0"/>
                <a:cs typeface="Times New Roman" panose="02020603050405020304" pitchFamily="18" charset="0"/>
              </a:rPr>
              <a:t>Her Paydaş, </a:t>
            </a:r>
            <a:r>
              <a:rPr lang="tr-TR" sz="4400" b="1" i="1" dirty="0">
                <a:latin typeface="Times New Roman" panose="02020603050405020304" pitchFamily="18" charset="0"/>
                <a:cs typeface="Times New Roman" panose="02020603050405020304" pitchFamily="18" charset="0"/>
              </a:rPr>
              <a:t>Paylı Malın Yönetimine Katılma konusunda </a:t>
            </a:r>
            <a:r>
              <a:rPr lang="tr-TR" sz="4400" b="1" dirty="0">
                <a:latin typeface="Times New Roman" panose="02020603050405020304" pitchFamily="18" charset="0"/>
                <a:cs typeface="Times New Roman" panose="02020603050405020304" pitchFamily="18" charset="0"/>
              </a:rPr>
              <a:t>yetkilidir. </a:t>
            </a:r>
          </a:p>
          <a:p>
            <a:pPr algn="just"/>
            <a:r>
              <a:rPr lang="tr-TR" sz="4400" dirty="0">
                <a:latin typeface="Times New Roman" panose="02020603050405020304" pitchFamily="18" charset="0"/>
                <a:cs typeface="Times New Roman" panose="02020603050405020304" pitchFamily="18" charset="0"/>
              </a:rPr>
              <a:t>Bu Yetkinin nasıl kullanıldığı hususu, daha önce incelenmiştir. </a:t>
            </a:r>
          </a:p>
        </p:txBody>
      </p:sp>
    </p:spTree>
    <p:extLst>
      <p:ext uri="{BB962C8B-B14F-4D97-AF65-F5344CB8AC3E}">
        <p14:creationId xmlns:p14="http://schemas.microsoft.com/office/powerpoint/2010/main" val="1184254844"/>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
            <a:ext cx="10515600" cy="1690688"/>
          </a:xfrm>
        </p:spPr>
        <p:txBody>
          <a:bodyPr>
            <a:normAutofit fontScale="90000"/>
          </a:bodyPr>
          <a:lstStyle/>
          <a:p>
            <a:r>
              <a:rPr lang="tr-TR" b="1" dirty="0">
                <a:latin typeface="Times New Roman" panose="02020603050405020304" pitchFamily="18" charset="0"/>
                <a:cs typeface="Times New Roman" panose="02020603050405020304" pitchFamily="18" charset="0"/>
              </a:rPr>
              <a:t>Paylı Maldan Yararlanma ve Onu Kullanma Yetkisi</a:t>
            </a:r>
            <a:br>
              <a:rPr lang="tr-TR" b="1" dirty="0">
                <a:latin typeface="Times New Roman" panose="02020603050405020304" pitchFamily="18" charset="0"/>
                <a:cs typeface="Times New Roman" panose="02020603050405020304" pitchFamily="18" charset="0"/>
              </a:rPr>
            </a:br>
            <a:endParaRPr lang="tr-TR" dirty="0"/>
          </a:p>
        </p:txBody>
      </p:sp>
      <p:sp>
        <p:nvSpPr>
          <p:cNvPr id="3" name="İçerik Yer Tutucusu 2"/>
          <p:cNvSpPr>
            <a:spLocks noGrp="1"/>
          </p:cNvSpPr>
          <p:nvPr>
            <p:ph idx="1"/>
          </p:nvPr>
        </p:nvSpPr>
        <p:spPr/>
        <p:txBody>
          <a:bodyPr>
            <a:normAutofit/>
          </a:bodyPr>
          <a:lstStyle/>
          <a:p>
            <a:pPr algn="just"/>
            <a:r>
              <a:rPr lang="tr-TR" sz="4800" dirty="0">
                <a:latin typeface="Times New Roman" panose="02020603050405020304" pitchFamily="18" charset="0"/>
                <a:cs typeface="Times New Roman" panose="02020603050405020304" pitchFamily="18" charset="0"/>
              </a:rPr>
              <a:t>Bu Yetki, </a:t>
            </a:r>
            <a:r>
              <a:rPr lang="tr-TR" sz="4800" b="1" dirty="0">
                <a:latin typeface="Times New Roman" panose="02020603050405020304" pitchFamily="18" charset="0"/>
                <a:cs typeface="Times New Roman" panose="02020603050405020304" pitchFamily="18" charset="0"/>
              </a:rPr>
              <a:t>Medeni Kanunu’nun 693/I maddesinde </a:t>
            </a:r>
            <a:r>
              <a:rPr lang="tr-TR" sz="4800" dirty="0">
                <a:latin typeface="Times New Roman" panose="02020603050405020304" pitchFamily="18" charset="0"/>
                <a:cs typeface="Times New Roman" panose="02020603050405020304" pitchFamily="18" charset="0"/>
              </a:rPr>
              <a:t>düzenlenmiştir. </a:t>
            </a:r>
          </a:p>
          <a:p>
            <a:pPr algn="just"/>
            <a:r>
              <a:rPr lang="tr-TR" sz="4800" b="1" u="sng" dirty="0">
                <a:latin typeface="Times New Roman" panose="02020603050405020304" pitchFamily="18" charset="0"/>
                <a:cs typeface="Times New Roman" panose="02020603050405020304" pitchFamily="18" charset="0"/>
              </a:rPr>
              <a:t>Bu hükme göre, </a:t>
            </a:r>
            <a:r>
              <a:rPr lang="tr-TR" sz="4800" b="1" dirty="0">
                <a:latin typeface="Times New Roman" panose="02020603050405020304" pitchFamily="18" charset="0"/>
                <a:cs typeface="Times New Roman" panose="02020603050405020304" pitchFamily="18" charset="0"/>
              </a:rPr>
              <a:t>«</a:t>
            </a:r>
            <a:r>
              <a:rPr lang="tr-TR" sz="4800" b="1" i="1" dirty="0">
                <a:latin typeface="Times New Roman" panose="02020603050405020304" pitchFamily="18" charset="0"/>
                <a:cs typeface="Times New Roman" panose="02020603050405020304" pitchFamily="18" charset="0"/>
              </a:rPr>
              <a:t>Paydaşlardan  her biri, diğerlerinin haklarıyla bağdaştığı ölçüde paylı maldan yararlanabilir ve onu kullanabilir.»</a:t>
            </a:r>
          </a:p>
          <a:p>
            <a:endParaRPr lang="tr-TR" sz="3200" dirty="0"/>
          </a:p>
        </p:txBody>
      </p:sp>
    </p:spTree>
    <p:extLst>
      <p:ext uri="{BB962C8B-B14F-4D97-AF65-F5344CB8AC3E}">
        <p14:creationId xmlns:p14="http://schemas.microsoft.com/office/powerpoint/2010/main" val="1280982254"/>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i="1" u="sng" dirty="0">
                <a:latin typeface="Times New Roman" panose="02020603050405020304" pitchFamily="18" charset="0"/>
                <a:cs typeface="Times New Roman" panose="02020603050405020304" pitchFamily="18" charset="0"/>
              </a:rPr>
              <a:t>MK m. 693 hükmüne göre</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her </a:t>
            </a:r>
            <a:r>
              <a:rPr lang="tr-TR" b="1" i="1" dirty="0">
                <a:latin typeface="Times New Roman" panose="02020603050405020304" pitchFamily="18" charset="0"/>
                <a:cs typeface="Times New Roman" panose="02020603050405020304" pitchFamily="18" charset="0"/>
              </a:rPr>
              <a:t>Paydaş, </a:t>
            </a:r>
            <a:r>
              <a:rPr lang="tr-TR" b="1" dirty="0">
                <a:latin typeface="Times New Roman" panose="02020603050405020304" pitchFamily="18" charset="0"/>
                <a:cs typeface="Times New Roman" panose="02020603050405020304" pitchFamily="18" charset="0"/>
              </a:rPr>
              <a:t>diğer Paydaşların Mülkiyet Haklarına el atmadığı, onların </a:t>
            </a:r>
            <a:r>
              <a:rPr lang="tr-TR" b="1" i="1" dirty="0">
                <a:latin typeface="Times New Roman" panose="02020603050405020304" pitchFamily="18" charset="0"/>
                <a:cs typeface="Times New Roman" panose="02020603050405020304" pitchFamily="18" charset="0"/>
              </a:rPr>
              <a:t>Paylı Maldan Yararlanmalarına </a:t>
            </a:r>
            <a:r>
              <a:rPr lang="tr-TR" dirty="0">
                <a:latin typeface="Times New Roman" panose="02020603050405020304" pitchFamily="18" charset="0"/>
                <a:cs typeface="Times New Roman" panose="02020603050405020304" pitchFamily="18" charset="0"/>
              </a:rPr>
              <a:t>ve </a:t>
            </a:r>
            <a:r>
              <a:rPr lang="tr-TR" b="1" i="1" dirty="0">
                <a:latin typeface="Times New Roman" panose="02020603050405020304" pitchFamily="18" charset="0"/>
                <a:cs typeface="Times New Roman" panose="02020603050405020304" pitchFamily="18" charset="0"/>
              </a:rPr>
              <a:t>Paylı Malı kullanmalarına engel olmadığı oranda,</a:t>
            </a:r>
            <a:r>
              <a:rPr lang="tr-TR" b="1" dirty="0">
                <a:latin typeface="Times New Roman" panose="02020603050405020304" pitchFamily="18" charset="0"/>
                <a:cs typeface="Times New Roman" panose="02020603050405020304" pitchFamily="18" charset="0"/>
              </a:rPr>
              <a:t> Paylı Maldan yararlanabilir </a:t>
            </a:r>
            <a:r>
              <a:rPr lang="tr-TR" dirty="0">
                <a:latin typeface="Times New Roman" panose="02020603050405020304" pitchFamily="18" charset="0"/>
                <a:cs typeface="Times New Roman" panose="02020603050405020304" pitchFamily="18" charset="0"/>
              </a:rPr>
              <a:t>ve</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Paylı Malı </a:t>
            </a:r>
            <a:r>
              <a:rPr lang="tr-TR" b="1" dirty="0">
                <a:latin typeface="Times New Roman" panose="02020603050405020304" pitchFamily="18" charset="0"/>
                <a:cs typeface="Times New Roman" panose="02020603050405020304" pitchFamily="18" charset="0"/>
              </a:rPr>
              <a:t>kullanabilir.</a:t>
            </a:r>
          </a:p>
          <a:p>
            <a:pPr algn="just"/>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Paylı Maldan Yararlanma</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elde edilen </a:t>
            </a:r>
            <a:r>
              <a:rPr lang="tr-TR" b="1" i="1" dirty="0">
                <a:latin typeface="Times New Roman" panose="02020603050405020304" pitchFamily="18" charset="0"/>
                <a:cs typeface="Times New Roman" panose="02020603050405020304" pitchFamily="18" charset="0"/>
              </a:rPr>
              <a:t>Doğal</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Ürünlerden</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ve </a:t>
            </a:r>
            <a:r>
              <a:rPr lang="tr-TR" b="1" i="1" dirty="0">
                <a:latin typeface="Times New Roman" panose="02020603050405020304" pitchFamily="18" charset="0"/>
                <a:cs typeface="Times New Roman" panose="02020603050405020304" pitchFamily="18" charset="0"/>
              </a:rPr>
              <a:t>Hukuki Ürünlerden </a:t>
            </a:r>
            <a:r>
              <a:rPr lang="tr-TR" b="1" dirty="0">
                <a:latin typeface="Times New Roman" panose="02020603050405020304" pitchFamily="18" charset="0"/>
                <a:cs typeface="Times New Roman" panose="02020603050405020304" pitchFamily="18" charset="0"/>
              </a:rPr>
              <a:t>Yararlanmaya Katılmayı ifade eder. </a:t>
            </a:r>
          </a:p>
          <a:p>
            <a:pPr algn="just"/>
            <a:r>
              <a:rPr lang="tr-TR" b="1" dirty="0">
                <a:latin typeface="Times New Roman" panose="02020603050405020304" pitchFamily="18" charset="0"/>
                <a:cs typeface="Times New Roman" panose="02020603050405020304" pitchFamily="18" charset="0"/>
              </a:rPr>
              <a:t>Kural olarak</a:t>
            </a:r>
            <a:r>
              <a:rPr lang="tr-TR" b="1" i="1" dirty="0">
                <a:latin typeface="Times New Roman" panose="02020603050405020304" pitchFamily="18" charset="0"/>
                <a:cs typeface="Times New Roman" panose="02020603050405020304" pitchFamily="18" charset="0"/>
              </a:rPr>
              <a:t>, Paydaşlar</a:t>
            </a:r>
            <a:r>
              <a:rPr lang="tr-TR" b="1" dirty="0">
                <a:latin typeface="Times New Roman" panose="02020603050405020304" pitchFamily="18" charset="0"/>
                <a:cs typeface="Times New Roman" panose="02020603050405020304" pitchFamily="18" charset="0"/>
              </a:rPr>
              <a:t>, Ürünleri, Payları oranında bölüşüp alma yetkisine sahiptirler</a:t>
            </a:r>
            <a:r>
              <a:rPr lang="tr-TR" dirty="0">
                <a:latin typeface="Times New Roman" panose="02020603050405020304" pitchFamily="18" charset="0"/>
                <a:cs typeface="Times New Roman" panose="02020603050405020304" pitchFamily="18" charset="0"/>
              </a:rPr>
              <a:t>. </a:t>
            </a:r>
          </a:p>
          <a:p>
            <a:pPr algn="just"/>
            <a:r>
              <a:rPr lang="tr-TR" b="1" i="1" dirty="0">
                <a:latin typeface="Times New Roman" panose="02020603050405020304" pitchFamily="18" charset="0"/>
                <a:cs typeface="Times New Roman" panose="02020603050405020304" pitchFamily="18" charset="0"/>
              </a:rPr>
              <a:t>Eğer Ürün niteliği bakımından bölünemiyorsa</a:t>
            </a:r>
            <a:r>
              <a:rPr lang="tr-TR" dirty="0">
                <a:latin typeface="Times New Roman" panose="02020603050405020304" pitchFamily="18" charset="0"/>
                <a:cs typeface="Times New Roman" panose="02020603050405020304" pitchFamily="18" charset="0"/>
              </a:rPr>
              <a:t>, o şey, </a:t>
            </a:r>
            <a:r>
              <a:rPr lang="tr-TR" b="1" i="1" dirty="0">
                <a:latin typeface="Times New Roman" panose="02020603050405020304" pitchFamily="18" charset="0"/>
                <a:cs typeface="Times New Roman" panose="02020603050405020304" pitchFamily="18" charset="0"/>
              </a:rPr>
              <a:t>Paydaşların Paylı Mülkiyetine </a:t>
            </a:r>
            <a:r>
              <a:rPr lang="tr-TR" b="1" dirty="0">
                <a:latin typeface="Times New Roman" panose="02020603050405020304" pitchFamily="18" charset="0"/>
                <a:cs typeface="Times New Roman" panose="02020603050405020304" pitchFamily="18" charset="0"/>
              </a:rPr>
              <a:t>tabi olur. </a:t>
            </a:r>
          </a:p>
          <a:p>
            <a:pPr marL="0" indent="0">
              <a:buNone/>
            </a:pPr>
            <a:endParaRPr lang="tr-TR" dirty="0"/>
          </a:p>
        </p:txBody>
      </p:sp>
    </p:spTree>
    <p:extLst>
      <p:ext uri="{BB962C8B-B14F-4D97-AF65-F5344CB8AC3E}">
        <p14:creationId xmlns:p14="http://schemas.microsoft.com/office/powerpoint/2010/main" val="2340845061"/>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latin typeface="+mn-lt"/>
            </a:endParaRPr>
          </a:p>
        </p:txBody>
      </p:sp>
      <p:sp>
        <p:nvSpPr>
          <p:cNvPr id="3" name="İçerik Yer Tutucusu 2"/>
          <p:cNvSpPr>
            <a:spLocks noGrp="1"/>
          </p:cNvSpPr>
          <p:nvPr>
            <p:ph idx="1"/>
          </p:nvPr>
        </p:nvSpPr>
        <p:spPr/>
        <p:txBody>
          <a:bodyPr/>
          <a:lstStyle/>
          <a:p>
            <a:pPr algn="just"/>
            <a:r>
              <a:rPr lang="tr-TR" sz="3200" b="1" dirty="0">
                <a:latin typeface="Times New Roman" panose="02020603050405020304" pitchFamily="18" charset="0"/>
                <a:cs typeface="Times New Roman" panose="02020603050405020304" pitchFamily="18" charset="0"/>
              </a:rPr>
              <a:t>Paydaşlar, </a:t>
            </a:r>
            <a:r>
              <a:rPr lang="tr-TR" sz="3200" b="1" i="1" dirty="0">
                <a:latin typeface="Times New Roman" panose="02020603050405020304" pitchFamily="18" charset="0"/>
                <a:cs typeface="Times New Roman" panose="02020603050405020304" pitchFamily="18" charset="0"/>
              </a:rPr>
              <a:t>Maldan Yararlanma Biçimini </a:t>
            </a:r>
            <a:r>
              <a:rPr lang="tr-TR" sz="3200" dirty="0">
                <a:latin typeface="Times New Roman" panose="02020603050405020304" pitchFamily="18" charset="0"/>
                <a:cs typeface="Times New Roman" panose="02020603050405020304" pitchFamily="18" charset="0"/>
              </a:rPr>
              <a:t>bir</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Anlaşma</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ile </a:t>
            </a:r>
            <a:r>
              <a:rPr lang="tr-TR" sz="3200" b="1" dirty="0">
                <a:latin typeface="Times New Roman" panose="02020603050405020304" pitchFamily="18" charset="0"/>
                <a:cs typeface="Times New Roman" panose="02020603050405020304" pitchFamily="18" charset="0"/>
              </a:rPr>
              <a:t>düzenleyebilirler. </a:t>
            </a:r>
          </a:p>
          <a:p>
            <a:pPr algn="just"/>
            <a:r>
              <a:rPr lang="tr-TR" sz="3200" b="1" dirty="0">
                <a:latin typeface="Times New Roman" panose="02020603050405020304" pitchFamily="18" charset="0"/>
                <a:cs typeface="Times New Roman" panose="02020603050405020304" pitchFamily="18" charset="0"/>
              </a:rPr>
              <a:t>Herhangi </a:t>
            </a:r>
            <a:r>
              <a:rPr lang="tr-TR" sz="3200" dirty="0">
                <a:latin typeface="Times New Roman" panose="02020603050405020304" pitchFamily="18" charset="0"/>
                <a:cs typeface="Times New Roman" panose="02020603050405020304" pitchFamily="18" charset="0"/>
              </a:rPr>
              <a:t>bir </a:t>
            </a:r>
            <a:r>
              <a:rPr lang="tr-TR" sz="3200" b="1" i="1" dirty="0">
                <a:latin typeface="Times New Roman" panose="02020603050405020304" pitchFamily="18" charset="0"/>
                <a:cs typeface="Times New Roman" panose="02020603050405020304" pitchFamily="18" charset="0"/>
              </a:rPr>
              <a:t>Paydaşın</a:t>
            </a:r>
            <a:r>
              <a:rPr lang="tr-TR" sz="3200" b="1" dirty="0">
                <a:latin typeface="Times New Roman" panose="02020603050405020304" pitchFamily="18" charset="0"/>
                <a:cs typeface="Times New Roman" panose="02020603050405020304" pitchFamily="18" charset="0"/>
              </a:rPr>
              <a:t> Maldan yararlanmasını engellemeyen biçimi</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Paydaşların Çoğunluk Kararı </a:t>
            </a:r>
            <a:r>
              <a:rPr lang="tr-TR" sz="3200" dirty="0">
                <a:latin typeface="Times New Roman" panose="02020603050405020304" pitchFamily="18" charset="0"/>
                <a:cs typeface="Times New Roman" panose="02020603050405020304" pitchFamily="18" charset="0"/>
              </a:rPr>
              <a:t>ile düzenlenebilir. </a:t>
            </a:r>
          </a:p>
          <a:p>
            <a:pPr algn="just"/>
            <a:r>
              <a:rPr lang="tr-TR" sz="3200" b="1" i="1" dirty="0">
                <a:latin typeface="Times New Roman" panose="02020603050405020304" pitchFamily="18" charset="0"/>
                <a:cs typeface="Times New Roman" panose="02020603050405020304" pitchFamily="18" charset="0"/>
              </a:rPr>
              <a:t>Örneğin,</a:t>
            </a:r>
            <a:r>
              <a:rPr lang="tr-TR" sz="3200" dirty="0">
                <a:latin typeface="Times New Roman" panose="02020603050405020304" pitchFamily="18" charset="0"/>
                <a:cs typeface="Times New Roman" panose="02020603050405020304" pitchFamily="18" charset="0"/>
              </a:rPr>
              <a:t> Paydaşlar, Doğal Ürünlerini kendileri topladıkları Paylı Malı, çifte çoğunlukla alacakları bir kararla ürün kirasına verebilirler</a:t>
            </a:r>
            <a:r>
              <a:rPr lang="tr-TR"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749216256"/>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200" b="1" u="sng" dirty="0">
                <a:latin typeface="Times New Roman" panose="02020603050405020304" pitchFamily="18" charset="0"/>
                <a:cs typeface="Times New Roman" panose="02020603050405020304" pitchFamily="18" charset="0"/>
              </a:rPr>
              <a:t>Bir Paydaşın Paylı Maldan yararlanmasını engelleyerek onun </a:t>
            </a:r>
            <a:r>
              <a:rPr lang="tr-TR" sz="3200" b="1" i="1" u="sng" dirty="0">
                <a:latin typeface="Times New Roman" panose="02020603050405020304" pitchFamily="18" charset="0"/>
                <a:cs typeface="Times New Roman" panose="02020603050405020304" pitchFamily="18" charset="0"/>
              </a:rPr>
              <a:t>Mülkiyet Hakkına</a:t>
            </a:r>
            <a:r>
              <a:rPr lang="tr-TR" sz="3200" b="1" u="sng" dirty="0">
                <a:latin typeface="Times New Roman" panose="02020603050405020304" pitchFamily="18" charset="0"/>
                <a:cs typeface="Times New Roman" panose="02020603050405020304" pitchFamily="18" charset="0"/>
              </a:rPr>
              <a:t> el atan bir Düzenleme yapabilmek </a:t>
            </a:r>
            <a:r>
              <a:rPr lang="tr-TR" sz="3200" dirty="0">
                <a:latin typeface="Times New Roman" panose="02020603050405020304" pitchFamily="18" charset="0"/>
                <a:cs typeface="Times New Roman" panose="02020603050405020304" pitchFamily="18" charset="0"/>
              </a:rPr>
              <a:t>için</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ise, bu durumda, </a:t>
            </a:r>
            <a:r>
              <a:rPr lang="tr-TR" sz="3200" b="1" dirty="0">
                <a:latin typeface="Times New Roman" panose="02020603050405020304" pitchFamily="18" charset="0"/>
                <a:cs typeface="Times New Roman" panose="02020603050405020304" pitchFamily="18" charset="0"/>
              </a:rPr>
              <a:t>Kanun Hükümlerinden farklı bir Düzenleme söz konusu olacağı </a:t>
            </a:r>
            <a:r>
              <a:rPr lang="tr-TR" sz="3200" dirty="0">
                <a:latin typeface="Times New Roman" panose="02020603050405020304" pitchFamily="18" charset="0"/>
                <a:cs typeface="Times New Roman" panose="02020603050405020304" pitchFamily="18" charset="0"/>
              </a:rPr>
              <a:t>için, </a:t>
            </a:r>
            <a:r>
              <a:rPr lang="tr-TR" sz="3200" b="1" u="sng" dirty="0">
                <a:latin typeface="Times New Roman" panose="02020603050405020304" pitchFamily="18" charset="0"/>
                <a:cs typeface="Times New Roman" panose="02020603050405020304" pitchFamily="18" charset="0"/>
              </a:rPr>
              <a:t>Paydaşların </a:t>
            </a:r>
            <a:r>
              <a:rPr lang="tr-TR" sz="3200" b="1" i="1" u="sng" dirty="0">
                <a:latin typeface="Times New Roman" panose="02020603050405020304" pitchFamily="18" charset="0"/>
                <a:cs typeface="Times New Roman" panose="02020603050405020304" pitchFamily="18" charset="0"/>
              </a:rPr>
              <a:t>Oybirliğiyle</a:t>
            </a:r>
            <a:r>
              <a:rPr lang="tr-TR" sz="3200" b="1" u="sng" dirty="0">
                <a:latin typeface="Times New Roman" panose="02020603050405020304" pitchFamily="18" charset="0"/>
                <a:cs typeface="Times New Roman" panose="02020603050405020304" pitchFamily="18" charset="0"/>
              </a:rPr>
              <a:t> anlaşmış olmaları </a:t>
            </a:r>
            <a:r>
              <a:rPr lang="tr-TR" sz="3200" b="1" dirty="0">
                <a:latin typeface="Times New Roman" panose="02020603050405020304" pitchFamily="18" charset="0"/>
                <a:cs typeface="Times New Roman" panose="02020603050405020304" pitchFamily="18" charset="0"/>
              </a:rPr>
              <a:t>gerekir </a:t>
            </a:r>
            <a:r>
              <a:rPr lang="tr-TR" sz="32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MK m. 689 / 1). </a:t>
            </a:r>
          </a:p>
          <a:p>
            <a:pPr algn="just"/>
            <a:r>
              <a:rPr lang="tr-TR" sz="3200" b="1" u="sng" dirty="0">
                <a:latin typeface="Times New Roman" panose="02020603050405020304" pitchFamily="18" charset="0"/>
                <a:cs typeface="Times New Roman" panose="02020603050405020304" pitchFamily="18" charset="0"/>
              </a:rPr>
              <a:t>Paylı Malın Kullanılmasına gelince</a:t>
            </a:r>
            <a:r>
              <a:rPr lang="tr-TR" sz="3200" dirty="0">
                <a:latin typeface="Times New Roman" panose="02020603050405020304" pitchFamily="18" charset="0"/>
                <a:cs typeface="Times New Roman" panose="02020603050405020304" pitchFamily="18" charset="0"/>
              </a:rPr>
              <a:t>; her bir </a:t>
            </a:r>
            <a:r>
              <a:rPr lang="tr-TR" sz="3200" b="1" i="1" dirty="0">
                <a:latin typeface="Times New Roman" panose="02020603050405020304" pitchFamily="18" charset="0"/>
                <a:cs typeface="Times New Roman" panose="02020603050405020304" pitchFamily="18" charset="0"/>
              </a:rPr>
              <a:t>Paydaşa </a:t>
            </a:r>
            <a:r>
              <a:rPr lang="tr-TR" sz="3200" b="1" dirty="0">
                <a:latin typeface="Times New Roman" panose="02020603050405020304" pitchFamily="18" charset="0"/>
                <a:cs typeface="Times New Roman" panose="02020603050405020304" pitchFamily="18" charset="0"/>
              </a:rPr>
              <a:t>tanınan, Malı Kullanma Yetkisi, </a:t>
            </a:r>
            <a:r>
              <a:rPr lang="tr-TR" sz="3200" dirty="0">
                <a:latin typeface="Times New Roman" panose="02020603050405020304" pitchFamily="18" charset="0"/>
                <a:cs typeface="Times New Roman" panose="02020603050405020304" pitchFamily="18" charset="0"/>
              </a:rPr>
              <a:t>kural olarak, </a:t>
            </a:r>
            <a:r>
              <a:rPr lang="tr-TR" sz="3200" b="1" dirty="0">
                <a:latin typeface="Times New Roman" panose="02020603050405020304" pitchFamily="18" charset="0"/>
                <a:cs typeface="Times New Roman" panose="02020603050405020304" pitchFamily="18" charset="0"/>
              </a:rPr>
              <a:t>Malın Tamamını kapsar;</a:t>
            </a:r>
            <a:r>
              <a:rPr lang="tr-TR" sz="3200" dirty="0">
                <a:latin typeface="Times New Roman" panose="02020603050405020304" pitchFamily="18" charset="0"/>
                <a:cs typeface="Times New Roman" panose="02020603050405020304" pitchFamily="18" charset="0"/>
              </a:rPr>
              <a:t> ancak </a:t>
            </a:r>
            <a:r>
              <a:rPr lang="tr-TR" sz="3200" b="1" dirty="0">
                <a:latin typeface="Times New Roman" panose="02020603050405020304" pitchFamily="18" charset="0"/>
                <a:cs typeface="Times New Roman" panose="02020603050405020304" pitchFamily="18" charset="0"/>
              </a:rPr>
              <a:t>bu </a:t>
            </a:r>
            <a:r>
              <a:rPr lang="tr-TR" sz="3200" b="1" i="1" dirty="0">
                <a:latin typeface="Times New Roman" panose="02020603050405020304" pitchFamily="18" charset="0"/>
                <a:cs typeface="Times New Roman" panose="02020603050405020304" pitchFamily="18" charset="0"/>
              </a:rPr>
              <a:t>Yetki</a:t>
            </a:r>
            <a:r>
              <a:rPr lang="tr-TR" sz="3200" i="1" dirty="0">
                <a:latin typeface="Times New Roman" panose="02020603050405020304" pitchFamily="18" charset="0"/>
                <a:cs typeface="Times New Roman" panose="02020603050405020304" pitchFamily="18" charset="0"/>
              </a:rPr>
              <a:t>,</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diğer Paydaşlara tanınan Kullanma Yetkisi </a:t>
            </a:r>
            <a:r>
              <a:rPr lang="tr-TR" sz="3200" dirty="0">
                <a:latin typeface="Times New Roman" panose="02020603050405020304" pitchFamily="18" charset="0"/>
                <a:cs typeface="Times New Roman" panose="02020603050405020304" pitchFamily="18" charset="0"/>
              </a:rPr>
              <a:t>ile</a:t>
            </a:r>
            <a:r>
              <a:rPr lang="tr-TR" sz="3200" b="1" dirty="0">
                <a:latin typeface="Times New Roman" panose="02020603050405020304" pitchFamily="18" charset="0"/>
                <a:cs typeface="Times New Roman" panose="02020603050405020304" pitchFamily="18" charset="0"/>
              </a:rPr>
              <a:t> sınırlıdır. </a:t>
            </a:r>
          </a:p>
        </p:txBody>
      </p:sp>
    </p:spTree>
    <p:extLst>
      <p:ext uri="{BB962C8B-B14F-4D97-AF65-F5344CB8AC3E}">
        <p14:creationId xmlns:p14="http://schemas.microsoft.com/office/powerpoint/2010/main" val="2495528670"/>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4000" b="1" dirty="0">
                <a:latin typeface="Times New Roman" panose="02020603050405020304" pitchFamily="18" charset="0"/>
                <a:cs typeface="Times New Roman" panose="02020603050405020304" pitchFamily="18" charset="0"/>
              </a:rPr>
              <a:t>Malı sınırsız olarak kullanma imkânı bulunduğu durumlarda</a:t>
            </a:r>
            <a:r>
              <a:rPr lang="tr-TR" sz="4000"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Paydaşlar, </a:t>
            </a:r>
            <a:r>
              <a:rPr lang="tr-TR" sz="4000" b="1" dirty="0">
                <a:latin typeface="Times New Roman" panose="02020603050405020304" pitchFamily="18" charset="0"/>
                <a:cs typeface="Times New Roman" panose="02020603050405020304" pitchFamily="18" charset="0"/>
              </a:rPr>
              <a:t>Malı,</a:t>
            </a:r>
            <a:r>
              <a:rPr lang="tr-TR" sz="4000"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hiçbir sınırlamaya tabi olmaksızın </a:t>
            </a:r>
            <a:r>
              <a:rPr lang="tr-TR" sz="4000" b="1" dirty="0">
                <a:latin typeface="Times New Roman" panose="02020603050405020304" pitchFamily="18" charset="0"/>
                <a:cs typeface="Times New Roman" panose="02020603050405020304" pitchFamily="18" charset="0"/>
              </a:rPr>
              <a:t>kullanabilirler. </a:t>
            </a:r>
          </a:p>
          <a:p>
            <a:pPr algn="just"/>
            <a:r>
              <a:rPr lang="tr-TR" sz="4000" b="1" i="1" dirty="0">
                <a:latin typeface="Times New Roman" panose="02020603050405020304" pitchFamily="18" charset="0"/>
                <a:cs typeface="Times New Roman" panose="02020603050405020304" pitchFamily="18" charset="0"/>
              </a:rPr>
              <a:t>Örneğin</a:t>
            </a:r>
            <a:r>
              <a:rPr lang="tr-TR" sz="4000" dirty="0">
                <a:latin typeface="Times New Roman" panose="02020603050405020304" pitchFamily="18" charset="0"/>
                <a:cs typeface="Times New Roman" panose="02020603050405020304" pitchFamily="18" charset="0"/>
              </a:rPr>
              <a:t>, Paylı Mülkiyete tabi bir yolun her bir Paydaş tarafından diğerlerinin hakkına el atmadan her an kullanılması mümkündür. </a:t>
            </a:r>
          </a:p>
          <a:p>
            <a:pPr marL="0" indent="0">
              <a:buNone/>
            </a:pPr>
            <a:endParaRPr lang="tr-TR" dirty="0"/>
          </a:p>
          <a:p>
            <a:endParaRPr lang="tr-TR" dirty="0"/>
          </a:p>
        </p:txBody>
      </p:sp>
    </p:spTree>
    <p:extLst>
      <p:ext uri="{BB962C8B-B14F-4D97-AF65-F5344CB8AC3E}">
        <p14:creationId xmlns:p14="http://schemas.microsoft.com/office/powerpoint/2010/main" val="18653849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1786989"/>
            <a:ext cx="10515600" cy="4351338"/>
          </a:xfrm>
        </p:spPr>
        <p:txBody>
          <a:bodyPr>
            <a:normAutofit/>
          </a:bodyPr>
          <a:lstStyle/>
          <a:p>
            <a:pPr algn="just"/>
            <a:r>
              <a:rPr lang="tr-TR" sz="4000" dirty="0">
                <a:latin typeface="Times New Roman" panose="02020603050405020304" pitchFamily="18" charset="0"/>
                <a:cs typeface="Times New Roman" panose="02020603050405020304" pitchFamily="18" charset="0"/>
              </a:rPr>
              <a:t>Bu </a:t>
            </a:r>
            <a:r>
              <a:rPr lang="tr-TR" sz="4000" b="1" dirty="0">
                <a:latin typeface="Times New Roman" panose="02020603050405020304" pitchFamily="18" charset="0"/>
                <a:cs typeface="Times New Roman" panose="02020603050405020304" pitchFamily="18" charset="0"/>
              </a:rPr>
              <a:t>Tek Mülkiyet Hakkı</a:t>
            </a:r>
            <a:r>
              <a:rPr lang="tr-TR" sz="4000"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aynı Yetkiler </a:t>
            </a:r>
            <a:r>
              <a:rPr lang="tr-TR" sz="4000" dirty="0">
                <a:latin typeface="Times New Roman" panose="02020603050405020304" pitchFamily="18" charset="0"/>
                <a:cs typeface="Times New Roman" panose="02020603050405020304" pitchFamily="18" charset="0"/>
              </a:rPr>
              <a:t>ve </a:t>
            </a:r>
            <a:r>
              <a:rPr lang="tr-TR" sz="4000" b="1" i="1" dirty="0">
                <a:latin typeface="Times New Roman" panose="02020603050405020304" pitchFamily="18" charset="0"/>
                <a:cs typeface="Times New Roman" panose="02020603050405020304" pitchFamily="18" charset="0"/>
              </a:rPr>
              <a:t>Yükümlülükler </a:t>
            </a:r>
            <a:r>
              <a:rPr lang="tr-TR" sz="4000" dirty="0">
                <a:latin typeface="Times New Roman" panose="02020603050405020304" pitchFamily="18" charset="0"/>
                <a:cs typeface="Times New Roman" panose="02020603050405020304" pitchFamily="18" charset="0"/>
              </a:rPr>
              <a:t>ile</a:t>
            </a:r>
            <a:r>
              <a:rPr lang="tr-TR" sz="4000" b="1" i="1" dirty="0">
                <a:latin typeface="Times New Roman" panose="02020603050405020304" pitchFamily="18" charset="0"/>
                <a:cs typeface="Times New Roman" panose="02020603050405020304" pitchFamily="18" charset="0"/>
              </a:rPr>
              <a:t> </a:t>
            </a:r>
            <a:r>
              <a:rPr lang="tr-TR" sz="4000" b="1" dirty="0">
                <a:latin typeface="Times New Roman" panose="02020603050405020304" pitchFamily="18" charset="0"/>
                <a:cs typeface="Times New Roman" panose="02020603050405020304" pitchFamily="18" charset="0"/>
              </a:rPr>
              <a:t>birden çok </a:t>
            </a:r>
            <a:r>
              <a:rPr lang="tr-TR" sz="4000" b="1" i="1" dirty="0">
                <a:latin typeface="Times New Roman" panose="02020603050405020304" pitchFamily="18" charset="0"/>
                <a:cs typeface="Times New Roman" panose="02020603050405020304" pitchFamily="18" charset="0"/>
              </a:rPr>
              <a:t>Kişiye </a:t>
            </a:r>
            <a:r>
              <a:rPr lang="tr-TR" sz="4000" b="1" dirty="0">
                <a:latin typeface="Times New Roman" panose="02020603050405020304" pitchFamily="18" charset="0"/>
                <a:cs typeface="Times New Roman" panose="02020603050405020304" pitchFamily="18" charset="0"/>
              </a:rPr>
              <a:t>ait bulunur. </a:t>
            </a:r>
          </a:p>
          <a:p>
            <a:pPr algn="just"/>
            <a:r>
              <a:rPr lang="tr-TR" sz="4000" b="1" dirty="0">
                <a:latin typeface="Times New Roman" panose="02020603050405020304" pitchFamily="18" charset="0"/>
                <a:cs typeface="Times New Roman" panose="02020603050405020304" pitchFamily="18" charset="0"/>
              </a:rPr>
              <a:t>Söz konusu </a:t>
            </a:r>
            <a:r>
              <a:rPr lang="tr-TR" sz="4000" b="1" i="1" dirty="0">
                <a:latin typeface="Times New Roman" panose="02020603050405020304" pitchFamily="18" charset="0"/>
                <a:cs typeface="Times New Roman" panose="02020603050405020304" pitchFamily="18" charset="0"/>
              </a:rPr>
              <a:t>Kişiler</a:t>
            </a:r>
            <a:r>
              <a:rPr lang="tr-TR" sz="4000" b="1" dirty="0">
                <a:latin typeface="Times New Roman" panose="02020603050405020304" pitchFamily="18" charset="0"/>
                <a:cs typeface="Times New Roman" panose="02020603050405020304" pitchFamily="18" charset="0"/>
              </a:rPr>
              <a:t> arasında </a:t>
            </a:r>
            <a:r>
              <a:rPr lang="tr-TR" sz="4000" b="1" i="1" dirty="0">
                <a:latin typeface="Times New Roman" panose="02020603050405020304" pitchFamily="18" charset="0"/>
                <a:cs typeface="Times New Roman" panose="02020603050405020304" pitchFamily="18" charset="0"/>
              </a:rPr>
              <a:t>Paylı Mülkiyet </a:t>
            </a:r>
            <a:r>
              <a:rPr lang="tr-TR" sz="4000" b="1" dirty="0">
                <a:latin typeface="Times New Roman" panose="02020603050405020304" pitchFamily="18" charset="0"/>
                <a:cs typeface="Times New Roman" panose="02020603050405020304" pitchFamily="18" charset="0"/>
              </a:rPr>
              <a:t>dolayısıyla meydana gelen İlişki </a:t>
            </a:r>
            <a:r>
              <a:rPr lang="tr-TR" sz="4000" dirty="0">
                <a:latin typeface="Times New Roman" panose="02020603050405020304" pitchFamily="18" charset="0"/>
                <a:cs typeface="Times New Roman" panose="02020603050405020304" pitchFamily="18" charset="0"/>
              </a:rPr>
              <a:t>ise, «</a:t>
            </a:r>
            <a:r>
              <a:rPr lang="tr-TR" sz="4000" b="1" u="sng" dirty="0">
                <a:latin typeface="Times New Roman" panose="02020603050405020304" pitchFamily="18" charset="0"/>
                <a:cs typeface="Times New Roman" panose="02020603050405020304" pitchFamily="18" charset="0"/>
              </a:rPr>
              <a:t>Paylı Mülkiyet Birliği» </a:t>
            </a:r>
            <a:r>
              <a:rPr lang="tr-TR" sz="4000" b="1" dirty="0">
                <a:latin typeface="Times New Roman" panose="02020603050405020304" pitchFamily="18" charset="0"/>
                <a:cs typeface="Times New Roman" panose="02020603050405020304" pitchFamily="18" charset="0"/>
              </a:rPr>
              <a:t>olarak nitelendirilmektedir. </a:t>
            </a:r>
          </a:p>
          <a:p>
            <a:pPr marL="0" indent="0" algn="just">
              <a:buNone/>
            </a:pPr>
            <a:endParaRPr lang="tr-TR" sz="3200" dirty="0">
              <a:latin typeface="Times New Roman" panose="02020603050405020304" pitchFamily="18" charset="0"/>
              <a:cs typeface="Times New Roman" panose="02020603050405020304" pitchFamily="18" charset="0"/>
            </a:endParaRPr>
          </a:p>
          <a:p>
            <a:pPr marL="0" indent="0">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1280836"/>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lnSpcReduction="10000"/>
          </a:bodyPr>
          <a:lstStyle/>
          <a:p>
            <a:pPr algn="just"/>
            <a:r>
              <a:rPr lang="tr-TR" sz="4000" dirty="0">
                <a:latin typeface="Times New Roman" panose="02020603050405020304" pitchFamily="18" charset="0"/>
                <a:cs typeface="Times New Roman" panose="02020603050405020304" pitchFamily="18" charset="0"/>
              </a:rPr>
              <a:t>Buna karşılık, </a:t>
            </a:r>
            <a:r>
              <a:rPr lang="tr-TR" sz="4000" b="1" dirty="0">
                <a:latin typeface="Times New Roman" panose="02020603050405020304" pitchFamily="18" charset="0"/>
                <a:cs typeface="Times New Roman" panose="02020603050405020304" pitchFamily="18" charset="0"/>
              </a:rPr>
              <a:t>örneğin,</a:t>
            </a:r>
            <a:r>
              <a:rPr lang="tr-TR" sz="4000"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Paylı Mal bir Otomobilse </a:t>
            </a:r>
            <a:r>
              <a:rPr lang="tr-TR" sz="4000" i="1" dirty="0">
                <a:latin typeface="Times New Roman" panose="02020603050405020304" pitchFamily="18" charset="0"/>
                <a:cs typeface="Times New Roman" panose="02020603050405020304" pitchFamily="18" charset="0"/>
              </a:rPr>
              <a:t>ve</a:t>
            </a:r>
            <a:r>
              <a:rPr lang="tr-TR" sz="4000"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Malı Kullanma imkânı sınırlı ise, </a:t>
            </a:r>
            <a:r>
              <a:rPr lang="tr-TR" sz="4000" b="1" dirty="0">
                <a:latin typeface="Times New Roman" panose="02020603050405020304" pitchFamily="18" charset="0"/>
                <a:cs typeface="Times New Roman" panose="02020603050405020304" pitchFamily="18" charset="0"/>
              </a:rPr>
              <a:t>her Paydaşın Malı Kullanma Yetkisinin Ölçüsü</a:t>
            </a:r>
            <a:r>
              <a:rPr lang="tr-TR" sz="4000"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diğer Paydaşların Haklarına el atmamasıdır. </a:t>
            </a:r>
          </a:p>
          <a:p>
            <a:pPr algn="just"/>
            <a:r>
              <a:rPr lang="tr-TR" sz="4000" dirty="0">
                <a:latin typeface="Times New Roman" panose="02020603050405020304" pitchFamily="18" charset="0"/>
                <a:cs typeface="Times New Roman" panose="02020603050405020304" pitchFamily="18" charset="0"/>
              </a:rPr>
              <a:t>Bu bağlamda, </a:t>
            </a:r>
            <a:r>
              <a:rPr lang="tr-TR" sz="4000" b="1" dirty="0">
                <a:latin typeface="Times New Roman" panose="02020603050405020304" pitchFamily="18" charset="0"/>
                <a:cs typeface="Times New Roman" panose="02020603050405020304" pitchFamily="18" charset="0"/>
              </a:rPr>
              <a:t>diğerlerinin kullanmasına engel olmadıkça,</a:t>
            </a:r>
            <a:r>
              <a:rPr lang="tr-TR" sz="4000" dirty="0">
                <a:latin typeface="Times New Roman" panose="02020603050405020304" pitchFamily="18" charset="0"/>
                <a:cs typeface="Times New Roman" panose="02020603050405020304" pitchFamily="18" charset="0"/>
              </a:rPr>
              <a:t> bir </a:t>
            </a:r>
            <a:r>
              <a:rPr lang="tr-TR" sz="4000" b="1" i="1" dirty="0">
                <a:latin typeface="Times New Roman" panose="02020603050405020304" pitchFamily="18" charset="0"/>
                <a:cs typeface="Times New Roman" panose="02020603050405020304" pitchFamily="18" charset="0"/>
              </a:rPr>
              <a:t>Paydaşın,</a:t>
            </a:r>
            <a:r>
              <a:rPr lang="tr-TR" sz="4000" dirty="0">
                <a:latin typeface="Times New Roman" panose="02020603050405020304" pitchFamily="18" charset="0"/>
                <a:cs typeface="Times New Roman" panose="02020603050405020304" pitchFamily="18" charset="0"/>
              </a:rPr>
              <a:t> </a:t>
            </a:r>
            <a:r>
              <a:rPr lang="tr-TR" sz="4000" b="1" dirty="0">
                <a:latin typeface="Times New Roman" panose="02020603050405020304" pitchFamily="18" charset="0"/>
                <a:cs typeface="Times New Roman" panose="02020603050405020304" pitchFamily="18" charset="0"/>
              </a:rPr>
              <a:t>Paylı Malı tek başına kullanması, </a:t>
            </a:r>
            <a:r>
              <a:rPr lang="tr-TR" sz="4000" b="1" i="1" dirty="0">
                <a:latin typeface="Times New Roman" panose="02020603050405020304" pitchFamily="18" charset="0"/>
                <a:cs typeface="Times New Roman" panose="02020603050405020304" pitchFamily="18" charset="0"/>
              </a:rPr>
              <a:t>El Atma </a:t>
            </a:r>
            <a:r>
              <a:rPr lang="tr-TR" sz="4000" b="1" dirty="0">
                <a:latin typeface="Times New Roman" panose="02020603050405020304" pitchFamily="18" charset="0"/>
                <a:cs typeface="Times New Roman" panose="02020603050405020304" pitchFamily="18" charset="0"/>
              </a:rPr>
              <a:t>sayılmaz. </a:t>
            </a:r>
          </a:p>
        </p:txBody>
      </p:sp>
    </p:spTree>
    <p:extLst>
      <p:ext uri="{BB962C8B-B14F-4D97-AF65-F5344CB8AC3E}">
        <p14:creationId xmlns:p14="http://schemas.microsoft.com/office/powerpoint/2010/main" val="2489410171"/>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Paydaşlar, </a:t>
            </a:r>
            <a:r>
              <a:rPr lang="tr-TR" b="1" i="1" dirty="0">
                <a:latin typeface="Times New Roman" panose="02020603050405020304" pitchFamily="18" charset="0"/>
                <a:cs typeface="Times New Roman" panose="02020603050405020304" pitchFamily="18" charset="0"/>
              </a:rPr>
              <a:t>Paylı Malı Kullanma Biçimini </a:t>
            </a:r>
            <a:r>
              <a:rPr lang="tr-TR" dirty="0">
                <a:latin typeface="Times New Roman" panose="02020603050405020304" pitchFamily="18" charset="0"/>
                <a:cs typeface="Times New Roman" panose="02020603050405020304" pitchFamily="18" charset="0"/>
              </a:rPr>
              <a:t>de</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bir</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Anlaşma </a:t>
            </a:r>
            <a:r>
              <a:rPr lang="tr-TR" dirty="0">
                <a:latin typeface="Times New Roman" panose="02020603050405020304" pitchFamily="18" charset="0"/>
                <a:cs typeface="Times New Roman" panose="02020603050405020304" pitchFamily="18" charset="0"/>
              </a:rPr>
              <a:t>ile </a:t>
            </a:r>
            <a:r>
              <a:rPr lang="tr-TR" b="1" dirty="0">
                <a:latin typeface="Times New Roman" panose="02020603050405020304" pitchFamily="18" charset="0"/>
                <a:cs typeface="Times New Roman" panose="02020603050405020304" pitchFamily="18" charset="0"/>
              </a:rPr>
              <a:t>düzenleyebilirler </a:t>
            </a:r>
            <a:r>
              <a:rPr lang="tr-TR" i="1" dirty="0">
                <a:latin typeface="Times New Roman" panose="02020603050405020304" pitchFamily="18" charset="0"/>
                <a:cs typeface="Times New Roman" panose="02020603050405020304" pitchFamily="18" charset="0"/>
              </a:rPr>
              <a:t>(MK m. 689 / I). </a:t>
            </a:r>
          </a:p>
          <a:p>
            <a:pPr algn="just"/>
            <a:r>
              <a:rPr lang="tr-TR" b="1" dirty="0">
                <a:latin typeface="Times New Roman" panose="02020603050405020304" pitchFamily="18" charset="0"/>
                <a:cs typeface="Times New Roman" panose="02020603050405020304" pitchFamily="18" charset="0"/>
              </a:rPr>
              <a:t>Örneğin</a:t>
            </a:r>
            <a:r>
              <a:rPr lang="tr-TR" dirty="0">
                <a:latin typeface="Times New Roman" panose="02020603050405020304" pitchFamily="18" charset="0"/>
                <a:cs typeface="Times New Roman" panose="02020603050405020304" pitchFamily="18" charset="0"/>
              </a:rPr>
              <a:t>, Paylı Malın, Paydaşlardan birinin Kullanımına bırakılması veya Paylı Binada her Paydaşa bir Kat özgülenerek, özgülenen Katlarda diğerlerinin Kullanımının engellenmesi ya da Paylı Otomobilin Kullanılmasının Zaman bakımından Sınırlanarak, her Paydaşa, Malı belli bir süre Kullanma imkanı tanınması mümkündür. </a:t>
            </a:r>
          </a:p>
          <a:p>
            <a:pPr algn="just"/>
            <a:r>
              <a:rPr lang="tr-TR" dirty="0">
                <a:latin typeface="Times New Roman" panose="02020603050405020304" pitchFamily="18" charset="0"/>
                <a:cs typeface="Times New Roman" panose="02020603050405020304" pitchFamily="18" charset="0"/>
              </a:rPr>
              <a:t>Ancak, </a:t>
            </a:r>
            <a:r>
              <a:rPr lang="tr-TR" b="1" dirty="0">
                <a:latin typeface="Times New Roman" panose="02020603050405020304" pitchFamily="18" charset="0"/>
                <a:cs typeface="Times New Roman" panose="02020603050405020304" pitchFamily="18" charset="0"/>
              </a:rPr>
              <a:t>böyle bir Düzenleme, </a:t>
            </a:r>
            <a:r>
              <a:rPr lang="tr-TR" b="1" i="1" dirty="0">
                <a:latin typeface="Times New Roman" panose="02020603050405020304" pitchFamily="18" charset="0"/>
                <a:cs typeface="Times New Roman" panose="02020603050405020304" pitchFamily="18" charset="0"/>
              </a:rPr>
              <a:t>Kanun Hükümlerinden farklı bir Kullanma Düzeni getirdiğinden</a:t>
            </a:r>
            <a:r>
              <a:rPr lang="tr-TR" dirty="0">
                <a:latin typeface="Times New Roman" panose="02020603050405020304" pitchFamily="18" charset="0"/>
                <a:cs typeface="Times New Roman" panose="02020603050405020304" pitchFamily="18" charset="0"/>
              </a:rPr>
              <a:t>, bunun için </a:t>
            </a:r>
            <a:r>
              <a:rPr lang="tr-TR" b="1" dirty="0">
                <a:latin typeface="Times New Roman" panose="02020603050405020304" pitchFamily="18" charset="0"/>
                <a:cs typeface="Times New Roman" panose="02020603050405020304" pitchFamily="18" charset="0"/>
              </a:rPr>
              <a:t>Paydaşların </a:t>
            </a:r>
            <a:r>
              <a:rPr lang="tr-TR" b="1" i="1" dirty="0">
                <a:latin typeface="Times New Roman" panose="02020603050405020304" pitchFamily="18" charset="0"/>
                <a:cs typeface="Times New Roman" panose="02020603050405020304" pitchFamily="18" charset="0"/>
              </a:rPr>
              <a:t>Oybirliğiyle</a:t>
            </a:r>
            <a:r>
              <a:rPr lang="tr-TR" b="1" dirty="0">
                <a:latin typeface="Times New Roman" panose="02020603050405020304" pitchFamily="18" charset="0"/>
                <a:cs typeface="Times New Roman" panose="02020603050405020304" pitchFamily="18" charset="0"/>
              </a:rPr>
              <a:t> anlaşmış olmaları gerekir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m. 689 / 1).  </a:t>
            </a:r>
          </a:p>
          <a:p>
            <a:pPr marL="0" indent="0">
              <a:buNone/>
            </a:pPr>
            <a:endParaRPr lang="tr-TR" dirty="0"/>
          </a:p>
        </p:txBody>
      </p:sp>
    </p:spTree>
    <p:extLst>
      <p:ext uri="{BB962C8B-B14F-4D97-AF65-F5344CB8AC3E}">
        <p14:creationId xmlns:p14="http://schemas.microsoft.com/office/powerpoint/2010/main" val="1788725065"/>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Gerek Kullanma, gerek Yararlanma konusunda Paydaşların uyuşamaması halinde, Paylı Malın Yararlanma ve Kullanma Şeklinin Hakim tarafından belirlenmesi imkanı vardır. </a:t>
            </a:r>
          </a:p>
          <a:p>
            <a:pPr algn="just"/>
            <a:r>
              <a:rPr lang="tr-TR" sz="3600" dirty="0">
                <a:latin typeface="Times New Roman" panose="02020603050405020304" pitchFamily="18" charset="0"/>
                <a:cs typeface="Times New Roman" panose="02020603050405020304" pitchFamily="18" charset="0"/>
              </a:rPr>
              <a:t>Bu belirleme, </a:t>
            </a:r>
            <a:r>
              <a:rPr lang="tr-TR" sz="3600" b="1" dirty="0">
                <a:latin typeface="Times New Roman" panose="02020603050405020304" pitchFamily="18" charset="0"/>
                <a:cs typeface="Times New Roman" panose="02020603050405020304" pitchFamily="18" charset="0"/>
              </a:rPr>
              <a:t>Malın Kullanılmasının</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Zaman </a:t>
            </a:r>
            <a:r>
              <a:rPr lang="tr-TR" sz="3600" dirty="0">
                <a:latin typeface="Times New Roman" panose="02020603050405020304" pitchFamily="18" charset="0"/>
                <a:cs typeface="Times New Roman" panose="02020603050405020304" pitchFamily="18" charset="0"/>
              </a:rPr>
              <a:t>veya </a:t>
            </a:r>
            <a:r>
              <a:rPr lang="tr-TR" sz="3600" b="1" i="1" dirty="0">
                <a:latin typeface="Times New Roman" panose="02020603050405020304" pitchFamily="18" charset="0"/>
                <a:cs typeface="Times New Roman" panose="02020603050405020304" pitchFamily="18" charset="0"/>
              </a:rPr>
              <a:t>Yer bakımından</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Paydaşlar</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arasında bölünmesi biçiminde </a:t>
            </a:r>
            <a:r>
              <a:rPr lang="tr-TR" sz="3600" dirty="0">
                <a:latin typeface="Times New Roman" panose="02020603050405020304" pitchFamily="18" charset="0"/>
                <a:cs typeface="Times New Roman" panose="02020603050405020304" pitchFamily="18" charset="0"/>
              </a:rPr>
              <a:t>de </a:t>
            </a:r>
            <a:r>
              <a:rPr lang="tr-TR" sz="3600" b="1" dirty="0">
                <a:latin typeface="Times New Roman" panose="02020603050405020304" pitchFamily="18" charset="0"/>
                <a:cs typeface="Times New Roman" panose="02020603050405020304" pitchFamily="18" charset="0"/>
              </a:rPr>
              <a:t>olabilecektir </a:t>
            </a:r>
            <a:r>
              <a:rPr lang="tr-TR" sz="3600" i="1"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MK m. 693 / II). </a:t>
            </a:r>
          </a:p>
        </p:txBody>
      </p:sp>
    </p:spTree>
    <p:extLst>
      <p:ext uri="{BB962C8B-B14F-4D97-AF65-F5344CB8AC3E}">
        <p14:creationId xmlns:p14="http://schemas.microsoft.com/office/powerpoint/2010/main" val="1504665849"/>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Paydaşların </a:t>
            </a:r>
            <a:r>
              <a:rPr lang="tr-TR" b="1" i="1" dirty="0">
                <a:latin typeface="Times New Roman" panose="02020603050405020304" pitchFamily="18" charset="0"/>
                <a:cs typeface="Times New Roman" panose="02020603050405020304" pitchFamily="18" charset="0"/>
              </a:rPr>
              <a:t>Yararlanma, Kullanma </a:t>
            </a:r>
            <a:r>
              <a:rPr lang="tr-TR" dirty="0">
                <a:latin typeface="Times New Roman" panose="02020603050405020304" pitchFamily="18" charset="0"/>
                <a:cs typeface="Times New Roman" panose="02020603050405020304" pitchFamily="18" charset="0"/>
              </a:rPr>
              <a:t>ve </a:t>
            </a:r>
            <a:r>
              <a:rPr lang="tr-TR" b="1" i="1" dirty="0">
                <a:latin typeface="Times New Roman" panose="02020603050405020304" pitchFamily="18" charset="0"/>
                <a:cs typeface="Times New Roman" panose="02020603050405020304" pitchFamily="18" charset="0"/>
              </a:rPr>
              <a:t>Yönetime ilişkin konularda yaptıkları </a:t>
            </a:r>
            <a:r>
              <a:rPr lang="tr-TR" b="1" dirty="0">
                <a:latin typeface="Times New Roman" panose="02020603050405020304" pitchFamily="18" charset="0"/>
                <a:cs typeface="Times New Roman" panose="02020603050405020304" pitchFamily="18" charset="0"/>
              </a:rPr>
              <a:t>Düzenleme </a:t>
            </a:r>
            <a:r>
              <a:rPr lang="tr-TR" dirty="0">
                <a:latin typeface="Times New Roman" panose="02020603050405020304" pitchFamily="18" charset="0"/>
                <a:cs typeface="Times New Roman" panose="02020603050405020304" pitchFamily="18" charset="0"/>
              </a:rPr>
              <a:t>ve</a:t>
            </a:r>
            <a:r>
              <a:rPr lang="tr-TR" b="1" dirty="0">
                <a:latin typeface="Times New Roman" panose="02020603050405020304" pitchFamily="18" charset="0"/>
                <a:cs typeface="Times New Roman" panose="02020603050405020304" pitchFamily="18" charset="0"/>
              </a:rPr>
              <a:t> aldıkları Kararlar </a:t>
            </a:r>
            <a:r>
              <a:rPr lang="tr-TR" dirty="0">
                <a:latin typeface="Times New Roman" panose="02020603050405020304" pitchFamily="18" charset="0"/>
                <a:cs typeface="Times New Roman" panose="02020603050405020304" pitchFamily="18" charset="0"/>
              </a:rPr>
              <a:t>ile</a:t>
            </a:r>
            <a:r>
              <a:rPr lang="tr-TR" b="1" dirty="0">
                <a:latin typeface="Times New Roman" panose="02020603050405020304" pitchFamily="18" charset="0"/>
                <a:cs typeface="Times New Roman" panose="02020603050405020304" pitchFamily="18" charset="0"/>
              </a:rPr>
              <a:t> Mahkemece verilen Kararlar, </a:t>
            </a:r>
            <a:r>
              <a:rPr lang="tr-TR" b="1" i="1" dirty="0">
                <a:latin typeface="Times New Roman" panose="02020603050405020304" pitchFamily="18" charset="0"/>
                <a:cs typeface="Times New Roman" panose="02020603050405020304" pitchFamily="18" charset="0"/>
              </a:rPr>
              <a:t>sonradan Paydaş olan </a:t>
            </a:r>
            <a:r>
              <a:rPr lang="tr-TR" dirty="0">
                <a:latin typeface="Times New Roman" panose="02020603050405020304" pitchFamily="18" charset="0"/>
                <a:cs typeface="Times New Roman" panose="02020603050405020304" pitchFamily="18" charset="0"/>
              </a:rPr>
              <a:t>veya</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Pay üzerinde Ayni Hak kazanan kimseleri </a:t>
            </a:r>
            <a:r>
              <a:rPr lang="tr-TR" dirty="0">
                <a:latin typeface="Times New Roman" panose="02020603050405020304" pitchFamily="18" charset="0"/>
                <a:cs typeface="Times New Roman" panose="02020603050405020304" pitchFamily="18" charset="0"/>
              </a:rPr>
              <a:t>de</a:t>
            </a:r>
            <a:r>
              <a:rPr lang="tr-TR" b="1" dirty="0">
                <a:latin typeface="Times New Roman" panose="02020603050405020304" pitchFamily="18" charset="0"/>
                <a:cs typeface="Times New Roman" panose="02020603050405020304" pitchFamily="18" charset="0"/>
              </a:rPr>
              <a:t> bağlar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m. 695 / I). </a:t>
            </a:r>
          </a:p>
          <a:p>
            <a:pPr algn="just"/>
            <a:r>
              <a:rPr lang="tr-TR" dirty="0">
                <a:latin typeface="Times New Roman" panose="02020603050405020304" pitchFamily="18" charset="0"/>
                <a:cs typeface="Times New Roman" panose="02020603050405020304" pitchFamily="18" charset="0"/>
              </a:rPr>
              <a:t>Ancak </a:t>
            </a:r>
            <a:r>
              <a:rPr lang="tr-TR" b="1" u="sng" dirty="0">
                <a:latin typeface="Times New Roman" panose="02020603050405020304" pitchFamily="18" charset="0"/>
                <a:cs typeface="Times New Roman" panose="02020603050405020304" pitchFamily="18" charset="0"/>
              </a:rPr>
              <a:t>Taşınmazlarda</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Paydaşların Yararlanma,  Kullanma ve Yönetime ilişkin konularda yaptıkları,</a:t>
            </a:r>
            <a:r>
              <a:rPr lang="tr-TR" b="1" dirty="0">
                <a:latin typeface="Times New Roman" panose="02020603050405020304" pitchFamily="18" charset="0"/>
                <a:cs typeface="Times New Roman" panose="02020603050405020304" pitchFamily="18" charset="0"/>
              </a:rPr>
              <a:t> Kanun Hükümlerinden farklı bir Düzenlemenin sonradan Paydaş olan veya Pay üzerinde </a:t>
            </a:r>
            <a:r>
              <a:rPr lang="tr-TR" b="1" i="1" dirty="0">
                <a:latin typeface="Times New Roman" panose="02020603050405020304" pitchFamily="18" charset="0"/>
                <a:cs typeface="Times New Roman" panose="02020603050405020304" pitchFamily="18" charset="0"/>
              </a:rPr>
              <a:t>Ayni Hak kazananlar </a:t>
            </a:r>
            <a:r>
              <a:rPr lang="tr-TR" dirty="0">
                <a:latin typeface="Times New Roman" panose="02020603050405020304" pitchFamily="18" charset="0"/>
                <a:cs typeface="Times New Roman" panose="02020603050405020304" pitchFamily="18" charset="0"/>
              </a:rPr>
              <a:t>bakımından</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da</a:t>
            </a:r>
            <a:r>
              <a:rPr lang="tr-TR" b="1" dirty="0">
                <a:latin typeface="Times New Roman" panose="02020603050405020304" pitchFamily="18" charset="0"/>
                <a:cs typeface="Times New Roman" panose="02020603050405020304" pitchFamily="18" charset="0"/>
              </a:rPr>
              <a:t> bağlayıcı olabilmesi </a:t>
            </a:r>
            <a:r>
              <a:rPr lang="tr-TR" dirty="0">
                <a:latin typeface="Times New Roman" panose="02020603050405020304" pitchFamily="18" charset="0"/>
                <a:cs typeface="Times New Roman" panose="02020603050405020304" pitchFamily="18" charset="0"/>
              </a:rPr>
              <a:t>için bunun</a:t>
            </a:r>
            <a:r>
              <a:rPr lang="tr-TR" b="1" dirty="0">
                <a:latin typeface="Times New Roman" panose="02020603050405020304" pitchFamily="18" charset="0"/>
                <a:cs typeface="Times New Roman" panose="02020603050405020304" pitchFamily="18" charset="0"/>
              </a:rPr>
              <a:t> </a:t>
            </a:r>
            <a:r>
              <a:rPr lang="tr-TR" b="1" u="sng" dirty="0">
                <a:latin typeface="Times New Roman" panose="02020603050405020304" pitchFamily="18" charset="0"/>
                <a:cs typeface="Times New Roman" panose="02020603050405020304" pitchFamily="18" charset="0"/>
              </a:rPr>
              <a:t>Tapu Kütüğüne Şerh verilmesi </a:t>
            </a:r>
            <a:r>
              <a:rPr lang="tr-TR" b="1" dirty="0">
                <a:latin typeface="Times New Roman" panose="02020603050405020304" pitchFamily="18" charset="0"/>
                <a:cs typeface="Times New Roman" panose="02020603050405020304" pitchFamily="18" charset="0"/>
              </a:rPr>
              <a:t>gerekmektedir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m. 695 / II). </a:t>
            </a:r>
          </a:p>
        </p:txBody>
      </p:sp>
    </p:spTree>
    <p:extLst>
      <p:ext uri="{BB962C8B-B14F-4D97-AF65-F5344CB8AC3E}">
        <p14:creationId xmlns:p14="http://schemas.microsoft.com/office/powerpoint/2010/main" val="4255974653"/>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lnSpcReduction="10000"/>
          </a:bodyPr>
          <a:lstStyle/>
          <a:p>
            <a:pPr algn="just"/>
            <a:r>
              <a:rPr lang="tr-TR" b="1" u="sng" dirty="0">
                <a:latin typeface="Times New Roman" panose="02020603050405020304" pitchFamily="18" charset="0"/>
                <a:cs typeface="Times New Roman" panose="02020603050405020304" pitchFamily="18" charset="0"/>
              </a:rPr>
              <a:t>Fiilen Süregelen Kullanma Biçimi</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de, </a:t>
            </a:r>
            <a:r>
              <a:rPr lang="tr-TR" b="1" i="1" dirty="0">
                <a:latin typeface="Times New Roman" panose="02020603050405020304" pitchFamily="18" charset="0"/>
                <a:cs typeface="Times New Roman" panose="02020603050405020304" pitchFamily="18" charset="0"/>
              </a:rPr>
              <a:t>Paydaşların</a:t>
            </a:r>
            <a:r>
              <a:rPr lang="tr-TR" b="1" dirty="0">
                <a:latin typeface="Times New Roman" panose="02020603050405020304" pitchFamily="18" charset="0"/>
                <a:cs typeface="Times New Roman" panose="02020603050405020304" pitchFamily="18" charset="0"/>
              </a:rPr>
              <a:t> bu konuda anlaşmış olduklarını gösterir. </a:t>
            </a:r>
          </a:p>
          <a:p>
            <a:pPr algn="just"/>
            <a:r>
              <a:rPr lang="tr-TR" dirty="0">
                <a:latin typeface="Times New Roman" panose="02020603050405020304" pitchFamily="18" charset="0"/>
                <a:cs typeface="Times New Roman" panose="02020603050405020304" pitchFamily="18" charset="0"/>
              </a:rPr>
              <a:t>Bununla beraber, </a:t>
            </a:r>
            <a:r>
              <a:rPr lang="tr-TR" b="1" dirty="0">
                <a:latin typeface="Times New Roman" panose="02020603050405020304" pitchFamily="18" charset="0"/>
                <a:cs typeface="Times New Roman" panose="02020603050405020304" pitchFamily="18" charset="0"/>
              </a:rPr>
              <a:t>eğer Fiilen Süregelen Kullanma Biçimi </a:t>
            </a:r>
            <a:r>
              <a:rPr lang="tr-TR" dirty="0">
                <a:latin typeface="Times New Roman" panose="02020603050405020304" pitchFamily="18" charset="0"/>
                <a:cs typeface="Times New Roman" panose="02020603050405020304" pitchFamily="18" charset="0"/>
              </a:rPr>
              <a:t>ile </a:t>
            </a:r>
            <a:r>
              <a:rPr lang="tr-TR" b="1" dirty="0">
                <a:latin typeface="Times New Roman" panose="02020603050405020304" pitchFamily="18" charset="0"/>
                <a:cs typeface="Times New Roman" panose="02020603050405020304" pitchFamily="18" charset="0"/>
              </a:rPr>
              <a:t>Kanun Hükümlerinden farklı bir kullanma düzeni olmuş </a:t>
            </a:r>
            <a:r>
              <a:rPr lang="tr-TR" dirty="0">
                <a:latin typeface="Times New Roman" panose="02020603050405020304" pitchFamily="18" charset="0"/>
                <a:cs typeface="Times New Roman" panose="02020603050405020304" pitchFamily="18" charset="0"/>
              </a:rPr>
              <a:t>ise, </a:t>
            </a:r>
            <a:r>
              <a:rPr lang="tr-TR" b="1" i="1" dirty="0">
                <a:latin typeface="Times New Roman" panose="02020603050405020304" pitchFamily="18" charset="0"/>
                <a:cs typeface="Times New Roman" panose="02020603050405020304" pitchFamily="18" charset="0"/>
              </a:rPr>
              <a:t>Taşınmazlarda bunun Yazılı bir Anlaşmaya bağlanması </a:t>
            </a:r>
            <a:r>
              <a:rPr lang="tr-TR" dirty="0">
                <a:latin typeface="Times New Roman" panose="02020603050405020304" pitchFamily="18" charset="0"/>
                <a:cs typeface="Times New Roman" panose="02020603050405020304" pitchFamily="18" charset="0"/>
              </a:rPr>
              <a:t>ve </a:t>
            </a:r>
            <a:r>
              <a:rPr lang="tr-TR" b="1" i="1" dirty="0">
                <a:latin typeface="Times New Roman" panose="02020603050405020304" pitchFamily="18" charset="0"/>
                <a:cs typeface="Times New Roman" panose="02020603050405020304" pitchFamily="18" charset="0"/>
              </a:rPr>
              <a:t>Tapu</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Kütüğüne Şerh verilmesi</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sonradan Paydaş olacakları bağlayabilmesi için zorunludur. </a:t>
            </a:r>
          </a:p>
          <a:p>
            <a:pPr algn="just"/>
            <a:r>
              <a:rPr lang="tr-TR" b="1" dirty="0">
                <a:latin typeface="Times New Roman" panose="02020603050405020304" pitchFamily="18" charset="0"/>
                <a:cs typeface="Times New Roman" panose="02020603050405020304" pitchFamily="18" charset="0"/>
              </a:rPr>
              <a:t>Paydaşlardan biri, </a:t>
            </a:r>
            <a:r>
              <a:rPr lang="tr-TR" b="1" i="1" dirty="0">
                <a:latin typeface="Times New Roman" panose="02020603050405020304" pitchFamily="18" charset="0"/>
                <a:cs typeface="Times New Roman" panose="02020603050405020304" pitchFamily="18" charset="0"/>
              </a:rPr>
              <a:t>diğer bir Paydaşın</a:t>
            </a:r>
            <a:r>
              <a:rPr lang="tr-TR" b="1" dirty="0">
                <a:latin typeface="Times New Roman" panose="02020603050405020304" pitchFamily="18" charset="0"/>
                <a:cs typeface="Times New Roman" panose="02020603050405020304" pitchFamily="18" charset="0"/>
              </a:rPr>
              <a:t>, Paylı Mal üzerinde sahip olduğu </a:t>
            </a:r>
            <a:r>
              <a:rPr lang="tr-TR" b="1" i="1" dirty="0">
                <a:latin typeface="Times New Roman" panose="02020603050405020304" pitchFamily="18" charset="0"/>
                <a:cs typeface="Times New Roman" panose="02020603050405020304" pitchFamily="18" charset="0"/>
              </a:rPr>
              <a:t>Ortak Kullanma Hakkını </a:t>
            </a:r>
            <a:r>
              <a:rPr lang="tr-TR" b="1" dirty="0">
                <a:latin typeface="Times New Roman" panose="02020603050405020304" pitchFamily="18" charset="0"/>
                <a:cs typeface="Times New Roman" panose="02020603050405020304" pitchFamily="18" charset="0"/>
              </a:rPr>
              <a:t>engeller </a:t>
            </a:r>
            <a:r>
              <a:rPr lang="tr-TR" dirty="0">
                <a:latin typeface="Times New Roman" panose="02020603050405020304" pitchFamily="18" charset="0"/>
                <a:cs typeface="Times New Roman" panose="02020603050405020304" pitchFamily="18" charset="0"/>
              </a:rPr>
              <a:t>veya </a:t>
            </a:r>
            <a:r>
              <a:rPr lang="tr-TR" b="1" dirty="0">
                <a:latin typeface="Times New Roman" panose="02020603050405020304" pitchFamily="18" charset="0"/>
                <a:cs typeface="Times New Roman" panose="02020603050405020304" pitchFamily="18" charset="0"/>
              </a:rPr>
              <a:t>ihlal eder </a:t>
            </a:r>
            <a:r>
              <a:rPr lang="tr-TR" dirty="0">
                <a:latin typeface="Times New Roman" panose="02020603050405020304" pitchFamily="18" charset="0"/>
                <a:cs typeface="Times New Roman" panose="02020603050405020304" pitchFamily="18" charset="0"/>
              </a:rPr>
              <a:t>ise, </a:t>
            </a:r>
            <a:r>
              <a:rPr lang="tr-TR" b="1" dirty="0">
                <a:latin typeface="Times New Roman" panose="02020603050405020304" pitchFamily="18" charset="0"/>
                <a:cs typeface="Times New Roman" panose="02020603050405020304" pitchFamily="18" charset="0"/>
              </a:rPr>
              <a:t>onun aleyhine</a:t>
            </a:r>
            <a:r>
              <a:rPr lang="tr-TR" dirty="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Elatmanın</a:t>
            </a:r>
            <a:r>
              <a:rPr lang="tr-TR" b="1" i="1" dirty="0">
                <a:latin typeface="Times New Roman" panose="02020603050405020304" pitchFamily="18" charset="0"/>
                <a:cs typeface="Times New Roman" panose="02020603050405020304" pitchFamily="18" charset="0"/>
              </a:rPr>
              <a:t> Önlenmesi Davası </a:t>
            </a:r>
            <a:r>
              <a:rPr lang="tr-TR" dirty="0">
                <a:latin typeface="Times New Roman" panose="02020603050405020304" pitchFamily="18" charset="0"/>
                <a:cs typeface="Times New Roman" panose="02020603050405020304" pitchFamily="18" charset="0"/>
              </a:rPr>
              <a:t>ya da yerine göre, </a:t>
            </a:r>
            <a:r>
              <a:rPr lang="tr-TR" b="1" i="1" dirty="0">
                <a:latin typeface="Times New Roman" panose="02020603050405020304" pitchFamily="18" charset="0"/>
                <a:cs typeface="Times New Roman" panose="02020603050405020304" pitchFamily="18" charset="0"/>
              </a:rPr>
              <a:t>Tazminat Davası</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açılabilir. </a:t>
            </a:r>
          </a:p>
        </p:txBody>
      </p:sp>
    </p:spTree>
    <p:extLst>
      <p:ext uri="{BB962C8B-B14F-4D97-AF65-F5344CB8AC3E}">
        <p14:creationId xmlns:p14="http://schemas.microsoft.com/office/powerpoint/2010/main" val="4268258507"/>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Ortak Menfaatleri Koruma Yetkisi</a:t>
            </a:r>
          </a:p>
        </p:txBody>
      </p:sp>
      <p:sp>
        <p:nvSpPr>
          <p:cNvPr id="3" name="İçerik Yer Tutucusu 2"/>
          <p:cNvSpPr>
            <a:spLocks noGrp="1"/>
          </p:cNvSpPr>
          <p:nvPr>
            <p:ph idx="1"/>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MK m. 693 / III hükmüne göre: </a:t>
            </a:r>
            <a:r>
              <a:rPr lang="tr-TR" sz="32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Paydaşlardan her biri, bölünemeyen ortak menfaatlerin korunmasını diğer paydaşları temsilen sağlayabilir.»</a:t>
            </a:r>
          </a:p>
          <a:p>
            <a:pPr algn="just"/>
            <a:r>
              <a:rPr lang="tr-TR" sz="3200" b="1" dirty="0">
                <a:latin typeface="Times New Roman" panose="02020603050405020304" pitchFamily="18" charset="0"/>
                <a:cs typeface="Times New Roman" panose="02020603050405020304" pitchFamily="18" charset="0"/>
              </a:rPr>
              <a:t>Burada yer alan Temsil, </a:t>
            </a:r>
            <a:r>
              <a:rPr lang="tr-TR" sz="3200" b="1" i="1" dirty="0">
                <a:latin typeface="Times New Roman" panose="02020603050405020304" pitchFamily="18" charset="0"/>
                <a:cs typeface="Times New Roman" panose="02020603050405020304" pitchFamily="18" charset="0"/>
              </a:rPr>
              <a:t>teknik anlamda bir Kanuni </a:t>
            </a:r>
            <a:r>
              <a:rPr lang="tr-TR" sz="3200" b="1" dirty="0">
                <a:latin typeface="Times New Roman" panose="02020603050405020304" pitchFamily="18" charset="0"/>
                <a:cs typeface="Times New Roman" panose="02020603050405020304" pitchFamily="18" charset="0"/>
              </a:rPr>
              <a:t>Temsil </a:t>
            </a:r>
            <a:r>
              <a:rPr lang="tr-TR" sz="3200" dirty="0">
                <a:latin typeface="Times New Roman" panose="02020603050405020304" pitchFamily="18" charset="0"/>
                <a:cs typeface="Times New Roman" panose="02020603050405020304" pitchFamily="18" charset="0"/>
              </a:rPr>
              <a:t>veya </a:t>
            </a:r>
            <a:r>
              <a:rPr lang="tr-TR" sz="3200" b="1" i="1" dirty="0">
                <a:latin typeface="Times New Roman" panose="02020603050405020304" pitchFamily="18" charset="0"/>
                <a:cs typeface="Times New Roman" panose="02020603050405020304" pitchFamily="18" charset="0"/>
              </a:rPr>
              <a:t>İradi Temsil niteliğinde </a:t>
            </a:r>
            <a:r>
              <a:rPr lang="tr-TR" sz="3200" b="1" dirty="0">
                <a:latin typeface="Times New Roman" panose="02020603050405020304" pitchFamily="18" charset="0"/>
                <a:cs typeface="Times New Roman" panose="02020603050405020304" pitchFamily="18" charset="0"/>
              </a:rPr>
              <a:t>değildir. </a:t>
            </a:r>
          </a:p>
          <a:p>
            <a:pPr algn="just"/>
            <a:r>
              <a:rPr lang="tr-TR" sz="3200" dirty="0">
                <a:latin typeface="Times New Roman" panose="02020603050405020304" pitchFamily="18" charset="0"/>
                <a:cs typeface="Times New Roman" panose="02020603050405020304" pitchFamily="18" charset="0"/>
              </a:rPr>
              <a:t>Gerçekten, </a:t>
            </a:r>
            <a:r>
              <a:rPr lang="tr-TR" sz="3200" b="1" i="1" dirty="0">
                <a:latin typeface="Times New Roman" panose="02020603050405020304" pitchFamily="18" charset="0"/>
                <a:cs typeface="Times New Roman" panose="02020603050405020304" pitchFamily="18" charset="0"/>
              </a:rPr>
              <a:t>Paydaşların birbirleri adına hareket etme, yaptıkları Hukuki İşlemler </a:t>
            </a:r>
            <a:r>
              <a:rPr lang="tr-TR" sz="3200" dirty="0">
                <a:latin typeface="Times New Roman" panose="02020603050405020304" pitchFamily="18" charset="0"/>
                <a:cs typeface="Times New Roman" panose="02020603050405020304" pitchFamily="18" charset="0"/>
              </a:rPr>
              <a:t>ile</a:t>
            </a:r>
            <a:r>
              <a:rPr lang="tr-TR" sz="3200" i="1"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birbirlerini</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Hak Sahibi yapma</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ve</a:t>
            </a:r>
            <a:r>
              <a:rPr lang="tr-TR" sz="3200" b="1" dirty="0">
                <a:latin typeface="Times New Roman" panose="02020603050405020304" pitchFamily="18" charset="0"/>
                <a:cs typeface="Times New Roman" panose="02020603050405020304" pitchFamily="18" charset="0"/>
              </a:rPr>
              <a:t> Borç altına sokma Yetkileri yoktur. </a:t>
            </a:r>
          </a:p>
        </p:txBody>
      </p:sp>
    </p:spTree>
    <p:extLst>
      <p:ext uri="{BB962C8B-B14F-4D97-AF65-F5344CB8AC3E}">
        <p14:creationId xmlns:p14="http://schemas.microsoft.com/office/powerpoint/2010/main" val="825162134"/>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dirty="0">
                <a:latin typeface="Times New Roman" panose="02020603050405020304" pitchFamily="18" charset="0"/>
                <a:cs typeface="Times New Roman" panose="02020603050405020304" pitchFamily="18" charset="0"/>
              </a:rPr>
              <a:t>Teknik anlamda Temsilden söz edilebilmesi </a:t>
            </a:r>
            <a:r>
              <a:rPr lang="tr-TR" dirty="0">
                <a:latin typeface="Times New Roman" panose="02020603050405020304" pitchFamily="18" charset="0"/>
                <a:cs typeface="Times New Roman" panose="02020603050405020304" pitchFamily="18" charset="0"/>
              </a:rPr>
              <a:t>için, </a:t>
            </a:r>
            <a:r>
              <a:rPr lang="tr-TR" b="1" i="1" dirty="0">
                <a:latin typeface="Times New Roman" panose="02020603050405020304" pitchFamily="18" charset="0"/>
                <a:cs typeface="Times New Roman" panose="02020603050405020304" pitchFamily="18" charset="0"/>
              </a:rPr>
              <a:t>Paydaşların birbirlerine Temsil Yetkisi vermesi </a:t>
            </a:r>
            <a:r>
              <a:rPr lang="tr-TR" dirty="0">
                <a:latin typeface="Times New Roman" panose="02020603050405020304" pitchFamily="18" charset="0"/>
                <a:cs typeface="Times New Roman" panose="02020603050405020304" pitchFamily="18" charset="0"/>
              </a:rPr>
              <a:t>veya </a:t>
            </a:r>
            <a:r>
              <a:rPr lang="tr-TR" b="1" i="1" dirty="0">
                <a:latin typeface="Times New Roman" panose="02020603050405020304" pitchFamily="18" charset="0"/>
                <a:cs typeface="Times New Roman" panose="02020603050405020304" pitchFamily="18" charset="0"/>
              </a:rPr>
              <a:t>bunun Kanunda öngörülmesi </a:t>
            </a:r>
            <a:r>
              <a:rPr lang="tr-TR" b="1" dirty="0">
                <a:latin typeface="Times New Roman" panose="02020603050405020304" pitchFamily="18" charset="0"/>
                <a:cs typeface="Times New Roman" panose="02020603050405020304" pitchFamily="18" charset="0"/>
              </a:rPr>
              <a:t>gerekir. </a:t>
            </a:r>
          </a:p>
          <a:p>
            <a:pPr algn="just"/>
            <a:r>
              <a:rPr lang="tr-TR" dirty="0">
                <a:latin typeface="Times New Roman" panose="02020603050405020304" pitchFamily="18" charset="0"/>
                <a:cs typeface="Times New Roman" panose="02020603050405020304" pitchFamily="18" charset="0"/>
              </a:rPr>
              <a:t>Buradaki </a:t>
            </a:r>
            <a:r>
              <a:rPr lang="tr-TR" b="1" dirty="0">
                <a:latin typeface="Times New Roman" panose="02020603050405020304" pitchFamily="18" charset="0"/>
                <a:cs typeface="Times New Roman" panose="02020603050405020304" pitchFamily="18" charset="0"/>
              </a:rPr>
              <a:t>Temsil,</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her Paydaşın </a:t>
            </a:r>
            <a:r>
              <a:rPr lang="tr-TR" b="1" i="1" dirty="0">
                <a:latin typeface="Times New Roman" panose="02020603050405020304" pitchFamily="18" charset="0"/>
                <a:cs typeface="Times New Roman" panose="02020603050405020304" pitchFamily="18" charset="0"/>
              </a:rPr>
              <a:t>kendi Hakkını korumak </a:t>
            </a:r>
            <a:r>
              <a:rPr lang="tr-TR" dirty="0">
                <a:latin typeface="Times New Roman" panose="02020603050405020304" pitchFamily="18" charset="0"/>
                <a:cs typeface="Times New Roman" panose="02020603050405020304" pitchFamily="18" charset="0"/>
              </a:rPr>
              <a:t>için </a:t>
            </a:r>
            <a:r>
              <a:rPr lang="tr-TR" b="1" dirty="0">
                <a:latin typeface="Times New Roman" panose="02020603050405020304" pitchFamily="18" charset="0"/>
                <a:cs typeface="Times New Roman" panose="02020603050405020304" pitchFamily="18" charset="0"/>
              </a:rPr>
              <a:t>başvuracağı </a:t>
            </a:r>
            <a:r>
              <a:rPr lang="tr-TR" b="1" i="1" dirty="0">
                <a:latin typeface="Times New Roman" panose="02020603050405020304" pitchFamily="18" charset="0"/>
                <a:cs typeface="Times New Roman" panose="02020603050405020304" pitchFamily="18" charset="0"/>
              </a:rPr>
              <a:t>Tedbirlerin</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bu</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Tedbirler</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ile</a:t>
            </a:r>
            <a:r>
              <a:rPr lang="tr-TR" b="1" dirty="0">
                <a:latin typeface="Times New Roman" panose="02020603050405020304" pitchFamily="18" charset="0"/>
                <a:cs typeface="Times New Roman" panose="02020603050405020304" pitchFamily="18" charset="0"/>
              </a:rPr>
              <a:t> korunan </a:t>
            </a:r>
            <a:r>
              <a:rPr lang="tr-TR" b="1" i="1" dirty="0">
                <a:latin typeface="Times New Roman" panose="02020603050405020304" pitchFamily="18" charset="0"/>
                <a:cs typeface="Times New Roman" panose="02020603050405020304" pitchFamily="18" charset="0"/>
              </a:rPr>
              <a:t>Menfaatlerin,</a:t>
            </a:r>
            <a:r>
              <a:rPr lang="tr-TR" b="1" dirty="0">
                <a:latin typeface="Times New Roman" panose="02020603050405020304" pitchFamily="18" charset="0"/>
                <a:cs typeface="Times New Roman" panose="02020603050405020304" pitchFamily="18" charset="0"/>
              </a:rPr>
              <a:t> Malın Bütününü kapsaması nedeniyle, </a:t>
            </a:r>
            <a:r>
              <a:rPr lang="tr-TR" b="1" i="1" dirty="0">
                <a:latin typeface="Times New Roman" panose="02020603050405020304" pitchFamily="18" charset="0"/>
                <a:cs typeface="Times New Roman" panose="02020603050405020304" pitchFamily="18" charset="0"/>
              </a:rPr>
              <a:t>Bölünemez olanlarından</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diğer Paydaşların </a:t>
            </a:r>
            <a:r>
              <a:rPr lang="tr-TR" dirty="0">
                <a:latin typeface="Times New Roman" panose="02020603050405020304" pitchFamily="18" charset="0"/>
                <a:cs typeface="Times New Roman" panose="02020603050405020304" pitchFamily="18" charset="0"/>
              </a:rPr>
              <a:t>da </a:t>
            </a:r>
            <a:r>
              <a:rPr lang="tr-TR" b="1" dirty="0">
                <a:latin typeface="Times New Roman" panose="02020603050405020304" pitchFamily="18" charset="0"/>
                <a:cs typeface="Times New Roman" panose="02020603050405020304" pitchFamily="18" charset="0"/>
              </a:rPr>
              <a:t>Yararlanmalarını ifade eder. </a:t>
            </a:r>
          </a:p>
          <a:p>
            <a:pPr algn="just"/>
            <a:r>
              <a:rPr lang="tr-TR" i="1" dirty="0">
                <a:latin typeface="Times New Roman" panose="02020603050405020304" pitchFamily="18" charset="0"/>
                <a:cs typeface="Times New Roman" panose="02020603050405020304" pitchFamily="18" charset="0"/>
              </a:rPr>
              <a:t>Örneğin,</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Malı çalan Hırsız aleyhine açılan Zilyetlik Davasında</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Malın geri verilmesine Karar verilmiş </a:t>
            </a:r>
            <a:r>
              <a:rPr lang="tr-TR" dirty="0">
                <a:latin typeface="Times New Roman" panose="02020603050405020304" pitchFamily="18" charset="0"/>
                <a:cs typeface="Times New Roman" panose="02020603050405020304" pitchFamily="18" charset="0"/>
              </a:rPr>
              <a:t>ise, </a:t>
            </a:r>
            <a:r>
              <a:rPr lang="tr-TR" b="1" i="1" dirty="0">
                <a:latin typeface="Times New Roman" panose="02020603050405020304" pitchFamily="18" charset="0"/>
                <a:cs typeface="Times New Roman" panose="02020603050405020304" pitchFamily="18" charset="0"/>
              </a:rPr>
              <a:t>bu Karardan, </a:t>
            </a:r>
            <a:r>
              <a:rPr lang="tr-TR" b="1" dirty="0">
                <a:latin typeface="Times New Roman" panose="02020603050405020304" pitchFamily="18" charset="0"/>
                <a:cs typeface="Times New Roman" panose="02020603050405020304" pitchFamily="18" charset="0"/>
              </a:rPr>
              <a:t>diğer</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Paydaşlar</a:t>
            </a:r>
            <a:r>
              <a:rPr lang="tr-TR" dirty="0">
                <a:latin typeface="Times New Roman" panose="02020603050405020304" pitchFamily="18" charset="0"/>
                <a:cs typeface="Times New Roman" panose="02020603050405020304" pitchFamily="18" charset="0"/>
              </a:rPr>
              <a:t> da </a:t>
            </a:r>
            <a:r>
              <a:rPr lang="tr-TR" b="1" dirty="0">
                <a:latin typeface="Times New Roman" panose="02020603050405020304" pitchFamily="18" charset="0"/>
                <a:cs typeface="Times New Roman" panose="02020603050405020304" pitchFamily="18" charset="0"/>
              </a:rPr>
              <a:t>yararlanmış olur. </a:t>
            </a:r>
          </a:p>
        </p:txBody>
      </p:sp>
    </p:spTree>
    <p:extLst>
      <p:ext uri="{BB962C8B-B14F-4D97-AF65-F5344CB8AC3E}">
        <p14:creationId xmlns:p14="http://schemas.microsoft.com/office/powerpoint/2010/main" val="3575875499"/>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pPr algn="just"/>
            <a:r>
              <a:rPr lang="tr-TR" sz="3200" b="1" i="1" dirty="0">
                <a:latin typeface="Times New Roman" panose="02020603050405020304" pitchFamily="18" charset="0"/>
                <a:cs typeface="Times New Roman" panose="02020603050405020304" pitchFamily="18" charset="0"/>
              </a:rPr>
              <a:t>Paylı Taşınmazda yolsuz olarak tescil edilmiş bir Geçit İrtifakının Terkinini bir Paydaş dava eder ve davayı kazanır </a:t>
            </a:r>
            <a:r>
              <a:rPr lang="tr-TR" sz="3200" i="1" dirty="0">
                <a:latin typeface="Times New Roman" panose="02020603050405020304" pitchFamily="18" charset="0"/>
                <a:cs typeface="Times New Roman" panose="02020603050405020304" pitchFamily="18" charset="0"/>
              </a:rPr>
              <a:t>ise</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söz konusu Yolsuz Tescilin terkininden, </a:t>
            </a:r>
            <a:r>
              <a:rPr lang="tr-TR" sz="3200" b="1" i="1" dirty="0">
                <a:latin typeface="Times New Roman" panose="02020603050405020304" pitchFamily="18" charset="0"/>
                <a:cs typeface="Times New Roman" panose="02020603050405020304" pitchFamily="18" charset="0"/>
              </a:rPr>
              <a:t>bütün Paydaşlar </a:t>
            </a:r>
            <a:r>
              <a:rPr lang="tr-TR" sz="3200" b="1" dirty="0">
                <a:latin typeface="Times New Roman" panose="02020603050405020304" pitchFamily="18" charset="0"/>
                <a:cs typeface="Times New Roman" panose="02020603050405020304" pitchFamily="18" charset="0"/>
              </a:rPr>
              <a:t>yararlanır. </a:t>
            </a:r>
          </a:p>
          <a:p>
            <a:pPr algn="just"/>
            <a:r>
              <a:rPr lang="tr-TR" sz="3200" dirty="0">
                <a:latin typeface="Times New Roman" panose="02020603050405020304" pitchFamily="18" charset="0"/>
                <a:cs typeface="Times New Roman" panose="02020603050405020304" pitchFamily="18" charset="0"/>
              </a:rPr>
              <a:t>Burada </a:t>
            </a:r>
            <a:r>
              <a:rPr lang="tr-TR" sz="3200" b="1" i="1" dirty="0">
                <a:latin typeface="Times New Roman" panose="02020603050405020304" pitchFamily="18" charset="0"/>
                <a:cs typeface="Times New Roman" panose="02020603050405020304" pitchFamily="18" charset="0"/>
              </a:rPr>
              <a:t>gerçek anlamda bir Temsil </a:t>
            </a:r>
            <a:r>
              <a:rPr lang="tr-TR" sz="3200" dirty="0">
                <a:latin typeface="Times New Roman" panose="02020603050405020304" pitchFamily="18" charset="0"/>
                <a:cs typeface="Times New Roman" panose="02020603050405020304" pitchFamily="18" charset="0"/>
              </a:rPr>
              <a:t>söz konusu </a:t>
            </a:r>
            <a:r>
              <a:rPr lang="tr-TR" sz="3200" b="1" dirty="0">
                <a:latin typeface="Times New Roman" panose="02020603050405020304" pitchFamily="18" charset="0"/>
                <a:cs typeface="Times New Roman" panose="02020603050405020304" pitchFamily="18" charset="0"/>
              </a:rPr>
              <a:t>olmadığından,</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Paylı Malın Korunması için bir Paydaş tarafından açılan Dava sonunda verilen Hüküm</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Paydaşın aleyhine</a:t>
            </a:r>
            <a:r>
              <a:rPr lang="tr-TR" sz="3200" dirty="0">
                <a:latin typeface="Times New Roman" panose="02020603050405020304" pitchFamily="18" charset="0"/>
                <a:cs typeface="Times New Roman" panose="02020603050405020304" pitchFamily="18" charset="0"/>
              </a:rPr>
              <a:t> ise, bu </a:t>
            </a:r>
            <a:r>
              <a:rPr lang="tr-TR" sz="3200" b="1" dirty="0">
                <a:latin typeface="Times New Roman" panose="02020603050405020304" pitchFamily="18" charset="0"/>
                <a:cs typeface="Times New Roman" panose="02020603050405020304" pitchFamily="18" charset="0"/>
              </a:rPr>
              <a:t>diğer </a:t>
            </a:r>
            <a:r>
              <a:rPr lang="tr-TR" sz="3200" b="1" i="1" dirty="0">
                <a:latin typeface="Times New Roman" panose="02020603050405020304" pitchFamily="18" charset="0"/>
                <a:cs typeface="Times New Roman" panose="02020603050405020304" pitchFamily="18" charset="0"/>
              </a:rPr>
              <a:t>Paydaşları </a:t>
            </a:r>
            <a:r>
              <a:rPr lang="tr-TR" sz="3200" b="1" dirty="0">
                <a:latin typeface="Times New Roman" panose="02020603050405020304" pitchFamily="18" charset="0"/>
                <a:cs typeface="Times New Roman" panose="02020603050405020304" pitchFamily="18" charset="0"/>
              </a:rPr>
              <a:t>bağlamaz</a:t>
            </a:r>
            <a:r>
              <a:rPr lang="tr-TR" sz="3200" dirty="0">
                <a:latin typeface="Times New Roman" panose="02020603050405020304" pitchFamily="18" charset="0"/>
                <a:cs typeface="Times New Roman" panose="02020603050405020304" pitchFamily="18" charset="0"/>
              </a:rPr>
              <a:t>. </a:t>
            </a:r>
          </a:p>
          <a:p>
            <a:pPr marL="0" indent="0" algn="just">
              <a:buNone/>
            </a:pPr>
            <a:endParaRPr lang="tr-TR" dirty="0"/>
          </a:p>
        </p:txBody>
      </p:sp>
    </p:spTree>
    <p:extLst>
      <p:ext uri="{BB962C8B-B14F-4D97-AF65-F5344CB8AC3E}">
        <p14:creationId xmlns:p14="http://schemas.microsoft.com/office/powerpoint/2010/main" val="3520122823"/>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4000" b="1" i="1" u="sng" dirty="0">
                <a:latin typeface="Times New Roman" panose="02020603050405020304" pitchFamily="18" charset="0"/>
                <a:cs typeface="Times New Roman" panose="02020603050405020304" pitchFamily="18" charset="0"/>
              </a:rPr>
              <a:t>Hakkı Korumaya yönelik Tedbirler ve davalar bölünebilir nitelikte </a:t>
            </a:r>
            <a:r>
              <a:rPr lang="tr-TR" sz="4000" i="1" u="sng" dirty="0">
                <a:latin typeface="Times New Roman" panose="02020603050405020304" pitchFamily="18" charset="0"/>
                <a:cs typeface="Times New Roman" panose="02020603050405020304" pitchFamily="18" charset="0"/>
              </a:rPr>
              <a:t>ise</a:t>
            </a:r>
            <a:r>
              <a:rPr lang="tr-TR" sz="4000" u="sng" dirty="0">
                <a:latin typeface="Times New Roman" panose="02020603050405020304" pitchFamily="18" charset="0"/>
                <a:cs typeface="Times New Roman" panose="02020603050405020304" pitchFamily="18" charset="0"/>
              </a:rPr>
              <a:t>, </a:t>
            </a:r>
            <a:r>
              <a:rPr lang="tr-TR" sz="4000" dirty="0">
                <a:latin typeface="Times New Roman" panose="02020603050405020304" pitchFamily="18" charset="0"/>
                <a:cs typeface="Times New Roman" panose="02020603050405020304" pitchFamily="18" charset="0"/>
              </a:rPr>
              <a:t>bu takdirde, </a:t>
            </a:r>
            <a:r>
              <a:rPr lang="tr-TR" sz="4000" b="1" dirty="0">
                <a:latin typeface="Times New Roman" panose="02020603050405020304" pitchFamily="18" charset="0"/>
                <a:cs typeface="Times New Roman" panose="02020603050405020304" pitchFamily="18" charset="0"/>
              </a:rPr>
              <a:t>Talep, </a:t>
            </a:r>
            <a:r>
              <a:rPr lang="tr-TR" sz="4000" dirty="0">
                <a:latin typeface="Times New Roman" panose="02020603050405020304" pitchFamily="18" charset="0"/>
                <a:cs typeface="Times New Roman" panose="02020603050405020304" pitchFamily="18" charset="0"/>
              </a:rPr>
              <a:t>sadece </a:t>
            </a:r>
            <a:r>
              <a:rPr lang="tr-TR" sz="4000" b="1" dirty="0">
                <a:latin typeface="Times New Roman" panose="02020603050405020304" pitchFamily="18" charset="0"/>
                <a:cs typeface="Times New Roman" panose="02020603050405020304" pitchFamily="18" charset="0"/>
              </a:rPr>
              <a:t>ilgili Paydaşın Payı Oranındaki isteğe ilişkin olacaktır. </a:t>
            </a:r>
          </a:p>
          <a:p>
            <a:pPr algn="just"/>
            <a:r>
              <a:rPr lang="tr-TR" sz="4000" b="1" i="1" u="sng" dirty="0">
                <a:latin typeface="Times New Roman" panose="02020603050405020304" pitchFamily="18" charset="0"/>
                <a:cs typeface="Times New Roman" panose="02020603050405020304" pitchFamily="18" charset="0"/>
              </a:rPr>
              <a:t>Örneğin</a:t>
            </a:r>
            <a:r>
              <a:rPr lang="tr-TR" sz="4000" b="1" i="1" dirty="0">
                <a:latin typeface="Times New Roman" panose="02020603050405020304" pitchFamily="18" charset="0"/>
                <a:cs typeface="Times New Roman" panose="02020603050405020304" pitchFamily="18" charset="0"/>
              </a:rPr>
              <a:t>, Tazminat Talepleri bölünebilir nitelikte olduğu için</a:t>
            </a:r>
            <a:r>
              <a:rPr lang="tr-TR" sz="4000" dirty="0">
                <a:latin typeface="Times New Roman" panose="02020603050405020304" pitchFamily="18" charset="0"/>
                <a:cs typeface="Times New Roman" panose="02020603050405020304" pitchFamily="18" charset="0"/>
              </a:rPr>
              <a:t>, burada </a:t>
            </a:r>
            <a:r>
              <a:rPr lang="tr-TR" sz="4000" b="1" dirty="0">
                <a:latin typeface="Times New Roman" panose="02020603050405020304" pitchFamily="18" charset="0"/>
                <a:cs typeface="Times New Roman" panose="02020603050405020304" pitchFamily="18" charset="0"/>
              </a:rPr>
              <a:t>her Paydaş, Payı Oranında</a:t>
            </a:r>
            <a:r>
              <a:rPr lang="tr-TR" sz="4000"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Tazminat Talebinde </a:t>
            </a:r>
            <a:r>
              <a:rPr lang="tr-TR" sz="4000" b="1" dirty="0">
                <a:latin typeface="Times New Roman" panose="02020603050405020304" pitchFamily="18" charset="0"/>
                <a:cs typeface="Times New Roman" panose="02020603050405020304" pitchFamily="18" charset="0"/>
              </a:rPr>
              <a:t>bulunacaktır. </a:t>
            </a:r>
          </a:p>
        </p:txBody>
      </p:sp>
    </p:spTree>
    <p:extLst>
      <p:ext uri="{BB962C8B-B14F-4D97-AF65-F5344CB8AC3E}">
        <p14:creationId xmlns:p14="http://schemas.microsoft.com/office/powerpoint/2010/main" val="2586291383"/>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dirty="0">
                <a:latin typeface="Times New Roman" panose="02020603050405020304" pitchFamily="18" charset="0"/>
                <a:cs typeface="Times New Roman" panose="02020603050405020304" pitchFamily="18" charset="0"/>
              </a:rPr>
              <a:t>Böylece, </a:t>
            </a:r>
            <a:r>
              <a:rPr lang="tr-TR" sz="3600" b="1" i="1" dirty="0">
                <a:latin typeface="Times New Roman" panose="02020603050405020304" pitchFamily="18" charset="0"/>
                <a:cs typeface="Times New Roman" panose="02020603050405020304" pitchFamily="18" charset="0"/>
              </a:rPr>
              <a:t>Komşu Taşınmazdaki İnşaat nedeniyle Paylı Mülkiyete tabi Taşınmazın bahçesine yığılan İnşaat Malzemelerinin Kaldırılması </a:t>
            </a:r>
            <a:r>
              <a:rPr lang="tr-TR" sz="3600" dirty="0">
                <a:latin typeface="Times New Roman" panose="02020603050405020304" pitchFamily="18" charset="0"/>
                <a:cs typeface="Times New Roman" panose="02020603050405020304" pitchFamily="18" charset="0"/>
              </a:rPr>
              <a:t>için, </a:t>
            </a:r>
            <a:r>
              <a:rPr lang="tr-TR" sz="3600" b="1" dirty="0">
                <a:latin typeface="Times New Roman" panose="02020603050405020304" pitchFamily="18" charset="0"/>
                <a:cs typeface="Times New Roman" panose="02020603050405020304" pitchFamily="18" charset="0"/>
              </a:rPr>
              <a:t>her Paydaş, tek başına Dava açabilir, lehe verilen hükümlerden </a:t>
            </a:r>
            <a:r>
              <a:rPr lang="tr-TR" sz="3600" b="1" i="1" dirty="0">
                <a:latin typeface="Times New Roman" panose="02020603050405020304" pitchFamily="18" charset="0"/>
                <a:cs typeface="Times New Roman" panose="02020603050405020304" pitchFamily="18" charset="0"/>
              </a:rPr>
              <a:t>diğer Paydaşlar </a:t>
            </a:r>
            <a:r>
              <a:rPr lang="tr-TR" sz="3600" dirty="0">
                <a:latin typeface="Times New Roman" panose="02020603050405020304" pitchFamily="18" charset="0"/>
                <a:cs typeface="Times New Roman" panose="02020603050405020304" pitchFamily="18" charset="0"/>
              </a:rPr>
              <a:t>da </a:t>
            </a:r>
            <a:r>
              <a:rPr lang="tr-TR" sz="3600" b="1" dirty="0">
                <a:latin typeface="Times New Roman" panose="02020603050405020304" pitchFamily="18" charset="0"/>
                <a:cs typeface="Times New Roman" panose="02020603050405020304" pitchFamily="18" charset="0"/>
              </a:rPr>
              <a:t>yararlanırlar. </a:t>
            </a:r>
          </a:p>
          <a:p>
            <a:pPr algn="just"/>
            <a:r>
              <a:rPr lang="tr-TR" sz="3600" dirty="0">
                <a:latin typeface="Times New Roman" panose="02020603050405020304" pitchFamily="18" charset="0"/>
                <a:cs typeface="Times New Roman" panose="02020603050405020304" pitchFamily="18" charset="0"/>
              </a:rPr>
              <a:t>Ancak, </a:t>
            </a:r>
            <a:r>
              <a:rPr lang="tr-TR" sz="3600" b="1" dirty="0">
                <a:latin typeface="Times New Roman" panose="02020603050405020304" pitchFamily="18" charset="0"/>
                <a:cs typeface="Times New Roman" panose="02020603050405020304" pitchFamily="18" charset="0"/>
              </a:rPr>
              <a:t>Bahçeye verilen Zarardan dolayı her Paydaş</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Payı oranında Tazminat </a:t>
            </a:r>
            <a:r>
              <a:rPr lang="tr-TR" sz="3600" b="1" dirty="0">
                <a:latin typeface="Times New Roman" panose="02020603050405020304" pitchFamily="18" charset="0"/>
                <a:cs typeface="Times New Roman" panose="02020603050405020304" pitchFamily="18" charset="0"/>
              </a:rPr>
              <a:t>isteyebilir. </a:t>
            </a:r>
          </a:p>
          <a:p>
            <a:pPr marL="0" indent="0">
              <a:buNone/>
            </a:pPr>
            <a:endParaRPr lang="tr-TR" sz="3600" dirty="0"/>
          </a:p>
        </p:txBody>
      </p:sp>
    </p:spTree>
    <p:extLst>
      <p:ext uri="{BB962C8B-B14F-4D97-AF65-F5344CB8AC3E}">
        <p14:creationId xmlns:p14="http://schemas.microsoft.com/office/powerpoint/2010/main" val="41919824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lvl="1" algn="just"/>
            <a:r>
              <a:rPr lang="tr-TR" sz="3200" b="1" dirty="0">
                <a:latin typeface="Times New Roman" panose="02020603050405020304" pitchFamily="18" charset="0"/>
                <a:cs typeface="Times New Roman" panose="02020603050405020304" pitchFamily="18" charset="0"/>
              </a:rPr>
              <a:t>Paylı Mülkiyette, Maliklerden her biri Fikri, </a:t>
            </a:r>
            <a:r>
              <a:rPr lang="tr-TR" sz="3200" b="1" i="1" dirty="0">
                <a:latin typeface="Times New Roman" panose="02020603050405020304" pitchFamily="18" charset="0"/>
                <a:cs typeface="Times New Roman" panose="02020603050405020304" pitchFamily="18" charset="0"/>
              </a:rPr>
              <a:t>Soyut</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bir </a:t>
            </a:r>
            <a:r>
              <a:rPr lang="tr-TR" sz="3200" b="1" i="1" dirty="0">
                <a:latin typeface="Times New Roman" panose="02020603050405020304" pitchFamily="18" charset="0"/>
                <a:cs typeface="Times New Roman" panose="02020603050405020304" pitchFamily="18" charset="0"/>
              </a:rPr>
              <a:t>Pay </a:t>
            </a:r>
            <a:r>
              <a:rPr lang="tr-TR" sz="3200" dirty="0">
                <a:latin typeface="Times New Roman" panose="02020603050405020304" pitchFamily="18" charset="0"/>
                <a:cs typeface="Times New Roman" panose="02020603050405020304" pitchFamily="18" charset="0"/>
              </a:rPr>
              <a:t>üzerinde, diğerlerinden</a:t>
            </a:r>
            <a:r>
              <a:rPr lang="tr-TR" sz="3200" b="1" dirty="0">
                <a:latin typeface="Times New Roman" panose="02020603050405020304" pitchFamily="18" charset="0"/>
                <a:cs typeface="Times New Roman" panose="02020603050405020304" pitchFamily="18" charset="0"/>
              </a:rPr>
              <a:t> bağımsız </a:t>
            </a:r>
            <a:r>
              <a:rPr lang="tr-TR" sz="3200" dirty="0">
                <a:latin typeface="Times New Roman" panose="02020603050405020304" pitchFamily="18" charset="0"/>
                <a:cs typeface="Times New Roman" panose="02020603050405020304" pitchFamily="18" charset="0"/>
              </a:rPr>
              <a:t>olarak </a:t>
            </a:r>
            <a:r>
              <a:rPr lang="tr-TR" sz="3200" b="1" i="1" dirty="0">
                <a:latin typeface="Times New Roman" panose="02020603050405020304" pitchFamily="18" charset="0"/>
                <a:cs typeface="Times New Roman" panose="02020603050405020304" pitchFamily="18" charset="0"/>
              </a:rPr>
              <a:t>Tasarruf Yetkisine </a:t>
            </a:r>
            <a:r>
              <a:rPr lang="tr-TR" sz="3200" b="1" dirty="0">
                <a:latin typeface="Times New Roman" panose="02020603050405020304" pitchFamily="18" charset="0"/>
                <a:cs typeface="Times New Roman" panose="02020603050405020304" pitchFamily="18" charset="0"/>
              </a:rPr>
              <a:t>sahiptir. </a:t>
            </a:r>
          </a:p>
          <a:p>
            <a:pPr lvl="1" algn="just"/>
            <a:r>
              <a:rPr lang="tr-TR" sz="3200" b="1" dirty="0">
                <a:latin typeface="Times New Roman" panose="02020603050405020304" pitchFamily="18" charset="0"/>
                <a:cs typeface="Times New Roman" panose="02020603050405020304" pitchFamily="18" charset="0"/>
              </a:rPr>
              <a:t>Her Paydaş, </a:t>
            </a:r>
            <a:r>
              <a:rPr lang="tr-TR" sz="3200" b="1" i="1" dirty="0">
                <a:latin typeface="Times New Roman" panose="02020603050405020304" pitchFamily="18" charset="0"/>
                <a:cs typeface="Times New Roman" panose="02020603050405020304" pitchFamily="18" charset="0"/>
              </a:rPr>
              <a:t>Mülkiyet Hakkını</a:t>
            </a:r>
            <a:r>
              <a:rPr lang="tr-TR" sz="3200" b="1" dirty="0">
                <a:latin typeface="Times New Roman" panose="02020603050405020304" pitchFamily="18" charset="0"/>
                <a:cs typeface="Times New Roman" panose="02020603050405020304" pitchFamily="18" charset="0"/>
              </a:rPr>
              <a:t>, «Payı Oranında» kullanır. </a:t>
            </a:r>
          </a:p>
          <a:p>
            <a:pPr lvl="1" algn="just"/>
            <a:r>
              <a:rPr lang="tr-TR" sz="3200" dirty="0">
                <a:latin typeface="Times New Roman" panose="02020603050405020304" pitchFamily="18" charset="0"/>
                <a:cs typeface="Times New Roman" panose="02020603050405020304" pitchFamily="18" charset="0"/>
              </a:rPr>
              <a:t>Bu durum, </a:t>
            </a:r>
            <a:r>
              <a:rPr lang="tr-TR" sz="3200" b="1" dirty="0">
                <a:latin typeface="Times New Roman" panose="02020603050405020304" pitchFamily="18" charset="0"/>
                <a:cs typeface="Times New Roman" panose="02020603050405020304" pitchFamily="18" charset="0"/>
              </a:rPr>
              <a:t>Eşyanın maddi olarak belli bir kısmının kullanılması anlamına gelmez. </a:t>
            </a:r>
          </a:p>
          <a:p>
            <a:pPr lvl="1" algn="just"/>
            <a:r>
              <a:rPr lang="tr-TR" sz="3200" dirty="0">
                <a:latin typeface="Times New Roman" panose="02020603050405020304" pitchFamily="18" charset="0"/>
                <a:cs typeface="Times New Roman" panose="02020603050405020304" pitchFamily="18" charset="0"/>
              </a:rPr>
              <a:t>Gerçekte, </a:t>
            </a:r>
            <a:r>
              <a:rPr lang="tr-TR" sz="3200" b="1" dirty="0">
                <a:latin typeface="Times New Roman" panose="02020603050405020304" pitchFamily="18" charset="0"/>
                <a:cs typeface="Times New Roman" panose="02020603050405020304" pitchFamily="18" charset="0"/>
              </a:rPr>
              <a:t>her Paydaş, </a:t>
            </a:r>
            <a:r>
              <a:rPr lang="tr-TR" sz="3200" b="1" i="1" dirty="0">
                <a:latin typeface="Times New Roman" panose="02020603050405020304" pitchFamily="18" charset="0"/>
                <a:cs typeface="Times New Roman" panose="02020603050405020304" pitchFamily="18" charset="0"/>
              </a:rPr>
              <a:t>Eşyanın her zerresinde Hak Sahibidir, </a:t>
            </a:r>
            <a:r>
              <a:rPr lang="tr-TR" sz="3200" dirty="0">
                <a:latin typeface="Times New Roman" panose="02020603050405020304" pitchFamily="18" charset="0"/>
                <a:cs typeface="Times New Roman" panose="02020603050405020304" pitchFamily="18" charset="0"/>
              </a:rPr>
              <a:t>ancak </a:t>
            </a:r>
            <a:r>
              <a:rPr lang="tr-TR" sz="3200" b="1" dirty="0">
                <a:latin typeface="Times New Roman" panose="02020603050405020304" pitchFamily="18" charset="0"/>
                <a:cs typeface="Times New Roman" panose="02020603050405020304" pitchFamily="18" charset="0"/>
              </a:rPr>
              <a:t>bu Hak Sahipliği, </a:t>
            </a:r>
            <a:r>
              <a:rPr lang="tr-TR" sz="3200" dirty="0">
                <a:latin typeface="Times New Roman" panose="02020603050405020304" pitchFamily="18" charset="0"/>
                <a:cs typeface="Times New Roman" panose="02020603050405020304" pitchFamily="18" charset="0"/>
              </a:rPr>
              <a:t>diğer </a:t>
            </a:r>
            <a:r>
              <a:rPr lang="tr-TR" sz="3200" b="1" dirty="0">
                <a:latin typeface="Times New Roman" panose="02020603050405020304" pitchFamily="18" charset="0"/>
                <a:cs typeface="Times New Roman" panose="02020603050405020304" pitchFamily="18" charset="0"/>
              </a:rPr>
              <a:t>Paydaşların eşit değerdeki Hakları </a:t>
            </a:r>
            <a:r>
              <a:rPr lang="tr-TR" sz="3200" dirty="0">
                <a:latin typeface="Times New Roman" panose="02020603050405020304" pitchFamily="18" charset="0"/>
                <a:cs typeface="Times New Roman" panose="02020603050405020304" pitchFamily="18" charset="0"/>
              </a:rPr>
              <a:t>ile</a:t>
            </a:r>
            <a:r>
              <a:rPr lang="tr-TR" sz="3200" b="1" dirty="0">
                <a:latin typeface="Times New Roman" panose="02020603050405020304" pitchFamily="18" charset="0"/>
                <a:cs typeface="Times New Roman" panose="02020603050405020304" pitchFamily="18" charset="0"/>
              </a:rPr>
              <a:t> sınırlanmıştır. </a:t>
            </a:r>
          </a:p>
          <a:p>
            <a:pPr marL="0" indent="0">
              <a:buNone/>
            </a:pPr>
            <a:endParaRPr lang="tr-TR" sz="3200" dirty="0"/>
          </a:p>
        </p:txBody>
      </p:sp>
    </p:spTree>
    <p:extLst>
      <p:ext uri="{BB962C8B-B14F-4D97-AF65-F5344CB8AC3E}">
        <p14:creationId xmlns:p14="http://schemas.microsoft.com/office/powerpoint/2010/main" val="1783717230"/>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i="1" dirty="0">
                <a:latin typeface="Times New Roman" panose="02020603050405020304" pitchFamily="18" charset="0"/>
                <a:cs typeface="Times New Roman" panose="02020603050405020304" pitchFamily="18" charset="0"/>
              </a:rPr>
              <a:t>Paylı Taşınmazın Mülkiyeti yanlışlıkla bir başkası adına tescil edilmiş </a:t>
            </a:r>
            <a:r>
              <a:rPr lang="tr-TR" sz="3200" i="1" dirty="0">
                <a:latin typeface="Times New Roman" panose="02020603050405020304" pitchFamily="18" charset="0"/>
                <a:cs typeface="Times New Roman" panose="02020603050405020304" pitchFamily="18" charset="0"/>
              </a:rPr>
              <a:t>ise,</a:t>
            </a:r>
            <a:r>
              <a:rPr lang="tr-TR" sz="3200" b="1" i="1"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Paydaşlardan birinin Taşınmazın Bütünü </a:t>
            </a:r>
            <a:r>
              <a:rPr lang="tr-TR" sz="3200" dirty="0">
                <a:latin typeface="Times New Roman" panose="02020603050405020304" pitchFamily="18" charset="0"/>
                <a:cs typeface="Times New Roman" panose="02020603050405020304" pitchFamily="18" charset="0"/>
              </a:rPr>
              <a:t>için</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Sicilin Düzeltilmesi Davası açıp açamayacağı hususu </a:t>
            </a:r>
            <a:r>
              <a:rPr lang="tr-TR" sz="3200" b="1" dirty="0">
                <a:latin typeface="Times New Roman" panose="02020603050405020304" pitchFamily="18" charset="0"/>
                <a:cs typeface="Times New Roman" panose="02020603050405020304" pitchFamily="18" charset="0"/>
              </a:rPr>
              <a:t>tartışmalıdır</a:t>
            </a:r>
            <a:r>
              <a:rPr lang="tr-TR" sz="3200" dirty="0">
                <a:latin typeface="Times New Roman" panose="02020603050405020304" pitchFamily="18" charset="0"/>
                <a:cs typeface="Times New Roman" panose="02020603050405020304" pitchFamily="18" charset="0"/>
              </a:rPr>
              <a:t>. </a:t>
            </a:r>
          </a:p>
          <a:p>
            <a:pPr algn="just"/>
            <a:r>
              <a:rPr lang="tr-TR" sz="3200" b="1" u="sng" dirty="0">
                <a:latin typeface="Times New Roman" panose="02020603050405020304" pitchFamily="18" charset="0"/>
                <a:cs typeface="Times New Roman" panose="02020603050405020304" pitchFamily="18" charset="0"/>
              </a:rPr>
              <a:t>Bir Görüşe göre</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bu durumda </a:t>
            </a:r>
            <a:r>
              <a:rPr lang="tr-TR" sz="3200" b="1" dirty="0">
                <a:latin typeface="Times New Roman" panose="02020603050405020304" pitchFamily="18" charset="0"/>
                <a:cs typeface="Times New Roman" panose="02020603050405020304" pitchFamily="18" charset="0"/>
              </a:rPr>
              <a:t>her  Paydaş</a:t>
            </a:r>
            <a:r>
              <a:rPr lang="tr-TR" sz="3200" dirty="0">
                <a:latin typeface="Times New Roman" panose="02020603050405020304" pitchFamily="18" charset="0"/>
                <a:cs typeface="Times New Roman" panose="02020603050405020304" pitchFamily="18" charset="0"/>
              </a:rPr>
              <a:t>, sadece </a:t>
            </a:r>
            <a:r>
              <a:rPr lang="tr-TR" sz="3200" b="1" dirty="0">
                <a:latin typeface="Times New Roman" panose="02020603050405020304" pitchFamily="18" charset="0"/>
                <a:cs typeface="Times New Roman" panose="02020603050405020304" pitchFamily="18" charset="0"/>
              </a:rPr>
              <a:t>kendi Payı </a:t>
            </a:r>
            <a:r>
              <a:rPr lang="tr-TR" sz="3200" dirty="0">
                <a:latin typeface="Times New Roman" panose="02020603050405020304" pitchFamily="18" charset="0"/>
                <a:cs typeface="Times New Roman" panose="02020603050405020304" pitchFamily="18" charset="0"/>
              </a:rPr>
              <a:t>için </a:t>
            </a:r>
            <a:r>
              <a:rPr lang="tr-TR" sz="3200" b="1" i="1" dirty="0">
                <a:latin typeface="Times New Roman" panose="02020603050405020304" pitchFamily="18" charset="0"/>
                <a:cs typeface="Times New Roman" panose="02020603050405020304" pitchFamily="18" charset="0"/>
              </a:rPr>
              <a:t>Sicilin Düzeltilmesi Davası </a:t>
            </a:r>
            <a:r>
              <a:rPr lang="tr-TR" sz="3200" b="1" dirty="0">
                <a:latin typeface="Times New Roman" panose="02020603050405020304" pitchFamily="18" charset="0"/>
                <a:cs typeface="Times New Roman" panose="02020603050405020304" pitchFamily="18" charset="0"/>
              </a:rPr>
              <a:t>açabilir. </a:t>
            </a:r>
          </a:p>
          <a:p>
            <a:pPr marL="0" indent="0" algn="just">
              <a:buNone/>
            </a:pPr>
            <a:r>
              <a:rPr lang="tr-TR" sz="3200" b="1" i="1"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a:t>
            </a:r>
            <a:r>
              <a:rPr lang="tr-TR" b="1" i="1" dirty="0" err="1">
                <a:latin typeface="Times New Roman" panose="02020603050405020304" pitchFamily="18" charset="0"/>
                <a:cs typeface="Times New Roman" panose="02020603050405020304" pitchFamily="18" charset="0"/>
              </a:rPr>
              <a:t>Tekinay</a:t>
            </a:r>
            <a:r>
              <a:rPr lang="tr-TR" b="1" i="1" dirty="0">
                <a:latin typeface="Times New Roman" panose="02020603050405020304" pitchFamily="18" charset="0"/>
                <a:cs typeface="Times New Roman" panose="02020603050405020304" pitchFamily="18" charset="0"/>
              </a:rPr>
              <a:t> / Akman / </a:t>
            </a:r>
            <a:r>
              <a:rPr lang="tr-TR" b="1" i="1" dirty="0" err="1">
                <a:latin typeface="Times New Roman" panose="02020603050405020304" pitchFamily="18" charset="0"/>
                <a:cs typeface="Times New Roman" panose="02020603050405020304" pitchFamily="18" charset="0"/>
              </a:rPr>
              <a:t>Burcuoğlu</a:t>
            </a:r>
            <a:r>
              <a:rPr lang="tr-TR" b="1" i="1" dirty="0">
                <a:latin typeface="Times New Roman" panose="02020603050405020304" pitchFamily="18" charset="0"/>
                <a:cs typeface="Times New Roman" panose="02020603050405020304" pitchFamily="18" charset="0"/>
              </a:rPr>
              <a:t> / </a:t>
            </a:r>
            <a:r>
              <a:rPr lang="tr-TR" b="1" i="1" dirty="0" err="1">
                <a:latin typeface="Times New Roman" panose="02020603050405020304" pitchFamily="18" charset="0"/>
                <a:cs typeface="Times New Roman" panose="02020603050405020304" pitchFamily="18" charset="0"/>
              </a:rPr>
              <a:t>Altop</a:t>
            </a:r>
            <a:r>
              <a:rPr lang="tr-TR" i="1" dirty="0">
                <a:latin typeface="Times New Roman" panose="02020603050405020304" pitchFamily="18" charset="0"/>
                <a:cs typeface="Times New Roman" panose="02020603050405020304" pitchFamily="18" charset="0"/>
              </a:rPr>
              <a:t>, s. 590; YHGK, 5.5. 1965, 1-71 – 193 (ABD, 1965, s. 605)</a:t>
            </a:r>
          </a:p>
        </p:txBody>
      </p:sp>
    </p:spTree>
    <p:extLst>
      <p:ext uri="{BB962C8B-B14F-4D97-AF65-F5344CB8AC3E}">
        <p14:creationId xmlns:p14="http://schemas.microsoft.com/office/powerpoint/2010/main" val="1948890338"/>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dirty="0">
                <a:latin typeface="Times New Roman" panose="02020603050405020304" pitchFamily="18" charset="0"/>
                <a:cs typeface="Times New Roman" panose="02020603050405020304" pitchFamily="18" charset="0"/>
              </a:rPr>
              <a:t>Buna karşılık</a:t>
            </a:r>
            <a:r>
              <a:rPr lang="tr-TR" sz="4000" b="1" dirty="0">
                <a:latin typeface="Times New Roman" panose="02020603050405020304" pitchFamily="18" charset="0"/>
                <a:cs typeface="Times New Roman" panose="02020603050405020304" pitchFamily="18" charset="0"/>
              </a:rPr>
              <a:t>, Bizim </a:t>
            </a:r>
            <a:r>
              <a:rPr lang="tr-TR" sz="4000" dirty="0">
                <a:latin typeface="Times New Roman" panose="02020603050405020304" pitchFamily="18" charset="0"/>
                <a:cs typeface="Times New Roman" panose="02020603050405020304" pitchFamily="18" charset="0"/>
              </a:rPr>
              <a:t>de</a:t>
            </a:r>
            <a:r>
              <a:rPr lang="tr-TR" sz="4000" b="1" dirty="0">
                <a:latin typeface="Times New Roman" panose="02020603050405020304" pitchFamily="18" charset="0"/>
                <a:cs typeface="Times New Roman" panose="02020603050405020304" pitchFamily="18" charset="0"/>
              </a:rPr>
              <a:t> katıldığımız Görüş</a:t>
            </a:r>
            <a:r>
              <a:rPr lang="tr-TR" sz="4000" dirty="0">
                <a:latin typeface="Times New Roman" panose="02020603050405020304" pitchFamily="18" charset="0"/>
                <a:cs typeface="Times New Roman" panose="02020603050405020304" pitchFamily="18" charset="0"/>
              </a:rPr>
              <a:t>, </a:t>
            </a:r>
            <a:r>
              <a:rPr lang="tr-TR" sz="4000" b="1" dirty="0">
                <a:latin typeface="Times New Roman" panose="02020603050405020304" pitchFamily="18" charset="0"/>
                <a:cs typeface="Times New Roman" panose="02020603050405020304" pitchFamily="18" charset="0"/>
              </a:rPr>
              <a:t>her </a:t>
            </a:r>
            <a:r>
              <a:rPr lang="tr-TR" sz="4000" b="1" i="1" dirty="0">
                <a:latin typeface="Times New Roman" panose="02020603050405020304" pitchFamily="18" charset="0"/>
                <a:cs typeface="Times New Roman" panose="02020603050405020304" pitchFamily="18" charset="0"/>
              </a:rPr>
              <a:t>Paydaşın </a:t>
            </a:r>
            <a:r>
              <a:rPr lang="tr-TR" sz="4000" b="1" dirty="0">
                <a:latin typeface="Times New Roman" panose="02020603050405020304" pitchFamily="18" charset="0"/>
                <a:cs typeface="Times New Roman" panose="02020603050405020304" pitchFamily="18" charset="0"/>
              </a:rPr>
              <a:t>tek başına </a:t>
            </a:r>
            <a:r>
              <a:rPr lang="tr-TR" sz="4000" b="1" i="1" dirty="0">
                <a:latin typeface="Times New Roman" panose="02020603050405020304" pitchFamily="18" charset="0"/>
                <a:cs typeface="Times New Roman" panose="02020603050405020304" pitchFamily="18" charset="0"/>
              </a:rPr>
              <a:t>Taşınmazın Tümü </a:t>
            </a:r>
            <a:r>
              <a:rPr lang="tr-TR" sz="4000" dirty="0">
                <a:latin typeface="Times New Roman" panose="02020603050405020304" pitchFamily="18" charset="0"/>
                <a:cs typeface="Times New Roman" panose="02020603050405020304" pitchFamily="18" charset="0"/>
              </a:rPr>
              <a:t>için </a:t>
            </a:r>
            <a:r>
              <a:rPr lang="tr-TR" sz="4000" b="1" i="1" dirty="0">
                <a:latin typeface="Times New Roman" panose="02020603050405020304" pitchFamily="18" charset="0"/>
                <a:cs typeface="Times New Roman" panose="02020603050405020304" pitchFamily="18" charset="0"/>
              </a:rPr>
              <a:t>Sicilin Düzeltilmesi Davası açabileceğ</a:t>
            </a:r>
            <a:r>
              <a:rPr lang="tr-TR" sz="4000" i="1" dirty="0">
                <a:latin typeface="Times New Roman" panose="02020603050405020304" pitchFamily="18" charset="0"/>
                <a:cs typeface="Times New Roman" panose="02020603050405020304" pitchFamily="18" charset="0"/>
              </a:rPr>
              <a:t>i </a:t>
            </a:r>
            <a:r>
              <a:rPr lang="tr-TR" sz="4000" b="1" dirty="0">
                <a:latin typeface="Times New Roman" panose="02020603050405020304" pitchFamily="18" charset="0"/>
                <a:cs typeface="Times New Roman" panose="02020603050405020304" pitchFamily="18" charset="0"/>
              </a:rPr>
              <a:t>biçimindedir.</a:t>
            </a:r>
          </a:p>
          <a:p>
            <a:pPr marL="0" indent="0" algn="just">
              <a:buNone/>
            </a:pPr>
            <a:r>
              <a:rPr lang="tr-TR" sz="4000" b="1" i="1" dirty="0">
                <a:latin typeface="Times New Roman" panose="02020603050405020304" pitchFamily="18" charset="0"/>
                <a:cs typeface="Times New Roman" panose="02020603050405020304" pitchFamily="18" charset="0"/>
              </a:rPr>
              <a:t>   </a:t>
            </a:r>
            <a:r>
              <a:rPr lang="tr-TR" sz="4000" i="1" dirty="0">
                <a:latin typeface="Times New Roman" panose="02020603050405020304" pitchFamily="18" charset="0"/>
                <a:cs typeface="Times New Roman" panose="02020603050405020304" pitchFamily="18" charset="0"/>
              </a:rPr>
              <a:t>(</a:t>
            </a:r>
            <a:r>
              <a:rPr lang="tr-TR" sz="3200" b="1" i="1" dirty="0">
                <a:latin typeface="Times New Roman" panose="02020603050405020304" pitchFamily="18" charset="0"/>
                <a:cs typeface="Times New Roman" panose="02020603050405020304" pitchFamily="18" charset="0"/>
              </a:rPr>
              <a:t>Sirmen, </a:t>
            </a:r>
            <a:r>
              <a:rPr lang="tr-TR" sz="3200" i="1" dirty="0">
                <a:latin typeface="Times New Roman" panose="02020603050405020304" pitchFamily="18" charset="0"/>
                <a:cs typeface="Times New Roman" panose="02020603050405020304" pitchFamily="18" charset="0"/>
              </a:rPr>
              <a:t>Eşya H., 6. B., s. 295; </a:t>
            </a:r>
            <a:r>
              <a:rPr lang="tr-TR" sz="3200" b="1" i="1" dirty="0">
                <a:latin typeface="Times New Roman" panose="02020603050405020304" pitchFamily="18" charset="0"/>
                <a:cs typeface="Times New Roman" panose="02020603050405020304" pitchFamily="18" charset="0"/>
              </a:rPr>
              <a:t>Üstündağ, </a:t>
            </a:r>
            <a:r>
              <a:rPr lang="tr-TR" sz="3200" i="1" dirty="0">
                <a:latin typeface="Times New Roman" panose="02020603050405020304" pitchFamily="18" charset="0"/>
                <a:cs typeface="Times New Roman" panose="02020603050405020304" pitchFamily="18" charset="0"/>
              </a:rPr>
              <a:t>s. 83; </a:t>
            </a:r>
            <a:r>
              <a:rPr lang="tr-TR" sz="3200" b="1" i="1" dirty="0">
                <a:latin typeface="Times New Roman" panose="02020603050405020304" pitchFamily="18" charset="0"/>
                <a:cs typeface="Times New Roman" panose="02020603050405020304" pitchFamily="18" charset="0"/>
              </a:rPr>
              <a:t>Gürsoy / Eren </a:t>
            </a:r>
            <a:r>
              <a:rPr lang="tr-TR" sz="3200" i="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Cansel, </a:t>
            </a:r>
            <a:r>
              <a:rPr lang="tr-TR" sz="3200" i="1" dirty="0">
                <a:latin typeface="Times New Roman" panose="02020603050405020304" pitchFamily="18" charset="0"/>
                <a:cs typeface="Times New Roman" panose="02020603050405020304" pitchFamily="18" charset="0"/>
              </a:rPr>
              <a:t>s. 419; </a:t>
            </a:r>
            <a:r>
              <a:rPr lang="tr-TR" sz="3200" b="1" i="1" dirty="0">
                <a:latin typeface="Times New Roman" panose="02020603050405020304" pitchFamily="18" charset="0"/>
                <a:cs typeface="Times New Roman" panose="02020603050405020304" pitchFamily="18" charset="0"/>
              </a:rPr>
              <a:t>aksi görüşte</a:t>
            </a:r>
            <a:r>
              <a:rPr lang="tr-TR" sz="3200" i="1" dirty="0">
                <a:latin typeface="Times New Roman" panose="02020603050405020304" pitchFamily="18" charset="0"/>
                <a:cs typeface="Times New Roman" panose="02020603050405020304" pitchFamily="18" charset="0"/>
              </a:rPr>
              <a:t>, </a:t>
            </a:r>
            <a:r>
              <a:rPr lang="tr-TR" sz="3200" b="1" i="1" dirty="0" err="1">
                <a:latin typeface="Times New Roman" panose="02020603050405020304" pitchFamily="18" charset="0"/>
                <a:cs typeface="Times New Roman" panose="02020603050405020304" pitchFamily="18" charset="0"/>
              </a:rPr>
              <a:t>Tekinay</a:t>
            </a:r>
            <a:r>
              <a:rPr lang="tr-TR" sz="3200" b="1" i="1" dirty="0">
                <a:latin typeface="Times New Roman" panose="02020603050405020304" pitchFamily="18" charset="0"/>
                <a:cs typeface="Times New Roman" panose="02020603050405020304" pitchFamily="18" charset="0"/>
              </a:rPr>
              <a:t> / Akman / </a:t>
            </a:r>
            <a:r>
              <a:rPr lang="tr-TR" sz="3200" b="1" i="1" dirty="0" err="1">
                <a:latin typeface="Times New Roman" panose="02020603050405020304" pitchFamily="18" charset="0"/>
                <a:cs typeface="Times New Roman" panose="02020603050405020304" pitchFamily="18" charset="0"/>
              </a:rPr>
              <a:t>Burcuoğlu</a:t>
            </a:r>
            <a:r>
              <a:rPr lang="tr-TR" sz="3200" b="1" i="1" dirty="0">
                <a:latin typeface="Times New Roman" panose="02020603050405020304" pitchFamily="18" charset="0"/>
                <a:cs typeface="Times New Roman" panose="02020603050405020304" pitchFamily="18" charset="0"/>
              </a:rPr>
              <a:t> / </a:t>
            </a:r>
            <a:r>
              <a:rPr lang="tr-TR" sz="3200" b="1" i="1" dirty="0" err="1">
                <a:latin typeface="Times New Roman" panose="02020603050405020304" pitchFamily="18" charset="0"/>
                <a:cs typeface="Times New Roman" panose="02020603050405020304" pitchFamily="18" charset="0"/>
              </a:rPr>
              <a:t>Altop</a:t>
            </a:r>
            <a:r>
              <a:rPr lang="tr-TR" sz="3200" i="1" dirty="0">
                <a:latin typeface="Times New Roman" panose="02020603050405020304" pitchFamily="18" charset="0"/>
                <a:cs typeface="Times New Roman" panose="02020603050405020304" pitchFamily="18" charset="0"/>
              </a:rPr>
              <a:t>, s. 590). </a:t>
            </a:r>
          </a:p>
          <a:p>
            <a:pPr marL="0" indent="0">
              <a:buNone/>
            </a:pPr>
            <a:endParaRPr lang="tr-TR" sz="4000" dirty="0"/>
          </a:p>
          <a:p>
            <a:endParaRPr lang="tr-TR" sz="4000" dirty="0"/>
          </a:p>
        </p:txBody>
      </p:sp>
    </p:spTree>
    <p:extLst>
      <p:ext uri="{BB962C8B-B14F-4D97-AF65-F5344CB8AC3E}">
        <p14:creationId xmlns:p14="http://schemas.microsoft.com/office/powerpoint/2010/main" val="2691400191"/>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Komşuluk Hukukuna dayanan </a:t>
            </a:r>
            <a:r>
              <a:rPr lang="tr-TR" sz="3600" b="1" i="1" dirty="0">
                <a:latin typeface="Times New Roman" panose="02020603050405020304" pitchFamily="18" charset="0"/>
                <a:cs typeface="Times New Roman" panose="02020603050405020304" pitchFamily="18" charset="0"/>
              </a:rPr>
              <a:t>Mecra İrtifakı, Geçit İrtifakı </a:t>
            </a:r>
            <a:r>
              <a:rPr lang="tr-TR" sz="3600" i="1" dirty="0">
                <a:latin typeface="Times New Roman" panose="02020603050405020304" pitchFamily="18" charset="0"/>
                <a:cs typeface="Times New Roman" panose="02020603050405020304" pitchFamily="18" charset="0"/>
              </a:rPr>
              <a:t>ve</a:t>
            </a:r>
            <a:r>
              <a:rPr lang="tr-TR" sz="3600" b="1" i="1" dirty="0">
                <a:latin typeface="Times New Roman" panose="02020603050405020304" pitchFamily="18" charset="0"/>
                <a:cs typeface="Times New Roman" panose="02020603050405020304" pitchFamily="18" charset="0"/>
              </a:rPr>
              <a:t> Kaynak İrtifakının Kurulmasının </a:t>
            </a:r>
            <a:r>
              <a:rPr lang="tr-TR" sz="3600" dirty="0">
                <a:latin typeface="Times New Roman" panose="02020603050405020304" pitchFamily="18" charset="0"/>
                <a:cs typeface="Times New Roman" panose="02020603050405020304" pitchFamily="18" charset="0"/>
              </a:rPr>
              <a:t>ise, </a:t>
            </a:r>
            <a:r>
              <a:rPr lang="tr-TR" sz="3600" b="1" i="1" dirty="0">
                <a:latin typeface="Times New Roman" panose="02020603050405020304" pitchFamily="18" charset="0"/>
                <a:cs typeface="Times New Roman" panose="02020603050405020304" pitchFamily="18" charset="0"/>
              </a:rPr>
              <a:t>her Paydaş </a:t>
            </a:r>
            <a:r>
              <a:rPr lang="tr-TR" sz="3600" dirty="0">
                <a:latin typeface="Times New Roman" panose="02020603050405020304" pitchFamily="18" charset="0"/>
                <a:cs typeface="Times New Roman" panose="02020603050405020304" pitchFamily="18" charset="0"/>
              </a:rPr>
              <a:t>tarafından</a:t>
            </a:r>
            <a:r>
              <a:rPr lang="tr-TR" sz="3600" b="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tek başına talep edilebileceği </a:t>
            </a:r>
            <a:r>
              <a:rPr lang="tr-TR" sz="3600" b="1" dirty="0">
                <a:latin typeface="Times New Roman" panose="02020603050405020304" pitchFamily="18" charset="0"/>
                <a:cs typeface="Times New Roman" panose="02020603050405020304" pitchFamily="18" charset="0"/>
              </a:rPr>
              <a:t>kabul edilmektedir. </a:t>
            </a:r>
          </a:p>
          <a:p>
            <a:pPr algn="just"/>
            <a:r>
              <a:rPr lang="tr-TR" sz="3600" b="1" dirty="0">
                <a:latin typeface="Times New Roman" panose="02020603050405020304" pitchFamily="18" charset="0"/>
                <a:cs typeface="Times New Roman" panose="02020603050405020304" pitchFamily="18" charset="0"/>
              </a:rPr>
              <a:t>Paylı Malın Bütünüyle ilgili olarak bir Kişi tarafından açılan Davanın </a:t>
            </a:r>
            <a:r>
              <a:rPr lang="tr-TR" sz="3600" dirty="0">
                <a:latin typeface="Times New Roman" panose="02020603050405020304" pitchFamily="18" charset="0"/>
                <a:cs typeface="Times New Roman" panose="02020603050405020304" pitchFamily="18" charset="0"/>
              </a:rPr>
              <a:t>ise, </a:t>
            </a:r>
            <a:r>
              <a:rPr lang="tr-TR" sz="3600" b="1" i="1" dirty="0">
                <a:latin typeface="Times New Roman" panose="02020603050405020304" pitchFamily="18" charset="0"/>
                <a:cs typeface="Times New Roman" panose="02020603050405020304" pitchFamily="18" charset="0"/>
              </a:rPr>
              <a:t>Bütün Paydaşlara </a:t>
            </a:r>
            <a:r>
              <a:rPr lang="tr-TR" sz="3600" b="1" dirty="0">
                <a:latin typeface="Times New Roman" panose="02020603050405020304" pitchFamily="18" charset="0"/>
                <a:cs typeface="Times New Roman" panose="02020603050405020304" pitchFamily="18" charset="0"/>
              </a:rPr>
              <a:t>yöneltilmesi gerekir. </a:t>
            </a:r>
          </a:p>
          <a:p>
            <a:pPr marL="0" indent="0">
              <a:buNone/>
            </a:pPr>
            <a:endParaRPr lang="tr-TR" sz="4000" dirty="0"/>
          </a:p>
        </p:txBody>
      </p:sp>
    </p:spTree>
    <p:extLst>
      <p:ext uri="{BB962C8B-B14F-4D97-AF65-F5344CB8AC3E}">
        <p14:creationId xmlns:p14="http://schemas.microsoft.com/office/powerpoint/2010/main" val="2151615735"/>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extLst>
              <p:ext uri="{D42A27DB-BD31-4B8C-83A1-F6EECF244321}">
                <p14:modId xmlns:p14="http://schemas.microsoft.com/office/powerpoint/2010/main" val="3595519322"/>
              </p:ext>
            </p:extLst>
          </p:nvPr>
        </p:nvGraphicFramePr>
        <p:xfrm>
          <a:off x="1524000" y="-216568"/>
          <a:ext cx="9144000" cy="70745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03833559"/>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a:t>Paylı Malla İlgili Gider ve Yükümlülüklere Katılma </a:t>
            </a:r>
          </a:p>
        </p:txBody>
      </p:sp>
      <p:sp>
        <p:nvSpPr>
          <p:cNvPr id="3" name="İçerik Yer Tutucusu 2"/>
          <p:cNvSpPr>
            <a:spLocks noGrp="1"/>
          </p:cNvSpPr>
          <p:nvPr>
            <p:ph idx="1"/>
          </p:nvPr>
        </p:nvSpPr>
        <p:spPr/>
        <p:txBody>
          <a:bodyPr>
            <a:normAutofit/>
          </a:bodyPr>
          <a:lstStyle/>
          <a:p>
            <a:pPr algn="just"/>
            <a:r>
              <a:rPr lang="tr-TR" b="1" dirty="0">
                <a:latin typeface="Times New Roman" panose="02020603050405020304" pitchFamily="18" charset="0"/>
                <a:cs typeface="Times New Roman" panose="02020603050405020304" pitchFamily="18" charset="0"/>
              </a:rPr>
              <a:t>MK m. 694 / I hükmüne göre: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Paylı mülkiyetten doğan veya paylı malı ilgilendiren yönetim giderleri, vergiler ve diğer yükümlülükler, aksine bir hüküm bulunmadıkça, paydaşlar  tarafından payları oranında karşılanır.»</a:t>
            </a:r>
          </a:p>
          <a:p>
            <a:pPr algn="just"/>
            <a:r>
              <a:rPr lang="tr-TR" b="1" dirty="0">
                <a:latin typeface="Times New Roman" panose="02020603050405020304" pitchFamily="18" charset="0"/>
                <a:cs typeface="Times New Roman" panose="02020603050405020304" pitchFamily="18" charset="0"/>
              </a:rPr>
              <a:t>Bu Gider ve Yükümlülükler, Özel Hukuktan veya Kamu Hukukundan doğabilir</a:t>
            </a:r>
            <a:r>
              <a:rPr lang="tr-TR" dirty="0">
                <a:latin typeface="Times New Roman" panose="02020603050405020304" pitchFamily="18" charset="0"/>
                <a:cs typeface="Times New Roman" panose="02020603050405020304" pitchFamily="18" charset="0"/>
              </a:rPr>
              <a:t>. </a:t>
            </a:r>
            <a:endParaRPr lang="tr-TR" b="1" i="1" dirty="0">
              <a:latin typeface="Times New Roman" panose="02020603050405020304" pitchFamily="18" charset="0"/>
              <a:cs typeface="Times New Roman" panose="02020603050405020304" pitchFamily="18" charset="0"/>
            </a:endParaRPr>
          </a:p>
          <a:p>
            <a:pPr algn="just"/>
            <a:r>
              <a:rPr lang="tr-TR" b="1" i="1" dirty="0">
                <a:latin typeface="Times New Roman" panose="02020603050405020304" pitchFamily="18" charset="0"/>
                <a:cs typeface="Times New Roman" panose="02020603050405020304" pitchFamily="18" charset="0"/>
              </a:rPr>
              <a:t>Örneğin, </a:t>
            </a:r>
            <a:r>
              <a:rPr lang="tr-TR" dirty="0">
                <a:latin typeface="Times New Roman" panose="02020603050405020304" pitchFamily="18" charset="0"/>
                <a:cs typeface="Times New Roman" panose="02020603050405020304" pitchFamily="18" charset="0"/>
              </a:rPr>
              <a:t>Onarım, Koruma, İşletme Giderleri, Özel Hukuktan doğar.</a:t>
            </a:r>
          </a:p>
          <a:p>
            <a:pPr algn="just"/>
            <a:r>
              <a:rPr lang="tr-TR" b="1" dirty="0">
                <a:latin typeface="Times New Roman" panose="02020603050405020304" pitchFamily="18" charset="0"/>
                <a:cs typeface="Times New Roman" panose="02020603050405020304" pitchFamily="18" charset="0"/>
              </a:rPr>
              <a:t>Paylı Mala ait Vergi </a:t>
            </a:r>
            <a:r>
              <a:rPr lang="tr-TR" dirty="0">
                <a:latin typeface="Times New Roman" panose="02020603050405020304" pitchFamily="18" charset="0"/>
                <a:cs typeface="Times New Roman" panose="02020603050405020304" pitchFamily="18" charset="0"/>
              </a:rPr>
              <a:t>ve </a:t>
            </a:r>
            <a:r>
              <a:rPr lang="tr-TR" b="1" dirty="0">
                <a:latin typeface="Times New Roman" panose="02020603050405020304" pitchFamily="18" charset="0"/>
                <a:cs typeface="Times New Roman" panose="02020603050405020304" pitchFamily="18" charset="0"/>
              </a:rPr>
              <a:t>diğer Kamu Hukuku Yükümlülükleri, </a:t>
            </a:r>
            <a:r>
              <a:rPr lang="tr-TR" b="1" i="1" dirty="0">
                <a:latin typeface="Times New Roman" panose="02020603050405020304" pitchFamily="18" charset="0"/>
                <a:cs typeface="Times New Roman" panose="02020603050405020304" pitchFamily="18" charset="0"/>
              </a:rPr>
              <a:t>Kamu Hukukundan</a:t>
            </a:r>
            <a:r>
              <a:rPr lang="tr-TR" b="1" dirty="0">
                <a:latin typeface="Times New Roman" panose="02020603050405020304" pitchFamily="18" charset="0"/>
                <a:cs typeface="Times New Roman" panose="02020603050405020304" pitchFamily="18" charset="0"/>
              </a:rPr>
              <a:t> doğar</a:t>
            </a:r>
            <a:r>
              <a:rPr lang="tr-TR" sz="3200" b="1"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878240004"/>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dirty="0">
                <a:latin typeface="Times New Roman" panose="02020603050405020304" pitchFamily="18" charset="0"/>
                <a:cs typeface="Times New Roman" panose="02020603050405020304" pitchFamily="18" charset="0"/>
              </a:rPr>
              <a:t>Bu </a:t>
            </a:r>
            <a:r>
              <a:rPr lang="tr-TR" sz="3600" b="1" dirty="0">
                <a:latin typeface="Times New Roman" panose="02020603050405020304" pitchFamily="18" charset="0"/>
                <a:cs typeface="Times New Roman" panose="02020603050405020304" pitchFamily="18" charset="0"/>
              </a:rPr>
              <a:t>Gider </a:t>
            </a:r>
            <a:r>
              <a:rPr lang="tr-TR" sz="3600" dirty="0">
                <a:latin typeface="Times New Roman" panose="02020603050405020304" pitchFamily="18" charset="0"/>
                <a:cs typeface="Times New Roman" panose="02020603050405020304" pitchFamily="18" charset="0"/>
              </a:rPr>
              <a:t>ve </a:t>
            </a:r>
            <a:r>
              <a:rPr lang="tr-TR" sz="3600" b="1" dirty="0">
                <a:latin typeface="Times New Roman" panose="02020603050405020304" pitchFamily="18" charset="0"/>
                <a:cs typeface="Times New Roman" panose="02020603050405020304" pitchFamily="18" charset="0"/>
              </a:rPr>
              <a:t>Yükümlülüklere</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her</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Paydaş, </a:t>
            </a:r>
            <a:r>
              <a:rPr lang="tr-TR" sz="3600" b="1" i="1" dirty="0">
                <a:latin typeface="Times New Roman" panose="02020603050405020304" pitchFamily="18" charset="0"/>
                <a:cs typeface="Times New Roman" panose="02020603050405020304" pitchFamily="18" charset="0"/>
              </a:rPr>
              <a:t>Payı Oranında </a:t>
            </a:r>
            <a:r>
              <a:rPr lang="tr-TR" sz="3600" b="1" dirty="0">
                <a:latin typeface="Times New Roman" panose="02020603050405020304" pitchFamily="18" charset="0"/>
                <a:cs typeface="Times New Roman" panose="02020603050405020304" pitchFamily="18" charset="0"/>
              </a:rPr>
              <a:t>katılır</a:t>
            </a:r>
            <a:r>
              <a:rPr lang="tr-TR" sz="3600" dirty="0">
                <a:latin typeface="Times New Roman" panose="02020603050405020304" pitchFamily="18" charset="0"/>
                <a:cs typeface="Times New Roman" panose="02020603050405020304" pitchFamily="18" charset="0"/>
              </a:rPr>
              <a:t>. Bu, </a:t>
            </a:r>
            <a:r>
              <a:rPr lang="tr-TR" sz="3600" b="1" dirty="0">
                <a:latin typeface="Times New Roman" panose="02020603050405020304" pitchFamily="18" charset="0"/>
                <a:cs typeface="Times New Roman" panose="02020603050405020304" pitchFamily="18" charset="0"/>
              </a:rPr>
              <a:t>Kanundan doğan</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Paya</a:t>
            </a:r>
            <a:r>
              <a:rPr lang="tr-TR" sz="3600" dirty="0">
                <a:latin typeface="Times New Roman" panose="02020603050405020304" pitchFamily="18" charset="0"/>
                <a:cs typeface="Times New Roman" panose="02020603050405020304" pitchFamily="18" charset="0"/>
              </a:rPr>
              <a:t> </a:t>
            </a:r>
            <a:r>
              <a:rPr lang="tr-TR" sz="3600" i="1" dirty="0">
                <a:latin typeface="Times New Roman" panose="02020603050405020304" pitchFamily="18" charset="0"/>
                <a:cs typeface="Times New Roman" panose="02020603050405020304" pitchFamily="18" charset="0"/>
              </a:rPr>
              <a:t>(Eşyaya) </a:t>
            </a:r>
            <a:r>
              <a:rPr lang="tr-TR" sz="3600" b="1" dirty="0">
                <a:latin typeface="Times New Roman" panose="02020603050405020304" pitchFamily="18" charset="0"/>
                <a:cs typeface="Times New Roman" panose="02020603050405020304" pitchFamily="18" charset="0"/>
              </a:rPr>
              <a:t>bağlı bir Borçtur </a:t>
            </a:r>
            <a:r>
              <a:rPr lang="tr-TR" sz="3600" dirty="0">
                <a:latin typeface="Times New Roman" panose="02020603050405020304" pitchFamily="18" charset="0"/>
                <a:cs typeface="Times New Roman" panose="02020603050405020304" pitchFamily="18" charset="0"/>
              </a:rPr>
              <a:t>ve </a:t>
            </a:r>
            <a:r>
              <a:rPr lang="tr-TR" sz="3600" b="1" dirty="0">
                <a:latin typeface="Times New Roman" panose="02020603050405020304" pitchFamily="18" charset="0"/>
                <a:cs typeface="Times New Roman" panose="02020603050405020304" pitchFamily="18" charset="0"/>
              </a:rPr>
              <a:t>her </a:t>
            </a:r>
            <a:r>
              <a:rPr lang="tr-TR" sz="3600" b="1" i="1" dirty="0">
                <a:latin typeface="Times New Roman" panose="02020603050405020304" pitchFamily="18" charset="0"/>
                <a:cs typeface="Times New Roman" panose="02020603050405020304" pitchFamily="18" charset="0"/>
              </a:rPr>
              <a:t>Paydaş</a:t>
            </a:r>
            <a:r>
              <a:rPr lang="tr-TR" sz="3600" i="1" dirty="0">
                <a:latin typeface="Times New Roman" panose="02020603050405020304" pitchFamily="18" charset="0"/>
                <a:cs typeface="Times New Roman" panose="02020603050405020304" pitchFamily="18" charset="0"/>
              </a:rPr>
              <a:t>,</a:t>
            </a:r>
            <a:r>
              <a:rPr lang="tr-TR" sz="3600" dirty="0">
                <a:latin typeface="Times New Roman" panose="02020603050405020304" pitchFamily="18" charset="0"/>
                <a:cs typeface="Times New Roman" panose="02020603050405020304" pitchFamily="18" charset="0"/>
              </a:rPr>
              <a:t> sadece </a:t>
            </a:r>
            <a:r>
              <a:rPr lang="tr-TR" sz="3600" b="1" dirty="0">
                <a:latin typeface="Times New Roman" panose="02020603050405020304" pitchFamily="18" charset="0"/>
                <a:cs typeface="Times New Roman" panose="02020603050405020304" pitchFamily="18" charset="0"/>
              </a:rPr>
              <a:t>Paydaşlığı sırasında yapılan Giderlere katılmak zorundadır. </a:t>
            </a:r>
          </a:p>
          <a:p>
            <a:pPr algn="just"/>
            <a:r>
              <a:rPr lang="tr-TR" sz="3600" b="1" dirty="0">
                <a:latin typeface="Times New Roman" panose="02020603050405020304" pitchFamily="18" charset="0"/>
                <a:cs typeface="Times New Roman" panose="02020603050405020304" pitchFamily="18" charset="0"/>
              </a:rPr>
              <a:t>Paydaşın Paylı Mülkiyete katılmasından önceki </a:t>
            </a:r>
            <a:r>
              <a:rPr lang="tr-TR" sz="3600" dirty="0">
                <a:latin typeface="Times New Roman" panose="02020603050405020304" pitchFamily="18" charset="0"/>
                <a:cs typeface="Times New Roman" panose="02020603050405020304" pitchFamily="18" charset="0"/>
              </a:rPr>
              <a:t>ve </a:t>
            </a:r>
            <a:r>
              <a:rPr lang="tr-TR" sz="3600" b="1" i="1" dirty="0">
                <a:latin typeface="Times New Roman" panose="02020603050405020304" pitchFamily="18" charset="0"/>
                <a:cs typeface="Times New Roman" panose="02020603050405020304" pitchFamily="18" charset="0"/>
              </a:rPr>
              <a:t>Paylı Mülkiyetten ayrılmasından sonraki Giderlere Katılma Borcu </a:t>
            </a:r>
            <a:r>
              <a:rPr lang="tr-TR" sz="3600" b="1" dirty="0">
                <a:latin typeface="Times New Roman" panose="02020603050405020304" pitchFamily="18" charset="0"/>
                <a:cs typeface="Times New Roman" panose="02020603050405020304" pitchFamily="18" charset="0"/>
              </a:rPr>
              <a:t>yoktur. </a:t>
            </a:r>
          </a:p>
          <a:p>
            <a:endParaRPr lang="tr-TR" sz="3600" dirty="0"/>
          </a:p>
        </p:txBody>
      </p:sp>
    </p:spTree>
    <p:extLst>
      <p:ext uri="{BB962C8B-B14F-4D97-AF65-F5344CB8AC3E}">
        <p14:creationId xmlns:p14="http://schemas.microsoft.com/office/powerpoint/2010/main" val="677609487"/>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Eğer yapılan Gider kanuna uygun değilse</a:t>
            </a:r>
            <a:r>
              <a:rPr lang="tr-TR" sz="3600" b="1" i="1" dirty="0">
                <a:latin typeface="Times New Roman" panose="02020603050405020304" pitchFamily="18" charset="0"/>
                <a:cs typeface="Times New Roman" panose="02020603050405020304" pitchFamily="18" charset="0"/>
              </a:rPr>
              <a:t>, örneğin MK m. 691 / II hükmüne göre</a:t>
            </a:r>
            <a:r>
              <a:rPr lang="tr-TR" sz="3600" i="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alınmış uygun bir Karar yokken </a:t>
            </a:r>
            <a:r>
              <a:rPr lang="tr-TR" sz="3600" i="1" dirty="0">
                <a:latin typeface="Times New Roman" panose="02020603050405020304" pitchFamily="18" charset="0"/>
                <a:cs typeface="Times New Roman" panose="02020603050405020304" pitchFamily="18" charset="0"/>
              </a:rPr>
              <a:t>bir Paydaş, Olağan Yönetim Sınırlarını aşan bir Onarım yapmışsa, bu durumda ne olacaktır?</a:t>
            </a:r>
          </a:p>
          <a:p>
            <a:pPr algn="just"/>
            <a:r>
              <a:rPr lang="tr-TR" sz="3600" dirty="0">
                <a:latin typeface="Times New Roman" panose="02020603050405020304" pitchFamily="18" charset="0"/>
                <a:cs typeface="Times New Roman" panose="02020603050405020304" pitchFamily="18" charset="0"/>
              </a:rPr>
              <a:t>Bu durumda</a:t>
            </a:r>
            <a:r>
              <a:rPr lang="tr-TR" sz="3600" b="1" dirty="0">
                <a:latin typeface="Times New Roman" panose="02020603050405020304" pitchFamily="18" charset="0"/>
                <a:cs typeface="Times New Roman" panose="02020603050405020304" pitchFamily="18" charset="0"/>
              </a:rPr>
              <a:t>, o, yaptığı Gideri, </a:t>
            </a:r>
            <a:r>
              <a:rPr lang="tr-TR" sz="3600" dirty="0">
                <a:latin typeface="Times New Roman" panose="02020603050405020304" pitchFamily="18" charset="0"/>
                <a:cs typeface="Times New Roman" panose="02020603050405020304" pitchFamily="18" charset="0"/>
              </a:rPr>
              <a:t>artık</a:t>
            </a:r>
            <a:r>
              <a:rPr lang="tr-TR" sz="3600" b="1" dirty="0">
                <a:latin typeface="Times New Roman" panose="02020603050405020304" pitchFamily="18" charset="0"/>
                <a:cs typeface="Times New Roman" panose="02020603050405020304" pitchFamily="18" charset="0"/>
              </a:rPr>
              <a:t> MK m. 694 hükmüne dayanarak, </a:t>
            </a:r>
            <a:r>
              <a:rPr lang="tr-TR" sz="3600" b="1" i="1" dirty="0">
                <a:latin typeface="Times New Roman" panose="02020603050405020304" pitchFamily="18" charset="0"/>
                <a:cs typeface="Times New Roman" panose="02020603050405020304" pitchFamily="18" charset="0"/>
              </a:rPr>
              <a:t>diğer Paydaşlardan</a:t>
            </a:r>
            <a:r>
              <a:rPr lang="tr-TR" sz="3600" b="1" dirty="0">
                <a:latin typeface="Times New Roman" panose="02020603050405020304" pitchFamily="18" charset="0"/>
                <a:cs typeface="Times New Roman" panose="02020603050405020304" pitchFamily="18" charset="0"/>
              </a:rPr>
              <a:t> talep edemez</a:t>
            </a:r>
            <a:r>
              <a:rPr lang="tr-TR" sz="3600" dirty="0">
                <a:latin typeface="Times New Roman" panose="02020603050405020304" pitchFamily="18" charset="0"/>
                <a:cs typeface="Times New Roman" panose="02020603050405020304" pitchFamily="18" charset="0"/>
              </a:rPr>
              <a:t>, ancak </a:t>
            </a:r>
            <a:r>
              <a:rPr lang="tr-TR" sz="3600" b="1" i="1" dirty="0">
                <a:latin typeface="Times New Roman" panose="02020603050405020304" pitchFamily="18" charset="0"/>
                <a:cs typeface="Times New Roman" panose="02020603050405020304" pitchFamily="18" charset="0"/>
              </a:rPr>
              <a:t>Vekâletsiz İş Görme </a:t>
            </a:r>
            <a:r>
              <a:rPr lang="tr-TR" sz="3600" dirty="0">
                <a:latin typeface="Times New Roman" panose="02020603050405020304" pitchFamily="18" charset="0"/>
                <a:cs typeface="Times New Roman" panose="02020603050405020304" pitchFamily="18" charset="0"/>
              </a:rPr>
              <a:t>veya </a:t>
            </a:r>
            <a:r>
              <a:rPr lang="tr-TR" sz="3600" b="1" i="1" dirty="0">
                <a:latin typeface="Times New Roman" panose="02020603050405020304" pitchFamily="18" charset="0"/>
                <a:cs typeface="Times New Roman" panose="02020603050405020304" pitchFamily="18" charset="0"/>
              </a:rPr>
              <a:t>Sebepsiz Zenginleşme hükümlerine </a:t>
            </a:r>
            <a:r>
              <a:rPr lang="tr-TR" sz="3600" b="1" dirty="0">
                <a:latin typeface="Times New Roman" panose="02020603050405020304" pitchFamily="18" charset="0"/>
                <a:cs typeface="Times New Roman" panose="02020603050405020304" pitchFamily="18" charset="0"/>
              </a:rPr>
              <a:t>dayanabilir.</a:t>
            </a:r>
          </a:p>
        </p:txBody>
      </p:sp>
    </p:spTree>
    <p:extLst>
      <p:ext uri="{BB962C8B-B14F-4D97-AF65-F5344CB8AC3E}">
        <p14:creationId xmlns:p14="http://schemas.microsoft.com/office/powerpoint/2010/main" val="1721561554"/>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endParaRPr lang="tr-TR" dirty="0"/>
          </a:p>
        </p:txBody>
      </p:sp>
      <p:sp>
        <p:nvSpPr>
          <p:cNvPr id="3" name="İçerik Yer Tutucusu 2"/>
          <p:cNvSpPr>
            <a:spLocks noGrp="1"/>
          </p:cNvSpPr>
          <p:nvPr>
            <p:ph idx="1"/>
          </p:nvPr>
        </p:nvSpPr>
        <p:spPr>
          <a:xfrm>
            <a:off x="699911" y="1825624"/>
            <a:ext cx="10653889" cy="5032375"/>
          </a:xfrm>
        </p:spPr>
        <p:txBody>
          <a:bodyPr>
            <a:noAutofit/>
          </a:bodyPr>
          <a:lstStyle/>
          <a:p>
            <a:pPr algn="just"/>
            <a:r>
              <a:rPr lang="tr-TR" sz="3200" b="1" dirty="0">
                <a:latin typeface="Times New Roman" panose="02020603050405020304" pitchFamily="18" charset="0"/>
                <a:cs typeface="Times New Roman" panose="02020603050405020304" pitchFamily="18" charset="0"/>
              </a:rPr>
              <a:t>MK m. 694 / II hükmü </a:t>
            </a:r>
            <a:r>
              <a:rPr lang="tr-TR" sz="32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Payına düşenden fazlasını ödemiş bulunan paydaş, diğerlerine payları oranında rücu edebilir» </a:t>
            </a:r>
            <a:r>
              <a:rPr lang="tr-TR" sz="3200" b="1" dirty="0">
                <a:latin typeface="Times New Roman" panose="02020603050405020304" pitchFamily="18" charset="0"/>
                <a:cs typeface="Times New Roman" panose="02020603050405020304" pitchFamily="18" charset="0"/>
              </a:rPr>
              <a:t>hükmünü koymuştur. </a:t>
            </a:r>
          </a:p>
          <a:p>
            <a:pPr algn="just"/>
            <a:r>
              <a:rPr lang="tr-TR" sz="3200" dirty="0">
                <a:latin typeface="Times New Roman" panose="02020603050405020304" pitchFamily="18" charset="0"/>
                <a:cs typeface="Times New Roman" panose="02020603050405020304" pitchFamily="18" charset="0"/>
              </a:rPr>
              <a:t>Buna göre, </a:t>
            </a:r>
            <a:r>
              <a:rPr lang="tr-TR" sz="3200" b="1" dirty="0">
                <a:latin typeface="Times New Roman" panose="02020603050405020304" pitchFamily="18" charset="0"/>
                <a:cs typeface="Times New Roman" panose="02020603050405020304" pitchFamily="18" charset="0"/>
              </a:rPr>
              <a:t>Payından fazla ödeyen Paydaşa karşı </a:t>
            </a:r>
            <a:r>
              <a:rPr lang="tr-TR" sz="3200" b="1" i="1" dirty="0">
                <a:latin typeface="Times New Roman" panose="02020603050405020304" pitchFamily="18" charset="0"/>
                <a:cs typeface="Times New Roman" panose="02020603050405020304" pitchFamily="18" charset="0"/>
              </a:rPr>
              <a:t>diğer Paydaşlar</a:t>
            </a:r>
            <a:r>
              <a:rPr lang="tr-TR" sz="3200" b="1" dirty="0">
                <a:latin typeface="Times New Roman" panose="02020603050405020304" pitchFamily="18" charset="0"/>
                <a:cs typeface="Times New Roman" panose="02020603050405020304" pitchFamily="18" charset="0"/>
              </a:rPr>
              <a:t>, </a:t>
            </a:r>
            <a:r>
              <a:rPr lang="tr-TR" sz="3200" dirty="0" err="1">
                <a:latin typeface="Times New Roman" panose="02020603050405020304" pitchFamily="18" charset="0"/>
                <a:cs typeface="Times New Roman" panose="02020603050405020304" pitchFamily="18" charset="0"/>
              </a:rPr>
              <a:t>müteselsilen</a:t>
            </a:r>
            <a:r>
              <a:rPr lang="tr-TR" sz="3200" dirty="0">
                <a:latin typeface="Times New Roman" panose="02020603050405020304" pitchFamily="18" charset="0"/>
                <a:cs typeface="Times New Roman" panose="02020603050405020304" pitchFamily="18" charset="0"/>
              </a:rPr>
              <a:t> değil, </a:t>
            </a:r>
            <a:r>
              <a:rPr lang="tr-TR" sz="3200" b="1" i="1" dirty="0">
                <a:latin typeface="Times New Roman" panose="02020603050405020304" pitchFamily="18" charset="0"/>
                <a:cs typeface="Times New Roman" panose="02020603050405020304" pitchFamily="18" charset="0"/>
              </a:rPr>
              <a:t>Payları Oranında </a:t>
            </a:r>
            <a:r>
              <a:rPr lang="tr-TR" sz="3200" b="1" dirty="0">
                <a:latin typeface="Times New Roman" panose="02020603050405020304" pitchFamily="18" charset="0"/>
                <a:cs typeface="Times New Roman" panose="02020603050405020304" pitchFamily="18" charset="0"/>
              </a:rPr>
              <a:t>sorumludurlar. </a:t>
            </a:r>
          </a:p>
          <a:p>
            <a:pPr algn="just"/>
            <a:r>
              <a:rPr lang="tr-TR" sz="3200" dirty="0">
                <a:latin typeface="Times New Roman" panose="02020603050405020304" pitchFamily="18" charset="0"/>
                <a:cs typeface="Times New Roman" panose="02020603050405020304" pitchFamily="18" charset="0"/>
              </a:rPr>
              <a:t>Bu bağlamda, </a:t>
            </a:r>
            <a:r>
              <a:rPr lang="tr-TR" sz="3200" b="1" dirty="0">
                <a:latin typeface="Times New Roman" panose="02020603050405020304" pitchFamily="18" charset="0"/>
                <a:cs typeface="Times New Roman" panose="02020603050405020304" pitchFamily="18" charset="0"/>
              </a:rPr>
              <a:t>Payını ödeyemeyen</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Acze Düşen </a:t>
            </a:r>
            <a:r>
              <a:rPr lang="tr-TR" sz="3200" dirty="0">
                <a:latin typeface="Times New Roman" panose="02020603050405020304" pitchFamily="18" charset="0"/>
                <a:cs typeface="Times New Roman" panose="02020603050405020304" pitchFamily="18" charset="0"/>
              </a:rPr>
              <a:t>veya </a:t>
            </a:r>
            <a:r>
              <a:rPr lang="tr-TR" sz="3200" b="1" dirty="0">
                <a:latin typeface="Times New Roman" panose="02020603050405020304" pitchFamily="18" charset="0"/>
                <a:cs typeface="Times New Roman" panose="02020603050405020304" pitchFamily="18" charset="0"/>
              </a:rPr>
              <a:t>İflas halinde olan Paydaşın Gider Payı</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diğer Paydaşlardan </a:t>
            </a:r>
            <a:r>
              <a:rPr lang="tr-TR" sz="3200" b="1" dirty="0">
                <a:latin typeface="Times New Roman" panose="02020603050405020304" pitchFamily="18" charset="0"/>
                <a:cs typeface="Times New Roman" panose="02020603050405020304" pitchFamily="18" charset="0"/>
              </a:rPr>
              <a:t>tahsil</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edilemez. </a:t>
            </a:r>
          </a:p>
          <a:p>
            <a:pPr marL="0" indent="0" algn="just">
              <a:buNone/>
            </a:pPr>
            <a:endParaRPr lang="tr-TR" sz="3600" dirty="0"/>
          </a:p>
          <a:p>
            <a:pPr algn="just"/>
            <a:endParaRPr lang="tr-TR" sz="2400" dirty="0"/>
          </a:p>
        </p:txBody>
      </p:sp>
    </p:spTree>
    <p:extLst>
      <p:ext uri="{BB962C8B-B14F-4D97-AF65-F5344CB8AC3E}">
        <p14:creationId xmlns:p14="http://schemas.microsoft.com/office/powerpoint/2010/main" val="1478579585"/>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Paydaşlar, </a:t>
            </a:r>
            <a:r>
              <a:rPr lang="tr-TR" sz="3200" b="1" i="1" dirty="0">
                <a:latin typeface="Times New Roman" panose="02020603050405020304" pitchFamily="18" charset="0"/>
                <a:cs typeface="Times New Roman" panose="02020603050405020304" pitchFamily="18" charset="0"/>
              </a:rPr>
              <a:t>MK m. 689 hükmü çerçevesinde</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aralarında anlaşarak</a:t>
            </a:r>
            <a:r>
              <a:rPr lang="tr-TR" sz="3200" b="1" dirty="0">
                <a:latin typeface="Times New Roman" panose="02020603050405020304" pitchFamily="18" charset="0"/>
                <a:cs typeface="Times New Roman" panose="02020603050405020304" pitchFamily="18" charset="0"/>
              </a:rPr>
              <a:t>, Giderlere</a:t>
            </a:r>
            <a:r>
              <a:rPr lang="tr-TR" sz="3200" b="1" i="1"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Katılma konusunda, </a:t>
            </a:r>
            <a:r>
              <a:rPr lang="tr-TR" sz="3200" b="1" i="1" dirty="0">
                <a:latin typeface="Times New Roman" panose="02020603050405020304" pitchFamily="18" charset="0"/>
                <a:cs typeface="Times New Roman" panose="02020603050405020304" pitchFamily="18" charset="0"/>
              </a:rPr>
              <a:t>MK m. 694 / I hükmündeki Düzenlemeden </a:t>
            </a:r>
            <a:r>
              <a:rPr lang="tr-TR" sz="3200" b="1" dirty="0">
                <a:latin typeface="Times New Roman" panose="02020603050405020304" pitchFamily="18" charset="0"/>
                <a:cs typeface="Times New Roman" panose="02020603050405020304" pitchFamily="18" charset="0"/>
              </a:rPr>
              <a:t>farklı bir esas kabul etmiş olabilirler</a:t>
            </a:r>
            <a:r>
              <a:rPr lang="tr-TR" sz="3200" dirty="0">
                <a:latin typeface="Times New Roman" panose="02020603050405020304" pitchFamily="18" charset="0"/>
                <a:cs typeface="Times New Roman" panose="02020603050405020304" pitchFamily="18" charset="0"/>
              </a:rPr>
              <a:t>. </a:t>
            </a:r>
            <a:endParaRPr lang="tr-TR" sz="3200" i="1" dirty="0">
              <a:latin typeface="Times New Roman" panose="02020603050405020304" pitchFamily="18" charset="0"/>
              <a:cs typeface="Times New Roman" panose="02020603050405020304" pitchFamily="18" charset="0"/>
            </a:endParaRPr>
          </a:p>
          <a:p>
            <a:pPr algn="just"/>
            <a:r>
              <a:rPr lang="tr-TR" sz="3200" b="1" dirty="0">
                <a:latin typeface="Times New Roman" panose="02020603050405020304" pitchFamily="18" charset="0"/>
                <a:cs typeface="Times New Roman" panose="02020603050405020304" pitchFamily="18" charset="0"/>
              </a:rPr>
              <a:t>MK m. 694 hükmündeki </a:t>
            </a:r>
            <a:r>
              <a:rPr lang="tr-TR" sz="3200" b="1" i="1" dirty="0">
                <a:latin typeface="Times New Roman" panose="02020603050405020304" pitchFamily="18" charset="0"/>
                <a:cs typeface="Times New Roman" panose="02020603050405020304" pitchFamily="18" charset="0"/>
              </a:rPr>
              <a:t>«aksine bir hüküm bulunmadıkça</a:t>
            </a:r>
            <a:r>
              <a:rPr lang="tr-TR" sz="3200" b="1" dirty="0">
                <a:latin typeface="Times New Roman" panose="02020603050405020304" pitchFamily="18" charset="0"/>
                <a:cs typeface="Times New Roman" panose="02020603050405020304" pitchFamily="18" charset="0"/>
              </a:rPr>
              <a:t>» sözcükleri</a:t>
            </a:r>
            <a:r>
              <a:rPr lang="tr-TR" sz="3200" dirty="0">
                <a:latin typeface="Times New Roman" panose="02020603050405020304" pitchFamily="18" charset="0"/>
                <a:cs typeface="Times New Roman" panose="02020603050405020304" pitchFamily="18" charset="0"/>
              </a:rPr>
              <a:t>, hem «</a:t>
            </a:r>
            <a:r>
              <a:rPr lang="tr-TR" sz="3200" b="1" dirty="0">
                <a:latin typeface="Times New Roman" panose="02020603050405020304" pitchFamily="18" charset="0"/>
                <a:cs typeface="Times New Roman" panose="02020603050405020304" pitchFamily="18" charset="0"/>
              </a:rPr>
              <a:t>aksine bir kanuni düzenleme bulunmadıkça</a:t>
            </a:r>
            <a:r>
              <a:rPr lang="tr-TR" sz="3200" dirty="0">
                <a:latin typeface="Times New Roman" panose="02020603050405020304" pitchFamily="18" charset="0"/>
                <a:cs typeface="Times New Roman" panose="02020603050405020304" pitchFamily="18" charset="0"/>
              </a:rPr>
              <a:t>», hem de </a:t>
            </a:r>
            <a:r>
              <a:rPr lang="tr-TR" sz="3200" b="1" i="1" dirty="0">
                <a:latin typeface="Times New Roman" panose="02020603050405020304" pitchFamily="18" charset="0"/>
                <a:cs typeface="Times New Roman" panose="02020603050405020304" pitchFamily="18" charset="0"/>
              </a:rPr>
              <a:t>«aksi kararlaştırılmadıkça»</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şeklinde anlaşılmalıdır. </a:t>
            </a:r>
          </a:p>
          <a:p>
            <a:pPr marL="0" indent="0">
              <a:buNone/>
            </a:pPr>
            <a:endParaRPr lang="tr-TR" sz="3200" dirty="0"/>
          </a:p>
        </p:txBody>
      </p:sp>
    </p:spTree>
    <p:extLst>
      <p:ext uri="{BB962C8B-B14F-4D97-AF65-F5344CB8AC3E}">
        <p14:creationId xmlns:p14="http://schemas.microsoft.com/office/powerpoint/2010/main" val="1838962179"/>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4000" dirty="0">
                <a:latin typeface="Times New Roman" panose="02020603050405020304" pitchFamily="18" charset="0"/>
                <a:cs typeface="Times New Roman" panose="02020603050405020304" pitchFamily="18" charset="0"/>
              </a:rPr>
              <a:t>Gerçekten, </a:t>
            </a:r>
            <a:r>
              <a:rPr lang="tr-TR" sz="4000" b="1" dirty="0">
                <a:latin typeface="Times New Roman" panose="02020603050405020304" pitchFamily="18" charset="0"/>
                <a:cs typeface="Times New Roman" panose="02020603050405020304" pitchFamily="18" charset="0"/>
              </a:rPr>
              <a:t>Paydaşlar,</a:t>
            </a:r>
            <a:r>
              <a:rPr lang="tr-TR" sz="4000" dirty="0">
                <a:latin typeface="Times New Roman" panose="02020603050405020304" pitchFamily="18" charset="0"/>
                <a:cs typeface="Times New Roman" panose="02020603050405020304" pitchFamily="18" charset="0"/>
              </a:rPr>
              <a:t> </a:t>
            </a:r>
            <a:r>
              <a:rPr lang="tr-TR" sz="4000" i="1" dirty="0">
                <a:latin typeface="Times New Roman" panose="02020603050405020304" pitchFamily="18" charset="0"/>
                <a:cs typeface="Times New Roman" panose="02020603050405020304" pitchFamily="18" charset="0"/>
              </a:rPr>
              <a:t>örneğin</a:t>
            </a:r>
            <a:r>
              <a:rPr lang="tr-TR" sz="4000"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Pay Oranı Esasına dayanan Kanuni Düzenlemeden farklı bir Yararlanma Düzeni kararlaştırmaları durumunda</a:t>
            </a:r>
            <a:r>
              <a:rPr lang="tr-TR" sz="4000" b="1" dirty="0">
                <a:latin typeface="Times New Roman" panose="02020603050405020304" pitchFamily="18" charset="0"/>
                <a:cs typeface="Times New Roman" panose="02020603050405020304" pitchFamily="18" charset="0"/>
              </a:rPr>
              <a:t>, Giderlere Katılmada </a:t>
            </a:r>
            <a:r>
              <a:rPr lang="tr-TR" sz="4000" dirty="0">
                <a:latin typeface="Times New Roman" panose="02020603050405020304" pitchFamily="18" charset="0"/>
                <a:cs typeface="Times New Roman" panose="02020603050405020304" pitchFamily="18" charset="0"/>
              </a:rPr>
              <a:t>da</a:t>
            </a:r>
            <a:r>
              <a:rPr lang="tr-TR" sz="4000" b="1"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Pay Oranından farklı bir Ölçüt </a:t>
            </a:r>
            <a:r>
              <a:rPr lang="tr-TR" sz="4000" b="1" dirty="0">
                <a:latin typeface="Times New Roman" panose="02020603050405020304" pitchFamily="18" charset="0"/>
                <a:cs typeface="Times New Roman" panose="02020603050405020304" pitchFamily="18" charset="0"/>
              </a:rPr>
              <a:t>kabul edebilirler </a:t>
            </a:r>
            <a:r>
              <a:rPr lang="tr-TR" sz="4000" dirty="0">
                <a:latin typeface="Times New Roman" panose="02020603050405020304" pitchFamily="18" charset="0"/>
                <a:cs typeface="Times New Roman" panose="02020603050405020304" pitchFamily="18" charset="0"/>
              </a:rPr>
              <a:t>veya </a:t>
            </a:r>
            <a:r>
              <a:rPr lang="tr-TR" sz="4000" b="1" dirty="0">
                <a:latin typeface="Times New Roman" panose="02020603050405020304" pitchFamily="18" charset="0"/>
                <a:cs typeface="Times New Roman" panose="02020603050405020304" pitchFamily="18" charset="0"/>
              </a:rPr>
              <a:t>böyle bir İstisna, </a:t>
            </a:r>
            <a:r>
              <a:rPr lang="tr-TR" sz="4000" dirty="0">
                <a:latin typeface="Times New Roman" panose="02020603050405020304" pitchFamily="18" charset="0"/>
                <a:cs typeface="Times New Roman" panose="02020603050405020304" pitchFamily="18" charset="0"/>
              </a:rPr>
              <a:t>bir </a:t>
            </a:r>
            <a:r>
              <a:rPr lang="tr-TR" sz="4000" b="1" i="1" dirty="0">
                <a:latin typeface="Times New Roman" panose="02020603050405020304" pitchFamily="18" charset="0"/>
                <a:cs typeface="Times New Roman" panose="02020603050405020304" pitchFamily="18" charset="0"/>
              </a:rPr>
              <a:t>Kanun Hükmü </a:t>
            </a:r>
            <a:r>
              <a:rPr lang="tr-TR" sz="4000" dirty="0">
                <a:latin typeface="Times New Roman" panose="02020603050405020304" pitchFamily="18" charset="0"/>
                <a:cs typeface="Times New Roman" panose="02020603050405020304" pitchFamily="18" charset="0"/>
              </a:rPr>
              <a:t>ile</a:t>
            </a:r>
            <a:r>
              <a:rPr lang="tr-TR" sz="4000" b="1" dirty="0">
                <a:latin typeface="Times New Roman" panose="02020603050405020304" pitchFamily="18" charset="0"/>
                <a:cs typeface="Times New Roman" panose="02020603050405020304" pitchFamily="18" charset="0"/>
              </a:rPr>
              <a:t> öngörülmüş olabilir. </a:t>
            </a:r>
          </a:p>
          <a:p>
            <a:endParaRPr lang="tr-TR" dirty="0"/>
          </a:p>
        </p:txBody>
      </p:sp>
    </p:spTree>
    <p:extLst>
      <p:ext uri="{BB962C8B-B14F-4D97-AF65-F5344CB8AC3E}">
        <p14:creationId xmlns:p14="http://schemas.microsoft.com/office/powerpoint/2010/main" val="2697092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lvl="1" algn="just"/>
            <a:r>
              <a:rPr lang="tr-TR" sz="3200" dirty="0">
                <a:latin typeface="Times New Roman" panose="02020603050405020304" pitchFamily="18" charset="0"/>
                <a:cs typeface="Times New Roman" panose="02020603050405020304" pitchFamily="18" charset="0"/>
              </a:rPr>
              <a:t>Öyleyse, </a:t>
            </a:r>
            <a:r>
              <a:rPr lang="tr-TR" sz="3200" b="1" u="sng" dirty="0">
                <a:latin typeface="Times New Roman" panose="02020603050405020304" pitchFamily="18" charset="0"/>
                <a:cs typeface="Times New Roman" panose="02020603050405020304" pitchFamily="18" charset="0"/>
              </a:rPr>
              <a:t>Paylı Mülkiyet</a:t>
            </a:r>
            <a:r>
              <a:rPr lang="tr-TR" sz="3200" b="1" dirty="0">
                <a:latin typeface="Times New Roman" panose="02020603050405020304" pitchFamily="18" charset="0"/>
                <a:cs typeface="Times New Roman" panose="02020603050405020304" pitchFamily="18" charset="0"/>
              </a:rPr>
              <a:t>, bir şey üzerindeki </a:t>
            </a:r>
            <a:r>
              <a:rPr lang="tr-TR" sz="3200" b="1" i="1" dirty="0">
                <a:latin typeface="Times New Roman" panose="02020603050405020304" pitchFamily="18" charset="0"/>
                <a:cs typeface="Times New Roman" panose="02020603050405020304" pitchFamily="18" charset="0"/>
              </a:rPr>
              <a:t>Mülkiyet</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Hakkının </a:t>
            </a:r>
            <a:r>
              <a:rPr lang="tr-TR" sz="3200" b="1" dirty="0">
                <a:latin typeface="Times New Roman" panose="02020603050405020304" pitchFamily="18" charset="0"/>
                <a:cs typeface="Times New Roman" panose="02020603050405020304" pitchFamily="18" charset="0"/>
              </a:rPr>
              <a:t>paylı olarak </a:t>
            </a:r>
            <a:r>
              <a:rPr lang="tr-TR" sz="3200" b="1" i="1" dirty="0">
                <a:latin typeface="Times New Roman" panose="02020603050405020304" pitchFamily="18" charset="0"/>
                <a:cs typeface="Times New Roman" panose="02020603050405020304" pitchFamily="18" charset="0"/>
              </a:rPr>
              <a:t>birden çok Kişiye </a:t>
            </a:r>
            <a:r>
              <a:rPr lang="tr-TR" sz="3200" b="1" dirty="0">
                <a:latin typeface="Times New Roman" panose="02020603050405020304" pitchFamily="18" charset="0"/>
                <a:cs typeface="Times New Roman" panose="02020603050405020304" pitchFamily="18" charset="0"/>
              </a:rPr>
              <a:t>ait olması durumudur. </a:t>
            </a:r>
          </a:p>
          <a:p>
            <a:pPr lvl="1" algn="just"/>
            <a:r>
              <a:rPr lang="tr-TR" sz="3200" b="1" dirty="0">
                <a:latin typeface="Times New Roman" panose="02020603050405020304" pitchFamily="18" charset="0"/>
                <a:cs typeface="Times New Roman" panose="02020603050405020304" pitchFamily="18" charset="0"/>
              </a:rPr>
              <a:t>Mülkiyet dışında</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Sınırlı Ayni Haklar </a:t>
            </a:r>
            <a:r>
              <a:rPr lang="tr-TR" sz="3200" dirty="0">
                <a:latin typeface="Times New Roman" panose="02020603050405020304" pitchFamily="18" charset="0"/>
                <a:cs typeface="Times New Roman" panose="02020603050405020304" pitchFamily="18" charset="0"/>
              </a:rPr>
              <a:t>ve </a:t>
            </a:r>
            <a:r>
              <a:rPr lang="tr-TR" sz="3200" b="1" i="1" dirty="0">
                <a:latin typeface="Times New Roman" panose="02020603050405020304" pitchFamily="18" charset="0"/>
                <a:cs typeface="Times New Roman" panose="02020603050405020304" pitchFamily="18" charset="0"/>
              </a:rPr>
              <a:t>Alacak Hakları </a:t>
            </a:r>
            <a:r>
              <a:rPr lang="tr-TR" sz="3200" dirty="0">
                <a:latin typeface="Times New Roman" panose="02020603050405020304" pitchFamily="18" charset="0"/>
                <a:cs typeface="Times New Roman" panose="02020603050405020304" pitchFamily="18" charset="0"/>
              </a:rPr>
              <a:t>da </a:t>
            </a:r>
            <a:r>
              <a:rPr lang="tr-TR" sz="3200" b="1" dirty="0">
                <a:latin typeface="Times New Roman" panose="02020603050405020304" pitchFamily="18" charset="0"/>
                <a:cs typeface="Times New Roman" panose="02020603050405020304" pitchFamily="18" charset="0"/>
              </a:rPr>
              <a:t>Paylı olarak </a:t>
            </a:r>
            <a:r>
              <a:rPr lang="tr-TR" sz="3200" b="1" i="1" dirty="0">
                <a:latin typeface="Times New Roman" panose="02020603050405020304" pitchFamily="18" charset="0"/>
                <a:cs typeface="Times New Roman" panose="02020603050405020304" pitchFamily="18" charset="0"/>
              </a:rPr>
              <a:t>birden çok Kişiye </a:t>
            </a:r>
            <a:r>
              <a:rPr lang="tr-TR" sz="3200" b="1" dirty="0">
                <a:latin typeface="Times New Roman" panose="02020603050405020304" pitchFamily="18" charset="0"/>
                <a:cs typeface="Times New Roman" panose="02020603050405020304" pitchFamily="18" charset="0"/>
              </a:rPr>
              <a:t>ait olabilir. </a:t>
            </a:r>
          </a:p>
          <a:p>
            <a:pPr lvl="1" algn="just"/>
            <a:r>
              <a:rPr lang="tr-TR" sz="3200" dirty="0">
                <a:latin typeface="Times New Roman" panose="02020603050405020304" pitchFamily="18" charset="0"/>
                <a:cs typeface="Times New Roman" panose="02020603050405020304" pitchFamily="18" charset="0"/>
              </a:rPr>
              <a:t>Bu durumda, </a:t>
            </a:r>
            <a:r>
              <a:rPr lang="tr-TR" sz="3200" b="1" i="1" dirty="0">
                <a:latin typeface="Times New Roman" panose="02020603050405020304" pitchFamily="18" charset="0"/>
                <a:cs typeface="Times New Roman" panose="02020603050405020304" pitchFamily="18" charset="0"/>
              </a:rPr>
              <a:t>Paylı Mülkiyet Hükümleri</a:t>
            </a:r>
            <a:r>
              <a:rPr lang="tr-TR" sz="3200" dirty="0">
                <a:latin typeface="Times New Roman" panose="02020603050405020304" pitchFamily="18" charset="0"/>
                <a:cs typeface="Times New Roman" panose="02020603050405020304" pitchFamily="18" charset="0"/>
              </a:rPr>
              <a:t>, bunların </a:t>
            </a:r>
            <a:r>
              <a:rPr lang="tr-TR" sz="3200" b="1" dirty="0">
                <a:latin typeface="Times New Roman" panose="02020603050405020304" pitchFamily="18" charset="0"/>
                <a:cs typeface="Times New Roman" panose="02020603050405020304" pitchFamily="18" charset="0"/>
              </a:rPr>
              <a:t>niteliği elverdiği oranda kıyasen uygulanabilir</a:t>
            </a:r>
            <a:r>
              <a:rPr lang="tr-TR" sz="3200" dirty="0">
                <a:latin typeface="Times New Roman" panose="02020603050405020304" pitchFamily="18" charset="0"/>
                <a:cs typeface="Times New Roman" panose="02020603050405020304" pitchFamily="18" charset="0"/>
              </a:rPr>
              <a:t>. </a:t>
            </a:r>
          </a:p>
          <a:p>
            <a:pPr marL="457200" lvl="1" indent="0">
              <a:buNone/>
            </a:pPr>
            <a:endParaRPr lang="tr-TR" sz="3200" dirty="0"/>
          </a:p>
        </p:txBody>
      </p:sp>
    </p:spTree>
    <p:extLst>
      <p:ext uri="{BB962C8B-B14F-4D97-AF65-F5344CB8AC3E}">
        <p14:creationId xmlns:p14="http://schemas.microsoft.com/office/powerpoint/2010/main" val="2880642923"/>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Autofit/>
          </a:bodyPr>
          <a:lstStyle/>
          <a:p>
            <a:pPr algn="just"/>
            <a:r>
              <a:rPr lang="tr-TR" sz="3200" b="1" dirty="0">
                <a:latin typeface="Times New Roman" panose="02020603050405020304" pitchFamily="18" charset="0"/>
                <a:cs typeface="Times New Roman" panose="02020603050405020304" pitchFamily="18" charset="0"/>
              </a:rPr>
              <a:t>MK m. 694 / I hükmü, </a:t>
            </a:r>
            <a:r>
              <a:rPr lang="tr-TR" sz="3200" b="1" i="1" dirty="0">
                <a:latin typeface="Times New Roman" panose="02020603050405020304" pitchFamily="18" charset="0"/>
                <a:cs typeface="Times New Roman" panose="02020603050405020304" pitchFamily="18" charset="0"/>
              </a:rPr>
              <a:t>Paydaşlar arasındaki İç İlişkiyi </a:t>
            </a:r>
            <a:r>
              <a:rPr lang="tr-TR" sz="3200" b="1" dirty="0">
                <a:latin typeface="Times New Roman" panose="02020603050405020304" pitchFamily="18" charset="0"/>
                <a:cs typeface="Times New Roman" panose="02020603050405020304" pitchFamily="18" charset="0"/>
              </a:rPr>
              <a:t>düzenler. </a:t>
            </a:r>
          </a:p>
          <a:p>
            <a:pPr algn="just"/>
            <a:r>
              <a:rPr lang="tr-TR" sz="3200" b="1" dirty="0">
                <a:latin typeface="Times New Roman" panose="02020603050405020304" pitchFamily="18" charset="0"/>
                <a:cs typeface="Times New Roman" panose="02020603050405020304" pitchFamily="18" charset="0"/>
              </a:rPr>
              <a:t>Paydaşların Paylı Mal nedeniyle </a:t>
            </a:r>
            <a:r>
              <a:rPr lang="tr-TR" sz="3200" b="1" i="1" dirty="0">
                <a:latin typeface="Times New Roman" panose="02020603050405020304" pitchFamily="18" charset="0"/>
                <a:cs typeface="Times New Roman" panose="02020603050405020304" pitchFamily="18" charset="0"/>
              </a:rPr>
              <a:t>Üçüncü Kişilere karşı Sorumlulukları, </a:t>
            </a:r>
            <a:r>
              <a:rPr lang="tr-TR" sz="3200" b="1" dirty="0">
                <a:latin typeface="Times New Roman" panose="02020603050405020304" pitchFamily="18" charset="0"/>
                <a:cs typeface="Times New Roman" panose="02020603050405020304" pitchFamily="18" charset="0"/>
              </a:rPr>
              <a:t>Dış İlişki </a:t>
            </a:r>
            <a:r>
              <a:rPr lang="tr-TR" sz="3200" dirty="0">
                <a:latin typeface="Times New Roman" panose="02020603050405020304" pitchFamily="18" charset="0"/>
                <a:cs typeface="Times New Roman" panose="02020603050405020304" pitchFamily="18" charset="0"/>
              </a:rPr>
              <a:t>ile</a:t>
            </a:r>
            <a:r>
              <a:rPr lang="tr-TR" sz="3200" b="1" dirty="0">
                <a:latin typeface="Times New Roman" panose="02020603050405020304" pitchFamily="18" charset="0"/>
                <a:cs typeface="Times New Roman" panose="02020603050405020304" pitchFamily="18" charset="0"/>
              </a:rPr>
              <a:t> ilgili hükümlere göre belirlenir</a:t>
            </a:r>
            <a:r>
              <a:rPr lang="tr-TR" sz="3200" dirty="0">
                <a:latin typeface="Times New Roman" panose="02020603050405020304" pitchFamily="18" charset="0"/>
                <a:cs typeface="Times New Roman" panose="02020603050405020304" pitchFamily="18" charset="0"/>
              </a:rPr>
              <a:t>. </a:t>
            </a:r>
          </a:p>
          <a:p>
            <a:pPr algn="just"/>
            <a:r>
              <a:rPr lang="tr-TR" sz="3200" b="1" i="1" dirty="0">
                <a:latin typeface="Times New Roman" panose="02020603050405020304" pitchFamily="18" charset="0"/>
                <a:cs typeface="Times New Roman" panose="02020603050405020304" pitchFamily="18" charset="0"/>
              </a:rPr>
              <a:t>Örneğin, </a:t>
            </a:r>
            <a:r>
              <a:rPr lang="tr-TR" sz="3200" b="1" dirty="0">
                <a:latin typeface="Times New Roman" panose="02020603050405020304" pitchFamily="18" charset="0"/>
                <a:cs typeface="Times New Roman" panose="02020603050405020304" pitchFamily="18" charset="0"/>
              </a:rPr>
              <a:t>Sözleşmeden doğan Borçlarda, </a:t>
            </a:r>
            <a:r>
              <a:rPr lang="tr-TR" sz="3200" dirty="0">
                <a:latin typeface="Times New Roman" panose="02020603050405020304" pitchFamily="18" charset="0"/>
                <a:cs typeface="Times New Roman" panose="02020603050405020304" pitchFamily="18" charset="0"/>
              </a:rPr>
              <a:t>aksine bir taahhüt yoksa</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Pay Oranlarına </a:t>
            </a:r>
            <a:r>
              <a:rPr lang="tr-TR" sz="3200" b="1" dirty="0">
                <a:latin typeface="Times New Roman" panose="02020603050405020304" pitchFamily="18" charset="0"/>
                <a:cs typeface="Times New Roman" panose="02020603050405020304" pitchFamily="18" charset="0"/>
              </a:rPr>
              <a:t>göre Sorumluluk söz konusu olur. </a:t>
            </a:r>
          </a:p>
          <a:p>
            <a:pPr algn="just"/>
            <a:r>
              <a:rPr lang="tr-TR" sz="3200" b="1" dirty="0">
                <a:latin typeface="Times New Roman" panose="02020603050405020304" pitchFamily="18" charset="0"/>
                <a:cs typeface="Times New Roman" panose="02020603050405020304" pitchFamily="18" charset="0"/>
              </a:rPr>
              <a:t>Sebep Sorumluluğu hallerinde ise</a:t>
            </a:r>
            <a:r>
              <a:rPr lang="tr-TR" sz="32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a:t>
            </a:r>
            <a:r>
              <a:rPr lang="tr-TR" sz="3200" b="1" i="1" dirty="0">
                <a:latin typeface="Times New Roman" panose="02020603050405020304" pitchFamily="18" charset="0"/>
                <a:cs typeface="Times New Roman" panose="02020603050405020304" pitchFamily="18" charset="0"/>
              </a:rPr>
              <a:t>örneğin,</a:t>
            </a:r>
            <a:r>
              <a:rPr lang="tr-TR" sz="3200" i="1" dirty="0">
                <a:latin typeface="Times New Roman" panose="02020603050405020304" pitchFamily="18" charset="0"/>
                <a:cs typeface="Times New Roman" panose="02020603050405020304" pitchFamily="18" charset="0"/>
              </a:rPr>
              <a:t> MK m. 730, BK m 69,) </a:t>
            </a:r>
            <a:r>
              <a:rPr lang="tr-TR" sz="3200" b="1" i="1" dirty="0">
                <a:latin typeface="Times New Roman" panose="02020603050405020304" pitchFamily="18" charset="0"/>
                <a:cs typeface="Times New Roman" panose="02020603050405020304" pitchFamily="18" charset="0"/>
              </a:rPr>
              <a:t>Müteselsil Sorumluluk </a:t>
            </a:r>
            <a:r>
              <a:rPr lang="tr-TR" sz="3200" dirty="0">
                <a:latin typeface="Times New Roman" panose="02020603050405020304" pitchFamily="18" charset="0"/>
                <a:cs typeface="Times New Roman" panose="02020603050405020304" pitchFamily="18" charset="0"/>
              </a:rPr>
              <a:t>vardır. </a:t>
            </a:r>
          </a:p>
        </p:txBody>
      </p:sp>
    </p:spTree>
    <p:extLst>
      <p:ext uri="{BB962C8B-B14F-4D97-AF65-F5344CB8AC3E}">
        <p14:creationId xmlns:p14="http://schemas.microsoft.com/office/powerpoint/2010/main" val="41114640"/>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extLst>
              <p:ext uri="{D42A27DB-BD31-4B8C-83A1-F6EECF244321}">
                <p14:modId xmlns:p14="http://schemas.microsoft.com/office/powerpoint/2010/main" val="2442920878"/>
              </p:ext>
            </p:extLst>
          </p:nvPr>
        </p:nvGraphicFramePr>
        <p:xfrm>
          <a:off x="152400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13996454"/>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Paylı Mülkiyetin Sona Ermesi </a:t>
            </a:r>
          </a:p>
        </p:txBody>
      </p:sp>
      <p:sp>
        <p:nvSpPr>
          <p:cNvPr id="3" name="İçerik Yer Tutucusu 2"/>
          <p:cNvSpPr>
            <a:spLocks noGrp="1"/>
          </p:cNvSpPr>
          <p:nvPr>
            <p:ph idx="1"/>
          </p:nvPr>
        </p:nvSpPr>
        <p:spPr/>
        <p:txBody>
          <a:bodyPr>
            <a:normAutofit lnSpcReduction="10000"/>
          </a:bodyPr>
          <a:lstStyle/>
          <a:p>
            <a:pPr algn="just"/>
            <a:r>
              <a:rPr lang="tr-TR" sz="2400" dirty="0"/>
              <a:t>(</a:t>
            </a:r>
            <a:r>
              <a:rPr lang="tr-TR" b="1" i="1" dirty="0">
                <a:latin typeface="Times New Roman" panose="02020603050405020304" pitchFamily="18" charset="0"/>
                <a:cs typeface="Times New Roman" panose="02020603050405020304" pitchFamily="18" charset="0"/>
              </a:rPr>
              <a:t>Sirmen</a:t>
            </a:r>
            <a:r>
              <a:rPr lang="tr-TR" i="1" dirty="0">
                <a:latin typeface="Times New Roman" panose="02020603050405020304" pitchFamily="18" charset="0"/>
                <a:cs typeface="Times New Roman" panose="02020603050405020304" pitchFamily="18" charset="0"/>
              </a:rPr>
              <a:t>, Eşya H., 6. B., s. 396 vd.; </a:t>
            </a:r>
            <a:r>
              <a:rPr lang="tr-TR" b="1" i="1" dirty="0" err="1">
                <a:latin typeface="Times New Roman" panose="02020603050405020304" pitchFamily="18" charset="0"/>
                <a:cs typeface="Times New Roman" panose="02020603050405020304" pitchFamily="18" charset="0"/>
              </a:rPr>
              <a:t>Oğuzman</a:t>
            </a:r>
            <a:r>
              <a:rPr lang="tr-TR" b="1" i="1" dirty="0">
                <a:latin typeface="Times New Roman" panose="02020603050405020304" pitchFamily="18" charset="0"/>
                <a:cs typeface="Times New Roman" panose="02020603050405020304" pitchFamily="18" charset="0"/>
              </a:rPr>
              <a:t> / </a:t>
            </a:r>
            <a:r>
              <a:rPr lang="tr-TR" b="1" i="1" dirty="0" err="1">
                <a:latin typeface="Times New Roman" panose="02020603050405020304" pitchFamily="18" charset="0"/>
                <a:cs typeface="Times New Roman" panose="02020603050405020304" pitchFamily="18" charset="0"/>
              </a:rPr>
              <a:t>Seliçi</a:t>
            </a:r>
            <a:r>
              <a:rPr lang="tr-TR" b="1" i="1" dirty="0">
                <a:latin typeface="Times New Roman" panose="02020603050405020304" pitchFamily="18" charset="0"/>
                <a:cs typeface="Times New Roman" panose="02020603050405020304" pitchFamily="18" charset="0"/>
              </a:rPr>
              <a:t> / Oktay- Özdemir</a:t>
            </a:r>
            <a:r>
              <a:rPr lang="tr-TR" i="1" dirty="0">
                <a:latin typeface="Times New Roman" panose="02020603050405020304" pitchFamily="18" charset="0"/>
                <a:cs typeface="Times New Roman" panose="02020603050405020304" pitchFamily="18" charset="0"/>
              </a:rPr>
              <a:t>, Eşya H., 17. B., s. 326 vd.; </a:t>
            </a:r>
            <a:r>
              <a:rPr lang="tr-TR" b="1" i="1" dirty="0">
                <a:latin typeface="Times New Roman" panose="02020603050405020304" pitchFamily="18" charset="0"/>
                <a:cs typeface="Times New Roman" panose="02020603050405020304" pitchFamily="18" charset="0"/>
              </a:rPr>
              <a:t>Eren,</a:t>
            </a:r>
            <a:r>
              <a:rPr lang="tr-TR" i="1" dirty="0">
                <a:latin typeface="Times New Roman" panose="02020603050405020304" pitchFamily="18" charset="0"/>
                <a:cs typeface="Times New Roman" panose="02020603050405020304" pitchFamily="18" charset="0"/>
              </a:rPr>
              <a:t> Mülkiyet H., 4. B., s. 116 vd.; </a:t>
            </a:r>
            <a:r>
              <a:rPr lang="tr-TR" b="1" i="1" dirty="0">
                <a:latin typeface="Times New Roman" panose="02020603050405020304" pitchFamily="18" charset="0"/>
                <a:cs typeface="Times New Roman" panose="02020603050405020304" pitchFamily="18" charset="0"/>
              </a:rPr>
              <a:t>Ertaş</a:t>
            </a:r>
            <a:r>
              <a:rPr lang="tr-TR" i="1" dirty="0">
                <a:latin typeface="Times New Roman" panose="02020603050405020304" pitchFamily="18" charset="0"/>
                <a:cs typeface="Times New Roman" panose="02020603050405020304" pitchFamily="18" charset="0"/>
              </a:rPr>
              <a:t>, Eşya H., 14. B., s. 251 vd.)</a:t>
            </a:r>
          </a:p>
          <a:p>
            <a:r>
              <a:rPr lang="tr-TR" sz="4000" b="1" u="sng" dirty="0">
                <a:latin typeface="Times New Roman" panose="02020603050405020304" pitchFamily="18" charset="0"/>
                <a:cs typeface="Times New Roman" panose="02020603050405020304" pitchFamily="18" charset="0"/>
              </a:rPr>
              <a:t>Paylı Mülkiyet, iki türlü sona erer. </a:t>
            </a:r>
          </a:p>
          <a:p>
            <a:pPr algn="just"/>
            <a:r>
              <a:rPr lang="tr-TR" sz="4000" b="1" dirty="0">
                <a:latin typeface="Times New Roman" panose="02020603050405020304" pitchFamily="18" charset="0"/>
                <a:cs typeface="Times New Roman" panose="02020603050405020304" pitchFamily="18" charset="0"/>
              </a:rPr>
              <a:t>1)</a:t>
            </a:r>
            <a:r>
              <a:rPr lang="tr-TR" sz="4000" dirty="0">
                <a:latin typeface="Times New Roman" panose="02020603050405020304" pitchFamily="18" charset="0"/>
                <a:cs typeface="Times New Roman" panose="02020603050405020304" pitchFamily="18" charset="0"/>
              </a:rPr>
              <a:t> </a:t>
            </a:r>
            <a:r>
              <a:rPr lang="tr-TR" sz="4000" b="1" dirty="0">
                <a:latin typeface="Times New Roman" panose="02020603050405020304" pitchFamily="18" charset="0"/>
                <a:cs typeface="Times New Roman" panose="02020603050405020304" pitchFamily="18" charset="0"/>
              </a:rPr>
              <a:t>Paylı Mülkiyet</a:t>
            </a:r>
            <a:r>
              <a:rPr lang="tr-TR" sz="4000"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bir</a:t>
            </a:r>
            <a:r>
              <a:rPr lang="tr-TR" sz="4000" dirty="0">
                <a:latin typeface="Times New Roman" panose="02020603050405020304" pitchFamily="18" charset="0"/>
                <a:cs typeface="Times New Roman" panose="02020603050405020304" pitchFamily="18" charset="0"/>
              </a:rPr>
              <a:t> veya </a:t>
            </a:r>
            <a:r>
              <a:rPr lang="tr-TR" sz="4000" b="1" i="1" dirty="0">
                <a:latin typeface="Times New Roman" panose="02020603050405020304" pitchFamily="18" charset="0"/>
                <a:cs typeface="Times New Roman" panose="02020603050405020304" pitchFamily="18" charset="0"/>
              </a:rPr>
              <a:t>birkaç Paydaş </a:t>
            </a:r>
            <a:r>
              <a:rPr lang="tr-TR" sz="4000" dirty="0">
                <a:latin typeface="Times New Roman" panose="02020603050405020304" pitchFamily="18" charset="0"/>
                <a:cs typeface="Times New Roman" panose="02020603050405020304" pitchFamily="18" charset="0"/>
              </a:rPr>
              <a:t>için </a:t>
            </a:r>
            <a:r>
              <a:rPr lang="tr-TR" sz="4000" b="1" dirty="0">
                <a:latin typeface="Times New Roman" panose="02020603050405020304" pitchFamily="18" charset="0"/>
                <a:cs typeface="Times New Roman" panose="02020603050405020304" pitchFamily="18" charset="0"/>
              </a:rPr>
              <a:t>sona erer. </a:t>
            </a:r>
          </a:p>
          <a:p>
            <a:pPr algn="just"/>
            <a:r>
              <a:rPr lang="tr-TR" sz="4000" dirty="0">
                <a:latin typeface="Times New Roman" panose="02020603050405020304" pitchFamily="18" charset="0"/>
                <a:cs typeface="Times New Roman" panose="02020603050405020304" pitchFamily="18" charset="0"/>
              </a:rPr>
              <a:t> </a:t>
            </a:r>
            <a:r>
              <a:rPr lang="tr-TR" sz="4000" b="1" dirty="0">
                <a:latin typeface="Times New Roman" panose="02020603050405020304" pitchFamily="18" charset="0"/>
                <a:cs typeface="Times New Roman" panose="02020603050405020304" pitchFamily="18" charset="0"/>
              </a:rPr>
              <a:t>2)Paylı Mülkiyet, </a:t>
            </a:r>
            <a:r>
              <a:rPr lang="tr-TR" sz="4000" b="1" i="1" dirty="0">
                <a:latin typeface="Times New Roman" panose="02020603050405020304" pitchFamily="18" charset="0"/>
                <a:cs typeface="Times New Roman" panose="02020603050405020304" pitchFamily="18" charset="0"/>
              </a:rPr>
              <a:t>bütün Paydaşlar </a:t>
            </a:r>
            <a:r>
              <a:rPr lang="tr-TR" sz="4000" dirty="0">
                <a:latin typeface="Times New Roman" panose="02020603050405020304" pitchFamily="18" charset="0"/>
                <a:cs typeface="Times New Roman" panose="02020603050405020304" pitchFamily="18" charset="0"/>
              </a:rPr>
              <a:t>için </a:t>
            </a:r>
            <a:r>
              <a:rPr lang="tr-TR" sz="4000" b="1" dirty="0">
                <a:latin typeface="Times New Roman" panose="02020603050405020304" pitchFamily="18" charset="0"/>
                <a:cs typeface="Times New Roman" panose="02020603050405020304" pitchFamily="18" charset="0"/>
              </a:rPr>
              <a:t>sona erer. </a:t>
            </a:r>
          </a:p>
          <a:p>
            <a:pPr marL="0" indent="0">
              <a:buNone/>
            </a:pPr>
            <a:endParaRPr lang="tr-T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37454235"/>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solidFill>
                  <a:schemeClr val="tx1"/>
                </a:solidFill>
                <a:latin typeface="Times New Roman" pitchFamily="18" charset="0"/>
                <a:cs typeface="Times New Roman" pitchFamily="18" charset="0"/>
              </a:rPr>
              <a:t>Paylı Mülkiyetin Sona Ermesi </a:t>
            </a:r>
          </a:p>
        </p:txBody>
      </p:sp>
      <p:graphicFrame>
        <p:nvGraphicFramePr>
          <p:cNvPr id="4" name="3 İçerik Yer Tutucusu"/>
          <p:cNvGraphicFramePr>
            <a:graphicFrameLocks noGrp="1"/>
          </p:cNvGraphicFramePr>
          <p:nvPr>
            <p:ph idx="1"/>
            <p:extLst>
              <p:ext uri="{D42A27DB-BD31-4B8C-83A1-F6EECF244321}">
                <p14:modId xmlns:p14="http://schemas.microsoft.com/office/powerpoint/2010/main" val="1730484112"/>
              </p:ext>
            </p:extLst>
          </p:nvPr>
        </p:nvGraphicFramePr>
        <p:xfrm>
          <a:off x="1981200" y="1882775"/>
          <a:ext cx="82296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58822113"/>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latin typeface="+mn-lt"/>
              </a:rPr>
              <a:t>Bir veya Birkaç Paydaş Bakımından Sona Erme </a:t>
            </a:r>
            <a:br>
              <a:rPr lang="tr-TR" b="1" dirty="0">
                <a:latin typeface="+mn-lt"/>
              </a:rPr>
            </a:b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6000" dirty="0">
                <a:latin typeface="Times New Roman" panose="02020603050405020304" pitchFamily="18" charset="0"/>
                <a:cs typeface="Times New Roman" panose="02020603050405020304" pitchFamily="18" charset="0"/>
              </a:rPr>
              <a:t>Bu başlık altında, iki grup yer alır: </a:t>
            </a:r>
          </a:p>
          <a:p>
            <a:r>
              <a:rPr lang="tr-TR" sz="5400" b="1" dirty="0">
                <a:latin typeface="Times New Roman" panose="02020603050405020304" pitchFamily="18" charset="0"/>
                <a:cs typeface="Times New Roman" panose="02020603050405020304" pitchFamily="18" charset="0"/>
              </a:rPr>
              <a:t>Genel Sebepler</a:t>
            </a:r>
          </a:p>
          <a:p>
            <a:pPr algn="just"/>
            <a:r>
              <a:rPr lang="tr-TR" sz="5400" b="1" dirty="0">
                <a:latin typeface="Times New Roman" panose="02020603050405020304" pitchFamily="18" charset="0"/>
                <a:cs typeface="Times New Roman" panose="02020603050405020304" pitchFamily="18" charset="0"/>
              </a:rPr>
              <a:t>Paydaşın Mahkeme Kararı ile Paydaşlıktan Çıkarılması</a:t>
            </a:r>
          </a:p>
          <a:p>
            <a:pPr marL="0" indent="0">
              <a:buNone/>
            </a:pPr>
            <a:endParaRPr lang="tr-TR" sz="4400" dirty="0"/>
          </a:p>
          <a:p>
            <a:endParaRPr lang="tr-TR" sz="4400" dirty="0"/>
          </a:p>
        </p:txBody>
      </p:sp>
    </p:spTree>
    <p:extLst>
      <p:ext uri="{BB962C8B-B14F-4D97-AF65-F5344CB8AC3E}">
        <p14:creationId xmlns:p14="http://schemas.microsoft.com/office/powerpoint/2010/main" val="1475720750"/>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a:solidFill>
                  <a:schemeClr val="tx1"/>
                </a:solidFill>
                <a:latin typeface="Times New Roman" pitchFamily="18" charset="0"/>
                <a:cs typeface="Times New Roman" pitchFamily="18" charset="0"/>
              </a:rPr>
              <a:t>Paylı Mülkiyetin Bir veya Birkaç Paydaş İçin Sona Ermesi</a:t>
            </a:r>
            <a:br>
              <a:rPr lang="tr-TR" dirty="0">
                <a:latin typeface="Times New Roman" pitchFamily="18" charset="0"/>
                <a:cs typeface="Times New Roman" pitchFamily="18" charset="0"/>
              </a:rPr>
            </a:br>
            <a:endParaRPr lang="tr-TR" dirty="0">
              <a:latin typeface="Times New Roman" pitchFamily="18" charset="0"/>
              <a:cs typeface="Times New Roman" pitchFamily="18" charset="0"/>
            </a:endParaRPr>
          </a:p>
        </p:txBody>
      </p:sp>
      <p:graphicFrame>
        <p:nvGraphicFramePr>
          <p:cNvPr id="5" name="4 İçerik Yer Tutucusu"/>
          <p:cNvGraphicFramePr>
            <a:graphicFrameLocks noGrp="1"/>
          </p:cNvGraphicFramePr>
          <p:nvPr>
            <p:ph idx="1"/>
            <p:extLst>
              <p:ext uri="{D42A27DB-BD31-4B8C-83A1-F6EECF244321}">
                <p14:modId xmlns:p14="http://schemas.microsoft.com/office/powerpoint/2010/main" val="2388521453"/>
              </p:ext>
            </p:extLst>
          </p:nvPr>
        </p:nvGraphicFramePr>
        <p:xfrm>
          <a:off x="1524000" y="1340768"/>
          <a:ext cx="9144000" cy="55172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19156206"/>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a:latin typeface="+mn-lt"/>
              </a:rPr>
              <a:t>Bir Veya Birkaç Paydaş Bakımından Sona Erme (</a:t>
            </a:r>
            <a:r>
              <a:rPr lang="tr-TR" sz="3600" b="1" i="1" dirty="0">
                <a:latin typeface="+mn-lt"/>
              </a:rPr>
              <a:t>Genel Sebepler</a:t>
            </a:r>
            <a:r>
              <a:rPr lang="tr-TR" sz="3600" b="1" dirty="0">
                <a:latin typeface="+mn-lt"/>
              </a:rPr>
              <a:t>) </a:t>
            </a:r>
          </a:p>
        </p:txBody>
      </p:sp>
      <p:sp>
        <p:nvSpPr>
          <p:cNvPr id="3" name="İçerik Yer Tutucusu 2"/>
          <p:cNvSpPr>
            <a:spLocks noGrp="1"/>
          </p:cNvSpPr>
          <p:nvPr>
            <p:ph idx="1"/>
          </p:nvPr>
        </p:nvSpPr>
        <p:spPr/>
        <p:txBody>
          <a:bodyPr>
            <a:normAutofit lnSpcReduction="10000"/>
          </a:bodyPr>
          <a:lstStyle/>
          <a:p>
            <a:pPr algn="just"/>
            <a:r>
              <a:rPr lang="tr-TR" sz="3200" b="1" dirty="0">
                <a:latin typeface="Times New Roman" panose="02020603050405020304" pitchFamily="18" charset="0"/>
                <a:cs typeface="Times New Roman" panose="02020603050405020304" pitchFamily="18" charset="0"/>
              </a:rPr>
              <a:t>Paydaşın Payını bir başkasına temlik etmesi </a:t>
            </a:r>
            <a:r>
              <a:rPr lang="tr-TR" sz="3200" dirty="0">
                <a:latin typeface="Times New Roman" panose="02020603050405020304" pitchFamily="18" charset="0"/>
                <a:cs typeface="Times New Roman" panose="02020603050405020304" pitchFamily="18" charset="0"/>
              </a:rPr>
              <a:t>veya</a:t>
            </a:r>
            <a:r>
              <a:rPr lang="tr-TR" sz="3200" b="1" dirty="0">
                <a:latin typeface="Times New Roman" panose="02020603050405020304" pitchFamily="18" charset="0"/>
                <a:cs typeface="Times New Roman" panose="02020603050405020304" pitchFamily="18" charset="0"/>
              </a:rPr>
              <a:t> Paydaşın Borcu için Payın Cebri İcra Yoluyla Satılması sonucu, </a:t>
            </a:r>
            <a:r>
              <a:rPr lang="tr-TR" sz="3200" dirty="0">
                <a:latin typeface="Times New Roman" panose="02020603050405020304" pitchFamily="18" charset="0"/>
                <a:cs typeface="Times New Roman" panose="02020603050405020304" pitchFamily="18" charset="0"/>
              </a:rPr>
              <a:t>eski </a:t>
            </a:r>
            <a:r>
              <a:rPr lang="tr-TR" sz="3200" b="1" dirty="0">
                <a:latin typeface="Times New Roman" panose="02020603050405020304" pitchFamily="18" charset="0"/>
                <a:cs typeface="Times New Roman" panose="02020603050405020304" pitchFamily="18" charset="0"/>
              </a:rPr>
              <a:t>Paydaş, </a:t>
            </a:r>
            <a:r>
              <a:rPr lang="tr-TR" sz="3200" b="1" i="1" dirty="0">
                <a:latin typeface="Times New Roman" panose="02020603050405020304" pitchFamily="18" charset="0"/>
                <a:cs typeface="Times New Roman" panose="02020603050405020304" pitchFamily="18" charset="0"/>
              </a:rPr>
              <a:t>Malik olmaktan </a:t>
            </a:r>
            <a:r>
              <a:rPr lang="tr-TR" sz="3200" b="1" dirty="0">
                <a:latin typeface="Times New Roman" panose="02020603050405020304" pitchFamily="18" charset="0"/>
                <a:cs typeface="Times New Roman" panose="02020603050405020304" pitchFamily="18" charset="0"/>
              </a:rPr>
              <a:t>çıkar. </a:t>
            </a:r>
          </a:p>
          <a:p>
            <a:pPr algn="just"/>
            <a:r>
              <a:rPr lang="tr-TR" sz="3200" b="1" i="1" dirty="0">
                <a:latin typeface="Times New Roman" panose="02020603050405020304" pitchFamily="18" charset="0"/>
                <a:cs typeface="Times New Roman" panose="02020603050405020304" pitchFamily="18" charset="0"/>
              </a:rPr>
              <a:t>Paydaşlardan birinin kendi Payından feragat etmesi halinde, </a:t>
            </a:r>
            <a:r>
              <a:rPr lang="tr-TR" sz="3200" b="1" dirty="0">
                <a:latin typeface="Times New Roman" panose="02020603050405020304" pitchFamily="18" charset="0"/>
                <a:cs typeface="Times New Roman" panose="02020603050405020304" pitchFamily="18" charset="0"/>
              </a:rPr>
              <a:t>bu Pay, </a:t>
            </a:r>
            <a:r>
              <a:rPr lang="tr-TR" sz="3200" b="1" i="1" dirty="0">
                <a:latin typeface="Times New Roman" panose="02020603050405020304" pitchFamily="18" charset="0"/>
                <a:cs typeface="Times New Roman" panose="02020603050405020304" pitchFamily="18" charset="0"/>
              </a:rPr>
              <a:t>Sahiplenme</a:t>
            </a:r>
            <a:r>
              <a:rPr lang="tr-TR" sz="3200" dirty="0">
                <a:latin typeface="Times New Roman" panose="02020603050405020304" pitchFamily="18" charset="0"/>
                <a:cs typeface="Times New Roman" panose="02020603050405020304" pitchFamily="18" charset="0"/>
              </a:rPr>
              <a:t> veya </a:t>
            </a:r>
            <a:r>
              <a:rPr lang="tr-TR" sz="3200" b="1" i="1" dirty="0">
                <a:latin typeface="Times New Roman" panose="02020603050405020304" pitchFamily="18" charset="0"/>
                <a:cs typeface="Times New Roman" panose="02020603050405020304" pitchFamily="18" charset="0"/>
              </a:rPr>
              <a:t>İşgal yoluyla </a:t>
            </a:r>
            <a:r>
              <a:rPr lang="tr-TR" sz="3200" b="1" dirty="0">
                <a:latin typeface="Times New Roman" panose="02020603050405020304" pitchFamily="18" charset="0"/>
                <a:cs typeface="Times New Roman" panose="02020603050405020304" pitchFamily="18" charset="0"/>
              </a:rPr>
              <a:t>edinilemeyeceğine göre</a:t>
            </a:r>
            <a:r>
              <a:rPr lang="tr-TR" sz="3200" dirty="0">
                <a:latin typeface="Times New Roman" panose="02020603050405020304" pitchFamily="18" charset="0"/>
                <a:cs typeface="Times New Roman" panose="02020603050405020304" pitchFamily="18" charset="0"/>
              </a:rPr>
              <a:t>, burada </a:t>
            </a:r>
            <a:r>
              <a:rPr lang="tr-TR" sz="3200" b="1" dirty="0">
                <a:latin typeface="Times New Roman" panose="02020603050405020304" pitchFamily="18" charset="0"/>
                <a:cs typeface="Times New Roman" panose="02020603050405020304" pitchFamily="18" charset="0"/>
              </a:rPr>
              <a:t>gerçek anlamda </a:t>
            </a:r>
            <a:r>
              <a:rPr lang="tr-TR" sz="3200" dirty="0">
                <a:latin typeface="Times New Roman" panose="02020603050405020304" pitchFamily="18" charset="0"/>
                <a:cs typeface="Times New Roman" panose="02020603050405020304" pitchFamily="18" charset="0"/>
              </a:rPr>
              <a:t>«</a:t>
            </a:r>
            <a:r>
              <a:rPr lang="tr-TR" sz="3200" b="1" dirty="0">
                <a:latin typeface="Times New Roman" panose="02020603050405020304" pitchFamily="18" charset="0"/>
                <a:cs typeface="Times New Roman" panose="02020603050405020304" pitchFamily="18" charset="0"/>
              </a:rPr>
              <a:t>Terkten»</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söz edilemez. </a:t>
            </a:r>
          </a:p>
          <a:p>
            <a:pPr algn="just"/>
            <a:r>
              <a:rPr lang="tr-TR" sz="3200" b="1" u="sng" dirty="0">
                <a:latin typeface="Times New Roman" panose="02020603050405020304" pitchFamily="18" charset="0"/>
                <a:cs typeface="Times New Roman" panose="02020603050405020304" pitchFamily="18" charset="0"/>
              </a:rPr>
              <a:t>Hakim görüş</a:t>
            </a:r>
            <a:r>
              <a:rPr lang="tr-TR" sz="3200" dirty="0">
                <a:latin typeface="Times New Roman" panose="02020603050405020304" pitchFamily="18" charset="0"/>
                <a:cs typeface="Times New Roman" panose="02020603050405020304" pitchFamily="18" charset="0"/>
              </a:rPr>
              <a:t>, bir </a:t>
            </a:r>
            <a:r>
              <a:rPr lang="tr-TR" sz="3200" b="1" i="1" dirty="0">
                <a:latin typeface="Times New Roman" panose="02020603050405020304" pitchFamily="18" charset="0"/>
                <a:cs typeface="Times New Roman" panose="02020603050405020304" pitchFamily="18" charset="0"/>
              </a:rPr>
              <a:t>Paydaşın Payından feragat etmesi halinde</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diğer Paydaşların Paylarının</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bu Pay Oranında </a:t>
            </a:r>
            <a:r>
              <a:rPr lang="tr-TR" sz="3200" b="1" dirty="0">
                <a:latin typeface="Times New Roman" panose="02020603050405020304" pitchFamily="18" charset="0"/>
                <a:cs typeface="Times New Roman" panose="02020603050405020304" pitchFamily="18" charset="0"/>
              </a:rPr>
              <a:t>büyüdüğü yolundadır. </a:t>
            </a:r>
          </a:p>
        </p:txBody>
      </p:sp>
    </p:spTree>
    <p:extLst>
      <p:ext uri="{BB962C8B-B14F-4D97-AF65-F5344CB8AC3E}">
        <p14:creationId xmlns:p14="http://schemas.microsoft.com/office/powerpoint/2010/main" val="2134715360"/>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a:latin typeface="+mn-lt"/>
              </a:rPr>
              <a:t>Paydaşın Mahkeme Kararıyla Paydaşlıktan Çıkarılması </a:t>
            </a:r>
            <a:r>
              <a:rPr lang="tr-TR" sz="3200" b="1" dirty="0">
                <a:latin typeface="+mn-lt"/>
              </a:rPr>
              <a:t>(</a:t>
            </a:r>
            <a:r>
              <a:rPr lang="tr-TR" sz="3200" b="1" i="1" dirty="0">
                <a:latin typeface="+mn-lt"/>
              </a:rPr>
              <a:t>MK m. 696)</a:t>
            </a:r>
          </a:p>
        </p:txBody>
      </p:sp>
      <p:sp>
        <p:nvSpPr>
          <p:cNvPr id="3" name="İçerik Yer Tutucusu 2"/>
          <p:cNvSpPr>
            <a:spLocks noGrp="1"/>
          </p:cNvSpPr>
          <p:nvPr>
            <p:ph idx="1"/>
          </p:nvPr>
        </p:nvSpPr>
        <p:spPr/>
        <p:txBody>
          <a:bodyPr>
            <a:normAutofit fontScale="92500" lnSpcReduction="20000"/>
          </a:bodyPr>
          <a:lstStyle/>
          <a:p>
            <a:pPr algn="just"/>
            <a:r>
              <a:rPr lang="tr-TR" b="1" u="sng" dirty="0">
                <a:latin typeface="Times New Roman" panose="02020603050405020304" pitchFamily="18" charset="0"/>
                <a:cs typeface="Times New Roman" panose="02020603050405020304" pitchFamily="18" charset="0"/>
              </a:rPr>
              <a:t>MK m. 696 hükmüne göre (f. 1-3)</a:t>
            </a:r>
          </a:p>
          <a:p>
            <a:pPr marL="0" indent="0" algn="just">
              <a:buNone/>
            </a:pP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Kendi tutum ve davranışlarıyla veya malın kullanılmasını bıraktığı ya da fiillerinden sorumlu olduğu kişilerin tutum ve davranışlarıyla diğer paydaşların tamamına veya bir kısmına karşı olan yükümlülüklerini ağır biçimde çiğneyen paydaş, bu yüzden onlar için paylı mülkiyet ilişkisinin devamını çekilmez hale getirmişse, mahkeme kararıyla paydaşlıktan çıkarılabilir. </a:t>
            </a:r>
          </a:p>
          <a:p>
            <a:pPr marL="0" indent="0" algn="just">
              <a:buNone/>
            </a:pP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Davanın açılması, aksi kararlaştırılmış olmadıkça, pay ve paydaş çoğunluğuyla karar verilmesine bağlıdır. </a:t>
            </a:r>
          </a:p>
          <a:p>
            <a:pPr marL="0" indent="0" algn="just">
              <a:buNone/>
            </a:pP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Hakim, çıkarma istemini haklı gördüğü takdirde, çıkarılacak paydaşın payını karşılayacak kısmı maldan ayırmaya olanak varsa, bu ayırmayı yaparak ayrılan parçanın Paylı Mülkiyetten çıkarılana özgülenmesine karar verir. </a:t>
            </a:r>
          </a:p>
        </p:txBody>
      </p:sp>
    </p:spTree>
    <p:extLst>
      <p:ext uri="{BB962C8B-B14F-4D97-AF65-F5344CB8AC3E}">
        <p14:creationId xmlns:p14="http://schemas.microsoft.com/office/powerpoint/2010/main" val="1658437411"/>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a:latin typeface="+mn-lt"/>
              </a:rPr>
              <a:t>MK m. 696 (f. 4-5)</a:t>
            </a:r>
          </a:p>
        </p:txBody>
      </p:sp>
      <p:sp>
        <p:nvSpPr>
          <p:cNvPr id="3" name="İçerik Yer Tutucusu 2"/>
          <p:cNvSpPr>
            <a:spLocks noGrp="1"/>
          </p:cNvSpPr>
          <p:nvPr>
            <p:ph idx="1"/>
          </p:nvPr>
        </p:nvSpPr>
        <p:spPr/>
        <p:txBody>
          <a:bodyPr>
            <a:normAutofit lnSpcReduction="10000"/>
          </a:bodyPr>
          <a:lstStyle/>
          <a:p>
            <a:pPr marL="0" indent="0" algn="just">
              <a:buNone/>
            </a:pPr>
            <a:r>
              <a:rPr lang="tr-TR" i="1" dirty="0">
                <a:latin typeface="Times New Roman" panose="02020603050405020304" pitchFamily="18" charset="0"/>
                <a:cs typeface="Times New Roman" panose="02020603050405020304" pitchFamily="18" charset="0"/>
              </a:rPr>
              <a:t>*Aynen ayrılmasına olanak bulunmayan maldaki payın dava tarihindeki değeriyle kendilerine devrini isteyen paydaş veya paydaşlar bu istemlerini paydaşlıktan çıkarma istemi ile birlikte ileri sürmek zorundadırlar. Hakim, hüküm vermeden önce </a:t>
            </a:r>
            <a:r>
              <a:rPr lang="tr-TR" i="1" dirty="0" err="1">
                <a:latin typeface="Times New Roman" panose="02020603050405020304" pitchFamily="18" charset="0"/>
                <a:cs typeface="Times New Roman" panose="02020603050405020304" pitchFamily="18" charset="0"/>
              </a:rPr>
              <a:t>re’sen</a:t>
            </a:r>
            <a:r>
              <a:rPr lang="tr-TR" i="1" dirty="0">
                <a:latin typeface="Times New Roman" panose="02020603050405020304" pitchFamily="18" charset="0"/>
                <a:cs typeface="Times New Roman" panose="02020603050405020304" pitchFamily="18" charset="0"/>
              </a:rPr>
              <a:t> belirleyeceği uygun bir süre içinde pay değerinin ödenmesine veya tevdiine karar verir. Davanın kabulü halinde payın istemde bulunan adına tesciline hükmolunur. </a:t>
            </a:r>
          </a:p>
          <a:p>
            <a:pPr marL="0" indent="0" algn="just">
              <a:buNone/>
            </a:pPr>
            <a:r>
              <a:rPr lang="tr-TR" i="1" dirty="0">
                <a:latin typeface="Times New Roman" panose="02020603050405020304" pitchFamily="18" charset="0"/>
                <a:cs typeface="Times New Roman" panose="02020603050405020304" pitchFamily="18" charset="0"/>
              </a:rPr>
              <a:t>  *Payı karşılayacak kısım maldan aynen ayrılamaz ve bu payı isteyen paydaş da bulunmazsa hakim, davalıya payını devretmesi için bir süre belirler ve bu süre içinde devredilmeyen payın açık arttırmayla satışına karar verir. Satış kararı, cebri icra yoluyla paraya çevirmeye ilişkin hükümler uyarınca yerine getirilir.» </a:t>
            </a:r>
          </a:p>
          <a:p>
            <a:pPr algn="just"/>
            <a:endParaRPr lang="tr-TR" dirty="0"/>
          </a:p>
          <a:p>
            <a:pPr marL="0" indent="0" algn="just">
              <a:buNone/>
            </a:pPr>
            <a:endParaRPr lang="tr-TR" dirty="0"/>
          </a:p>
        </p:txBody>
      </p:sp>
    </p:spTree>
    <p:extLst>
      <p:ext uri="{BB962C8B-B14F-4D97-AF65-F5344CB8AC3E}">
        <p14:creationId xmlns:p14="http://schemas.microsoft.com/office/powerpoint/2010/main" val="3847271091"/>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200" dirty="0">
                <a:latin typeface="Times New Roman" panose="02020603050405020304" pitchFamily="18" charset="0"/>
                <a:cs typeface="Times New Roman" panose="02020603050405020304" pitchFamily="18" charset="0"/>
              </a:rPr>
              <a:t>Öyleyse</a:t>
            </a:r>
            <a:r>
              <a:rPr lang="tr-TR" sz="3200" b="1" dirty="0">
                <a:latin typeface="Times New Roman" panose="02020603050405020304" pitchFamily="18" charset="0"/>
                <a:cs typeface="Times New Roman" panose="02020603050405020304" pitchFamily="18" charset="0"/>
              </a:rPr>
              <a:t>, Hâkim, </a:t>
            </a:r>
            <a:r>
              <a:rPr lang="tr-TR" sz="3200" b="1" i="1" dirty="0">
                <a:latin typeface="Times New Roman" panose="02020603050405020304" pitchFamily="18" charset="0"/>
                <a:cs typeface="Times New Roman" panose="02020603050405020304" pitchFamily="18" charset="0"/>
              </a:rPr>
              <a:t>Çıkarma Şartlarının oluşup oluşmadığını,</a:t>
            </a:r>
            <a:r>
              <a:rPr lang="tr-TR" sz="3200" b="1" dirty="0">
                <a:latin typeface="Times New Roman" panose="02020603050405020304" pitchFamily="18" charset="0"/>
                <a:cs typeface="Times New Roman" panose="02020603050405020304" pitchFamily="18" charset="0"/>
              </a:rPr>
              <a:t> takdir edecektir. </a:t>
            </a:r>
          </a:p>
          <a:p>
            <a:pPr algn="just"/>
            <a:r>
              <a:rPr lang="tr-TR" sz="3200" b="1" dirty="0">
                <a:latin typeface="Times New Roman" panose="02020603050405020304" pitchFamily="18" charset="0"/>
                <a:cs typeface="Times New Roman" panose="02020603050405020304" pitchFamily="18" charset="0"/>
              </a:rPr>
              <a:t>Çıkarma Kararının verilebilmesi için, </a:t>
            </a:r>
            <a:r>
              <a:rPr lang="tr-TR" sz="3200" b="1" i="1" dirty="0">
                <a:latin typeface="Times New Roman" panose="02020603050405020304" pitchFamily="18" charset="0"/>
                <a:cs typeface="Times New Roman" panose="02020603050405020304" pitchFamily="18" charset="0"/>
              </a:rPr>
              <a:t>Çıkarılması istenen Paydaşın kusurlu olması </a:t>
            </a:r>
            <a:r>
              <a:rPr lang="tr-TR" sz="3200" b="1" dirty="0">
                <a:latin typeface="Times New Roman" panose="02020603050405020304" pitchFamily="18" charset="0"/>
                <a:cs typeface="Times New Roman" panose="02020603050405020304" pitchFamily="18" charset="0"/>
              </a:rPr>
              <a:t>gerekmez. </a:t>
            </a:r>
          </a:p>
          <a:p>
            <a:pPr algn="just"/>
            <a:r>
              <a:rPr lang="tr-TR" sz="3200" b="1" i="1" dirty="0">
                <a:latin typeface="Times New Roman" panose="02020603050405020304" pitchFamily="18" charset="0"/>
                <a:cs typeface="Times New Roman" panose="02020603050405020304" pitchFamily="18" charset="0"/>
              </a:rPr>
              <a:t>Hâkim, </a:t>
            </a:r>
            <a:r>
              <a:rPr lang="tr-TR" sz="3200" b="1" dirty="0">
                <a:latin typeface="Times New Roman" panose="02020603050405020304" pitchFamily="18" charset="0"/>
                <a:cs typeface="Times New Roman" panose="02020603050405020304" pitchFamily="18" charset="0"/>
              </a:rPr>
              <a:t>Paydaşlıktan çıkarılması istenen Paydaşın Davranışının ağır bir yükümlülük ihlali teşkil ettiği </a:t>
            </a:r>
            <a:r>
              <a:rPr lang="tr-TR" sz="3200" b="1" i="1" dirty="0">
                <a:latin typeface="Times New Roman" panose="02020603050405020304" pitchFamily="18" charset="0"/>
                <a:cs typeface="Times New Roman" panose="02020603050405020304" pitchFamily="18" charset="0"/>
              </a:rPr>
              <a:t>ve Paylı Mülkiyet İlişkisinin devamı için katlanılmaz olduğu kanaatine varırsa</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Çıkarma Kararını vermelidir</a:t>
            </a:r>
            <a:r>
              <a:rPr lang="tr-TR" sz="2400" b="1"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1795994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dirty="0">
                <a:latin typeface="Times New Roman" panose="02020603050405020304" pitchFamily="18" charset="0"/>
                <a:cs typeface="Times New Roman" panose="02020603050405020304" pitchFamily="18" charset="0"/>
              </a:rPr>
              <a:t>Paylı Mülkiyete tabi Taşınmazlarda, Pay, ferden belirli bir Kişiye ait olabileceği gibi, belli bir Taşınmazın Malikine de ait olabilir. </a:t>
            </a:r>
          </a:p>
          <a:p>
            <a:pPr algn="just"/>
            <a:r>
              <a:rPr lang="tr-TR" b="1" dirty="0">
                <a:latin typeface="Times New Roman" panose="02020603050405020304" pitchFamily="18" charset="0"/>
                <a:cs typeface="Times New Roman" panose="02020603050405020304" pitchFamily="18" charset="0"/>
              </a:rPr>
              <a:t>Örneğin</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MK m. 721 hükmüne göre</a:t>
            </a:r>
            <a:r>
              <a:rPr lang="tr-TR" dirty="0">
                <a:latin typeface="Times New Roman" panose="02020603050405020304" pitchFamily="18" charset="0"/>
                <a:cs typeface="Times New Roman" panose="02020603050405020304" pitchFamily="18" charset="0"/>
              </a:rPr>
              <a:t>, iki Taşınmazı birbirinden ayırmaya yarayan Duvar, Parmaklık, Çit gibi Sınırlıklar, aksi ispat edilmedikçe, her iki Komşunun Paylı Malı sayılır. </a:t>
            </a:r>
          </a:p>
          <a:p>
            <a:pPr algn="just"/>
            <a:r>
              <a:rPr lang="tr-TR" dirty="0">
                <a:latin typeface="Times New Roman" panose="02020603050405020304" pitchFamily="18" charset="0"/>
                <a:cs typeface="Times New Roman" panose="02020603050405020304" pitchFamily="18" charset="0"/>
              </a:rPr>
              <a:t>Ancak </a:t>
            </a:r>
            <a:r>
              <a:rPr lang="tr-TR" b="1" dirty="0">
                <a:latin typeface="Times New Roman" panose="02020603050405020304" pitchFamily="18" charset="0"/>
                <a:cs typeface="Times New Roman" panose="02020603050405020304" pitchFamily="18" charset="0"/>
              </a:rPr>
              <a:t>burada</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Paydaşlar, </a:t>
            </a:r>
            <a:r>
              <a:rPr lang="tr-TR" b="1" i="1" dirty="0">
                <a:latin typeface="Times New Roman" panose="02020603050405020304" pitchFamily="18" charset="0"/>
                <a:cs typeface="Times New Roman" panose="02020603050405020304" pitchFamily="18" charset="0"/>
              </a:rPr>
              <a:t>Kişi </a:t>
            </a:r>
            <a:r>
              <a:rPr lang="tr-TR" b="1" dirty="0">
                <a:latin typeface="Times New Roman" panose="02020603050405020304" pitchFamily="18" charset="0"/>
                <a:cs typeface="Times New Roman" panose="02020603050405020304" pitchFamily="18" charset="0"/>
              </a:rPr>
              <a:t>olarak </a:t>
            </a:r>
            <a:r>
              <a:rPr lang="tr-TR" b="1" i="1" dirty="0">
                <a:latin typeface="Times New Roman" panose="02020603050405020304" pitchFamily="18" charset="0"/>
                <a:cs typeface="Times New Roman" panose="02020603050405020304" pitchFamily="18" charset="0"/>
              </a:rPr>
              <a:t>Komşular</a:t>
            </a:r>
            <a:r>
              <a:rPr lang="tr-TR" b="1" dirty="0">
                <a:latin typeface="Times New Roman" panose="02020603050405020304" pitchFamily="18" charset="0"/>
                <a:cs typeface="Times New Roman" panose="02020603050405020304" pitchFamily="18" charset="0"/>
              </a:rPr>
              <a:t> değildir, </a:t>
            </a:r>
            <a:r>
              <a:rPr lang="tr-TR" b="1" i="1" dirty="0">
                <a:latin typeface="Times New Roman" panose="02020603050405020304" pitchFamily="18" charset="0"/>
                <a:cs typeface="Times New Roman" panose="02020603050405020304" pitchFamily="18" charset="0"/>
              </a:rPr>
              <a:t>Komşu</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Taşınmazların Malikleridir. </a:t>
            </a:r>
          </a:p>
          <a:p>
            <a:pPr algn="just"/>
            <a:r>
              <a:rPr lang="tr-TR" dirty="0">
                <a:latin typeface="Times New Roman" panose="02020603050405020304" pitchFamily="18" charset="0"/>
                <a:cs typeface="Times New Roman" panose="02020603050405020304" pitchFamily="18" charset="0"/>
              </a:rPr>
              <a:t>Çünkü </a:t>
            </a:r>
            <a:r>
              <a:rPr lang="tr-TR" b="1" dirty="0">
                <a:latin typeface="Times New Roman" panose="02020603050405020304" pitchFamily="18" charset="0"/>
                <a:cs typeface="Times New Roman" panose="02020603050405020304" pitchFamily="18" charset="0"/>
              </a:rPr>
              <a:t>burada</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Paylar, Komşu Taşınmazların Mülkiyetine bağlanmıştır</a:t>
            </a:r>
            <a:r>
              <a:rPr lang="tr-TR" dirty="0">
                <a:latin typeface="Times New Roman" panose="02020603050405020304" pitchFamily="18" charset="0"/>
                <a:cs typeface="Times New Roman" panose="02020603050405020304" pitchFamily="18" charset="0"/>
              </a:rPr>
              <a:t>; Taşınmazlar kimin Mülkiyetine geçerse, Sınırlık üzerindeki Pay da ona ait olur. </a:t>
            </a:r>
          </a:p>
        </p:txBody>
      </p:sp>
    </p:spTree>
    <p:extLst>
      <p:ext uri="{BB962C8B-B14F-4D97-AF65-F5344CB8AC3E}">
        <p14:creationId xmlns:p14="http://schemas.microsoft.com/office/powerpoint/2010/main" val="228849791"/>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Bununla beraber, </a:t>
            </a:r>
            <a:r>
              <a:rPr lang="tr-TR" b="1" i="1" dirty="0">
                <a:latin typeface="Times New Roman" panose="02020603050405020304" pitchFamily="18" charset="0"/>
                <a:cs typeface="Times New Roman" panose="02020603050405020304" pitchFamily="18" charset="0"/>
              </a:rPr>
              <a:t>MK m. 697 hükmünde</a:t>
            </a:r>
            <a:r>
              <a:rPr lang="tr-TR" dirty="0">
                <a:latin typeface="Times New Roman" panose="02020603050405020304" pitchFamily="18" charset="0"/>
                <a:cs typeface="Times New Roman" panose="02020603050405020304" pitchFamily="18" charset="0"/>
              </a:rPr>
              <a:t>, bazı </a:t>
            </a:r>
            <a:r>
              <a:rPr lang="tr-TR" b="1" dirty="0">
                <a:latin typeface="Times New Roman" panose="02020603050405020304" pitchFamily="18" charset="0"/>
                <a:cs typeface="Times New Roman" panose="02020603050405020304" pitchFamily="18" charset="0"/>
              </a:rPr>
              <a:t>Özel Çekilmezlik Hallerinin somut olarak düzenlenmesinin </a:t>
            </a:r>
            <a:r>
              <a:rPr lang="tr-TR" dirty="0">
                <a:latin typeface="Times New Roman" panose="02020603050405020304" pitchFamily="18" charset="0"/>
                <a:cs typeface="Times New Roman" panose="02020603050405020304" pitchFamily="18" charset="0"/>
              </a:rPr>
              <a:t>ve </a:t>
            </a:r>
            <a:r>
              <a:rPr lang="tr-TR" b="1" dirty="0">
                <a:latin typeface="Times New Roman" panose="02020603050405020304" pitchFamily="18" charset="0"/>
                <a:cs typeface="Times New Roman" panose="02020603050405020304" pitchFamily="18" charset="0"/>
              </a:rPr>
              <a:t>bu hallerin gerçekleşmesi durumunda, </a:t>
            </a:r>
            <a:r>
              <a:rPr lang="tr-TR" b="1" i="1" dirty="0">
                <a:latin typeface="Times New Roman" panose="02020603050405020304" pitchFamily="18" charset="0"/>
                <a:cs typeface="Times New Roman" panose="02020603050405020304" pitchFamily="18" charset="0"/>
              </a:rPr>
              <a:t>Çekilmezlik Şartı </a:t>
            </a:r>
            <a:r>
              <a:rPr lang="tr-TR" b="1" dirty="0">
                <a:latin typeface="Times New Roman" panose="02020603050405020304" pitchFamily="18" charset="0"/>
                <a:cs typeface="Times New Roman" panose="02020603050405020304" pitchFamily="18" charset="0"/>
              </a:rPr>
              <a:t>gerçekleşmiş sayılarak, Hâkimin gereğinden fazla geniş olan </a:t>
            </a:r>
            <a:r>
              <a:rPr lang="tr-TR" b="1" i="1" dirty="0">
                <a:latin typeface="Times New Roman" panose="02020603050405020304" pitchFamily="18" charset="0"/>
                <a:cs typeface="Times New Roman" panose="02020603050405020304" pitchFamily="18" charset="0"/>
              </a:rPr>
              <a:t>Takdir Hakkının Sınırlanmasının</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uygun olacağı hususu </a:t>
            </a:r>
            <a:r>
              <a:rPr lang="tr-TR" dirty="0">
                <a:latin typeface="Times New Roman" panose="02020603050405020304" pitchFamily="18" charset="0"/>
                <a:cs typeface="Times New Roman" panose="02020603050405020304" pitchFamily="18" charset="0"/>
              </a:rPr>
              <a:t>da </a:t>
            </a:r>
            <a:r>
              <a:rPr lang="tr-TR" b="1" dirty="0">
                <a:latin typeface="Times New Roman" panose="02020603050405020304" pitchFamily="18" charset="0"/>
                <a:cs typeface="Times New Roman" panose="02020603050405020304" pitchFamily="18" charset="0"/>
              </a:rPr>
              <a:t>ileri sürülmektedir. </a:t>
            </a:r>
          </a:p>
          <a:p>
            <a:pPr algn="just"/>
            <a:r>
              <a:rPr lang="tr-TR" b="1" dirty="0">
                <a:latin typeface="Times New Roman" panose="02020603050405020304" pitchFamily="18" charset="0"/>
                <a:cs typeface="Times New Roman" panose="02020603050405020304" pitchFamily="18" charset="0"/>
              </a:rPr>
              <a:t>MK m. 697 hükmüne göre</a:t>
            </a:r>
            <a:r>
              <a:rPr lang="tr-TR" dirty="0">
                <a:latin typeface="Times New Roman" panose="02020603050405020304" pitchFamily="18" charset="0"/>
                <a:cs typeface="Times New Roman" panose="02020603050405020304" pitchFamily="18" charset="0"/>
              </a:rPr>
              <a:t>, yukarıdaki Hükümler, </a:t>
            </a:r>
            <a:r>
              <a:rPr lang="tr-TR" b="1" dirty="0">
                <a:latin typeface="Times New Roman" panose="02020603050405020304" pitchFamily="18" charset="0"/>
                <a:cs typeface="Times New Roman" panose="02020603050405020304" pitchFamily="18" charset="0"/>
              </a:rPr>
              <a:t>kıyas yoluyla </a:t>
            </a:r>
            <a:r>
              <a:rPr lang="tr-TR" b="1" i="1" dirty="0">
                <a:latin typeface="Times New Roman" panose="02020603050405020304" pitchFamily="18" charset="0"/>
                <a:cs typeface="Times New Roman" panose="02020603050405020304" pitchFamily="18" charset="0"/>
              </a:rPr>
              <a:t>İntifa Hakkı </a:t>
            </a:r>
            <a:r>
              <a:rPr lang="tr-TR" dirty="0">
                <a:latin typeface="Times New Roman" panose="02020603050405020304" pitchFamily="18" charset="0"/>
                <a:cs typeface="Times New Roman" panose="02020603050405020304" pitchFamily="18" charset="0"/>
              </a:rPr>
              <a:t>veya </a:t>
            </a:r>
            <a:r>
              <a:rPr lang="tr-TR" b="1" i="1" dirty="0">
                <a:latin typeface="Times New Roman" panose="02020603050405020304" pitchFamily="18" charset="0"/>
                <a:cs typeface="Times New Roman" panose="02020603050405020304" pitchFamily="18" charset="0"/>
              </a:rPr>
              <a:t>diğer bir Sınırlı Ayni Hak </a:t>
            </a:r>
            <a:r>
              <a:rPr lang="tr-TR" dirty="0">
                <a:latin typeface="Times New Roman" panose="02020603050405020304" pitchFamily="18" charset="0"/>
                <a:cs typeface="Times New Roman" panose="02020603050405020304" pitchFamily="18" charset="0"/>
              </a:rPr>
              <a:t>veya </a:t>
            </a:r>
            <a:r>
              <a:rPr lang="tr-TR" b="1" i="1" dirty="0">
                <a:latin typeface="Times New Roman" panose="02020603050405020304" pitchFamily="18" charset="0"/>
                <a:cs typeface="Times New Roman" panose="02020603050405020304" pitchFamily="18" charset="0"/>
              </a:rPr>
              <a:t>Tapuya Şerh verilmiş Kişisel Yararlanma Hakkı Sahipleri </a:t>
            </a:r>
            <a:r>
              <a:rPr lang="tr-TR" b="1" dirty="0">
                <a:latin typeface="Times New Roman" panose="02020603050405020304" pitchFamily="18" charset="0"/>
                <a:cs typeface="Times New Roman" panose="02020603050405020304" pitchFamily="18" charset="0"/>
              </a:rPr>
              <a:t>hakkında</a:t>
            </a:r>
            <a:r>
              <a:rPr lang="tr-TR" dirty="0">
                <a:latin typeface="Times New Roman" panose="02020603050405020304" pitchFamily="18" charset="0"/>
                <a:cs typeface="Times New Roman" panose="02020603050405020304" pitchFamily="18" charset="0"/>
              </a:rPr>
              <a:t> da </a:t>
            </a:r>
            <a:r>
              <a:rPr lang="tr-TR" b="1" dirty="0">
                <a:latin typeface="Times New Roman" panose="02020603050405020304" pitchFamily="18" charset="0"/>
                <a:cs typeface="Times New Roman" panose="02020603050405020304" pitchFamily="18" charset="0"/>
              </a:rPr>
              <a:t>uygulanır.</a:t>
            </a:r>
            <a:r>
              <a:rPr lang="tr-TR" dirty="0">
                <a:latin typeface="Times New Roman" panose="02020603050405020304" pitchFamily="18" charset="0"/>
                <a:cs typeface="Times New Roman" panose="02020603050405020304" pitchFamily="18" charset="0"/>
              </a:rPr>
              <a:t> </a:t>
            </a:r>
          </a:p>
          <a:p>
            <a:pPr algn="just"/>
            <a:r>
              <a:rPr lang="tr-TR" dirty="0">
                <a:latin typeface="Times New Roman" panose="02020603050405020304" pitchFamily="18" charset="0"/>
                <a:cs typeface="Times New Roman" panose="02020603050405020304" pitchFamily="18" charset="0"/>
              </a:rPr>
              <a:t>Bu durumda, niteliği bakımından devredilemeyen Hakkın, uygun bir Tazminat karşılığında Sona Ermesine karar verilir.   </a:t>
            </a:r>
          </a:p>
          <a:p>
            <a:pPr marL="0" indent="0">
              <a:buNone/>
            </a:pPr>
            <a:endParaRPr lang="tr-TR" dirty="0"/>
          </a:p>
        </p:txBody>
      </p:sp>
    </p:spTree>
    <p:extLst>
      <p:ext uri="{BB962C8B-B14F-4D97-AF65-F5344CB8AC3E}">
        <p14:creationId xmlns:p14="http://schemas.microsoft.com/office/powerpoint/2010/main" val="112000411"/>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a:off x="2063552" y="260648"/>
            <a:ext cx="8229600" cy="1399032"/>
          </a:xfrm>
        </p:spPr>
        <p:txBody>
          <a:bodyPr>
            <a:normAutofit/>
          </a:bodyPr>
          <a:lstStyle/>
          <a:p>
            <a:pPr lvl="0"/>
            <a:br>
              <a:rPr lang="tr-TR" b="1" dirty="0">
                <a:solidFill>
                  <a:schemeClr val="tx1"/>
                </a:solidFill>
              </a:rPr>
            </a:br>
            <a:endParaRPr lang="tr-TR" b="1" dirty="0">
              <a:solidFill>
                <a:schemeClr val="tx1"/>
              </a:solidFill>
            </a:endParaRPr>
          </a:p>
        </p:txBody>
      </p:sp>
      <p:graphicFrame>
        <p:nvGraphicFramePr>
          <p:cNvPr id="6" name="5 İçerik Yer Tutucusu"/>
          <p:cNvGraphicFramePr>
            <a:graphicFrameLocks noGrp="1"/>
          </p:cNvGraphicFramePr>
          <p:nvPr>
            <p:ph idx="1"/>
            <p:extLst>
              <p:ext uri="{D42A27DB-BD31-4B8C-83A1-F6EECF244321}">
                <p14:modId xmlns:p14="http://schemas.microsoft.com/office/powerpoint/2010/main" val="2584483474"/>
              </p:ext>
            </p:extLst>
          </p:nvPr>
        </p:nvGraphicFramePr>
        <p:xfrm>
          <a:off x="152400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80260730"/>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Bütün Paydaşlar Bakımından Sona Erme (</a:t>
            </a:r>
            <a:r>
              <a:rPr lang="tr-TR" sz="3600" b="1" i="1" dirty="0">
                <a:latin typeface="+mn-lt"/>
              </a:rPr>
              <a:t>Genel Olarak)</a:t>
            </a:r>
          </a:p>
        </p:txBody>
      </p:sp>
      <p:sp>
        <p:nvSpPr>
          <p:cNvPr id="3" name="İçerik Yer Tutucusu 2"/>
          <p:cNvSpPr>
            <a:spLocks noGrp="1"/>
          </p:cNvSpPr>
          <p:nvPr>
            <p:ph idx="1"/>
          </p:nvPr>
        </p:nvSpPr>
        <p:spPr/>
        <p:txBody>
          <a:bodyPr>
            <a:noAutofit/>
          </a:bodyPr>
          <a:lstStyle/>
          <a:p>
            <a:pPr algn="just"/>
            <a:r>
              <a:rPr lang="tr-TR" sz="3200" b="1" dirty="0">
                <a:latin typeface="Times New Roman" panose="02020603050405020304" pitchFamily="18" charset="0"/>
                <a:cs typeface="Times New Roman" panose="02020603050405020304" pitchFamily="18" charset="0"/>
              </a:rPr>
              <a:t>Paylı Malın Mülkiyeti, Paydaşlardan birine </a:t>
            </a:r>
            <a:r>
              <a:rPr lang="tr-TR" sz="3200" dirty="0">
                <a:latin typeface="Times New Roman" panose="02020603050405020304" pitchFamily="18" charset="0"/>
                <a:cs typeface="Times New Roman" panose="02020603050405020304" pitchFamily="18" charset="0"/>
              </a:rPr>
              <a:t>veya bir</a:t>
            </a:r>
            <a:r>
              <a:rPr lang="tr-TR" sz="3200" b="1" dirty="0">
                <a:latin typeface="Times New Roman" panose="02020603050405020304" pitchFamily="18" charset="0"/>
                <a:cs typeface="Times New Roman" panose="02020603050405020304" pitchFamily="18" charset="0"/>
              </a:rPr>
              <a:t> Üçüncü Kişiye devredilir </a:t>
            </a:r>
            <a:r>
              <a:rPr lang="tr-TR" sz="3200" dirty="0">
                <a:latin typeface="Times New Roman" panose="02020603050405020304" pitchFamily="18" charset="0"/>
                <a:cs typeface="Times New Roman" panose="02020603050405020304" pitchFamily="18" charset="0"/>
              </a:rPr>
              <a:t>veya </a:t>
            </a:r>
            <a:r>
              <a:rPr lang="tr-TR" sz="3200" b="1" dirty="0">
                <a:latin typeface="Times New Roman" panose="02020603050405020304" pitchFamily="18" charset="0"/>
                <a:cs typeface="Times New Roman" panose="02020603050405020304" pitchFamily="18" charset="0"/>
              </a:rPr>
              <a:t>terk edilirse, Paylı Mülkiyet, bütün Paydaşlar için sona erer. </a:t>
            </a:r>
          </a:p>
          <a:p>
            <a:pPr algn="just"/>
            <a:r>
              <a:rPr lang="tr-TR" sz="3200" dirty="0">
                <a:latin typeface="Times New Roman" panose="02020603050405020304" pitchFamily="18" charset="0"/>
                <a:cs typeface="Times New Roman" panose="02020603050405020304" pitchFamily="18" charset="0"/>
              </a:rPr>
              <a:t>Hem</a:t>
            </a:r>
            <a:r>
              <a:rPr lang="tr-TR" sz="3200" b="1" dirty="0">
                <a:latin typeface="Times New Roman" panose="02020603050405020304" pitchFamily="18" charset="0"/>
                <a:cs typeface="Times New Roman" panose="02020603050405020304" pitchFamily="18" charset="0"/>
              </a:rPr>
              <a:t> Devir, </a:t>
            </a:r>
            <a:r>
              <a:rPr lang="tr-TR" sz="3200" dirty="0">
                <a:latin typeface="Times New Roman" panose="02020603050405020304" pitchFamily="18" charset="0"/>
                <a:cs typeface="Times New Roman" panose="02020603050405020304" pitchFamily="18" charset="0"/>
              </a:rPr>
              <a:t>hem de </a:t>
            </a:r>
            <a:r>
              <a:rPr lang="tr-TR" sz="3200" b="1" dirty="0">
                <a:latin typeface="Times New Roman" panose="02020603050405020304" pitchFamily="18" charset="0"/>
                <a:cs typeface="Times New Roman" panose="02020603050405020304" pitchFamily="18" charset="0"/>
              </a:rPr>
              <a:t>Terk, </a:t>
            </a:r>
            <a:r>
              <a:rPr lang="tr-TR" sz="3200" b="1" i="1" dirty="0">
                <a:latin typeface="Times New Roman" panose="02020603050405020304" pitchFamily="18" charset="0"/>
                <a:cs typeface="Times New Roman" panose="02020603050405020304" pitchFamily="18" charset="0"/>
              </a:rPr>
              <a:t>Tasarruf İşlemleridir </a:t>
            </a:r>
            <a:r>
              <a:rPr lang="tr-TR" sz="3200" dirty="0">
                <a:latin typeface="Times New Roman" panose="02020603050405020304" pitchFamily="18" charset="0"/>
                <a:cs typeface="Times New Roman" panose="02020603050405020304" pitchFamily="18" charset="0"/>
              </a:rPr>
              <a:t>ve</a:t>
            </a:r>
            <a:r>
              <a:rPr lang="tr-TR" sz="3200" b="1" dirty="0">
                <a:latin typeface="Times New Roman" panose="02020603050405020304" pitchFamily="18" charset="0"/>
                <a:cs typeface="Times New Roman" panose="02020603050405020304" pitchFamily="18" charset="0"/>
              </a:rPr>
              <a:t> Paydaşların </a:t>
            </a:r>
            <a:r>
              <a:rPr lang="tr-TR" sz="3200" dirty="0">
                <a:latin typeface="Times New Roman" panose="02020603050405020304" pitchFamily="18" charset="0"/>
                <a:cs typeface="Times New Roman" panose="02020603050405020304" pitchFamily="18" charset="0"/>
              </a:rPr>
              <a:t>bu konuda </a:t>
            </a:r>
            <a:r>
              <a:rPr lang="tr-TR" sz="3200" b="1" dirty="0">
                <a:latin typeface="Times New Roman" panose="02020603050405020304" pitchFamily="18" charset="0"/>
                <a:cs typeface="Times New Roman" panose="02020603050405020304" pitchFamily="18" charset="0"/>
              </a:rPr>
              <a:t>Oybirliğiyle aldıkları </a:t>
            </a:r>
            <a:r>
              <a:rPr lang="tr-TR" sz="3200" dirty="0">
                <a:latin typeface="Times New Roman" panose="02020603050405020304" pitchFamily="18" charset="0"/>
                <a:cs typeface="Times New Roman" panose="02020603050405020304" pitchFamily="18" charset="0"/>
              </a:rPr>
              <a:t>bir</a:t>
            </a:r>
            <a:r>
              <a:rPr lang="tr-TR" sz="3200" b="1" dirty="0">
                <a:latin typeface="Times New Roman" panose="02020603050405020304" pitchFamily="18" charset="0"/>
                <a:cs typeface="Times New Roman" panose="02020603050405020304" pitchFamily="18" charset="0"/>
              </a:rPr>
              <a:t> Karara dayanılarak yapılır. </a:t>
            </a:r>
          </a:p>
          <a:p>
            <a:pPr algn="just"/>
            <a:r>
              <a:rPr lang="tr-TR" sz="3200" b="1" dirty="0">
                <a:latin typeface="Times New Roman" panose="02020603050405020304" pitchFamily="18" charset="0"/>
                <a:cs typeface="Times New Roman" panose="02020603050405020304" pitchFamily="18" charset="0"/>
              </a:rPr>
              <a:t>Paylı Malın Yok Olması </a:t>
            </a:r>
            <a:r>
              <a:rPr lang="tr-TR" sz="3200" dirty="0">
                <a:latin typeface="Times New Roman" panose="02020603050405020304" pitchFamily="18" charset="0"/>
                <a:cs typeface="Times New Roman" panose="02020603050405020304" pitchFamily="18" charset="0"/>
              </a:rPr>
              <a:t>ve</a:t>
            </a:r>
            <a:r>
              <a:rPr lang="tr-TR" sz="3200" b="1" dirty="0">
                <a:latin typeface="Times New Roman" panose="02020603050405020304" pitchFamily="18" charset="0"/>
                <a:cs typeface="Times New Roman" panose="02020603050405020304" pitchFamily="18" charset="0"/>
              </a:rPr>
              <a:t> Kamulaştırılması hallerinde </a:t>
            </a:r>
            <a:r>
              <a:rPr lang="tr-TR" sz="3200" dirty="0">
                <a:latin typeface="Times New Roman" panose="02020603050405020304" pitchFamily="18" charset="0"/>
                <a:cs typeface="Times New Roman" panose="02020603050405020304" pitchFamily="18" charset="0"/>
              </a:rPr>
              <a:t>de </a:t>
            </a:r>
            <a:r>
              <a:rPr lang="tr-TR" sz="3200" b="1" dirty="0">
                <a:latin typeface="Times New Roman" panose="02020603050405020304" pitchFamily="18" charset="0"/>
                <a:cs typeface="Times New Roman" panose="02020603050405020304" pitchFamily="18" charset="0"/>
              </a:rPr>
              <a:t>Paylı Mülkiyet</a:t>
            </a:r>
            <a:r>
              <a:rPr lang="tr-TR" sz="3200" b="1" i="1" dirty="0">
                <a:latin typeface="Times New Roman" panose="02020603050405020304" pitchFamily="18" charset="0"/>
                <a:cs typeface="Times New Roman" panose="02020603050405020304" pitchFamily="18" charset="0"/>
              </a:rPr>
              <a:t>, Paydaşların İradesi dışında </a:t>
            </a:r>
            <a:r>
              <a:rPr lang="tr-TR" sz="3200" b="1" dirty="0">
                <a:latin typeface="Times New Roman" panose="02020603050405020304" pitchFamily="18" charset="0"/>
                <a:cs typeface="Times New Roman" panose="02020603050405020304" pitchFamily="18" charset="0"/>
              </a:rPr>
              <a:t>sona erer. </a:t>
            </a:r>
          </a:p>
        </p:txBody>
      </p:sp>
    </p:spTree>
    <p:extLst>
      <p:ext uri="{BB962C8B-B14F-4D97-AF65-F5344CB8AC3E}">
        <p14:creationId xmlns:p14="http://schemas.microsoft.com/office/powerpoint/2010/main" val="3579824399"/>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4400" dirty="0">
                <a:latin typeface="Times New Roman" panose="02020603050405020304" pitchFamily="18" charset="0"/>
                <a:cs typeface="Times New Roman" panose="02020603050405020304" pitchFamily="18" charset="0"/>
              </a:rPr>
              <a:t>Ayrıca,</a:t>
            </a:r>
            <a:r>
              <a:rPr lang="tr-TR" sz="4400" b="1" dirty="0">
                <a:latin typeface="Times New Roman" panose="02020603050405020304" pitchFamily="18" charset="0"/>
                <a:cs typeface="Times New Roman" panose="02020603050405020304" pitchFamily="18" charset="0"/>
              </a:rPr>
              <a:t> Cebri İcra Yoluyla Satışta </a:t>
            </a:r>
            <a:r>
              <a:rPr lang="tr-TR" sz="4400" dirty="0">
                <a:latin typeface="Times New Roman" panose="02020603050405020304" pitchFamily="18" charset="0"/>
                <a:cs typeface="Times New Roman" panose="02020603050405020304" pitchFamily="18" charset="0"/>
              </a:rPr>
              <a:t>da</a:t>
            </a:r>
            <a:r>
              <a:rPr lang="tr-TR" sz="4400" b="1" dirty="0">
                <a:latin typeface="Times New Roman" panose="02020603050405020304" pitchFamily="18" charset="0"/>
                <a:cs typeface="Times New Roman" panose="02020603050405020304" pitchFamily="18" charset="0"/>
              </a:rPr>
              <a:t> </a:t>
            </a:r>
            <a:r>
              <a:rPr lang="tr-TR" sz="4400" b="1" i="1" dirty="0">
                <a:latin typeface="Times New Roman" panose="02020603050405020304" pitchFamily="18" charset="0"/>
                <a:cs typeface="Times New Roman" panose="02020603050405020304" pitchFamily="18" charset="0"/>
              </a:rPr>
              <a:t>İrade Dışı Sona Erme </a:t>
            </a:r>
            <a:r>
              <a:rPr lang="tr-TR" sz="4400" b="1" dirty="0">
                <a:latin typeface="Times New Roman" panose="02020603050405020304" pitchFamily="18" charset="0"/>
                <a:cs typeface="Times New Roman" panose="02020603050405020304" pitchFamily="18" charset="0"/>
              </a:rPr>
              <a:t>söz konusudur. </a:t>
            </a:r>
          </a:p>
          <a:p>
            <a:pPr algn="just"/>
            <a:r>
              <a:rPr lang="tr-TR" sz="4400" b="1" dirty="0">
                <a:latin typeface="Times New Roman" panose="02020603050405020304" pitchFamily="18" charset="0"/>
                <a:cs typeface="Times New Roman" panose="02020603050405020304" pitchFamily="18" charset="0"/>
              </a:rPr>
              <a:t>Malın Mülkiyetinin </a:t>
            </a:r>
            <a:r>
              <a:rPr lang="tr-TR" sz="4400" dirty="0">
                <a:latin typeface="Times New Roman" panose="02020603050405020304" pitchFamily="18" charset="0"/>
                <a:cs typeface="Times New Roman" panose="02020603050405020304" pitchFamily="18" charset="0"/>
              </a:rPr>
              <a:t>bir</a:t>
            </a:r>
            <a:r>
              <a:rPr lang="tr-TR" sz="4400" b="1" dirty="0">
                <a:latin typeface="Times New Roman" panose="02020603050405020304" pitchFamily="18" charset="0"/>
                <a:cs typeface="Times New Roman" panose="02020603050405020304" pitchFamily="18" charset="0"/>
              </a:rPr>
              <a:t> </a:t>
            </a:r>
            <a:r>
              <a:rPr lang="tr-TR" sz="4400" b="1" i="1" dirty="0">
                <a:latin typeface="Times New Roman" panose="02020603050405020304" pitchFamily="18" charset="0"/>
                <a:cs typeface="Times New Roman" panose="02020603050405020304" pitchFamily="18" charset="0"/>
              </a:rPr>
              <a:t>Üçüncü Kişi tarafından </a:t>
            </a:r>
            <a:r>
              <a:rPr lang="tr-TR" sz="4400" b="1" i="1" dirty="0" err="1">
                <a:latin typeface="Times New Roman" panose="02020603050405020304" pitchFamily="18" charset="0"/>
                <a:cs typeface="Times New Roman" panose="02020603050405020304" pitchFamily="18" charset="0"/>
              </a:rPr>
              <a:t>İyiniyetle</a:t>
            </a:r>
            <a:r>
              <a:rPr lang="tr-TR" sz="4400" b="1" i="1" dirty="0">
                <a:latin typeface="Times New Roman" panose="02020603050405020304" pitchFamily="18" charset="0"/>
                <a:cs typeface="Times New Roman" panose="02020603050405020304" pitchFamily="18" charset="0"/>
              </a:rPr>
              <a:t> </a:t>
            </a:r>
            <a:r>
              <a:rPr lang="tr-TR" sz="4400" dirty="0">
                <a:latin typeface="Times New Roman" panose="02020603050405020304" pitchFamily="18" charset="0"/>
                <a:cs typeface="Times New Roman" panose="02020603050405020304" pitchFamily="18" charset="0"/>
              </a:rPr>
              <a:t>(</a:t>
            </a:r>
            <a:r>
              <a:rPr lang="tr-TR" sz="3600" i="1" dirty="0">
                <a:latin typeface="Times New Roman" panose="02020603050405020304" pitchFamily="18" charset="0"/>
                <a:cs typeface="Times New Roman" panose="02020603050405020304" pitchFamily="18" charset="0"/>
              </a:rPr>
              <a:t>MK m. 1023</a:t>
            </a:r>
            <a:r>
              <a:rPr lang="tr-TR" sz="4400" dirty="0">
                <a:latin typeface="Times New Roman" panose="02020603050405020304" pitchFamily="18" charset="0"/>
                <a:cs typeface="Times New Roman" panose="02020603050405020304" pitchFamily="18" charset="0"/>
              </a:rPr>
              <a:t>) veya </a:t>
            </a:r>
            <a:r>
              <a:rPr lang="tr-TR" sz="4400" b="1" i="1" dirty="0">
                <a:latin typeface="Times New Roman" panose="02020603050405020304" pitchFamily="18" charset="0"/>
                <a:cs typeface="Times New Roman" panose="02020603050405020304" pitchFamily="18" charset="0"/>
              </a:rPr>
              <a:t>Zamanaşımıyla Kazanılması halinde </a:t>
            </a:r>
            <a:r>
              <a:rPr lang="tr-TR" sz="4400" dirty="0">
                <a:latin typeface="Times New Roman" panose="02020603050405020304" pitchFamily="18" charset="0"/>
                <a:cs typeface="Times New Roman" panose="02020603050405020304" pitchFamily="18" charset="0"/>
              </a:rPr>
              <a:t>de, </a:t>
            </a:r>
            <a:r>
              <a:rPr lang="tr-TR" sz="4400" b="1" i="1" dirty="0">
                <a:latin typeface="Times New Roman" panose="02020603050405020304" pitchFamily="18" charset="0"/>
                <a:cs typeface="Times New Roman" panose="02020603050405020304" pitchFamily="18" charset="0"/>
              </a:rPr>
              <a:t>Paylı Mülkiyet </a:t>
            </a:r>
            <a:r>
              <a:rPr lang="tr-TR" sz="4400" b="1" dirty="0">
                <a:latin typeface="Times New Roman" panose="02020603050405020304" pitchFamily="18" charset="0"/>
                <a:cs typeface="Times New Roman" panose="02020603050405020304" pitchFamily="18" charset="0"/>
              </a:rPr>
              <a:t>sona erer. </a:t>
            </a:r>
          </a:p>
          <a:p>
            <a:pPr marL="0" indent="0">
              <a:buNone/>
            </a:pPr>
            <a:endParaRPr lang="tr-TR" dirty="0"/>
          </a:p>
        </p:txBody>
      </p:sp>
    </p:spTree>
    <p:extLst>
      <p:ext uri="{BB962C8B-B14F-4D97-AF65-F5344CB8AC3E}">
        <p14:creationId xmlns:p14="http://schemas.microsoft.com/office/powerpoint/2010/main" val="1863887103"/>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0"/>
            <a:ext cx="8229600" cy="1052736"/>
          </a:xfrm>
        </p:spPr>
        <p:txBody>
          <a:bodyPr>
            <a:normAutofit fontScale="90000"/>
          </a:bodyPr>
          <a:lstStyle/>
          <a:p>
            <a:pPr lvl="0" algn="ctr"/>
            <a:r>
              <a:rPr lang="tr-TR" b="1" dirty="0">
                <a:solidFill>
                  <a:schemeClr val="tx1"/>
                </a:solidFill>
                <a:latin typeface="Times New Roman" pitchFamily="18" charset="0"/>
                <a:cs typeface="Times New Roman" pitchFamily="18" charset="0"/>
              </a:rPr>
              <a:t>Paylı Mülkiyetin Bütün Paydaşlar İçin Sona Ermesi</a:t>
            </a:r>
            <a:endParaRPr lang="tr-TR" b="1" dirty="0">
              <a:solidFill>
                <a:schemeClr val="tx1"/>
              </a:solidFill>
            </a:endParaRPr>
          </a:p>
        </p:txBody>
      </p:sp>
      <p:graphicFrame>
        <p:nvGraphicFramePr>
          <p:cNvPr id="6" name="5 İçerik Yer Tutucusu"/>
          <p:cNvGraphicFramePr>
            <a:graphicFrameLocks noGrp="1"/>
          </p:cNvGraphicFramePr>
          <p:nvPr>
            <p:ph idx="1"/>
            <p:extLst>
              <p:ext uri="{D42A27DB-BD31-4B8C-83A1-F6EECF244321}">
                <p14:modId xmlns:p14="http://schemas.microsoft.com/office/powerpoint/2010/main" val="1428040718"/>
              </p:ext>
            </p:extLst>
          </p:nvPr>
        </p:nvGraphicFramePr>
        <p:xfrm>
          <a:off x="1524000" y="1196752"/>
          <a:ext cx="9144000" cy="56612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85376023"/>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Paylaşma (</a:t>
            </a:r>
            <a:r>
              <a:rPr lang="tr-TR" sz="3600" i="1" dirty="0">
                <a:latin typeface="+mn-lt"/>
              </a:rPr>
              <a:t>Paylaşma İsteme Hakkı) </a:t>
            </a:r>
          </a:p>
        </p:txBody>
      </p:sp>
      <p:sp>
        <p:nvSpPr>
          <p:cNvPr id="3" name="İçerik Yer Tutucusu 2"/>
          <p:cNvSpPr>
            <a:spLocks noGrp="1"/>
          </p:cNvSpPr>
          <p:nvPr>
            <p:ph idx="1"/>
          </p:nvPr>
        </p:nvSpPr>
        <p:spPr>
          <a:xfrm>
            <a:off x="838200" y="1690688"/>
            <a:ext cx="10515600" cy="4351338"/>
          </a:xfrm>
        </p:spPr>
        <p:txBody>
          <a:bodyPr>
            <a:normAutofit lnSpcReduction="10000"/>
          </a:bodyPr>
          <a:lstStyle/>
          <a:p>
            <a:r>
              <a:rPr lang="tr-TR" b="1" dirty="0">
                <a:latin typeface="Times New Roman" panose="02020603050405020304" pitchFamily="18" charset="0"/>
                <a:cs typeface="Times New Roman" panose="02020603050405020304" pitchFamily="18" charset="0"/>
              </a:rPr>
              <a:t>Paylı Mülkiyette</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Özel bir Sona Erme Durumu </a:t>
            </a:r>
            <a:r>
              <a:rPr lang="tr-TR" dirty="0">
                <a:latin typeface="Times New Roman" panose="02020603050405020304" pitchFamily="18" charset="0"/>
                <a:cs typeface="Times New Roman" panose="02020603050405020304" pitchFamily="18" charset="0"/>
              </a:rPr>
              <a:t>ise, «</a:t>
            </a:r>
            <a:r>
              <a:rPr lang="tr-TR" b="1" u="sng" dirty="0">
                <a:latin typeface="Times New Roman" panose="02020603050405020304" pitchFamily="18" charset="0"/>
                <a:cs typeface="Times New Roman" panose="02020603050405020304" pitchFamily="18" charset="0"/>
              </a:rPr>
              <a:t>Paylaşmadır.»</a:t>
            </a:r>
            <a:r>
              <a:rPr lang="tr-TR" u="sng" dirty="0">
                <a:latin typeface="Times New Roman" panose="02020603050405020304" pitchFamily="18" charset="0"/>
                <a:cs typeface="Times New Roman" panose="02020603050405020304" pitchFamily="18" charset="0"/>
              </a:rPr>
              <a:t> </a:t>
            </a:r>
          </a:p>
          <a:p>
            <a:r>
              <a:rPr lang="tr-TR" b="1" u="sng" dirty="0">
                <a:latin typeface="Times New Roman" panose="02020603050405020304" pitchFamily="18" charset="0"/>
                <a:cs typeface="Times New Roman" panose="02020603050405020304" pitchFamily="18" charset="0"/>
              </a:rPr>
              <a:t>Paylaşma İsteme Hakkı</a:t>
            </a:r>
          </a:p>
          <a:p>
            <a:pPr algn="just"/>
            <a:r>
              <a:rPr lang="tr-TR" b="1" dirty="0">
                <a:latin typeface="Times New Roman" panose="02020603050405020304" pitchFamily="18" charset="0"/>
                <a:cs typeface="Times New Roman" panose="02020603050405020304" pitchFamily="18" charset="0"/>
              </a:rPr>
              <a:t>Paylaşma İsteme Hakkı</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her Paydaşa tanınmış</a:t>
            </a:r>
            <a:r>
              <a:rPr lang="tr-TR" dirty="0">
                <a:latin typeface="Times New Roman" panose="02020603050405020304" pitchFamily="18" charset="0"/>
                <a:cs typeface="Times New Roman" panose="02020603050405020304" pitchFamily="18" charset="0"/>
              </a:rPr>
              <a:t>, </a:t>
            </a:r>
            <a:r>
              <a:rPr lang="tr-TR" b="1" u="sng" dirty="0">
                <a:latin typeface="Times New Roman" panose="02020603050405020304" pitchFamily="18" charset="0"/>
                <a:cs typeface="Times New Roman" panose="02020603050405020304" pitchFamily="18" charset="0"/>
              </a:rPr>
              <a:t>Paya bağlı bir Haktır. </a:t>
            </a:r>
          </a:p>
          <a:p>
            <a:pPr algn="just"/>
            <a:r>
              <a:rPr lang="tr-TR" b="1" dirty="0">
                <a:latin typeface="Times New Roman" panose="02020603050405020304" pitchFamily="18" charset="0"/>
                <a:cs typeface="Times New Roman" panose="02020603050405020304" pitchFamily="18" charset="0"/>
              </a:rPr>
              <a:t>Paylaşma İsteme Hakkının Niteliği, tartışmalıdır. </a:t>
            </a:r>
          </a:p>
          <a:p>
            <a:pPr algn="just"/>
            <a:r>
              <a:rPr lang="tr-TR" b="1" u="sng" dirty="0">
                <a:latin typeface="Times New Roman" panose="02020603050405020304" pitchFamily="18" charset="0"/>
                <a:cs typeface="Times New Roman" panose="02020603050405020304" pitchFamily="18" charset="0"/>
              </a:rPr>
              <a:t>Bir görüşe göre</a:t>
            </a:r>
            <a:r>
              <a:rPr lang="tr-TR" dirty="0">
                <a:latin typeface="Times New Roman" panose="02020603050405020304" pitchFamily="18" charset="0"/>
                <a:cs typeface="Times New Roman" panose="02020603050405020304" pitchFamily="18" charset="0"/>
              </a:rPr>
              <a:t>, Paylaşma İsteme Hakkı, </a:t>
            </a:r>
            <a:r>
              <a:rPr lang="tr-TR" b="1" i="1" dirty="0">
                <a:latin typeface="Times New Roman" panose="02020603050405020304" pitchFamily="18" charset="0"/>
                <a:cs typeface="Times New Roman" panose="02020603050405020304" pitchFamily="18" charset="0"/>
              </a:rPr>
              <a:t>Nispi Nitelikte bir Haktır. </a:t>
            </a:r>
          </a:p>
          <a:p>
            <a:pPr algn="just"/>
            <a:r>
              <a:rPr lang="tr-TR" b="1" u="sng" dirty="0">
                <a:latin typeface="Times New Roman" panose="02020603050405020304" pitchFamily="18" charset="0"/>
                <a:cs typeface="Times New Roman" panose="02020603050405020304" pitchFamily="18" charset="0"/>
              </a:rPr>
              <a:t>Diğer bir Görüşe göre, </a:t>
            </a:r>
            <a:r>
              <a:rPr lang="tr-TR" dirty="0">
                <a:latin typeface="Times New Roman" panose="02020603050405020304" pitchFamily="18" charset="0"/>
                <a:cs typeface="Times New Roman" panose="02020603050405020304" pitchFamily="18" charset="0"/>
              </a:rPr>
              <a:t>Paylaşma İsteme Hakkı</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Ayni Etkili bir Haktır.  </a:t>
            </a:r>
          </a:p>
          <a:p>
            <a:pPr algn="just"/>
            <a:r>
              <a:rPr lang="tr-TR" b="1" u="sng" dirty="0">
                <a:latin typeface="Times New Roman" panose="02020603050405020304" pitchFamily="18" charset="0"/>
                <a:cs typeface="Times New Roman" panose="02020603050405020304" pitchFamily="18" charset="0"/>
              </a:rPr>
              <a:t>Üçüncü bir Görüşe </a:t>
            </a:r>
            <a:r>
              <a:rPr lang="tr-TR" u="sng" dirty="0">
                <a:latin typeface="Times New Roman" panose="02020603050405020304" pitchFamily="18" charset="0"/>
                <a:cs typeface="Times New Roman" panose="02020603050405020304" pitchFamily="18" charset="0"/>
              </a:rPr>
              <a:t>göre </a:t>
            </a:r>
            <a:r>
              <a:rPr lang="tr-TR" dirty="0">
                <a:latin typeface="Times New Roman" panose="02020603050405020304" pitchFamily="18" charset="0"/>
                <a:cs typeface="Times New Roman" panose="02020603050405020304" pitchFamily="18" charset="0"/>
              </a:rPr>
              <a:t>ise, Paylaşma İsteme Hakkı, </a:t>
            </a:r>
            <a:r>
              <a:rPr lang="tr-TR" b="1" i="1" dirty="0">
                <a:latin typeface="Times New Roman" panose="02020603050405020304" pitchFamily="18" charset="0"/>
                <a:cs typeface="Times New Roman" panose="02020603050405020304" pitchFamily="18" charset="0"/>
              </a:rPr>
              <a:t>Yenilik Doğuran bir Haktır. </a:t>
            </a:r>
          </a:p>
        </p:txBody>
      </p:sp>
    </p:spTree>
    <p:extLst>
      <p:ext uri="{BB962C8B-B14F-4D97-AF65-F5344CB8AC3E}">
        <p14:creationId xmlns:p14="http://schemas.microsoft.com/office/powerpoint/2010/main" val="214185958"/>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400" b="1" dirty="0">
                <a:latin typeface="Times New Roman" panose="02020603050405020304" pitchFamily="18" charset="0"/>
                <a:cs typeface="Times New Roman" panose="02020603050405020304" pitchFamily="18" charset="0"/>
              </a:rPr>
              <a:t>Paylaşmayı İsteme Hakkının, </a:t>
            </a:r>
            <a:r>
              <a:rPr lang="tr-TR" sz="4400" dirty="0">
                <a:latin typeface="Times New Roman" panose="02020603050405020304" pitchFamily="18" charset="0"/>
                <a:cs typeface="Times New Roman" panose="02020603050405020304" pitchFamily="18" charset="0"/>
              </a:rPr>
              <a:t>mutlaka</a:t>
            </a:r>
            <a:r>
              <a:rPr lang="tr-TR" sz="4400" b="1" dirty="0">
                <a:latin typeface="Times New Roman" panose="02020603050405020304" pitchFamily="18" charset="0"/>
                <a:cs typeface="Times New Roman" panose="02020603050405020304" pitchFamily="18" charset="0"/>
              </a:rPr>
              <a:t> </a:t>
            </a:r>
            <a:r>
              <a:rPr lang="tr-TR" sz="4400" b="1" i="1" dirty="0">
                <a:latin typeface="Times New Roman" panose="02020603050405020304" pitchFamily="18" charset="0"/>
                <a:cs typeface="Times New Roman" panose="02020603050405020304" pitchFamily="18" charset="0"/>
              </a:rPr>
              <a:t>Dava yoluyla Kullanılması </a:t>
            </a:r>
            <a:r>
              <a:rPr lang="tr-TR" sz="4400" b="1" dirty="0">
                <a:latin typeface="Times New Roman" panose="02020603050405020304" pitchFamily="18" charset="0"/>
                <a:cs typeface="Times New Roman" panose="02020603050405020304" pitchFamily="18" charset="0"/>
              </a:rPr>
              <a:t>gerekmez. </a:t>
            </a:r>
          </a:p>
          <a:p>
            <a:pPr algn="just"/>
            <a:r>
              <a:rPr lang="tr-TR" sz="4400" b="1" dirty="0">
                <a:latin typeface="Times New Roman" panose="02020603050405020304" pitchFamily="18" charset="0"/>
                <a:cs typeface="Times New Roman" panose="02020603050405020304" pitchFamily="18" charset="0"/>
              </a:rPr>
              <a:t>Paylaşma İsteme Hakkı kullanılınca</a:t>
            </a:r>
            <a:r>
              <a:rPr lang="tr-TR" sz="4400" dirty="0">
                <a:latin typeface="Times New Roman" panose="02020603050405020304" pitchFamily="18" charset="0"/>
                <a:cs typeface="Times New Roman" panose="02020603050405020304" pitchFamily="18" charset="0"/>
              </a:rPr>
              <a:t>, </a:t>
            </a:r>
            <a:r>
              <a:rPr lang="tr-TR" sz="4400" b="1" i="1" dirty="0">
                <a:latin typeface="Times New Roman" panose="02020603050405020304" pitchFamily="18" charset="0"/>
                <a:cs typeface="Times New Roman" panose="02020603050405020304" pitchFamily="18" charset="0"/>
              </a:rPr>
              <a:t>Bütün Paydaşlar</a:t>
            </a:r>
            <a:r>
              <a:rPr lang="tr-TR" sz="4400" dirty="0">
                <a:latin typeface="Times New Roman" panose="02020603050405020304" pitchFamily="18" charset="0"/>
                <a:cs typeface="Times New Roman" panose="02020603050405020304" pitchFamily="18" charset="0"/>
              </a:rPr>
              <a:t>, </a:t>
            </a:r>
            <a:r>
              <a:rPr lang="tr-TR" sz="4400" b="1" dirty="0">
                <a:latin typeface="Times New Roman" panose="02020603050405020304" pitchFamily="18" charset="0"/>
                <a:cs typeface="Times New Roman" panose="02020603050405020304" pitchFamily="18" charset="0"/>
              </a:rPr>
              <a:t>Paylaşmayı Yerine Getirme Borcu altına girerler. </a:t>
            </a:r>
          </a:p>
          <a:p>
            <a:pPr marL="0" indent="0">
              <a:buNone/>
            </a:pPr>
            <a:endParaRPr lang="tr-TR" sz="4400" dirty="0"/>
          </a:p>
        </p:txBody>
      </p:sp>
    </p:spTree>
    <p:extLst>
      <p:ext uri="{BB962C8B-B14F-4D97-AF65-F5344CB8AC3E}">
        <p14:creationId xmlns:p14="http://schemas.microsoft.com/office/powerpoint/2010/main" val="3686193598"/>
      </p:ext>
    </p:extLst>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0"/>
            <a:ext cx="8229600" cy="1196752"/>
          </a:xfrm>
        </p:spPr>
        <p:txBody>
          <a:bodyPr/>
          <a:lstStyle/>
          <a:p>
            <a:pPr algn="ctr"/>
            <a:r>
              <a:rPr lang="tr-TR" b="1" dirty="0">
                <a:solidFill>
                  <a:schemeClr val="tx1"/>
                </a:solidFill>
                <a:latin typeface="Times New Roman" pitchFamily="18" charset="0"/>
                <a:cs typeface="Times New Roman" pitchFamily="18" charset="0"/>
              </a:rPr>
              <a:t>Paylaşma İsteme Hakkı</a:t>
            </a:r>
          </a:p>
        </p:txBody>
      </p:sp>
      <p:graphicFrame>
        <p:nvGraphicFramePr>
          <p:cNvPr id="4" name="3 İçerik Yer Tutucusu"/>
          <p:cNvGraphicFramePr>
            <a:graphicFrameLocks noGrp="1"/>
          </p:cNvGraphicFramePr>
          <p:nvPr>
            <p:ph idx="1"/>
            <p:extLst>
              <p:ext uri="{D42A27DB-BD31-4B8C-83A1-F6EECF244321}">
                <p14:modId xmlns:p14="http://schemas.microsoft.com/office/powerpoint/2010/main" val="756206324"/>
              </p:ext>
            </p:extLst>
          </p:nvPr>
        </p:nvGraphicFramePr>
        <p:xfrm>
          <a:off x="1524000" y="1412776"/>
          <a:ext cx="9144000" cy="54452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3372058"/>
      </p:ext>
    </p:extLst>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a:latin typeface="+mn-lt"/>
              </a:rPr>
              <a:t>Paylaşma İsteme Hakkına Getirilen Sınırlamalar</a:t>
            </a: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3773022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80956267"/>
      </p:ext>
    </p:extLst>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Medeni Kanundaki Sınırlamalar</a:t>
            </a:r>
          </a:p>
        </p:txBody>
      </p:sp>
      <p:sp>
        <p:nvSpPr>
          <p:cNvPr id="3" name="İçerik Yer Tutucusu 2"/>
          <p:cNvSpPr>
            <a:spLocks noGrp="1"/>
          </p:cNvSpPr>
          <p:nvPr>
            <p:ph idx="1"/>
          </p:nvPr>
        </p:nvSpPr>
        <p:spPr/>
        <p:txBody>
          <a:bodyPr>
            <a:normAutofit/>
          </a:bodyPr>
          <a:lstStyle/>
          <a:p>
            <a:pPr algn="just"/>
            <a:r>
              <a:rPr lang="tr-TR" sz="4000" b="1" u="sng" dirty="0">
                <a:latin typeface="Times New Roman" panose="02020603050405020304" pitchFamily="18" charset="0"/>
                <a:cs typeface="Times New Roman" panose="02020603050405020304" pitchFamily="18" charset="0"/>
              </a:rPr>
              <a:t>MK m. 698 hükmü</a:t>
            </a:r>
            <a:r>
              <a:rPr lang="tr-TR" sz="4000" b="1"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Paylaşma İsteme Hakkına</a:t>
            </a:r>
            <a:r>
              <a:rPr lang="tr-TR" sz="4000" b="1" dirty="0">
                <a:latin typeface="Times New Roman" panose="02020603050405020304" pitchFamily="18" charset="0"/>
                <a:cs typeface="Times New Roman" panose="02020603050405020304" pitchFamily="18" charset="0"/>
              </a:rPr>
              <a:t>, üç Sınırlama getirmektedir. </a:t>
            </a:r>
          </a:p>
          <a:p>
            <a:pPr algn="just"/>
            <a:r>
              <a:rPr lang="tr-TR" sz="4400" b="1" dirty="0">
                <a:latin typeface="Times New Roman" panose="02020603050405020304" pitchFamily="18" charset="0"/>
                <a:cs typeface="Times New Roman" panose="02020603050405020304" pitchFamily="18" charset="0"/>
              </a:rPr>
              <a:t>Bu </a:t>
            </a:r>
            <a:r>
              <a:rPr lang="tr-TR" sz="4400" b="1" u="sng" dirty="0">
                <a:latin typeface="Times New Roman" panose="02020603050405020304" pitchFamily="18" charset="0"/>
                <a:cs typeface="Times New Roman" panose="02020603050405020304" pitchFamily="18" charset="0"/>
              </a:rPr>
              <a:t>Sınırlamalar </a:t>
            </a:r>
            <a:r>
              <a:rPr lang="tr-TR" sz="4400" dirty="0">
                <a:latin typeface="Times New Roman" panose="02020603050405020304" pitchFamily="18" charset="0"/>
                <a:cs typeface="Times New Roman" panose="02020603050405020304" pitchFamily="18" charset="0"/>
              </a:rPr>
              <a:t>ise,</a:t>
            </a:r>
            <a:r>
              <a:rPr lang="tr-TR" sz="4400" b="1" dirty="0">
                <a:latin typeface="Times New Roman" panose="02020603050405020304" pitchFamily="18" charset="0"/>
                <a:cs typeface="Times New Roman" panose="02020603050405020304" pitchFamily="18" charset="0"/>
              </a:rPr>
              <a:t> şunlardır: </a:t>
            </a:r>
          </a:p>
          <a:p>
            <a:pPr algn="just"/>
            <a:r>
              <a:rPr lang="tr-TR" sz="4000" b="1" i="1" dirty="0">
                <a:latin typeface="Times New Roman" panose="02020603050405020304" pitchFamily="18" charset="0"/>
                <a:cs typeface="Times New Roman" panose="02020603050405020304" pitchFamily="18" charset="0"/>
              </a:rPr>
              <a:t>Sürekli Bir Amaca Özgüleme </a:t>
            </a:r>
          </a:p>
          <a:p>
            <a:pPr algn="just"/>
            <a:r>
              <a:rPr lang="tr-TR" sz="4000" b="1" i="1" dirty="0">
                <a:latin typeface="Times New Roman" panose="02020603050405020304" pitchFamily="18" charset="0"/>
                <a:cs typeface="Times New Roman" panose="02020603050405020304" pitchFamily="18" charset="0"/>
              </a:rPr>
              <a:t>Hukuki İşlem </a:t>
            </a:r>
          </a:p>
          <a:p>
            <a:pPr algn="just"/>
            <a:r>
              <a:rPr lang="tr-TR" sz="4000" b="1" i="1" dirty="0">
                <a:latin typeface="Times New Roman" panose="02020603050405020304" pitchFamily="18" charset="0"/>
                <a:cs typeface="Times New Roman" panose="02020603050405020304" pitchFamily="18" charset="0"/>
              </a:rPr>
              <a:t>Uygun Olmayan Zaman </a:t>
            </a:r>
          </a:p>
          <a:p>
            <a:pPr algn="just"/>
            <a:endParaRPr lang="tr-TR" b="1" i="1" dirty="0">
              <a:latin typeface="Times New Roman" panose="02020603050405020304" pitchFamily="18" charset="0"/>
              <a:cs typeface="Times New Roman" panose="02020603050405020304" pitchFamily="18" charset="0"/>
            </a:endParaRPr>
          </a:p>
          <a:p>
            <a:pPr algn="just"/>
            <a:endParaRPr lang="tr-TR"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677142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a:latin typeface="+mn-lt"/>
              </a:rPr>
              <a:t>Bağımsız Paylı Mülkiyet- Bağımlı Paylı Mülkiyet</a:t>
            </a:r>
          </a:p>
        </p:txBody>
      </p:sp>
      <p:sp>
        <p:nvSpPr>
          <p:cNvPr id="3" name="İçerik Yer Tutucusu 2"/>
          <p:cNvSpPr>
            <a:spLocks noGrp="1"/>
          </p:cNvSpPr>
          <p:nvPr>
            <p:ph idx="1"/>
          </p:nvPr>
        </p:nvSpPr>
        <p:spPr/>
        <p:txBody>
          <a:bodyPr>
            <a:normAutofit lnSpcReduction="10000"/>
          </a:bodyPr>
          <a:lstStyle/>
          <a:p>
            <a:pPr algn="just"/>
            <a:r>
              <a:rPr lang="tr-TR" sz="3600" dirty="0">
                <a:latin typeface="Times New Roman" panose="02020603050405020304" pitchFamily="18" charset="0"/>
                <a:cs typeface="Times New Roman" panose="02020603050405020304" pitchFamily="18" charset="0"/>
              </a:rPr>
              <a:t>Burada «</a:t>
            </a:r>
            <a:r>
              <a:rPr lang="tr-TR" sz="3600" b="1" u="sng" dirty="0">
                <a:latin typeface="Times New Roman" panose="02020603050405020304" pitchFamily="18" charset="0"/>
                <a:cs typeface="Times New Roman" panose="02020603050405020304" pitchFamily="18" charset="0"/>
              </a:rPr>
              <a:t>Bağımsız Paylı Mülkiyet</a:t>
            </a:r>
            <a:r>
              <a:rPr lang="tr-TR" sz="3600" b="1"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ve «</a:t>
            </a:r>
            <a:r>
              <a:rPr lang="tr-TR" sz="3600" b="1" u="sng" dirty="0">
                <a:latin typeface="Times New Roman" panose="02020603050405020304" pitchFamily="18" charset="0"/>
                <a:cs typeface="Times New Roman" panose="02020603050405020304" pitchFamily="18" charset="0"/>
              </a:rPr>
              <a:t>Bağımlı</a:t>
            </a:r>
            <a:r>
              <a:rPr lang="tr-TR" sz="3600" b="1" dirty="0">
                <a:latin typeface="Times New Roman" panose="02020603050405020304" pitchFamily="18" charset="0"/>
                <a:cs typeface="Times New Roman" panose="02020603050405020304" pitchFamily="18" charset="0"/>
              </a:rPr>
              <a:t> </a:t>
            </a:r>
            <a:r>
              <a:rPr lang="tr-TR" sz="3600" b="1" u="sng" dirty="0">
                <a:latin typeface="Times New Roman" panose="02020603050405020304" pitchFamily="18" charset="0"/>
                <a:cs typeface="Times New Roman" panose="02020603050405020304" pitchFamily="18" charset="0"/>
              </a:rPr>
              <a:t>Paylı Mülkiyet</a:t>
            </a:r>
            <a:r>
              <a:rPr lang="tr-TR" sz="3600" b="1" dirty="0">
                <a:latin typeface="Times New Roman" panose="02020603050405020304" pitchFamily="18" charset="0"/>
                <a:cs typeface="Times New Roman" panose="02020603050405020304" pitchFamily="18" charset="0"/>
              </a:rPr>
              <a:t>» kavramları</a:t>
            </a:r>
            <a:r>
              <a:rPr lang="tr-TR" sz="3600" dirty="0">
                <a:latin typeface="Times New Roman" panose="02020603050405020304" pitchFamily="18" charset="0"/>
                <a:cs typeface="Times New Roman" panose="02020603050405020304" pitchFamily="18" charset="0"/>
              </a:rPr>
              <a:t> üzerinde durmak gerekir. </a:t>
            </a:r>
          </a:p>
          <a:p>
            <a:pPr algn="just"/>
            <a:r>
              <a:rPr lang="tr-TR" sz="3600" dirty="0">
                <a:latin typeface="Times New Roman" panose="02020603050405020304" pitchFamily="18" charset="0"/>
                <a:cs typeface="Times New Roman" panose="02020603050405020304" pitchFamily="18" charset="0"/>
              </a:rPr>
              <a:t>Eğer </a:t>
            </a:r>
            <a:r>
              <a:rPr lang="tr-TR" sz="3600" b="1" i="1" dirty="0">
                <a:latin typeface="Times New Roman" panose="02020603050405020304" pitchFamily="18" charset="0"/>
                <a:cs typeface="Times New Roman" panose="02020603050405020304" pitchFamily="18" charset="0"/>
              </a:rPr>
              <a:t>Bağımsız Paylı Mülkiyet</a:t>
            </a:r>
            <a:r>
              <a:rPr lang="tr-TR" sz="3600" i="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söz konusu </a:t>
            </a:r>
            <a:r>
              <a:rPr lang="tr-TR" sz="3600" b="1" dirty="0">
                <a:latin typeface="Times New Roman" panose="02020603050405020304" pitchFamily="18" charset="0"/>
                <a:cs typeface="Times New Roman" panose="02020603050405020304" pitchFamily="18" charset="0"/>
              </a:rPr>
              <a:t>ise, </a:t>
            </a:r>
            <a:r>
              <a:rPr lang="tr-TR" sz="3600" dirty="0">
                <a:latin typeface="Times New Roman" panose="02020603050405020304" pitchFamily="18" charset="0"/>
                <a:cs typeface="Times New Roman" panose="02020603050405020304" pitchFamily="18" charset="0"/>
              </a:rPr>
              <a:t>Pay ferden belli bir Kişiye aittir. </a:t>
            </a:r>
          </a:p>
          <a:p>
            <a:pPr algn="just"/>
            <a:r>
              <a:rPr lang="tr-TR" sz="3600" dirty="0">
                <a:latin typeface="Times New Roman" panose="02020603050405020304" pitchFamily="18" charset="0"/>
                <a:cs typeface="Times New Roman" panose="02020603050405020304" pitchFamily="18" charset="0"/>
              </a:rPr>
              <a:t>Buna karşılık, </a:t>
            </a:r>
            <a:r>
              <a:rPr lang="tr-TR" sz="3600" b="1" dirty="0">
                <a:latin typeface="Times New Roman" panose="02020603050405020304" pitchFamily="18" charset="0"/>
                <a:cs typeface="Times New Roman" panose="02020603050405020304" pitchFamily="18" charset="0"/>
              </a:rPr>
              <a:t>Payın belli bir Taşınmazın Mülkiyetine </a:t>
            </a:r>
            <a:r>
              <a:rPr lang="tr-TR" sz="3600" dirty="0">
                <a:latin typeface="Times New Roman" panose="02020603050405020304" pitchFamily="18" charset="0"/>
                <a:cs typeface="Times New Roman" panose="02020603050405020304" pitchFamily="18" charset="0"/>
              </a:rPr>
              <a:t>(</a:t>
            </a:r>
            <a:r>
              <a:rPr lang="tr-TR" sz="3600" i="1" dirty="0">
                <a:latin typeface="Times New Roman" panose="02020603050405020304" pitchFamily="18" charset="0"/>
                <a:cs typeface="Times New Roman" panose="02020603050405020304" pitchFamily="18" charset="0"/>
              </a:rPr>
              <a:t>Eşyaya</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bağlı olup</a:t>
            </a:r>
            <a:r>
              <a:rPr lang="tr-TR" sz="3600" dirty="0">
                <a:latin typeface="Times New Roman" panose="02020603050405020304" pitchFamily="18" charset="0"/>
                <a:cs typeface="Times New Roman" panose="02020603050405020304" pitchFamily="18" charset="0"/>
              </a:rPr>
              <a:t>, o </a:t>
            </a:r>
            <a:r>
              <a:rPr lang="tr-TR" sz="3600" b="1" i="1" dirty="0">
                <a:latin typeface="Times New Roman" panose="02020603050405020304" pitchFamily="18" charset="0"/>
                <a:cs typeface="Times New Roman" panose="02020603050405020304" pitchFamily="18" charset="0"/>
              </a:rPr>
              <a:t>Taşınmazın Malikine ait olduğu durumlarda </a:t>
            </a:r>
            <a:r>
              <a:rPr lang="tr-TR" sz="3600" dirty="0">
                <a:latin typeface="Times New Roman" panose="02020603050405020304" pitchFamily="18" charset="0"/>
                <a:cs typeface="Times New Roman" panose="02020603050405020304" pitchFamily="18" charset="0"/>
              </a:rPr>
              <a:t>ise, </a:t>
            </a:r>
            <a:r>
              <a:rPr lang="tr-TR" sz="3600" b="1" u="sng" dirty="0">
                <a:latin typeface="Times New Roman" panose="02020603050405020304" pitchFamily="18" charset="0"/>
                <a:cs typeface="Times New Roman" panose="02020603050405020304" pitchFamily="18" charset="0"/>
              </a:rPr>
              <a:t>Bağımlı Paylı Mülkiyet </a:t>
            </a:r>
            <a:r>
              <a:rPr lang="tr-TR" sz="3600" b="1" dirty="0">
                <a:latin typeface="Times New Roman" panose="02020603050405020304" pitchFamily="18" charset="0"/>
                <a:cs typeface="Times New Roman" panose="02020603050405020304" pitchFamily="18" charset="0"/>
              </a:rPr>
              <a:t>söz konusudur. </a:t>
            </a:r>
          </a:p>
          <a:p>
            <a:pPr marL="0" indent="0">
              <a:buNone/>
            </a:pPr>
            <a:endParaRPr lang="tr-T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1589264"/>
      </p:ext>
    </p:extLst>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Medeni Kanundaki Sınırlamalar</a:t>
            </a: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90576453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96698225"/>
      </p:ext>
    </p:extLst>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Times New Roman" panose="02020603050405020304" pitchFamily="18" charset="0"/>
                <a:cs typeface="Times New Roman" panose="02020603050405020304" pitchFamily="18" charset="0"/>
              </a:rPr>
              <a:t>Sürekli Bir Amaca Özgüleme </a:t>
            </a:r>
            <a:br>
              <a:rPr lang="tr-TR" b="1" dirty="0">
                <a:latin typeface="Times New Roman" panose="02020603050405020304" pitchFamily="18" charset="0"/>
                <a:cs typeface="Times New Roman" panose="02020603050405020304" pitchFamily="18" charset="0"/>
              </a:rPr>
            </a:br>
            <a:endParaRPr lang="tr-TR" dirty="0"/>
          </a:p>
        </p:txBody>
      </p:sp>
      <p:sp>
        <p:nvSpPr>
          <p:cNvPr id="3" name="İçerik Yer Tutucusu 2"/>
          <p:cNvSpPr>
            <a:spLocks noGrp="1"/>
          </p:cNvSpPr>
          <p:nvPr>
            <p:ph idx="1"/>
          </p:nvPr>
        </p:nvSpPr>
        <p:spPr/>
        <p:txBody>
          <a:bodyPr>
            <a:normAutofit fontScale="92500" lnSpcReduction="10000"/>
          </a:bodyPr>
          <a:lstStyle/>
          <a:p>
            <a:pPr algn="just"/>
            <a:r>
              <a:rPr lang="tr-TR" b="1" dirty="0">
                <a:latin typeface="Times New Roman" panose="02020603050405020304" pitchFamily="18" charset="0"/>
                <a:cs typeface="Times New Roman" panose="02020603050405020304" pitchFamily="18" charset="0"/>
              </a:rPr>
              <a:t>Paylı Malın</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Sürekli bir Amaca özgülenmiş bulunması</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Paylaşmanın istenmesine engel olur. </a:t>
            </a:r>
          </a:p>
          <a:p>
            <a:pPr algn="just"/>
            <a:r>
              <a:rPr lang="tr-TR" b="1" dirty="0">
                <a:latin typeface="Times New Roman" panose="02020603050405020304" pitchFamily="18" charset="0"/>
                <a:cs typeface="Times New Roman" panose="02020603050405020304" pitchFamily="18" charset="0"/>
              </a:rPr>
              <a:t>Kanunda, </a:t>
            </a:r>
            <a:r>
              <a:rPr lang="tr-TR" b="1" i="1" dirty="0">
                <a:latin typeface="Times New Roman" panose="02020603050405020304" pitchFamily="18" charset="0"/>
                <a:cs typeface="Times New Roman" panose="02020603050405020304" pitchFamily="18" charset="0"/>
              </a:rPr>
              <a:t>Sürekli bir Amaca Özgülenmeden ne anlaşılacağı konusunda </a:t>
            </a:r>
            <a:r>
              <a:rPr lang="tr-TR" b="1" dirty="0">
                <a:latin typeface="Times New Roman" panose="02020603050405020304" pitchFamily="18" charset="0"/>
                <a:cs typeface="Times New Roman" panose="02020603050405020304" pitchFamily="18" charset="0"/>
              </a:rPr>
              <a:t>bir açıklık yoktur</a:t>
            </a:r>
            <a:r>
              <a:rPr lang="tr-TR" dirty="0">
                <a:latin typeface="Times New Roman" panose="02020603050405020304" pitchFamily="18" charset="0"/>
                <a:cs typeface="Times New Roman" panose="02020603050405020304" pitchFamily="18" charset="0"/>
              </a:rPr>
              <a:t>. </a:t>
            </a:r>
          </a:p>
          <a:p>
            <a:pPr algn="just"/>
            <a:r>
              <a:rPr lang="tr-TR" dirty="0">
                <a:latin typeface="Times New Roman" panose="02020603050405020304" pitchFamily="18" charset="0"/>
                <a:cs typeface="Times New Roman" panose="02020603050405020304" pitchFamily="18" charset="0"/>
              </a:rPr>
              <a:t>Genellikle iki Taşınmazı ayıran Paylı Duvar, Çit, Parmaklık, Ağaçlar, iki Taşınmaz arasında Paylı Avlu, Yol, Kuyu, birden çok Taşınmaz Malikinin veya bir Taşınmazın Paydaşlarının birlikte yararlandığı, diğer bir Taşınmazda yer alan Yüzme Havuzu, Çocuk Bahçesi gibi şeylerin durumu buna </a:t>
            </a:r>
            <a:r>
              <a:rPr lang="tr-TR" b="1" dirty="0">
                <a:latin typeface="Times New Roman" panose="02020603050405020304" pitchFamily="18" charset="0"/>
                <a:cs typeface="Times New Roman" panose="02020603050405020304" pitchFamily="18" charset="0"/>
              </a:rPr>
              <a:t>örnek olarak </a:t>
            </a:r>
            <a:r>
              <a:rPr lang="tr-TR" dirty="0">
                <a:latin typeface="Times New Roman" panose="02020603050405020304" pitchFamily="18" charset="0"/>
                <a:cs typeface="Times New Roman" panose="02020603050405020304" pitchFamily="18" charset="0"/>
              </a:rPr>
              <a:t>gösterilmektedir. </a:t>
            </a:r>
          </a:p>
          <a:p>
            <a:pPr algn="just"/>
            <a:r>
              <a:rPr lang="tr-TR" b="1" dirty="0">
                <a:latin typeface="Times New Roman" panose="02020603050405020304" pitchFamily="18" charset="0"/>
                <a:cs typeface="Times New Roman" panose="02020603050405020304" pitchFamily="18" charset="0"/>
              </a:rPr>
              <a:t>Bütün bu Örneklerde, </a:t>
            </a:r>
            <a:r>
              <a:rPr lang="tr-TR" b="1" i="1" dirty="0">
                <a:latin typeface="Times New Roman" panose="02020603050405020304" pitchFamily="18" charset="0"/>
                <a:cs typeface="Times New Roman" panose="02020603050405020304" pitchFamily="18" charset="0"/>
              </a:rPr>
              <a:t>Paylı Malın</a:t>
            </a:r>
            <a:r>
              <a:rPr lang="tr-TR" b="1" dirty="0">
                <a:latin typeface="Times New Roman" panose="02020603050405020304" pitchFamily="18" charset="0"/>
                <a:cs typeface="Times New Roman" panose="02020603050405020304" pitchFamily="18" charset="0"/>
              </a:rPr>
              <a:t>, Paydaşlara ait </a:t>
            </a:r>
            <a:r>
              <a:rPr lang="tr-TR" b="1" i="1" dirty="0">
                <a:latin typeface="Times New Roman" panose="02020603050405020304" pitchFamily="18" charset="0"/>
                <a:cs typeface="Times New Roman" panose="02020603050405020304" pitchFamily="18" charset="0"/>
              </a:rPr>
              <a:t>başka Malların Hizmetine özgülendiği </a:t>
            </a:r>
            <a:r>
              <a:rPr lang="tr-TR" b="1" dirty="0">
                <a:latin typeface="Times New Roman" panose="02020603050405020304" pitchFamily="18" charset="0"/>
                <a:cs typeface="Times New Roman" panose="02020603050405020304" pitchFamily="18" charset="0"/>
              </a:rPr>
              <a:t>görülmektedir.  </a:t>
            </a:r>
          </a:p>
          <a:p>
            <a:pPr marL="0" indent="0">
              <a:buNone/>
            </a:pPr>
            <a:endParaRPr lang="tr-TR" dirty="0"/>
          </a:p>
        </p:txBody>
      </p:sp>
    </p:spTree>
    <p:extLst>
      <p:ext uri="{BB962C8B-B14F-4D97-AF65-F5344CB8AC3E}">
        <p14:creationId xmlns:p14="http://schemas.microsoft.com/office/powerpoint/2010/main" val="2014338624"/>
      </p:ext>
    </p:extLst>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b="1" dirty="0"/>
          </a:p>
        </p:txBody>
      </p:sp>
      <p:sp>
        <p:nvSpPr>
          <p:cNvPr id="3" name="İçerik Yer Tutucusu 2"/>
          <p:cNvSpPr>
            <a:spLocks noGrp="1"/>
          </p:cNvSpPr>
          <p:nvPr>
            <p:ph idx="1"/>
          </p:nvPr>
        </p:nvSpPr>
        <p:spPr/>
        <p:txBody>
          <a:bodyPr>
            <a:normAutofit lnSpcReduction="10000"/>
          </a:bodyPr>
          <a:lstStyle/>
          <a:p>
            <a:pPr algn="just"/>
            <a:r>
              <a:rPr lang="tr-TR" b="1" u="sng" dirty="0">
                <a:latin typeface="Times New Roman" panose="02020603050405020304" pitchFamily="18" charset="0"/>
                <a:cs typeface="Times New Roman" panose="02020603050405020304" pitchFamily="18" charset="0"/>
              </a:rPr>
              <a:t>Sürekli bir Amaca Özgülenme</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Paylı Maldan Yararlanma konusunda Paydaşlar arasında Sürekliliği sağlanmış </a:t>
            </a:r>
            <a:r>
              <a:rPr lang="tr-TR" dirty="0">
                <a:latin typeface="Times New Roman" panose="02020603050405020304" pitchFamily="18" charset="0"/>
                <a:cs typeface="Times New Roman" panose="02020603050405020304" pitchFamily="18" charset="0"/>
              </a:rPr>
              <a:t>bir</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Amaç Birliğini </a:t>
            </a:r>
            <a:r>
              <a:rPr lang="tr-TR" b="1" dirty="0">
                <a:latin typeface="Times New Roman" panose="02020603050405020304" pitchFamily="18" charset="0"/>
                <a:cs typeface="Times New Roman" panose="02020603050405020304" pitchFamily="18" charset="0"/>
              </a:rPr>
              <a:t>ifade eder. </a:t>
            </a:r>
          </a:p>
          <a:p>
            <a:pPr algn="just"/>
            <a:r>
              <a:rPr lang="tr-TR" b="1" dirty="0">
                <a:latin typeface="Times New Roman" panose="02020603050405020304" pitchFamily="18" charset="0"/>
                <a:cs typeface="Times New Roman" panose="02020603050405020304" pitchFamily="18" charset="0"/>
              </a:rPr>
              <a:t>Paydaşlar arasında Maldan Yararlanma Biçimi bakımından, </a:t>
            </a:r>
            <a:r>
              <a:rPr lang="tr-TR" dirty="0">
                <a:latin typeface="Times New Roman" panose="02020603050405020304" pitchFamily="18" charset="0"/>
                <a:cs typeface="Times New Roman" panose="02020603050405020304" pitchFamily="18" charset="0"/>
              </a:rPr>
              <a:t>bir </a:t>
            </a:r>
            <a:r>
              <a:rPr lang="tr-TR" b="1" i="1" dirty="0">
                <a:latin typeface="Times New Roman" panose="02020603050405020304" pitchFamily="18" charset="0"/>
                <a:cs typeface="Times New Roman" panose="02020603050405020304" pitchFamily="18" charset="0"/>
              </a:rPr>
              <a:t>Amaç Birliği bulunmalı </a:t>
            </a:r>
            <a:r>
              <a:rPr lang="tr-TR" dirty="0">
                <a:latin typeface="Times New Roman" panose="02020603050405020304" pitchFamily="18" charset="0"/>
                <a:cs typeface="Times New Roman" panose="02020603050405020304" pitchFamily="18" charset="0"/>
              </a:rPr>
              <a:t>ve</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bu</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Amaç Birliğinin Sürekliliği </a:t>
            </a:r>
            <a:r>
              <a:rPr lang="tr-TR" b="1" dirty="0">
                <a:latin typeface="Times New Roman" panose="02020603050405020304" pitchFamily="18" charset="0"/>
                <a:cs typeface="Times New Roman" panose="02020603050405020304" pitchFamily="18" charset="0"/>
              </a:rPr>
              <a:t>sağlanmış olmalıdır. </a:t>
            </a:r>
          </a:p>
          <a:p>
            <a:pPr algn="just"/>
            <a:r>
              <a:rPr lang="tr-TR" dirty="0">
                <a:latin typeface="Times New Roman" panose="02020603050405020304" pitchFamily="18" charset="0"/>
                <a:cs typeface="Times New Roman" panose="02020603050405020304" pitchFamily="18" charset="0"/>
              </a:rPr>
              <a:t>Bu durum ise, </a:t>
            </a:r>
            <a:r>
              <a:rPr lang="tr-TR" b="1" dirty="0">
                <a:latin typeface="Times New Roman" panose="02020603050405020304" pitchFamily="18" charset="0"/>
                <a:cs typeface="Times New Roman" panose="02020603050405020304" pitchFamily="18" charset="0"/>
              </a:rPr>
              <a:t>Paylı Malın Mülkiyetinin</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Paydaşlara ait diğer Malların Mülkiyetine bağlanmış olması</a:t>
            </a:r>
            <a:r>
              <a:rPr lang="tr-TR" dirty="0">
                <a:latin typeface="Times New Roman" panose="02020603050405020304" pitchFamily="18" charset="0"/>
                <a:cs typeface="Times New Roman" panose="02020603050405020304" pitchFamily="18" charset="0"/>
              </a:rPr>
              <a:t>, yani </a:t>
            </a:r>
            <a:r>
              <a:rPr lang="tr-TR" b="1" dirty="0">
                <a:latin typeface="Times New Roman" panose="02020603050405020304" pitchFamily="18" charset="0"/>
                <a:cs typeface="Times New Roman" panose="02020603050405020304" pitchFamily="18" charset="0"/>
              </a:rPr>
              <a:t>Bağımlı Paylı Mülkiyet biçiminde olması</a:t>
            </a:r>
            <a:r>
              <a:rPr lang="tr-TR" dirty="0">
                <a:latin typeface="Times New Roman" panose="02020603050405020304" pitchFamily="18" charset="0"/>
                <a:cs typeface="Times New Roman" panose="02020603050405020304" pitchFamily="18" charset="0"/>
              </a:rPr>
              <a:t> ile </a:t>
            </a:r>
            <a:r>
              <a:rPr lang="tr-TR" b="1" dirty="0">
                <a:latin typeface="Times New Roman" panose="02020603050405020304" pitchFamily="18" charset="0"/>
                <a:cs typeface="Times New Roman" panose="02020603050405020304" pitchFamily="18" charset="0"/>
              </a:rPr>
              <a:t>mümkündür. </a:t>
            </a:r>
          </a:p>
          <a:p>
            <a:pPr algn="just"/>
            <a:r>
              <a:rPr lang="tr-TR" b="1" i="1" dirty="0">
                <a:latin typeface="Times New Roman" panose="02020603050405020304" pitchFamily="18" charset="0"/>
                <a:cs typeface="Times New Roman" panose="02020603050405020304" pitchFamily="18" charset="0"/>
              </a:rPr>
              <a:t>Sürekli Amaca Özgülenme için gerekli Şartlar yoksa</a:t>
            </a:r>
            <a:r>
              <a:rPr lang="tr-TR" b="1" dirty="0">
                <a:latin typeface="Times New Roman" panose="02020603050405020304" pitchFamily="18" charset="0"/>
                <a:cs typeface="Times New Roman" panose="02020603050405020304" pitchFamily="18" charset="0"/>
              </a:rPr>
              <a:t>, Sürekli Amaca Özgülenme </a:t>
            </a:r>
            <a:r>
              <a:rPr lang="tr-TR" dirty="0">
                <a:latin typeface="Times New Roman" panose="02020603050405020304" pitchFamily="18" charset="0"/>
                <a:cs typeface="Times New Roman" panose="02020603050405020304" pitchFamily="18" charset="0"/>
              </a:rPr>
              <a:t>de </a:t>
            </a:r>
            <a:r>
              <a:rPr lang="tr-TR" b="1" dirty="0">
                <a:latin typeface="Times New Roman" panose="02020603050405020304" pitchFamily="18" charset="0"/>
                <a:cs typeface="Times New Roman" panose="02020603050405020304" pitchFamily="18" charset="0"/>
              </a:rPr>
              <a:t>yoktur. </a:t>
            </a:r>
          </a:p>
          <a:p>
            <a:pPr marL="0" indent="0" algn="just">
              <a:buNone/>
            </a:pP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22301786"/>
      </p:ext>
    </p:extLst>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4000" b="1" u="sng" dirty="0">
                <a:latin typeface="Times New Roman" panose="02020603050405020304" pitchFamily="18" charset="0"/>
                <a:cs typeface="Times New Roman" panose="02020603050405020304" pitchFamily="18" charset="0"/>
              </a:rPr>
              <a:t>Paydaşlar,</a:t>
            </a:r>
            <a:r>
              <a:rPr lang="tr-TR" sz="4000" dirty="0">
                <a:latin typeface="Times New Roman" panose="02020603050405020304" pitchFamily="18" charset="0"/>
                <a:cs typeface="Times New Roman" panose="02020603050405020304" pitchFamily="18" charset="0"/>
              </a:rPr>
              <a:t> </a:t>
            </a:r>
            <a:r>
              <a:rPr lang="tr-TR" sz="4000" b="1" dirty="0">
                <a:latin typeface="Times New Roman" panose="02020603050405020304" pitchFamily="18" charset="0"/>
                <a:cs typeface="Times New Roman" panose="02020603050405020304" pitchFamily="18" charset="0"/>
              </a:rPr>
              <a:t>Oybirliğiyle Alacakları Karar üzerine</a:t>
            </a:r>
            <a:r>
              <a:rPr lang="tr-TR" sz="4000" b="1" i="1" dirty="0">
                <a:latin typeface="Times New Roman" panose="02020603050405020304" pitchFamily="18" charset="0"/>
                <a:cs typeface="Times New Roman" panose="02020603050405020304" pitchFamily="18" charset="0"/>
              </a:rPr>
              <a:t>, Özgülemeye,</a:t>
            </a:r>
            <a:r>
              <a:rPr lang="tr-TR" sz="4000" dirty="0">
                <a:latin typeface="Times New Roman" panose="02020603050405020304" pitchFamily="18" charset="0"/>
                <a:cs typeface="Times New Roman" panose="02020603050405020304" pitchFamily="18" charset="0"/>
              </a:rPr>
              <a:t> yani </a:t>
            </a:r>
            <a:r>
              <a:rPr lang="tr-TR" sz="4000" b="1" i="1" dirty="0">
                <a:latin typeface="Times New Roman" panose="02020603050405020304" pitchFamily="18" charset="0"/>
                <a:cs typeface="Times New Roman" panose="02020603050405020304" pitchFamily="18" charset="0"/>
              </a:rPr>
              <a:t>Eşyaya Bağlı Mülkiyet İlişkisine </a:t>
            </a:r>
            <a:r>
              <a:rPr lang="tr-TR" sz="4000" b="1" dirty="0">
                <a:latin typeface="Times New Roman" panose="02020603050405020304" pitchFamily="18" charset="0"/>
                <a:cs typeface="Times New Roman" panose="02020603050405020304" pitchFamily="18" charset="0"/>
              </a:rPr>
              <a:t>son verip</a:t>
            </a:r>
            <a:r>
              <a:rPr lang="tr-TR" sz="4000"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Ortaklaşa Yararlanılan Taşınmazdaki Payların </a:t>
            </a:r>
            <a:r>
              <a:rPr lang="tr-TR" sz="4000" b="1" dirty="0">
                <a:latin typeface="Times New Roman" panose="02020603050405020304" pitchFamily="18" charset="0"/>
                <a:cs typeface="Times New Roman" panose="02020603050405020304" pitchFamily="18" charset="0"/>
              </a:rPr>
              <a:t>kendi adlarına tescilini talep edebilirler.  </a:t>
            </a:r>
          </a:p>
          <a:p>
            <a:pPr algn="just"/>
            <a:r>
              <a:rPr lang="tr-TR" sz="4000" b="1" dirty="0">
                <a:latin typeface="Times New Roman" panose="02020603050405020304" pitchFamily="18" charset="0"/>
                <a:cs typeface="Times New Roman" panose="02020603050405020304" pitchFamily="18" charset="0"/>
              </a:rPr>
              <a:t>Artık bu takdirde, </a:t>
            </a:r>
            <a:r>
              <a:rPr lang="tr-TR" sz="4000" b="1" i="1" dirty="0">
                <a:latin typeface="Times New Roman" panose="02020603050405020304" pitchFamily="18" charset="0"/>
                <a:cs typeface="Times New Roman" panose="02020603050405020304" pitchFamily="18" charset="0"/>
              </a:rPr>
              <a:t>Paylaşma</a:t>
            </a:r>
            <a:r>
              <a:rPr lang="tr-TR" sz="4000" dirty="0">
                <a:latin typeface="Times New Roman" panose="02020603050405020304" pitchFamily="18" charset="0"/>
                <a:cs typeface="Times New Roman" panose="02020603050405020304" pitchFamily="18" charset="0"/>
              </a:rPr>
              <a:t> da </a:t>
            </a:r>
            <a:r>
              <a:rPr lang="tr-TR" sz="4000" b="1" dirty="0">
                <a:latin typeface="Times New Roman" panose="02020603050405020304" pitchFamily="18" charset="0"/>
                <a:cs typeface="Times New Roman" panose="02020603050405020304" pitchFamily="18" charset="0"/>
              </a:rPr>
              <a:t>istenebilecektir</a:t>
            </a:r>
            <a:r>
              <a:rPr lang="tr-TR" sz="4000" dirty="0">
                <a:latin typeface="Times New Roman" panose="02020603050405020304" pitchFamily="18" charset="0"/>
                <a:cs typeface="Times New Roman" panose="02020603050405020304" pitchFamily="18" charset="0"/>
              </a:rPr>
              <a:t>. </a:t>
            </a:r>
          </a:p>
          <a:p>
            <a:pPr marL="0" indent="0" algn="just">
              <a:buNone/>
            </a:pPr>
            <a:endParaRPr lang="tr-TR" sz="4000"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3280592105"/>
      </p:ext>
    </p:extLst>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Hukuki İşlem</a:t>
            </a:r>
          </a:p>
        </p:txBody>
      </p:sp>
      <p:sp>
        <p:nvSpPr>
          <p:cNvPr id="3" name="İçerik Yer Tutucusu 2"/>
          <p:cNvSpPr>
            <a:spLocks noGrp="1"/>
          </p:cNvSpPr>
          <p:nvPr>
            <p:ph idx="1"/>
          </p:nvPr>
        </p:nvSpPr>
        <p:spPr/>
        <p:txBody>
          <a:bodyPr>
            <a:normAutofit/>
          </a:bodyPr>
          <a:lstStyle/>
          <a:p>
            <a:pPr algn="just"/>
            <a:r>
              <a:rPr lang="tr-TR" sz="4000" b="1" dirty="0">
                <a:latin typeface="Times New Roman" panose="02020603050405020304" pitchFamily="18" charset="0"/>
                <a:cs typeface="Times New Roman" panose="02020603050405020304" pitchFamily="18" charset="0"/>
              </a:rPr>
              <a:t>Paydaşlar, </a:t>
            </a:r>
            <a:r>
              <a:rPr lang="tr-TR" sz="4000" dirty="0">
                <a:latin typeface="Times New Roman" panose="02020603050405020304" pitchFamily="18" charset="0"/>
                <a:cs typeface="Times New Roman" panose="02020603050405020304" pitchFamily="18" charset="0"/>
              </a:rPr>
              <a:t>aralarında</a:t>
            </a:r>
            <a:r>
              <a:rPr lang="tr-TR" sz="4000" b="1" dirty="0">
                <a:latin typeface="Times New Roman" panose="02020603050405020304" pitchFamily="18" charset="0"/>
                <a:cs typeface="Times New Roman" panose="02020603050405020304" pitchFamily="18" charset="0"/>
              </a:rPr>
              <a:t> </a:t>
            </a:r>
            <a:r>
              <a:rPr lang="tr-TR" sz="4000" dirty="0">
                <a:latin typeface="Times New Roman" panose="02020603050405020304" pitchFamily="18" charset="0"/>
                <a:cs typeface="Times New Roman" panose="02020603050405020304" pitchFamily="18" charset="0"/>
              </a:rPr>
              <a:t>bir</a:t>
            </a:r>
            <a:r>
              <a:rPr lang="tr-TR" sz="4000" b="1" dirty="0">
                <a:latin typeface="Times New Roman" panose="02020603050405020304" pitchFamily="18" charset="0"/>
                <a:cs typeface="Times New Roman" panose="02020603050405020304" pitchFamily="18" charset="0"/>
              </a:rPr>
              <a:t> </a:t>
            </a:r>
            <a:r>
              <a:rPr lang="tr-TR" sz="4000" b="1" u="sng" dirty="0">
                <a:latin typeface="Times New Roman" panose="02020603050405020304" pitchFamily="18" charset="0"/>
                <a:cs typeface="Times New Roman" panose="02020603050405020304" pitchFamily="18" charset="0"/>
              </a:rPr>
              <a:t>Sözleşme yaparak</a:t>
            </a:r>
            <a:r>
              <a:rPr lang="tr-TR" sz="4000" b="1"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Paylaşma İsteme Hakkının kullanılmasını </a:t>
            </a:r>
            <a:r>
              <a:rPr lang="tr-TR" sz="4000" b="1" dirty="0">
                <a:latin typeface="Times New Roman" panose="02020603050405020304" pitchFamily="18" charset="0"/>
                <a:cs typeface="Times New Roman" panose="02020603050405020304" pitchFamily="18" charset="0"/>
              </a:rPr>
              <a:t>bertaraf etmiş olabilirler.</a:t>
            </a:r>
          </a:p>
          <a:p>
            <a:pPr algn="just"/>
            <a:r>
              <a:rPr lang="tr-TR" sz="4000" b="1" dirty="0">
                <a:latin typeface="Times New Roman" panose="02020603050405020304" pitchFamily="18" charset="0"/>
                <a:cs typeface="Times New Roman" panose="02020603050405020304" pitchFamily="18" charset="0"/>
              </a:rPr>
              <a:t>Uygulamada </a:t>
            </a:r>
            <a:r>
              <a:rPr lang="tr-TR" sz="4000" dirty="0">
                <a:latin typeface="Times New Roman" panose="02020603050405020304" pitchFamily="18" charset="0"/>
                <a:cs typeface="Times New Roman" panose="02020603050405020304" pitchFamily="18" charset="0"/>
              </a:rPr>
              <a:t>«</a:t>
            </a:r>
            <a:r>
              <a:rPr lang="tr-TR" sz="4000" b="1" u="sng" dirty="0">
                <a:latin typeface="Times New Roman" panose="02020603050405020304" pitchFamily="18" charset="0"/>
                <a:cs typeface="Times New Roman" panose="02020603050405020304" pitchFamily="18" charset="0"/>
              </a:rPr>
              <a:t>İdame-i Şüyu Mukavelesi</a:t>
            </a:r>
            <a:r>
              <a:rPr lang="tr-TR" sz="4000" dirty="0">
                <a:latin typeface="Times New Roman" panose="02020603050405020304" pitchFamily="18" charset="0"/>
                <a:cs typeface="Times New Roman" panose="02020603050405020304" pitchFamily="18" charset="0"/>
              </a:rPr>
              <a:t>» adı verilen </a:t>
            </a:r>
            <a:r>
              <a:rPr lang="tr-TR" sz="4000" b="1" u="sng" dirty="0">
                <a:latin typeface="Times New Roman" panose="02020603050405020304" pitchFamily="18" charset="0"/>
                <a:cs typeface="Times New Roman" panose="02020603050405020304" pitchFamily="18" charset="0"/>
              </a:rPr>
              <a:t>bu Sözleşme </a:t>
            </a:r>
            <a:r>
              <a:rPr lang="tr-TR" sz="4000" dirty="0">
                <a:latin typeface="Times New Roman" panose="02020603050405020304" pitchFamily="18" charset="0"/>
                <a:cs typeface="Times New Roman" panose="02020603050405020304" pitchFamily="18" charset="0"/>
              </a:rPr>
              <a:t>ile </a:t>
            </a:r>
            <a:r>
              <a:rPr lang="tr-TR" sz="4000" b="1" i="1" dirty="0">
                <a:latin typeface="Times New Roman" panose="02020603050405020304" pitchFamily="18" charset="0"/>
                <a:cs typeface="Times New Roman" panose="02020603050405020304" pitchFamily="18" charset="0"/>
              </a:rPr>
              <a:t>öngörülen Süre içinde </a:t>
            </a:r>
            <a:r>
              <a:rPr lang="tr-TR" sz="4000" b="1" dirty="0">
                <a:latin typeface="Times New Roman" panose="02020603050405020304" pitchFamily="18" charset="0"/>
                <a:cs typeface="Times New Roman" panose="02020603050405020304" pitchFamily="18" charset="0"/>
              </a:rPr>
              <a:t>Paylaşma istenemez. </a:t>
            </a:r>
          </a:p>
        </p:txBody>
      </p:sp>
    </p:spTree>
    <p:extLst>
      <p:ext uri="{BB962C8B-B14F-4D97-AF65-F5344CB8AC3E}">
        <p14:creationId xmlns:p14="http://schemas.microsoft.com/office/powerpoint/2010/main" val="1146556452"/>
      </p:ext>
    </p:extLst>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b="1" i="1" dirty="0">
                <a:latin typeface="Times New Roman" panose="02020603050405020304" pitchFamily="18" charset="0"/>
                <a:cs typeface="Times New Roman" panose="02020603050405020304" pitchFamily="18" charset="0"/>
              </a:rPr>
              <a:t>MK m. 698 / II hükmü</a:t>
            </a:r>
            <a:r>
              <a:rPr lang="tr-TR" sz="4000" b="1" dirty="0">
                <a:latin typeface="Times New Roman" panose="02020603050405020304" pitchFamily="18" charset="0"/>
                <a:cs typeface="Times New Roman" panose="02020603050405020304" pitchFamily="18" charset="0"/>
              </a:rPr>
              <a:t>, bu Sürenin, </a:t>
            </a:r>
            <a:r>
              <a:rPr lang="tr-TR" sz="4000" b="1" u="sng" dirty="0">
                <a:latin typeface="Times New Roman" panose="02020603050405020304" pitchFamily="18" charset="0"/>
                <a:cs typeface="Times New Roman" panose="02020603050405020304" pitchFamily="18" charset="0"/>
              </a:rPr>
              <a:t>en çok on yıl olabileceğini </a:t>
            </a:r>
            <a:r>
              <a:rPr lang="tr-TR" sz="4000" b="1" dirty="0">
                <a:latin typeface="Times New Roman" panose="02020603050405020304" pitchFamily="18" charset="0"/>
                <a:cs typeface="Times New Roman" panose="02020603050405020304" pitchFamily="18" charset="0"/>
              </a:rPr>
              <a:t>ifade etmektedir. </a:t>
            </a:r>
          </a:p>
          <a:p>
            <a:pPr algn="just"/>
            <a:r>
              <a:rPr lang="tr-TR" sz="4000" b="1" dirty="0">
                <a:latin typeface="Times New Roman" panose="02020603050405020304" pitchFamily="18" charset="0"/>
                <a:cs typeface="Times New Roman" panose="02020603050405020304" pitchFamily="18" charset="0"/>
              </a:rPr>
              <a:t>On yılın sonunda </a:t>
            </a:r>
            <a:r>
              <a:rPr lang="tr-TR" sz="4000" b="1" i="1" dirty="0">
                <a:latin typeface="Times New Roman" panose="02020603050405020304" pitchFamily="18" charset="0"/>
                <a:cs typeface="Times New Roman" panose="02020603050405020304" pitchFamily="18" charset="0"/>
              </a:rPr>
              <a:t>yeni bir Sözleşme </a:t>
            </a:r>
            <a:r>
              <a:rPr lang="tr-TR" sz="4000" b="1" dirty="0">
                <a:latin typeface="Times New Roman" panose="02020603050405020304" pitchFamily="18" charset="0"/>
                <a:cs typeface="Times New Roman" panose="02020603050405020304" pitchFamily="18" charset="0"/>
              </a:rPr>
              <a:t>yapılması mümkündür</a:t>
            </a:r>
            <a:r>
              <a:rPr lang="tr-TR" sz="4000" dirty="0">
                <a:latin typeface="Times New Roman" panose="02020603050405020304" pitchFamily="18" charset="0"/>
                <a:cs typeface="Times New Roman" panose="02020603050405020304" pitchFamily="18" charset="0"/>
              </a:rPr>
              <a:t>.</a:t>
            </a:r>
          </a:p>
          <a:p>
            <a:pPr algn="just"/>
            <a:r>
              <a:rPr lang="tr-TR" sz="4000" dirty="0">
                <a:latin typeface="Times New Roman" panose="02020603050405020304" pitchFamily="18" charset="0"/>
                <a:cs typeface="Times New Roman" panose="02020603050405020304" pitchFamily="18" charset="0"/>
              </a:rPr>
              <a:t> Fakat </a:t>
            </a:r>
            <a:r>
              <a:rPr lang="tr-TR" sz="4000" b="1" i="1" dirty="0">
                <a:latin typeface="Times New Roman" panose="02020603050405020304" pitchFamily="18" charset="0"/>
                <a:cs typeface="Times New Roman" panose="02020603050405020304" pitchFamily="18" charset="0"/>
              </a:rPr>
              <a:t>Paydaşlardan birinin Sözleşmeyi yenilemeye razı olmayıp</a:t>
            </a:r>
            <a:r>
              <a:rPr lang="tr-TR" sz="4000" dirty="0">
                <a:latin typeface="Times New Roman" panose="02020603050405020304" pitchFamily="18" charset="0"/>
                <a:cs typeface="Times New Roman" panose="02020603050405020304" pitchFamily="18" charset="0"/>
              </a:rPr>
              <a:t>, </a:t>
            </a:r>
            <a:r>
              <a:rPr lang="tr-TR" sz="4000" b="1" dirty="0">
                <a:latin typeface="Times New Roman" panose="02020603050405020304" pitchFamily="18" charset="0"/>
                <a:cs typeface="Times New Roman" panose="02020603050405020304" pitchFamily="18" charset="0"/>
              </a:rPr>
              <a:t>Paylaşma</a:t>
            </a:r>
            <a:r>
              <a:rPr lang="tr-TR" sz="4000" dirty="0">
                <a:latin typeface="Times New Roman" panose="02020603050405020304" pitchFamily="18" charset="0"/>
                <a:cs typeface="Times New Roman" panose="02020603050405020304" pitchFamily="18" charset="0"/>
              </a:rPr>
              <a:t> </a:t>
            </a:r>
            <a:r>
              <a:rPr lang="tr-TR" sz="4000" b="1" dirty="0">
                <a:latin typeface="Times New Roman" panose="02020603050405020304" pitchFamily="18" charset="0"/>
                <a:cs typeface="Times New Roman" panose="02020603050405020304" pitchFamily="18" charset="0"/>
              </a:rPr>
              <a:t>istemesi durumunda, </a:t>
            </a:r>
            <a:r>
              <a:rPr lang="tr-TR" sz="4000" dirty="0">
                <a:latin typeface="Times New Roman" panose="02020603050405020304" pitchFamily="18" charset="0"/>
                <a:cs typeface="Times New Roman" panose="02020603050405020304" pitchFamily="18" charset="0"/>
              </a:rPr>
              <a:t>artık </a:t>
            </a:r>
            <a:r>
              <a:rPr lang="tr-TR" sz="4000" b="1" dirty="0">
                <a:latin typeface="Times New Roman" panose="02020603050405020304" pitchFamily="18" charset="0"/>
                <a:cs typeface="Times New Roman" panose="02020603050405020304" pitchFamily="18" charset="0"/>
              </a:rPr>
              <a:t>Paylaşma yapılır. </a:t>
            </a:r>
          </a:p>
          <a:p>
            <a:endParaRPr lang="tr-TR" sz="4000" dirty="0"/>
          </a:p>
        </p:txBody>
      </p:sp>
    </p:spTree>
    <p:extLst>
      <p:ext uri="{BB962C8B-B14F-4D97-AF65-F5344CB8AC3E}">
        <p14:creationId xmlns:p14="http://schemas.microsoft.com/office/powerpoint/2010/main" val="700645198"/>
      </p:ext>
    </p:extLst>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6289" y="500062"/>
            <a:ext cx="10515600" cy="1325563"/>
          </a:xfrm>
        </p:spPr>
        <p:txBody>
          <a:bodyPr/>
          <a:lstStyle/>
          <a:p>
            <a:endParaRPr lang="tr-TR" dirty="0"/>
          </a:p>
        </p:txBody>
      </p:sp>
      <p:sp>
        <p:nvSpPr>
          <p:cNvPr id="3" name="İçerik Yer Tutucusu 2"/>
          <p:cNvSpPr>
            <a:spLocks noGrp="1"/>
          </p:cNvSpPr>
          <p:nvPr>
            <p:ph idx="1"/>
          </p:nvPr>
        </p:nvSpPr>
        <p:spPr/>
        <p:txBody>
          <a:bodyPr>
            <a:normAutofit/>
          </a:bodyPr>
          <a:lstStyle/>
          <a:p>
            <a:pPr algn="just"/>
            <a:r>
              <a:rPr lang="tr-TR" b="1" dirty="0">
                <a:latin typeface="Times New Roman" panose="02020603050405020304" pitchFamily="18" charset="0"/>
                <a:cs typeface="Times New Roman" panose="02020603050405020304" pitchFamily="18" charset="0"/>
              </a:rPr>
              <a:t>Yeni Medeni Kanunda</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Taşınmazlarda Paylı Mülkiyetin Devamına ilişkin Sözleşmelerin </a:t>
            </a:r>
            <a:r>
              <a:rPr lang="tr-TR" b="1" dirty="0">
                <a:latin typeface="Times New Roman" panose="02020603050405020304" pitchFamily="18" charset="0"/>
                <a:cs typeface="Times New Roman" panose="02020603050405020304" pitchFamily="18" charset="0"/>
              </a:rPr>
              <a:t>Şekli </a:t>
            </a:r>
            <a:r>
              <a:rPr lang="tr-TR" dirty="0">
                <a:latin typeface="Times New Roman" panose="02020603050405020304" pitchFamily="18" charset="0"/>
                <a:cs typeface="Times New Roman" panose="02020603050405020304" pitchFamily="18" charset="0"/>
              </a:rPr>
              <a:t>ve </a:t>
            </a:r>
            <a:r>
              <a:rPr lang="tr-TR" b="1" dirty="0">
                <a:latin typeface="Times New Roman" panose="02020603050405020304" pitchFamily="18" charset="0"/>
                <a:cs typeface="Times New Roman" panose="02020603050405020304" pitchFamily="18" charset="0"/>
              </a:rPr>
              <a:t>Etkisi hakkında </a:t>
            </a:r>
            <a:r>
              <a:rPr lang="tr-TR" dirty="0">
                <a:latin typeface="Times New Roman" panose="02020603050405020304" pitchFamily="18" charset="0"/>
                <a:cs typeface="Times New Roman" panose="02020603050405020304" pitchFamily="18" charset="0"/>
              </a:rPr>
              <a:t>da bir </a:t>
            </a:r>
            <a:r>
              <a:rPr lang="tr-TR" b="1" dirty="0">
                <a:latin typeface="Times New Roman" panose="02020603050405020304" pitchFamily="18" charset="0"/>
                <a:cs typeface="Times New Roman" panose="02020603050405020304" pitchFamily="18" charset="0"/>
              </a:rPr>
              <a:t>düzenleme yapılmıştır. </a:t>
            </a:r>
          </a:p>
          <a:p>
            <a:pPr algn="just"/>
            <a:r>
              <a:rPr lang="tr-TR" b="1" i="1" dirty="0">
                <a:latin typeface="Times New Roman" panose="02020603050405020304" pitchFamily="18" charset="0"/>
                <a:cs typeface="Times New Roman" panose="02020603050405020304" pitchFamily="18" charset="0"/>
              </a:rPr>
              <a:t>MK m. 698 / II hükmüne göre</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Taşınmazlarda Paylı Mülkiyetin Devamına ilişkin Sözleşme</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Resmi Şekle tabi olup</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Tapu Kütüğüne şerh verilebilecektir. </a:t>
            </a:r>
          </a:p>
        </p:txBody>
      </p:sp>
    </p:spTree>
    <p:extLst>
      <p:ext uri="{BB962C8B-B14F-4D97-AF65-F5344CB8AC3E}">
        <p14:creationId xmlns:p14="http://schemas.microsoft.com/office/powerpoint/2010/main" val="1682514862"/>
      </p:ext>
    </p:extLst>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500062"/>
            <a:ext cx="10515600" cy="1325563"/>
          </a:xfrm>
        </p:spPr>
        <p:txBody>
          <a:bodyPr/>
          <a:lstStyle/>
          <a:p>
            <a:r>
              <a:rPr lang="tr-TR" b="1" dirty="0">
                <a:latin typeface="+mn-lt"/>
              </a:rPr>
              <a:t>Şerhin Etkisi Konusundaki Görüşler </a:t>
            </a:r>
            <a:br>
              <a:rPr lang="tr-TR" b="1" dirty="0">
                <a:latin typeface="+mn-lt"/>
              </a:rPr>
            </a:br>
            <a:r>
              <a:rPr lang="tr-TR" b="1" dirty="0">
                <a:latin typeface="+mn-lt"/>
              </a:rPr>
              <a:t>(</a:t>
            </a:r>
            <a:r>
              <a:rPr lang="tr-TR" sz="2800" b="1" i="1" dirty="0">
                <a:latin typeface="Times New Roman" panose="02020603050405020304" pitchFamily="18" charset="0"/>
                <a:cs typeface="Times New Roman" panose="02020603050405020304" pitchFamily="18" charset="0"/>
              </a:rPr>
              <a:t>Sirmen, </a:t>
            </a:r>
            <a:r>
              <a:rPr lang="tr-TR" sz="2800" i="1" dirty="0">
                <a:latin typeface="Times New Roman" panose="02020603050405020304" pitchFamily="18" charset="0"/>
                <a:cs typeface="Times New Roman" panose="02020603050405020304" pitchFamily="18" charset="0"/>
              </a:rPr>
              <a:t>Eşya H., 6. B., s. 300)</a:t>
            </a:r>
          </a:p>
        </p:txBody>
      </p:sp>
      <p:sp>
        <p:nvSpPr>
          <p:cNvPr id="3" name="İçerik Yer Tutucusu 2"/>
          <p:cNvSpPr>
            <a:spLocks noGrp="1"/>
          </p:cNvSpPr>
          <p:nvPr>
            <p:ph idx="1"/>
          </p:nvPr>
        </p:nvSpPr>
        <p:spPr/>
        <p:txBody>
          <a:bodyPr>
            <a:normAutofit/>
          </a:bodyPr>
          <a:lstStyle/>
          <a:p>
            <a:r>
              <a:rPr lang="tr-TR" sz="4400" b="1" dirty="0">
                <a:latin typeface="Times New Roman" panose="02020603050405020304" pitchFamily="18" charset="0"/>
                <a:cs typeface="Times New Roman" panose="02020603050405020304" pitchFamily="18" charset="0"/>
              </a:rPr>
              <a:t>Şerhin Etkisi konusunda iki görüş vardır. </a:t>
            </a:r>
          </a:p>
          <a:p>
            <a:pPr algn="just"/>
            <a:r>
              <a:rPr lang="tr-TR" sz="4400" b="1" u="sng" dirty="0">
                <a:latin typeface="Times New Roman" panose="02020603050405020304" pitchFamily="18" charset="0"/>
                <a:cs typeface="Times New Roman" panose="02020603050405020304" pitchFamily="18" charset="0"/>
              </a:rPr>
              <a:t>Bir görüşe göre, </a:t>
            </a:r>
            <a:r>
              <a:rPr lang="tr-TR" sz="4400" dirty="0">
                <a:latin typeface="Times New Roman" panose="02020603050405020304" pitchFamily="18" charset="0"/>
                <a:cs typeface="Times New Roman" panose="02020603050405020304" pitchFamily="18" charset="0"/>
              </a:rPr>
              <a:t>Şerh ile Sözleşme, </a:t>
            </a:r>
            <a:r>
              <a:rPr lang="tr-TR" sz="4400" b="1" i="1" dirty="0">
                <a:latin typeface="Times New Roman" panose="02020603050405020304" pitchFamily="18" charset="0"/>
                <a:cs typeface="Times New Roman" panose="02020603050405020304" pitchFamily="18" charset="0"/>
              </a:rPr>
              <a:t>Eşyaya Bağlı Borç İlişkisine </a:t>
            </a:r>
            <a:r>
              <a:rPr lang="tr-TR" sz="4400" dirty="0">
                <a:latin typeface="Times New Roman" panose="02020603050405020304" pitchFamily="18" charset="0"/>
                <a:cs typeface="Times New Roman" panose="02020603050405020304" pitchFamily="18" charset="0"/>
              </a:rPr>
              <a:t>dönüşür; </a:t>
            </a:r>
            <a:r>
              <a:rPr lang="tr-TR" sz="4400" i="1" dirty="0">
                <a:latin typeface="Times New Roman" panose="02020603050405020304" pitchFamily="18" charset="0"/>
                <a:cs typeface="Times New Roman" panose="02020603050405020304" pitchFamily="18" charset="0"/>
              </a:rPr>
              <a:t>sonradan Paydaş olanlar </a:t>
            </a:r>
            <a:r>
              <a:rPr lang="tr-TR" sz="4400" dirty="0">
                <a:latin typeface="Times New Roman" panose="02020603050405020304" pitchFamily="18" charset="0"/>
                <a:cs typeface="Times New Roman" panose="02020603050405020304" pitchFamily="18" charset="0"/>
              </a:rPr>
              <a:t>da İlişkinin Tarafı olurlar.  </a:t>
            </a:r>
            <a:r>
              <a:rPr lang="tr-TR" sz="4400" b="1" dirty="0">
                <a:latin typeface="Times New Roman" panose="02020603050405020304" pitchFamily="18" charset="0"/>
                <a:cs typeface="Times New Roman" panose="02020603050405020304" pitchFamily="18" charset="0"/>
              </a:rPr>
              <a:t>(</a:t>
            </a:r>
            <a:r>
              <a:rPr lang="tr-TR" sz="3200" b="1" i="1" dirty="0">
                <a:latin typeface="Times New Roman" panose="02020603050405020304" pitchFamily="18" charset="0"/>
                <a:cs typeface="Times New Roman" panose="02020603050405020304" pitchFamily="18" charset="0"/>
              </a:rPr>
              <a:t>Sirmen, </a:t>
            </a:r>
            <a:r>
              <a:rPr lang="tr-TR" sz="3200" i="1" dirty="0">
                <a:latin typeface="Times New Roman" panose="02020603050405020304" pitchFamily="18" charset="0"/>
                <a:cs typeface="Times New Roman" panose="02020603050405020304" pitchFamily="18" charset="0"/>
              </a:rPr>
              <a:t>Eşya H., 6. B., s. 300</a:t>
            </a:r>
            <a:r>
              <a:rPr lang="tr-TR" sz="3200" dirty="0">
                <a:latin typeface="Times New Roman" panose="02020603050405020304" pitchFamily="18" charset="0"/>
                <a:cs typeface="Times New Roman" panose="02020603050405020304" pitchFamily="18" charset="0"/>
              </a:rPr>
              <a:t>; </a:t>
            </a:r>
            <a:r>
              <a:rPr lang="tr-TR" sz="3200" b="1" i="1" dirty="0" err="1">
                <a:latin typeface="Times New Roman" panose="02020603050405020304" pitchFamily="18" charset="0"/>
                <a:cs typeface="Times New Roman" panose="02020603050405020304" pitchFamily="18" charset="0"/>
              </a:rPr>
              <a:t>Meier</a:t>
            </a:r>
            <a:r>
              <a:rPr lang="tr-TR" sz="3200" b="1" i="1" dirty="0">
                <a:latin typeface="Times New Roman" panose="02020603050405020304" pitchFamily="18" charset="0"/>
                <a:cs typeface="Times New Roman" panose="02020603050405020304" pitchFamily="18" charset="0"/>
              </a:rPr>
              <a:t>- </a:t>
            </a:r>
            <a:r>
              <a:rPr lang="tr-TR" sz="3200" b="1" i="1" dirty="0" err="1">
                <a:latin typeface="Times New Roman" panose="02020603050405020304" pitchFamily="18" charset="0"/>
                <a:cs typeface="Times New Roman" panose="02020603050405020304" pitchFamily="18" charset="0"/>
              </a:rPr>
              <a:t>Hayoz</a:t>
            </a:r>
            <a:r>
              <a:rPr lang="tr-TR" sz="3200" b="1" i="1"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Art.650, N.18)</a:t>
            </a:r>
          </a:p>
        </p:txBody>
      </p:sp>
    </p:spTree>
    <p:extLst>
      <p:ext uri="{BB962C8B-B14F-4D97-AF65-F5344CB8AC3E}">
        <p14:creationId xmlns:p14="http://schemas.microsoft.com/office/powerpoint/2010/main" val="1255598522"/>
      </p:ext>
    </p:extLst>
  </p:cSld>
  <p:clrMapOvr>
    <a:masterClrMapping/>
  </p:clrMapOvr>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b="1" dirty="0">
                <a:latin typeface="Times New Roman" panose="02020603050405020304" pitchFamily="18" charset="0"/>
                <a:cs typeface="Times New Roman" panose="02020603050405020304" pitchFamily="18" charset="0"/>
              </a:rPr>
              <a:t>Medeni Kanun</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bu Sözleşmeye, </a:t>
            </a:r>
            <a:r>
              <a:rPr lang="tr-TR" sz="3600" b="1" dirty="0">
                <a:latin typeface="Times New Roman" panose="02020603050405020304" pitchFamily="18" charset="0"/>
                <a:cs typeface="Times New Roman" panose="02020603050405020304" pitchFamily="18" charset="0"/>
              </a:rPr>
              <a:t>Resmiyeti verecek Makamı belirtmemiştir</a:t>
            </a:r>
            <a:r>
              <a:rPr lang="tr-TR" sz="3600" dirty="0">
                <a:latin typeface="Times New Roman" panose="02020603050405020304" pitchFamily="18" charset="0"/>
                <a:cs typeface="Times New Roman" panose="02020603050405020304" pitchFamily="18" charset="0"/>
              </a:rPr>
              <a:t>. </a:t>
            </a:r>
          </a:p>
          <a:p>
            <a:pPr algn="just"/>
            <a:r>
              <a:rPr lang="tr-TR" sz="3600" dirty="0">
                <a:latin typeface="Times New Roman" panose="02020603050405020304" pitchFamily="18" charset="0"/>
                <a:cs typeface="Times New Roman" panose="02020603050405020304" pitchFamily="18" charset="0"/>
              </a:rPr>
              <a:t>Ancak, </a:t>
            </a:r>
            <a:r>
              <a:rPr lang="tr-TR" sz="3600" b="1" dirty="0">
                <a:latin typeface="Times New Roman" panose="02020603050405020304" pitchFamily="18" charset="0"/>
                <a:cs typeface="Times New Roman" panose="02020603050405020304" pitchFamily="18" charset="0"/>
              </a:rPr>
              <a:t>Sözleşme, </a:t>
            </a:r>
            <a:r>
              <a:rPr lang="tr-TR" sz="3600" b="1" i="1" dirty="0">
                <a:latin typeface="Times New Roman" panose="02020603050405020304" pitchFamily="18" charset="0"/>
                <a:cs typeface="Times New Roman" panose="02020603050405020304" pitchFamily="18" charset="0"/>
              </a:rPr>
              <a:t>Mülkiyetin İçeriğindeki Yetkilerin kullanılmasıyla ilgili olduğu için</a:t>
            </a:r>
            <a:r>
              <a:rPr lang="tr-TR" sz="3600" dirty="0">
                <a:latin typeface="Times New Roman" panose="02020603050405020304" pitchFamily="18" charset="0"/>
                <a:cs typeface="Times New Roman" panose="02020603050405020304" pitchFamily="18" charset="0"/>
              </a:rPr>
              <a:t>, bunun </a:t>
            </a:r>
            <a:r>
              <a:rPr lang="tr-TR" sz="3600" b="1" dirty="0">
                <a:latin typeface="Times New Roman" panose="02020603050405020304" pitchFamily="18" charset="0"/>
                <a:cs typeface="Times New Roman" panose="02020603050405020304" pitchFamily="18" charset="0"/>
              </a:rPr>
              <a:t>Tapu Kanunu’nun 26. maddesinin 1. fıkrası uyarınca, </a:t>
            </a:r>
            <a:r>
              <a:rPr lang="tr-TR" sz="3600" b="1" i="1" dirty="0">
                <a:latin typeface="Times New Roman" panose="02020603050405020304" pitchFamily="18" charset="0"/>
                <a:cs typeface="Times New Roman" panose="02020603050405020304" pitchFamily="18" charset="0"/>
              </a:rPr>
              <a:t>Tapu Müdürleri </a:t>
            </a:r>
            <a:r>
              <a:rPr lang="tr-TR" sz="3600" dirty="0">
                <a:latin typeface="Times New Roman" panose="02020603050405020304" pitchFamily="18" charset="0"/>
                <a:cs typeface="Times New Roman" panose="02020603050405020304" pitchFamily="18" charset="0"/>
              </a:rPr>
              <a:t>veya </a:t>
            </a:r>
            <a:r>
              <a:rPr lang="tr-TR" sz="3600" b="1" i="1" dirty="0">
                <a:latin typeface="Times New Roman" panose="02020603050405020304" pitchFamily="18" charset="0"/>
                <a:cs typeface="Times New Roman" panose="02020603050405020304" pitchFamily="18" charset="0"/>
              </a:rPr>
              <a:t>onların görevlendireceği Tapu Sicil Görevlileri</a:t>
            </a:r>
            <a:r>
              <a:rPr lang="tr-TR" sz="3600" b="1"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tarafından</a:t>
            </a:r>
            <a:r>
              <a:rPr lang="tr-TR" sz="3600" b="1" dirty="0">
                <a:latin typeface="Times New Roman" panose="02020603050405020304" pitchFamily="18" charset="0"/>
                <a:cs typeface="Times New Roman" panose="02020603050405020304" pitchFamily="18" charset="0"/>
              </a:rPr>
              <a:t> düzenlenmesi gerekir. </a:t>
            </a:r>
          </a:p>
          <a:p>
            <a:endParaRPr lang="tr-TR" dirty="0"/>
          </a:p>
        </p:txBody>
      </p:sp>
    </p:spTree>
    <p:extLst>
      <p:ext uri="{BB962C8B-B14F-4D97-AF65-F5344CB8AC3E}">
        <p14:creationId xmlns:p14="http://schemas.microsoft.com/office/powerpoint/2010/main" val="1397465046"/>
      </p:ext>
    </p:extLst>
  </p:cSld>
  <p:clrMapOvr>
    <a:masterClrMapping/>
  </p:clrMapOvr>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u="sng" dirty="0">
                <a:latin typeface="Times New Roman" panose="02020603050405020304" pitchFamily="18" charset="0"/>
                <a:cs typeface="Times New Roman" panose="02020603050405020304" pitchFamily="18" charset="0"/>
              </a:rPr>
              <a:t>Diğer bir görüşe göre </a:t>
            </a:r>
            <a:r>
              <a:rPr lang="tr-TR" sz="3200" dirty="0">
                <a:latin typeface="Times New Roman" panose="02020603050405020304" pitchFamily="18" charset="0"/>
                <a:cs typeface="Times New Roman" panose="02020603050405020304" pitchFamily="18" charset="0"/>
              </a:rPr>
              <a:t>ise, </a:t>
            </a:r>
            <a:r>
              <a:rPr lang="tr-TR" sz="3200" b="1" dirty="0">
                <a:latin typeface="Times New Roman" panose="02020603050405020304" pitchFamily="18" charset="0"/>
                <a:cs typeface="Times New Roman" panose="02020603050405020304" pitchFamily="18" charset="0"/>
              </a:rPr>
              <a:t>Şerhten sonra Paydaşlar</a:t>
            </a:r>
            <a:r>
              <a:rPr lang="tr-TR" sz="3200" dirty="0">
                <a:latin typeface="Times New Roman" panose="02020603050405020304" pitchFamily="18" charset="0"/>
                <a:cs typeface="Times New Roman" panose="02020603050405020304" pitchFamily="18" charset="0"/>
              </a:rPr>
              <a:t>, Eşyaya Bağlı Borçlarda söz konusu olduğu gibi, </a:t>
            </a:r>
            <a:r>
              <a:rPr lang="tr-TR" sz="3200" b="1" i="1" dirty="0">
                <a:latin typeface="Times New Roman" panose="02020603050405020304" pitchFamily="18" charset="0"/>
                <a:cs typeface="Times New Roman" panose="02020603050405020304" pitchFamily="18" charset="0"/>
              </a:rPr>
              <a:t>Olumlu bir Edim Yükümü </a:t>
            </a:r>
            <a:r>
              <a:rPr lang="tr-TR" sz="3200" b="1" dirty="0">
                <a:latin typeface="Times New Roman" panose="02020603050405020304" pitchFamily="18" charset="0"/>
                <a:cs typeface="Times New Roman" panose="02020603050405020304" pitchFamily="18" charset="0"/>
              </a:rPr>
              <a:t>altına girmemekte</a:t>
            </a:r>
            <a:r>
              <a:rPr lang="tr-TR" sz="3200" dirty="0">
                <a:latin typeface="Times New Roman" panose="02020603050405020304" pitchFamily="18" charset="0"/>
                <a:cs typeface="Times New Roman" panose="02020603050405020304" pitchFamily="18" charset="0"/>
              </a:rPr>
              <a:t>, sadece </a:t>
            </a:r>
            <a:r>
              <a:rPr lang="tr-TR" sz="3200" b="1" dirty="0">
                <a:latin typeface="Times New Roman" panose="02020603050405020304" pitchFamily="18" charset="0"/>
                <a:cs typeface="Times New Roman" panose="02020603050405020304" pitchFamily="18" charset="0"/>
              </a:rPr>
              <a:t>birbirlerine karşı ileri sürebilecekleri </a:t>
            </a:r>
            <a:r>
              <a:rPr lang="tr-TR" sz="3200" dirty="0">
                <a:latin typeface="Times New Roman" panose="02020603050405020304" pitchFamily="18" charset="0"/>
                <a:cs typeface="Times New Roman" panose="02020603050405020304" pitchFamily="18" charset="0"/>
              </a:rPr>
              <a:t>bir </a:t>
            </a:r>
            <a:r>
              <a:rPr lang="tr-TR" sz="3200" b="1" i="1" dirty="0">
                <a:latin typeface="Times New Roman" panose="02020603050405020304" pitchFamily="18" charset="0"/>
                <a:cs typeface="Times New Roman" panose="02020603050405020304" pitchFamily="18" charset="0"/>
              </a:rPr>
              <a:t>Defi Hakkı </a:t>
            </a:r>
            <a:r>
              <a:rPr lang="tr-TR" sz="3200" b="1" dirty="0">
                <a:latin typeface="Times New Roman" panose="02020603050405020304" pitchFamily="18" charset="0"/>
                <a:cs typeface="Times New Roman" panose="02020603050405020304" pitchFamily="18" charset="0"/>
              </a:rPr>
              <a:t>elde etmektedirler. </a:t>
            </a:r>
          </a:p>
          <a:p>
            <a:pPr algn="just"/>
            <a:r>
              <a:rPr lang="tr-TR" sz="3200" dirty="0">
                <a:latin typeface="Times New Roman" panose="02020603050405020304" pitchFamily="18" charset="0"/>
                <a:cs typeface="Times New Roman" panose="02020603050405020304" pitchFamily="18" charset="0"/>
              </a:rPr>
              <a:t>Ancak, </a:t>
            </a:r>
            <a:r>
              <a:rPr lang="tr-TR" sz="3200" b="1" dirty="0">
                <a:latin typeface="Times New Roman" panose="02020603050405020304" pitchFamily="18" charset="0"/>
                <a:cs typeface="Times New Roman" panose="02020603050405020304" pitchFamily="18" charset="0"/>
              </a:rPr>
              <a:t>Sözleşme, </a:t>
            </a:r>
            <a:r>
              <a:rPr lang="tr-TR" sz="3200" b="1" i="1" dirty="0">
                <a:latin typeface="Times New Roman" panose="02020603050405020304" pitchFamily="18" charset="0"/>
                <a:cs typeface="Times New Roman" panose="02020603050405020304" pitchFamily="18" charset="0"/>
              </a:rPr>
              <a:t>Şerh verilmek </a:t>
            </a:r>
            <a:r>
              <a:rPr lang="tr-TR" sz="3200" dirty="0">
                <a:latin typeface="Times New Roman" panose="02020603050405020304" pitchFamily="18" charset="0"/>
                <a:cs typeface="Times New Roman" panose="02020603050405020304" pitchFamily="18" charset="0"/>
              </a:rPr>
              <a:t>ile </a:t>
            </a:r>
            <a:r>
              <a:rPr lang="tr-TR" sz="3200" b="1" u="sng" dirty="0">
                <a:latin typeface="Times New Roman" panose="02020603050405020304" pitchFamily="18" charset="0"/>
                <a:cs typeface="Times New Roman" panose="02020603050405020304" pitchFamily="18" charset="0"/>
              </a:rPr>
              <a:t>Ayni Etki kazanarak</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sonradan Pay Sahibi Olanlara </a:t>
            </a:r>
            <a:r>
              <a:rPr lang="tr-TR" sz="3200" b="1" dirty="0">
                <a:latin typeface="Times New Roman" panose="02020603050405020304" pitchFamily="18" charset="0"/>
                <a:cs typeface="Times New Roman" panose="02020603050405020304" pitchFamily="18" charset="0"/>
              </a:rPr>
              <a:t>karşı </a:t>
            </a:r>
            <a:r>
              <a:rPr lang="tr-TR" sz="3200" dirty="0">
                <a:latin typeface="Times New Roman" panose="02020603050405020304" pitchFamily="18" charset="0"/>
                <a:cs typeface="Times New Roman" panose="02020603050405020304" pitchFamily="18" charset="0"/>
              </a:rPr>
              <a:t>da</a:t>
            </a:r>
            <a:r>
              <a:rPr lang="tr-TR" sz="3200" b="1" dirty="0">
                <a:latin typeface="Times New Roman" panose="02020603050405020304" pitchFamily="18" charset="0"/>
                <a:cs typeface="Times New Roman" panose="02020603050405020304" pitchFamily="18" charset="0"/>
              </a:rPr>
              <a:t> ileri sürülebilir hale gelmektedir. </a:t>
            </a:r>
          </a:p>
          <a:p>
            <a:pPr marL="0" indent="0" algn="just">
              <a:buNone/>
            </a:pPr>
            <a:r>
              <a:rPr lang="tr-TR" sz="3200"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Gümüş, </a:t>
            </a:r>
            <a:r>
              <a:rPr lang="tr-TR" i="1" dirty="0">
                <a:latin typeface="Times New Roman" panose="02020603050405020304" pitchFamily="18" charset="0"/>
                <a:cs typeface="Times New Roman" panose="02020603050405020304" pitchFamily="18" charset="0"/>
              </a:rPr>
              <a:t>s. 176) </a:t>
            </a:r>
          </a:p>
          <a:p>
            <a:endParaRPr lang="tr-TR" sz="3200" dirty="0"/>
          </a:p>
        </p:txBody>
      </p:sp>
    </p:spTree>
    <p:extLst>
      <p:ext uri="{BB962C8B-B14F-4D97-AF65-F5344CB8AC3E}">
        <p14:creationId xmlns:p14="http://schemas.microsoft.com/office/powerpoint/2010/main" val="11743757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400" b="1" dirty="0">
                <a:latin typeface="Times New Roman" panose="02020603050405020304" pitchFamily="18" charset="0"/>
                <a:cs typeface="Times New Roman" panose="02020603050405020304" pitchFamily="18" charset="0"/>
              </a:rPr>
              <a:t>Bağımsız Paylı Mülkiyette</a:t>
            </a:r>
            <a:r>
              <a:rPr lang="tr-TR" sz="4400" dirty="0">
                <a:latin typeface="Times New Roman" panose="02020603050405020304" pitchFamily="18" charset="0"/>
                <a:cs typeface="Times New Roman" panose="02020603050405020304" pitchFamily="18" charset="0"/>
              </a:rPr>
              <a:t>, her Paydaş, Payını devredebilir veya </a:t>
            </a:r>
            <a:r>
              <a:rPr lang="tr-TR" sz="4400" dirty="0" err="1">
                <a:latin typeface="Times New Roman" panose="02020603050405020304" pitchFamily="18" charset="0"/>
                <a:cs typeface="Times New Roman" panose="02020603050405020304" pitchFamily="18" charset="0"/>
              </a:rPr>
              <a:t>rehnedebilir</a:t>
            </a:r>
            <a:r>
              <a:rPr lang="tr-TR" sz="4400" dirty="0">
                <a:latin typeface="Times New Roman" panose="02020603050405020304" pitchFamily="18" charset="0"/>
                <a:cs typeface="Times New Roman" panose="02020603050405020304" pitchFamily="18" charset="0"/>
              </a:rPr>
              <a:t>. </a:t>
            </a:r>
          </a:p>
          <a:p>
            <a:pPr algn="just"/>
            <a:r>
              <a:rPr lang="tr-TR" sz="4400" b="1" dirty="0">
                <a:latin typeface="Times New Roman" panose="02020603050405020304" pitchFamily="18" charset="0"/>
                <a:cs typeface="Times New Roman" panose="02020603050405020304" pitchFamily="18" charset="0"/>
              </a:rPr>
              <a:t>Bağımlı Paylı Mülkiyette </a:t>
            </a:r>
            <a:r>
              <a:rPr lang="tr-TR" sz="4400" dirty="0">
                <a:latin typeface="Times New Roman" panose="02020603050405020304" pitchFamily="18" charset="0"/>
                <a:cs typeface="Times New Roman" panose="02020603050405020304" pitchFamily="18" charset="0"/>
              </a:rPr>
              <a:t>ise, Pay sadece Mülkiyetine bağlı olduğu Taşınmaz ile birlikte devredilebilir veya </a:t>
            </a:r>
            <a:r>
              <a:rPr lang="tr-TR" sz="4400" dirty="0" err="1">
                <a:latin typeface="Times New Roman" panose="02020603050405020304" pitchFamily="18" charset="0"/>
                <a:cs typeface="Times New Roman" panose="02020603050405020304" pitchFamily="18" charset="0"/>
              </a:rPr>
              <a:t>rehnedilebilir</a:t>
            </a:r>
            <a:r>
              <a:rPr lang="tr-TR" sz="44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719482407"/>
      </p:ext>
    </p:extLst>
  </p:cSld>
  <p:clrMapOvr>
    <a:masterClrMapping/>
  </p:clrMapOvr>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Uygun Olmayan Zaman</a:t>
            </a:r>
          </a:p>
        </p:txBody>
      </p:sp>
      <p:sp>
        <p:nvSpPr>
          <p:cNvPr id="3" name="İçerik Yer Tutucusu 2"/>
          <p:cNvSpPr>
            <a:spLocks noGrp="1"/>
          </p:cNvSpPr>
          <p:nvPr>
            <p:ph idx="1"/>
          </p:nvPr>
        </p:nvSpPr>
        <p:spPr/>
        <p:txBody>
          <a:bodyPr>
            <a:normAutofit/>
          </a:bodyPr>
          <a:lstStyle/>
          <a:p>
            <a:pPr algn="just"/>
            <a:r>
              <a:rPr lang="tr-TR" sz="4000" b="1" dirty="0">
                <a:latin typeface="Times New Roman" panose="02020603050405020304" pitchFamily="18" charset="0"/>
                <a:cs typeface="Times New Roman" panose="02020603050405020304" pitchFamily="18" charset="0"/>
              </a:rPr>
              <a:t>Paylaşma uygun olmayan bir zamanda istenemez </a:t>
            </a:r>
            <a:r>
              <a:rPr lang="tr-TR" sz="4000" dirty="0">
                <a:latin typeface="Times New Roman" panose="02020603050405020304" pitchFamily="18" charset="0"/>
                <a:cs typeface="Times New Roman" panose="02020603050405020304" pitchFamily="18" charset="0"/>
              </a:rPr>
              <a:t>(</a:t>
            </a:r>
            <a:r>
              <a:rPr lang="tr-TR" sz="4000" i="1" dirty="0">
                <a:latin typeface="Times New Roman" panose="02020603050405020304" pitchFamily="18" charset="0"/>
                <a:cs typeface="Times New Roman" panose="02020603050405020304" pitchFamily="18" charset="0"/>
              </a:rPr>
              <a:t>MK m. 698 / III). </a:t>
            </a:r>
          </a:p>
          <a:p>
            <a:pPr algn="just"/>
            <a:r>
              <a:rPr lang="tr-TR" sz="4000" b="1" i="1" dirty="0">
                <a:latin typeface="Times New Roman" panose="02020603050405020304" pitchFamily="18" charset="0"/>
                <a:cs typeface="Times New Roman" panose="02020603050405020304" pitchFamily="18" charset="0"/>
              </a:rPr>
              <a:t>Olağanüstü Sebepler dolayısıyla Paylaşma, Paydaşlar için ağır bir Külfet getirecek veya önemli bir Zarara sebebiyet verecekse</a:t>
            </a:r>
            <a:r>
              <a:rPr lang="tr-TR" sz="4000" b="1" dirty="0">
                <a:latin typeface="Times New Roman" panose="02020603050405020304" pitchFamily="18" charset="0"/>
                <a:cs typeface="Times New Roman" panose="02020603050405020304" pitchFamily="18" charset="0"/>
              </a:rPr>
              <a:t>, Zaman uygun değildir.  </a:t>
            </a:r>
          </a:p>
        </p:txBody>
      </p:sp>
    </p:spTree>
    <p:extLst>
      <p:ext uri="{BB962C8B-B14F-4D97-AF65-F5344CB8AC3E}">
        <p14:creationId xmlns:p14="http://schemas.microsoft.com/office/powerpoint/2010/main" val="306831992"/>
      </p:ext>
    </p:extLst>
  </p:cSld>
  <p:clrMapOvr>
    <a:masterClrMapping/>
  </p:clrMapOvr>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dirty="0">
                <a:latin typeface="Times New Roman" panose="02020603050405020304" pitchFamily="18" charset="0"/>
                <a:cs typeface="Times New Roman" panose="02020603050405020304" pitchFamily="18" charset="0"/>
              </a:rPr>
              <a:t>Zamanın Paylaşma için uygun olup olmadığı hususu</a:t>
            </a:r>
            <a:r>
              <a:rPr lang="tr-TR" sz="3200" b="1" i="1" dirty="0">
                <a:latin typeface="Times New Roman" panose="02020603050405020304" pitchFamily="18" charset="0"/>
                <a:cs typeface="Times New Roman" panose="02020603050405020304" pitchFamily="18" charset="0"/>
              </a:rPr>
              <a:t>, Dürüstlük Kuralına</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MK m. 2</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göre belirlenmelidir. </a:t>
            </a:r>
          </a:p>
          <a:p>
            <a:pPr algn="just"/>
            <a:r>
              <a:rPr lang="tr-TR" sz="3200" b="1" i="1" dirty="0">
                <a:latin typeface="Times New Roman" panose="02020603050405020304" pitchFamily="18" charset="0"/>
                <a:cs typeface="Times New Roman" panose="02020603050405020304" pitchFamily="18" charset="0"/>
              </a:rPr>
              <a:t>Örneğin,</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İnşaat yapılamayan bir Arsaya kısa bir süre sonra İnşaat İzni verilmesini sağlayacak bir İmar Değişikliğinin Hazırlıkları sürerken Paylaşma Davası açılması durumunda, Paylaşmanın uygun olmayan zamanda istenmiş olduğu söylenebilir. </a:t>
            </a:r>
          </a:p>
          <a:p>
            <a:pPr marL="0" indent="0">
              <a:buNone/>
            </a:pPr>
            <a:r>
              <a:rPr lang="tr-TR" dirty="0"/>
              <a:t> (</a:t>
            </a:r>
            <a:r>
              <a:rPr lang="tr-TR" b="1" i="1" dirty="0" err="1">
                <a:latin typeface="Times New Roman" panose="02020603050405020304" pitchFamily="18" charset="0"/>
                <a:cs typeface="Times New Roman" panose="02020603050405020304" pitchFamily="18" charset="0"/>
              </a:rPr>
              <a:t>Tekinay</a:t>
            </a:r>
            <a:r>
              <a:rPr lang="tr-TR" b="1" i="1" dirty="0">
                <a:latin typeface="Times New Roman" panose="02020603050405020304" pitchFamily="18" charset="0"/>
                <a:cs typeface="Times New Roman" panose="02020603050405020304" pitchFamily="18" charset="0"/>
              </a:rPr>
              <a:t> / Akman / </a:t>
            </a:r>
            <a:r>
              <a:rPr lang="tr-TR" b="1" i="1" dirty="0" err="1">
                <a:latin typeface="Times New Roman" panose="02020603050405020304" pitchFamily="18" charset="0"/>
                <a:cs typeface="Times New Roman" panose="02020603050405020304" pitchFamily="18" charset="0"/>
              </a:rPr>
              <a:t>Burcuoğlu</a:t>
            </a:r>
            <a:r>
              <a:rPr lang="tr-TR" b="1" i="1" dirty="0">
                <a:latin typeface="Times New Roman" panose="02020603050405020304" pitchFamily="18" charset="0"/>
                <a:cs typeface="Times New Roman" panose="02020603050405020304" pitchFamily="18" charset="0"/>
              </a:rPr>
              <a:t> / </a:t>
            </a:r>
            <a:r>
              <a:rPr lang="tr-TR" b="1" i="1" dirty="0" err="1">
                <a:latin typeface="Times New Roman" panose="02020603050405020304" pitchFamily="18" charset="0"/>
                <a:cs typeface="Times New Roman" panose="02020603050405020304" pitchFamily="18" charset="0"/>
              </a:rPr>
              <a:t>Altop</a:t>
            </a:r>
            <a:r>
              <a:rPr lang="tr-TR" b="1" i="1"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s. 612, Not. 50)</a:t>
            </a:r>
          </a:p>
        </p:txBody>
      </p:sp>
    </p:spTree>
    <p:extLst>
      <p:ext uri="{BB962C8B-B14F-4D97-AF65-F5344CB8AC3E}">
        <p14:creationId xmlns:p14="http://schemas.microsoft.com/office/powerpoint/2010/main" val="3724656173"/>
      </p:ext>
    </p:extLst>
  </p:cSld>
  <p:clrMapOvr>
    <a:masterClrMapping/>
  </p:clrMapOvr>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b="1" dirty="0"/>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Buna karşılık</a:t>
            </a:r>
            <a:r>
              <a:rPr lang="tr-TR" sz="3600" dirty="0">
                <a:latin typeface="Times New Roman" panose="02020603050405020304" pitchFamily="18" charset="0"/>
                <a:cs typeface="Times New Roman" panose="02020603050405020304" pitchFamily="18" charset="0"/>
              </a:rPr>
              <a:t>, Piyasadaki Normal Fiyat Dalgalanmaları sebebiyle, Eşyanın gerçek değerinin elde edilemeyecek ya da ileride daha yüksek fiyata satılabilecek olması durumunda Paylaşmanın uygun olmayan zamanda istenmiş olduğu kabul edilemez ve Paylaşma engellenemez.  </a:t>
            </a:r>
          </a:p>
          <a:p>
            <a:pPr marL="0" indent="0" algn="just">
              <a:buNone/>
            </a:pPr>
            <a:r>
              <a:rPr lang="tr-TR" sz="3600"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Eren, </a:t>
            </a:r>
            <a:r>
              <a:rPr lang="tr-TR" i="1" dirty="0">
                <a:latin typeface="Times New Roman" panose="02020603050405020304" pitchFamily="18" charset="0"/>
                <a:cs typeface="Times New Roman" panose="02020603050405020304" pitchFamily="18" charset="0"/>
              </a:rPr>
              <a:t>Mülkiyet H., 4. B., s. 121) </a:t>
            </a:r>
          </a:p>
          <a:p>
            <a:pPr marL="0" indent="0" algn="just">
              <a:buNone/>
            </a:pPr>
            <a:endParaRPr lang="tr-T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59926171"/>
      </p:ext>
    </p:extLst>
  </p:cSld>
  <p:clrMapOvr>
    <a:masterClrMapping/>
  </p:clrMapOvr>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Uygun olmayan Zamanda Paylaşma istenemeyeceği </a:t>
            </a:r>
            <a:r>
              <a:rPr lang="tr-TR" sz="3600" dirty="0">
                <a:latin typeface="Times New Roman" panose="02020603050405020304" pitchFamily="18" charset="0"/>
                <a:cs typeface="Times New Roman" panose="02020603050405020304" pitchFamily="18" charset="0"/>
              </a:rPr>
              <a:t>için, </a:t>
            </a:r>
            <a:r>
              <a:rPr lang="tr-TR" sz="3600" b="1" i="1" dirty="0">
                <a:latin typeface="Times New Roman" panose="02020603050405020304" pitchFamily="18" charset="0"/>
                <a:cs typeface="Times New Roman" panose="02020603050405020304" pitchFamily="18" charset="0"/>
              </a:rPr>
              <a:t>Hakkın böyle bir Zamanda kullanılması geçerli sayılmamalı </a:t>
            </a:r>
            <a:r>
              <a:rPr lang="tr-TR" sz="3600" dirty="0">
                <a:latin typeface="Times New Roman" panose="02020603050405020304" pitchFamily="18" charset="0"/>
                <a:cs typeface="Times New Roman" panose="02020603050405020304" pitchFamily="18" charset="0"/>
              </a:rPr>
              <a:t>ve </a:t>
            </a:r>
            <a:r>
              <a:rPr lang="tr-TR" sz="3600" b="1" dirty="0">
                <a:latin typeface="Times New Roman" panose="02020603050405020304" pitchFamily="18" charset="0"/>
                <a:cs typeface="Times New Roman" panose="02020603050405020304" pitchFamily="18" charset="0"/>
              </a:rPr>
              <a:t>Paylaşma</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Davası açılmışsa</a:t>
            </a:r>
            <a:r>
              <a:rPr lang="tr-TR" sz="3600" dirty="0">
                <a:latin typeface="Times New Roman" panose="02020603050405020304" pitchFamily="18" charset="0"/>
                <a:cs typeface="Times New Roman" panose="02020603050405020304" pitchFamily="18" charset="0"/>
              </a:rPr>
              <a:t>, bu </a:t>
            </a:r>
            <a:r>
              <a:rPr lang="tr-TR" sz="3600" b="1" i="1" dirty="0">
                <a:latin typeface="Times New Roman" panose="02020603050405020304" pitchFamily="18" charset="0"/>
                <a:cs typeface="Times New Roman" panose="02020603050405020304" pitchFamily="18" charset="0"/>
              </a:rPr>
              <a:t>Dava </a:t>
            </a:r>
            <a:r>
              <a:rPr lang="tr-TR" sz="3600" b="1" dirty="0">
                <a:latin typeface="Times New Roman" panose="02020603050405020304" pitchFamily="18" charset="0"/>
                <a:cs typeface="Times New Roman" panose="02020603050405020304" pitchFamily="18" charset="0"/>
              </a:rPr>
              <a:t>reddedilmelidir. </a:t>
            </a:r>
          </a:p>
          <a:p>
            <a:pPr algn="just"/>
            <a:r>
              <a:rPr lang="tr-TR" sz="3600" b="1" i="1" dirty="0">
                <a:latin typeface="Times New Roman" panose="02020603050405020304" pitchFamily="18" charset="0"/>
                <a:cs typeface="Times New Roman" panose="02020603050405020304" pitchFamily="18" charset="0"/>
              </a:rPr>
              <a:t>Uygun Zaman gelince</a:t>
            </a:r>
            <a:r>
              <a:rPr lang="tr-TR" sz="3600" dirty="0">
                <a:latin typeface="Times New Roman" panose="02020603050405020304" pitchFamily="18" charset="0"/>
                <a:cs typeface="Times New Roman" panose="02020603050405020304" pitchFamily="18" charset="0"/>
              </a:rPr>
              <a:t>, Hak yeniden kullanılmalıdır.</a:t>
            </a:r>
          </a:p>
          <a:p>
            <a:pPr marL="0" indent="0" algn="just">
              <a:buNone/>
            </a:pPr>
            <a:r>
              <a:rPr lang="tr-TR" sz="4000" dirty="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Oğuzman</a:t>
            </a:r>
            <a:r>
              <a:rPr lang="tr-TR" b="1" i="1" dirty="0">
                <a:latin typeface="Times New Roman" panose="02020603050405020304" pitchFamily="18" charset="0"/>
                <a:cs typeface="Times New Roman" panose="02020603050405020304" pitchFamily="18" charset="0"/>
              </a:rPr>
              <a:t> / </a:t>
            </a:r>
            <a:r>
              <a:rPr lang="tr-TR" b="1" i="1" dirty="0" err="1">
                <a:latin typeface="Times New Roman" panose="02020603050405020304" pitchFamily="18" charset="0"/>
                <a:cs typeface="Times New Roman" panose="02020603050405020304" pitchFamily="18" charset="0"/>
              </a:rPr>
              <a:t>Seliçi</a:t>
            </a:r>
            <a:r>
              <a:rPr lang="tr-TR" b="1" i="1" dirty="0">
                <a:latin typeface="Times New Roman" panose="02020603050405020304" pitchFamily="18" charset="0"/>
                <a:cs typeface="Times New Roman" panose="02020603050405020304" pitchFamily="18" charset="0"/>
              </a:rPr>
              <a:t> / Oktay / Özdemir, </a:t>
            </a:r>
            <a:r>
              <a:rPr lang="tr-TR" i="1" dirty="0">
                <a:latin typeface="Times New Roman" panose="02020603050405020304" pitchFamily="18" charset="0"/>
                <a:cs typeface="Times New Roman" panose="02020603050405020304" pitchFamily="18" charset="0"/>
              </a:rPr>
              <a:t>N. 1319; </a:t>
            </a:r>
            <a:r>
              <a:rPr lang="tr-TR" b="1" i="1" dirty="0">
                <a:latin typeface="Times New Roman" panose="02020603050405020304" pitchFamily="18" charset="0"/>
                <a:cs typeface="Times New Roman" panose="02020603050405020304" pitchFamily="18" charset="0"/>
              </a:rPr>
              <a:t>Sirmen,</a:t>
            </a:r>
            <a:r>
              <a:rPr lang="tr-TR" i="1" dirty="0">
                <a:latin typeface="Times New Roman" panose="02020603050405020304" pitchFamily="18" charset="0"/>
                <a:cs typeface="Times New Roman" panose="02020603050405020304" pitchFamily="18" charset="0"/>
              </a:rPr>
              <a:t> Eşya H., 6. B.,s.301</a:t>
            </a:r>
            <a:r>
              <a:rPr lang="tr-TR" dirty="0">
                <a:latin typeface="Times New Roman" panose="02020603050405020304" pitchFamily="18" charset="0"/>
                <a:cs typeface="Times New Roman" panose="02020603050405020304" pitchFamily="18" charset="0"/>
              </a:rPr>
              <a:t>) </a:t>
            </a:r>
          </a:p>
          <a:p>
            <a:pPr marL="0" indent="0">
              <a:buNone/>
            </a:pPr>
            <a:endParaRPr lang="tr-TR" sz="4000" dirty="0"/>
          </a:p>
        </p:txBody>
      </p:sp>
    </p:spTree>
    <p:extLst>
      <p:ext uri="{BB962C8B-B14F-4D97-AF65-F5344CB8AC3E}">
        <p14:creationId xmlns:p14="http://schemas.microsoft.com/office/powerpoint/2010/main" val="2372124601"/>
      </p:ext>
    </p:extLst>
  </p:cSld>
  <p:clrMapOvr>
    <a:masterClrMapping/>
  </p:clrMapOvr>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Diğer Kanunlardaki Sınırlamalar</a:t>
            </a:r>
          </a:p>
        </p:txBody>
      </p:sp>
      <p:sp>
        <p:nvSpPr>
          <p:cNvPr id="3" name="İçerik Yer Tutucusu 2"/>
          <p:cNvSpPr>
            <a:spLocks noGrp="1"/>
          </p:cNvSpPr>
          <p:nvPr>
            <p:ph idx="1"/>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Paylaşma İsteme Hakkına, Medeni Kanun dışında başka Kanunlarla da sınırlamalar getirilebilmektedir. </a:t>
            </a:r>
          </a:p>
          <a:p>
            <a:pPr algn="just"/>
            <a:r>
              <a:rPr lang="tr-TR" sz="3200" b="1" i="1" dirty="0">
                <a:latin typeface="Times New Roman" panose="02020603050405020304" pitchFamily="18" charset="0"/>
                <a:cs typeface="Times New Roman" panose="02020603050405020304" pitchFamily="18" charset="0"/>
              </a:rPr>
              <a:t>Örneğin</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Kat Mülkiyeti Kanunu’nun 7. maddesine göre</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Kat Mülkiyetine </a:t>
            </a:r>
            <a:r>
              <a:rPr lang="tr-TR" sz="3200" dirty="0">
                <a:latin typeface="Times New Roman" panose="02020603050405020304" pitchFamily="18" charset="0"/>
                <a:cs typeface="Times New Roman" panose="02020603050405020304" pitchFamily="18" charset="0"/>
              </a:rPr>
              <a:t>veya </a:t>
            </a:r>
            <a:r>
              <a:rPr lang="tr-TR" sz="3200" b="1" dirty="0">
                <a:latin typeface="Times New Roman" panose="02020603050405020304" pitchFamily="18" charset="0"/>
                <a:cs typeface="Times New Roman" panose="02020603050405020304" pitchFamily="18" charset="0"/>
              </a:rPr>
              <a:t>Kat İrtifakına tabi olan Taşınmazlarda Ortaklığın Giderilmesi istenemez. </a:t>
            </a:r>
          </a:p>
          <a:p>
            <a:pPr algn="just"/>
            <a:r>
              <a:rPr lang="tr-TR" sz="3200" b="1" dirty="0">
                <a:latin typeface="Times New Roman" panose="02020603050405020304" pitchFamily="18" charset="0"/>
                <a:cs typeface="Times New Roman" panose="02020603050405020304" pitchFamily="18" charset="0"/>
              </a:rPr>
              <a:t>Bu durumda</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Ana Taşınmazda bir Paylı Mülkiyet İlişkisi vardır </a:t>
            </a:r>
            <a:r>
              <a:rPr lang="tr-TR" sz="3200" dirty="0">
                <a:latin typeface="Times New Roman" panose="02020603050405020304" pitchFamily="18" charset="0"/>
                <a:cs typeface="Times New Roman" panose="02020603050405020304" pitchFamily="18" charset="0"/>
              </a:rPr>
              <a:t>ve</a:t>
            </a:r>
            <a:r>
              <a:rPr lang="tr-TR" sz="3200" b="1" dirty="0">
                <a:latin typeface="Times New Roman" panose="02020603050405020304" pitchFamily="18" charset="0"/>
                <a:cs typeface="Times New Roman" panose="02020603050405020304" pitchFamily="18" charset="0"/>
              </a:rPr>
              <a:t> bu İlişkinin, Kat Mülkiyeti </a:t>
            </a:r>
            <a:r>
              <a:rPr lang="tr-TR" sz="3200" dirty="0">
                <a:latin typeface="Times New Roman" panose="02020603050405020304" pitchFamily="18" charset="0"/>
                <a:cs typeface="Times New Roman" panose="02020603050405020304" pitchFamily="18" charset="0"/>
              </a:rPr>
              <a:t>veya</a:t>
            </a:r>
            <a:r>
              <a:rPr lang="tr-TR" sz="3200" b="1" dirty="0">
                <a:latin typeface="Times New Roman" panose="02020603050405020304" pitchFamily="18" charset="0"/>
                <a:cs typeface="Times New Roman" panose="02020603050405020304" pitchFamily="18" charset="0"/>
              </a:rPr>
              <a:t> Kat İrtifakı sürdüğü sürece sona erdirilmesi istenemez. </a:t>
            </a:r>
          </a:p>
          <a:p>
            <a:pPr marL="0" indent="0" algn="just">
              <a:buNone/>
            </a:pPr>
            <a:endParaRPr lang="tr-TR" dirty="0"/>
          </a:p>
        </p:txBody>
      </p:sp>
    </p:spTree>
    <p:extLst>
      <p:ext uri="{BB962C8B-B14F-4D97-AF65-F5344CB8AC3E}">
        <p14:creationId xmlns:p14="http://schemas.microsoft.com/office/powerpoint/2010/main" val="3413601364"/>
      </p:ext>
    </p:extLst>
  </p:cSld>
  <p:clrMapOvr>
    <a:masterClrMapping/>
  </p:clrMapOvr>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dirty="0">
                <a:latin typeface="Times New Roman" panose="02020603050405020304" pitchFamily="18" charset="0"/>
                <a:cs typeface="Times New Roman" panose="02020603050405020304" pitchFamily="18" charset="0"/>
              </a:rPr>
              <a:t>Fakat bir </a:t>
            </a:r>
            <a:r>
              <a:rPr lang="tr-TR" sz="3600" b="1" i="1" dirty="0">
                <a:latin typeface="Times New Roman" panose="02020603050405020304" pitchFamily="18" charset="0"/>
                <a:cs typeface="Times New Roman" panose="02020603050405020304" pitchFamily="18" charset="0"/>
              </a:rPr>
              <a:t>Bağımsız Bölüm birden çok Paydaşa ait ise</a:t>
            </a:r>
            <a:r>
              <a:rPr lang="tr-TR" sz="3600" dirty="0">
                <a:latin typeface="Times New Roman" panose="02020603050405020304" pitchFamily="18" charset="0"/>
                <a:cs typeface="Times New Roman" panose="02020603050405020304" pitchFamily="18" charset="0"/>
              </a:rPr>
              <a:t>, bu Bölümdeki Paylı Mülkiyetin sona erdirilmesi istenebilir </a:t>
            </a:r>
            <a:r>
              <a:rPr lang="tr-TR" sz="3600" i="1"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KMK m. 7 / II). </a:t>
            </a:r>
          </a:p>
          <a:p>
            <a:pPr algn="just"/>
            <a:r>
              <a:rPr lang="tr-TR" sz="3600" b="1" i="1" dirty="0">
                <a:latin typeface="Times New Roman" panose="02020603050405020304" pitchFamily="18" charset="0"/>
                <a:cs typeface="Times New Roman" panose="02020603050405020304" pitchFamily="18" charset="0"/>
              </a:rPr>
              <a:t>Kat Mülkiyeti Kanunu’nun 63. maddesine göre</a:t>
            </a:r>
            <a:r>
              <a:rPr lang="tr-TR" sz="3600" dirty="0">
                <a:latin typeface="Times New Roman" panose="02020603050405020304" pitchFamily="18" charset="0"/>
                <a:cs typeface="Times New Roman" panose="02020603050405020304" pitchFamily="18" charset="0"/>
              </a:rPr>
              <a:t>, üzerinde Devre Mülk Hakkı kurulan Yapı veya Bağımsız Bölümün Ortak Malikleri (</a:t>
            </a:r>
            <a:r>
              <a:rPr lang="tr-TR" sz="3600" i="1" dirty="0">
                <a:latin typeface="Times New Roman" panose="02020603050405020304" pitchFamily="18" charset="0"/>
                <a:cs typeface="Times New Roman" panose="02020603050405020304" pitchFamily="18" charset="0"/>
              </a:rPr>
              <a:t>Paydaşları)</a:t>
            </a:r>
            <a:r>
              <a:rPr lang="tr-TR" sz="3600" dirty="0">
                <a:latin typeface="Times New Roman" panose="02020603050405020304" pitchFamily="18" charset="0"/>
                <a:cs typeface="Times New Roman" panose="02020603050405020304" pitchFamily="18" charset="0"/>
              </a:rPr>
              <a:t>, aksi sözleşmeyle kararlaştırılmamışsa, Paylaşma isteyemezler. </a:t>
            </a:r>
          </a:p>
          <a:p>
            <a:endParaRPr lang="tr-TR" dirty="0"/>
          </a:p>
        </p:txBody>
      </p:sp>
    </p:spTree>
    <p:extLst>
      <p:ext uri="{BB962C8B-B14F-4D97-AF65-F5344CB8AC3E}">
        <p14:creationId xmlns:p14="http://schemas.microsoft.com/office/powerpoint/2010/main" val="2135041798"/>
      </p:ext>
    </p:extLst>
  </p:cSld>
  <p:clrMapOvr>
    <a:masterClrMapping/>
  </p:clrMapOvr>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57589" y="-334851"/>
            <a:ext cx="8253211" cy="1484784"/>
          </a:xfrm>
        </p:spPr>
        <p:txBody>
          <a:bodyPr>
            <a:normAutofit/>
          </a:bodyPr>
          <a:lstStyle/>
          <a:p>
            <a:pPr algn="ctr"/>
            <a:r>
              <a:rPr lang="tr-TR" sz="4000" b="1" dirty="0">
                <a:solidFill>
                  <a:schemeClr val="tx1"/>
                </a:solidFill>
                <a:latin typeface="Times New Roman" pitchFamily="18" charset="0"/>
                <a:cs typeface="Times New Roman" pitchFamily="18" charset="0"/>
              </a:rPr>
              <a:t>Paylaşma İsteme Hakkının Sınırları</a:t>
            </a:r>
          </a:p>
        </p:txBody>
      </p:sp>
      <p:graphicFrame>
        <p:nvGraphicFramePr>
          <p:cNvPr id="4" name="3 İçerik Yer Tutucusu"/>
          <p:cNvGraphicFramePr>
            <a:graphicFrameLocks noGrp="1"/>
          </p:cNvGraphicFramePr>
          <p:nvPr>
            <p:ph idx="1"/>
            <p:extLst>
              <p:ext uri="{D42A27DB-BD31-4B8C-83A1-F6EECF244321}">
                <p14:modId xmlns:p14="http://schemas.microsoft.com/office/powerpoint/2010/main" val="950000943"/>
              </p:ext>
            </p:extLst>
          </p:nvPr>
        </p:nvGraphicFramePr>
        <p:xfrm>
          <a:off x="1455313" y="1300766"/>
          <a:ext cx="9212687" cy="57286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63845211"/>
      </p:ext>
    </p:extLst>
  </p:cSld>
  <p:clrMapOvr>
    <a:masterClrMapping/>
  </p:clrMapOvr>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nvPr>
        </p:nvGraphicFramePr>
        <p:xfrm>
          <a:off x="152400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4199479"/>
      </p:ext>
    </p:extLst>
  </p:cSld>
  <p:clrMapOvr>
    <a:masterClrMapping/>
  </p:clrMapOvr>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sz="4000" b="1" dirty="0">
                <a:latin typeface="Times New Roman" pitchFamily="18" charset="0"/>
                <a:cs typeface="Times New Roman" pitchFamily="18" charset="0"/>
              </a:rPr>
              <a:t>Paylaşmanın Yapılışı</a:t>
            </a:r>
            <a:br>
              <a:rPr lang="tr-TR" sz="4000" b="1" dirty="0">
                <a:latin typeface="Times New Roman" pitchFamily="18" charset="0"/>
                <a:cs typeface="Times New Roman" pitchFamily="18" charset="0"/>
              </a:rPr>
            </a:br>
            <a:r>
              <a:rPr lang="tr-TR" sz="4000" b="1" dirty="0">
                <a:latin typeface="Times New Roman" pitchFamily="18" charset="0"/>
                <a:cs typeface="Times New Roman" pitchFamily="18" charset="0"/>
              </a:rPr>
              <a:t>(</a:t>
            </a:r>
            <a:r>
              <a:rPr lang="tr-TR" sz="2800" b="1" i="1" dirty="0">
                <a:latin typeface="Times New Roman" pitchFamily="18" charset="0"/>
                <a:cs typeface="Times New Roman" pitchFamily="18" charset="0"/>
              </a:rPr>
              <a:t>Sirmen, </a:t>
            </a:r>
            <a:r>
              <a:rPr lang="tr-TR" sz="2800" i="1" dirty="0">
                <a:latin typeface="Times New Roman" pitchFamily="18" charset="0"/>
                <a:cs typeface="Times New Roman" pitchFamily="18" charset="0"/>
              </a:rPr>
              <a:t>Eşya H., 6. B., Ankara 2018, s. 301 vd.; </a:t>
            </a:r>
            <a:r>
              <a:rPr lang="tr-TR" sz="2800" b="1" i="1" dirty="0">
                <a:latin typeface="Times New Roman" pitchFamily="18" charset="0"/>
                <a:cs typeface="Times New Roman" pitchFamily="18" charset="0"/>
              </a:rPr>
              <a:t>Eren, </a:t>
            </a:r>
            <a:r>
              <a:rPr lang="tr-TR" sz="2800" i="1" dirty="0">
                <a:latin typeface="Times New Roman" pitchFamily="18" charset="0"/>
                <a:cs typeface="Times New Roman" pitchFamily="18" charset="0"/>
              </a:rPr>
              <a:t>Mülkiyet H., 4.B., Ankara 2016, s. 122 vd.)</a:t>
            </a:r>
          </a:p>
        </p:txBody>
      </p:sp>
      <p:sp>
        <p:nvSpPr>
          <p:cNvPr id="3" name="2 İçerik Yer Tutucusu"/>
          <p:cNvSpPr>
            <a:spLocks noGrp="1"/>
          </p:cNvSpPr>
          <p:nvPr>
            <p:ph idx="1"/>
          </p:nvPr>
        </p:nvSpPr>
        <p:spPr>
          <a:xfrm>
            <a:off x="1510406" y="1690688"/>
            <a:ext cx="9623778" cy="4893733"/>
          </a:xfrm>
        </p:spPr>
        <p:txBody>
          <a:bodyPr>
            <a:normAutofit/>
          </a:bodyPr>
          <a:lstStyle/>
          <a:p>
            <a:pPr algn="just"/>
            <a:r>
              <a:rPr lang="tr-TR" sz="3200" dirty="0">
                <a:latin typeface="Times New Roman" pitchFamily="18" charset="0"/>
                <a:cs typeface="Times New Roman" pitchFamily="18" charset="0"/>
              </a:rPr>
              <a:t>Paylaşmanın </a:t>
            </a:r>
            <a:r>
              <a:rPr lang="tr-TR" sz="3200" b="1" dirty="0" err="1">
                <a:latin typeface="Times New Roman" pitchFamily="18" charset="0"/>
                <a:cs typeface="Times New Roman" pitchFamily="18" charset="0"/>
              </a:rPr>
              <a:t>Rızai</a:t>
            </a:r>
            <a:r>
              <a:rPr lang="tr-TR" sz="3200" b="1" dirty="0">
                <a:latin typeface="Times New Roman" pitchFamily="18" charset="0"/>
                <a:cs typeface="Times New Roman" pitchFamily="18" charset="0"/>
              </a:rPr>
              <a:t> Paylaşma (</a:t>
            </a:r>
            <a:r>
              <a:rPr lang="tr-TR" sz="3200" i="1" dirty="0">
                <a:latin typeface="Times New Roman" pitchFamily="18" charset="0"/>
                <a:cs typeface="Times New Roman" pitchFamily="18" charset="0"/>
              </a:rPr>
              <a:t>İradi Paylaşma</a:t>
            </a:r>
            <a:r>
              <a:rPr lang="tr-TR" sz="3200" b="1" dirty="0">
                <a:latin typeface="Times New Roman" pitchFamily="18" charset="0"/>
                <a:cs typeface="Times New Roman" pitchFamily="18" charset="0"/>
              </a:rPr>
              <a:t>) </a:t>
            </a:r>
            <a:r>
              <a:rPr lang="tr-TR" sz="3200" dirty="0">
                <a:latin typeface="Times New Roman" pitchFamily="18" charset="0"/>
                <a:cs typeface="Times New Roman" pitchFamily="18" charset="0"/>
              </a:rPr>
              <a:t>ve </a:t>
            </a:r>
            <a:r>
              <a:rPr lang="tr-TR" sz="3200" b="1" dirty="0" err="1">
                <a:latin typeface="Times New Roman" pitchFamily="18" charset="0"/>
                <a:cs typeface="Times New Roman" pitchFamily="18" charset="0"/>
              </a:rPr>
              <a:t>Kazai</a:t>
            </a:r>
            <a:r>
              <a:rPr lang="tr-TR" sz="3200" b="1" dirty="0">
                <a:latin typeface="Times New Roman" pitchFamily="18" charset="0"/>
                <a:cs typeface="Times New Roman" pitchFamily="18" charset="0"/>
              </a:rPr>
              <a:t> Paylaşma (</a:t>
            </a:r>
            <a:r>
              <a:rPr lang="tr-TR" sz="3200" i="1" dirty="0">
                <a:latin typeface="Times New Roman" pitchFamily="18" charset="0"/>
                <a:cs typeface="Times New Roman" pitchFamily="18" charset="0"/>
              </a:rPr>
              <a:t>Yargısal Paylaşma</a:t>
            </a:r>
            <a:r>
              <a:rPr lang="tr-TR" sz="3200" b="1" dirty="0">
                <a:latin typeface="Times New Roman" pitchFamily="18" charset="0"/>
                <a:cs typeface="Times New Roman" pitchFamily="18" charset="0"/>
              </a:rPr>
              <a:t>) </a:t>
            </a:r>
            <a:r>
              <a:rPr lang="tr-TR" sz="3200" dirty="0">
                <a:latin typeface="Times New Roman" pitchFamily="18" charset="0"/>
                <a:cs typeface="Times New Roman" pitchFamily="18" charset="0"/>
              </a:rPr>
              <a:t>olarak iki türü vardır. </a:t>
            </a:r>
          </a:p>
          <a:p>
            <a:pPr algn="just"/>
            <a:r>
              <a:rPr lang="tr-TR" sz="3200" b="1" u="sng" dirty="0" err="1">
                <a:latin typeface="Times New Roman" pitchFamily="18" charset="0"/>
                <a:cs typeface="Times New Roman" pitchFamily="18" charset="0"/>
              </a:rPr>
              <a:t>Rızai</a:t>
            </a:r>
            <a:r>
              <a:rPr lang="tr-TR" sz="3200" b="1" u="sng" dirty="0">
                <a:latin typeface="Times New Roman" pitchFamily="18" charset="0"/>
                <a:cs typeface="Times New Roman" pitchFamily="18" charset="0"/>
              </a:rPr>
              <a:t> Paylaşma  (</a:t>
            </a:r>
            <a:r>
              <a:rPr lang="tr-TR" sz="3200" i="1" u="sng" dirty="0">
                <a:latin typeface="Times New Roman" pitchFamily="18" charset="0"/>
                <a:cs typeface="Times New Roman" pitchFamily="18" charset="0"/>
              </a:rPr>
              <a:t>İradi Paylaşma</a:t>
            </a:r>
            <a:r>
              <a:rPr lang="tr-TR" sz="3200" b="1" u="sng" dirty="0">
                <a:latin typeface="Times New Roman" pitchFamily="18" charset="0"/>
                <a:cs typeface="Times New Roman" pitchFamily="18" charset="0"/>
              </a:rPr>
              <a:t>):</a:t>
            </a:r>
          </a:p>
          <a:p>
            <a:pPr algn="just"/>
            <a:r>
              <a:rPr lang="tr-TR" sz="3200" dirty="0">
                <a:latin typeface="Times New Roman" pitchFamily="18" charset="0"/>
                <a:cs typeface="Times New Roman" pitchFamily="18" charset="0"/>
              </a:rPr>
              <a:t>Bir veya birkaç Paydaşın paylaşma istemeleri üzerine Paylaşma, bütün Paydaşların buna rıza göstermeleriyle gerçekleştirilebilir. Bu bir </a:t>
            </a:r>
            <a:r>
              <a:rPr lang="tr-TR" sz="3200" b="1" dirty="0" err="1">
                <a:latin typeface="Times New Roman" pitchFamily="18" charset="0"/>
                <a:cs typeface="Times New Roman" pitchFamily="18" charset="0"/>
              </a:rPr>
              <a:t>Rızai</a:t>
            </a:r>
            <a:r>
              <a:rPr lang="tr-TR" sz="3200" b="1" dirty="0">
                <a:latin typeface="Times New Roman" pitchFamily="18" charset="0"/>
                <a:cs typeface="Times New Roman" pitchFamily="18" charset="0"/>
              </a:rPr>
              <a:t> Paylaşmadır. </a:t>
            </a:r>
          </a:p>
          <a:p>
            <a:pPr algn="just"/>
            <a:r>
              <a:rPr lang="tr-TR" sz="3200" dirty="0">
                <a:latin typeface="Times New Roman" pitchFamily="18" charset="0"/>
                <a:cs typeface="Times New Roman" pitchFamily="18" charset="0"/>
              </a:rPr>
              <a:t>Taraflar bu paylaşmayı, </a:t>
            </a:r>
            <a:r>
              <a:rPr lang="tr-TR" sz="3200" b="1" dirty="0">
                <a:latin typeface="Times New Roman" pitchFamily="18" charset="0"/>
                <a:cs typeface="Times New Roman" pitchFamily="18" charset="0"/>
              </a:rPr>
              <a:t>Aynen Bölüşme </a:t>
            </a:r>
            <a:r>
              <a:rPr lang="tr-TR" sz="3200" dirty="0">
                <a:latin typeface="Times New Roman" pitchFamily="18" charset="0"/>
                <a:cs typeface="Times New Roman" pitchFamily="18" charset="0"/>
              </a:rPr>
              <a:t>veya  </a:t>
            </a:r>
            <a:r>
              <a:rPr lang="tr-TR" sz="3200" b="1" dirty="0">
                <a:latin typeface="Times New Roman" pitchFamily="18" charset="0"/>
                <a:cs typeface="Times New Roman" pitchFamily="18" charset="0"/>
              </a:rPr>
              <a:t>Bedelin Bölüştürülmesi </a:t>
            </a:r>
            <a:r>
              <a:rPr lang="tr-TR" sz="3200" dirty="0">
                <a:latin typeface="Times New Roman" pitchFamily="18" charset="0"/>
                <a:cs typeface="Times New Roman" pitchFamily="18" charset="0"/>
              </a:rPr>
              <a:t>olmak üzere iki şekilde yapabilirler. </a:t>
            </a:r>
          </a:p>
          <a:p>
            <a:pPr marL="0" indent="0" algn="just">
              <a:buNone/>
            </a:pPr>
            <a:endParaRPr lang="tr-TR" sz="3200" i="1" dirty="0">
              <a:latin typeface="Times New Roman" pitchFamily="18" charset="0"/>
              <a:cs typeface="Times New Roman" pitchFamily="18" charset="0"/>
            </a:endParaRPr>
          </a:p>
          <a:p>
            <a:pPr>
              <a:buNone/>
            </a:pPr>
            <a:endParaRPr lang="tr-TR" dirty="0"/>
          </a:p>
          <a:p>
            <a:pPr>
              <a:buNone/>
            </a:pPr>
            <a:endParaRPr lang="tr-TR" dirty="0"/>
          </a:p>
        </p:txBody>
      </p:sp>
    </p:spTree>
    <p:extLst>
      <p:ext uri="{BB962C8B-B14F-4D97-AF65-F5344CB8AC3E}">
        <p14:creationId xmlns:p14="http://schemas.microsoft.com/office/powerpoint/2010/main" val="623033161"/>
      </p:ext>
    </p:extLst>
  </p:cSld>
  <p:clrMapOvr>
    <a:masterClrMapping/>
  </p:clrMapOvr>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algn="just"/>
            <a:r>
              <a:rPr lang="tr-TR" sz="3200" dirty="0">
                <a:latin typeface="Times New Roman" pitchFamily="18" charset="0"/>
                <a:cs typeface="Times New Roman" pitchFamily="18" charset="0"/>
              </a:rPr>
              <a:t>Eğer taraflar bu Paylaşmayı malı bölüşmek üzere parçalara ayırmak şeklinde yaparlarsa, </a:t>
            </a:r>
            <a:r>
              <a:rPr lang="tr-TR" sz="3200" b="1" i="1" dirty="0">
                <a:latin typeface="Times New Roman" pitchFamily="18" charset="0"/>
                <a:cs typeface="Times New Roman" pitchFamily="18" charset="0"/>
              </a:rPr>
              <a:t>Aynen Bölüşme</a:t>
            </a:r>
            <a:r>
              <a:rPr lang="tr-TR" sz="3200" i="1" dirty="0">
                <a:latin typeface="Times New Roman" pitchFamily="18" charset="0"/>
                <a:cs typeface="Times New Roman" pitchFamily="18" charset="0"/>
              </a:rPr>
              <a:t> </a:t>
            </a:r>
            <a:r>
              <a:rPr lang="tr-TR" sz="3200" dirty="0">
                <a:latin typeface="Times New Roman" pitchFamily="18" charset="0"/>
                <a:cs typeface="Times New Roman" pitchFamily="18" charset="0"/>
              </a:rPr>
              <a:t>söz konusudur.  </a:t>
            </a:r>
          </a:p>
          <a:p>
            <a:pPr algn="just"/>
            <a:r>
              <a:rPr lang="tr-TR" sz="3200" dirty="0">
                <a:latin typeface="Times New Roman" pitchFamily="18" charset="0"/>
                <a:cs typeface="Times New Roman" pitchFamily="18" charset="0"/>
              </a:rPr>
              <a:t>Buna karşılık taraflar bu Paylaşmayı bedelini bölüşmek üzere malı Pazarlık suretiyle veya Artırma ile  kendi içlerinden birine veya bir üçüncü kişiye satmak </a:t>
            </a:r>
            <a:r>
              <a:rPr lang="tr-TR" sz="3200" b="1" i="1" dirty="0">
                <a:latin typeface="Times New Roman" pitchFamily="18" charset="0"/>
                <a:cs typeface="Times New Roman" pitchFamily="18" charset="0"/>
              </a:rPr>
              <a:t> </a:t>
            </a:r>
            <a:r>
              <a:rPr lang="tr-TR" sz="3200" dirty="0">
                <a:latin typeface="Times New Roman" pitchFamily="18" charset="0"/>
                <a:cs typeface="Times New Roman" pitchFamily="18" charset="0"/>
              </a:rPr>
              <a:t>suretiyle  paylaşmayı yaparlarsa, </a:t>
            </a:r>
            <a:r>
              <a:rPr lang="tr-TR" sz="3200" b="1" i="1" dirty="0">
                <a:latin typeface="Times New Roman" pitchFamily="18" charset="0"/>
                <a:cs typeface="Times New Roman" pitchFamily="18" charset="0"/>
              </a:rPr>
              <a:t>Bedelin Bölüşülmesi </a:t>
            </a:r>
            <a:r>
              <a:rPr lang="tr-TR" sz="3200" dirty="0">
                <a:latin typeface="Times New Roman" pitchFamily="18" charset="0"/>
                <a:cs typeface="Times New Roman" pitchFamily="18" charset="0"/>
              </a:rPr>
              <a:t>söz konusudur  </a:t>
            </a:r>
            <a:r>
              <a:rPr lang="tr-TR" sz="3200" i="1" dirty="0">
                <a:latin typeface="Times New Roman" pitchFamily="18" charset="0"/>
                <a:cs typeface="Times New Roman" pitchFamily="18" charset="0"/>
              </a:rPr>
              <a:t>(MK m. 699/I). </a:t>
            </a:r>
          </a:p>
          <a:p>
            <a:pPr algn="just"/>
            <a:r>
              <a:rPr lang="tr-TR" sz="3200" dirty="0">
                <a:latin typeface="Times New Roman" pitchFamily="18" charset="0"/>
                <a:cs typeface="Times New Roman" pitchFamily="18" charset="0"/>
              </a:rPr>
              <a:t>Bir taşınmazın Paydaşlar arasında </a:t>
            </a:r>
            <a:r>
              <a:rPr lang="tr-TR" sz="3200" b="1" dirty="0">
                <a:latin typeface="Times New Roman" pitchFamily="18" charset="0"/>
                <a:cs typeface="Times New Roman" pitchFamily="18" charset="0"/>
              </a:rPr>
              <a:t>Aynen Bölüşme </a:t>
            </a:r>
            <a:r>
              <a:rPr lang="tr-TR" sz="3200" dirty="0">
                <a:latin typeface="Times New Roman" pitchFamily="18" charset="0"/>
                <a:cs typeface="Times New Roman" pitchFamily="18" charset="0"/>
              </a:rPr>
              <a:t>suretiyle Paylaşılmasında </a:t>
            </a:r>
            <a:r>
              <a:rPr lang="tr-TR" sz="3200" b="1" dirty="0">
                <a:latin typeface="Times New Roman" pitchFamily="18" charset="0"/>
                <a:cs typeface="Times New Roman" pitchFamily="18" charset="0"/>
              </a:rPr>
              <a:t>Tapu Müdürlüğünde </a:t>
            </a:r>
            <a:r>
              <a:rPr lang="tr-TR" sz="3200" dirty="0">
                <a:latin typeface="Times New Roman" pitchFamily="18" charset="0"/>
                <a:cs typeface="Times New Roman" pitchFamily="18" charset="0"/>
              </a:rPr>
              <a:t>Resmi Senet düzenlenmesi ve Paydaşlar adına Tapu Siciline tescil yapılması gerekir. </a:t>
            </a:r>
          </a:p>
          <a:p>
            <a:pPr marL="0" indent="0">
              <a:buNone/>
            </a:pPr>
            <a:endParaRPr lang="tr-TR" sz="3200" dirty="0"/>
          </a:p>
        </p:txBody>
      </p:sp>
    </p:spTree>
    <p:extLst>
      <p:ext uri="{BB962C8B-B14F-4D97-AF65-F5344CB8AC3E}">
        <p14:creationId xmlns:p14="http://schemas.microsoft.com/office/powerpoint/2010/main" val="33174859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b="1" dirty="0"/>
              <a:t>Mülkiyetin Çeşitleri </a:t>
            </a:r>
            <a:br>
              <a:rPr lang="tr-TR" dirty="0"/>
            </a:br>
            <a:r>
              <a:rPr lang="tr-TR" sz="3100" dirty="0"/>
              <a:t>(</a:t>
            </a:r>
            <a:r>
              <a:rPr lang="tr-TR" sz="3100" b="1" i="1" dirty="0">
                <a:latin typeface="Times New Roman" panose="02020603050405020304" pitchFamily="18" charset="0"/>
                <a:cs typeface="Times New Roman" panose="02020603050405020304" pitchFamily="18" charset="0"/>
              </a:rPr>
              <a:t>Sirmen</a:t>
            </a:r>
            <a:r>
              <a:rPr lang="tr-TR" sz="3100" i="1" dirty="0">
                <a:latin typeface="Times New Roman" panose="02020603050405020304" pitchFamily="18" charset="0"/>
                <a:cs typeface="Times New Roman" panose="02020603050405020304" pitchFamily="18" charset="0"/>
              </a:rPr>
              <a:t>, Eşya H., 7. B., s. 282 vd.; </a:t>
            </a:r>
            <a:r>
              <a:rPr lang="tr-TR" sz="3100" b="1" i="1" dirty="0" err="1">
                <a:latin typeface="Times New Roman" panose="02020603050405020304" pitchFamily="18" charset="0"/>
                <a:cs typeface="Times New Roman" panose="02020603050405020304" pitchFamily="18" charset="0"/>
              </a:rPr>
              <a:t>Oğuzman</a:t>
            </a:r>
            <a:r>
              <a:rPr lang="tr-TR" sz="3100" b="1" i="1" dirty="0">
                <a:latin typeface="Times New Roman" panose="02020603050405020304" pitchFamily="18" charset="0"/>
                <a:cs typeface="Times New Roman" panose="02020603050405020304" pitchFamily="18" charset="0"/>
              </a:rPr>
              <a:t> / </a:t>
            </a:r>
            <a:r>
              <a:rPr lang="tr-TR" sz="3100" b="1" i="1" dirty="0" err="1">
                <a:latin typeface="Times New Roman" panose="02020603050405020304" pitchFamily="18" charset="0"/>
                <a:cs typeface="Times New Roman" panose="02020603050405020304" pitchFamily="18" charset="0"/>
              </a:rPr>
              <a:t>Seliçi</a:t>
            </a:r>
            <a:r>
              <a:rPr lang="tr-TR" sz="3100" b="1" i="1" dirty="0">
                <a:latin typeface="Times New Roman" panose="02020603050405020304" pitchFamily="18" charset="0"/>
                <a:cs typeface="Times New Roman" panose="02020603050405020304" pitchFamily="18" charset="0"/>
              </a:rPr>
              <a:t> / Oktay- Özdemir, </a:t>
            </a:r>
            <a:r>
              <a:rPr lang="tr-TR" sz="3100" i="1" dirty="0">
                <a:latin typeface="Times New Roman" panose="02020603050405020304" pitchFamily="18" charset="0"/>
                <a:cs typeface="Times New Roman" panose="02020603050405020304" pitchFamily="18" charset="0"/>
              </a:rPr>
              <a:t>Eşya H., 19.B., s. 301 vd.; </a:t>
            </a:r>
            <a:r>
              <a:rPr lang="tr-TR" sz="3100" b="1" i="1" dirty="0">
                <a:latin typeface="Times New Roman" panose="02020603050405020304" pitchFamily="18" charset="0"/>
                <a:cs typeface="Times New Roman" panose="02020603050405020304" pitchFamily="18" charset="0"/>
              </a:rPr>
              <a:t>Eren</a:t>
            </a:r>
            <a:r>
              <a:rPr lang="tr-TR" sz="3100" i="1" dirty="0">
                <a:latin typeface="Times New Roman" panose="02020603050405020304" pitchFamily="18" charset="0"/>
                <a:cs typeface="Times New Roman" panose="02020603050405020304" pitchFamily="18" charset="0"/>
              </a:rPr>
              <a:t>, Mülkiyet H., 4. B., s. 84 vd.)</a:t>
            </a:r>
            <a:br>
              <a:rPr lang="tr-TR" sz="3100" dirty="0">
                <a:latin typeface="Times New Roman" panose="02020603050405020304" pitchFamily="18" charset="0"/>
                <a:cs typeface="Times New Roman" panose="02020603050405020304" pitchFamily="18" charset="0"/>
              </a:rPr>
            </a:br>
            <a:endParaRPr lang="tr-TR" sz="31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1326524" y="3827815"/>
            <a:ext cx="9206009" cy="2740409"/>
          </a:xfrm>
        </p:spPr>
        <p:txBody>
          <a:bodyPr/>
          <a:lstStyle/>
          <a:p>
            <a:pPr algn="just"/>
            <a:r>
              <a:rPr lang="tr-TR" dirty="0"/>
              <a:t>*</a:t>
            </a:r>
            <a:r>
              <a:rPr lang="tr-TR" b="1" dirty="0">
                <a:latin typeface="Times New Roman" panose="02020603050405020304" pitchFamily="18" charset="0"/>
                <a:cs typeface="Times New Roman" panose="02020603050405020304" pitchFamily="18" charset="0"/>
              </a:rPr>
              <a:t>Mülkiyetin, </a:t>
            </a:r>
            <a:r>
              <a:rPr lang="tr-TR" b="1" u="sng" dirty="0">
                <a:latin typeface="Times New Roman" panose="02020603050405020304" pitchFamily="18" charset="0"/>
                <a:cs typeface="Times New Roman" panose="02020603050405020304" pitchFamily="18" charset="0"/>
              </a:rPr>
              <a:t>Hak Sahibinin belirleniş biçimine</a:t>
            </a:r>
            <a:r>
              <a:rPr lang="tr-TR" b="1" i="1" dirty="0">
                <a:latin typeface="Times New Roman" panose="02020603050405020304" pitchFamily="18" charset="0"/>
                <a:cs typeface="Times New Roman" panose="02020603050405020304" pitchFamily="18" charset="0"/>
              </a:rPr>
              <a:t>, </a:t>
            </a:r>
            <a:r>
              <a:rPr lang="tr-TR" b="1" u="sng" dirty="0">
                <a:latin typeface="Times New Roman" panose="02020603050405020304" pitchFamily="18" charset="0"/>
                <a:cs typeface="Times New Roman" panose="02020603050405020304" pitchFamily="18" charset="0"/>
              </a:rPr>
              <a:t>Hakkın Konusuna </a:t>
            </a:r>
            <a:r>
              <a:rPr lang="tr-TR" dirty="0">
                <a:latin typeface="Times New Roman" panose="02020603050405020304" pitchFamily="18" charset="0"/>
                <a:cs typeface="Times New Roman" panose="02020603050405020304" pitchFamily="18" charset="0"/>
              </a:rPr>
              <a:t>ve</a:t>
            </a:r>
            <a:r>
              <a:rPr lang="tr-TR" b="1" dirty="0">
                <a:latin typeface="Times New Roman" panose="02020603050405020304" pitchFamily="18" charset="0"/>
                <a:cs typeface="Times New Roman" panose="02020603050405020304" pitchFamily="18" charset="0"/>
              </a:rPr>
              <a:t> </a:t>
            </a:r>
            <a:r>
              <a:rPr lang="tr-TR" b="1" u="sng" dirty="0">
                <a:latin typeface="Times New Roman" panose="02020603050405020304" pitchFamily="18" charset="0"/>
                <a:cs typeface="Times New Roman" panose="02020603050405020304" pitchFamily="18" charset="0"/>
              </a:rPr>
              <a:t>Hak Sahibinin Sayısına göre </a:t>
            </a:r>
            <a:r>
              <a:rPr lang="tr-TR" b="1" dirty="0">
                <a:latin typeface="Times New Roman" panose="02020603050405020304" pitchFamily="18" charset="0"/>
                <a:cs typeface="Times New Roman" panose="02020603050405020304" pitchFamily="18" charset="0"/>
              </a:rPr>
              <a:t>çeşitli görünümleri vardır. </a:t>
            </a:r>
          </a:p>
          <a:p>
            <a:pPr algn="just"/>
            <a:r>
              <a:rPr lang="tr-TR" dirty="0">
                <a:latin typeface="Times New Roman" panose="02020603050405020304" pitchFamily="18" charset="0"/>
                <a:cs typeface="Times New Roman" panose="02020603050405020304" pitchFamily="18" charset="0"/>
              </a:rPr>
              <a:t>*</a:t>
            </a:r>
            <a:r>
              <a:rPr lang="tr-TR" b="1" dirty="0">
                <a:latin typeface="Times New Roman" panose="02020603050405020304" pitchFamily="18" charset="0"/>
                <a:cs typeface="Times New Roman" panose="02020603050405020304" pitchFamily="18" charset="0"/>
              </a:rPr>
              <a:t>Mülkiyet Hakkı</a:t>
            </a:r>
            <a:r>
              <a:rPr lang="tr-TR" dirty="0">
                <a:latin typeface="Times New Roman" panose="02020603050405020304" pitchFamily="18" charset="0"/>
                <a:cs typeface="Times New Roman" panose="02020603050405020304" pitchFamily="18" charset="0"/>
              </a:rPr>
              <a:t>, </a:t>
            </a:r>
            <a:r>
              <a:rPr lang="tr-TR" b="1" u="sng" dirty="0">
                <a:latin typeface="Times New Roman" panose="02020603050405020304" pitchFamily="18" charset="0"/>
                <a:cs typeface="Times New Roman" panose="02020603050405020304" pitchFamily="18" charset="0"/>
              </a:rPr>
              <a:t>Hak Sahibinin belirleniş biçimine göre</a:t>
            </a:r>
            <a:r>
              <a:rPr lang="tr-TR" u="sng"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a:t>
            </a:r>
            <a:r>
              <a:rPr lang="tr-TR" b="1" i="1" dirty="0">
                <a:latin typeface="Times New Roman" panose="02020603050405020304" pitchFamily="18" charset="0"/>
                <a:cs typeface="Times New Roman" panose="02020603050405020304" pitchFamily="18" charset="0"/>
              </a:rPr>
              <a:t>Kişiye Bağlı Mülkiyet» </a:t>
            </a:r>
            <a:r>
              <a:rPr lang="tr-TR" dirty="0">
                <a:latin typeface="Times New Roman" panose="02020603050405020304" pitchFamily="18" charset="0"/>
                <a:cs typeface="Times New Roman" panose="02020603050405020304" pitchFamily="18" charset="0"/>
              </a:rPr>
              <a:t>ya da «</a:t>
            </a:r>
            <a:r>
              <a:rPr lang="tr-TR" b="1" i="1" dirty="0">
                <a:latin typeface="Times New Roman" panose="02020603050405020304" pitchFamily="18" charset="0"/>
                <a:cs typeface="Times New Roman" panose="02020603050405020304" pitchFamily="18" charset="0"/>
              </a:rPr>
              <a:t>Eşyaya Bağlı Mülkiyet</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şeklinde ortaya çıkar. </a:t>
            </a:r>
          </a:p>
          <a:p>
            <a:pPr algn="just"/>
            <a:r>
              <a:rPr lang="tr-TR" dirty="0">
                <a:latin typeface="Times New Roman" panose="02020603050405020304" pitchFamily="18" charset="0"/>
                <a:cs typeface="Times New Roman" panose="02020603050405020304" pitchFamily="18" charset="0"/>
              </a:rPr>
              <a:t>*</a:t>
            </a:r>
            <a:r>
              <a:rPr lang="tr-TR" b="1" dirty="0">
                <a:latin typeface="Times New Roman" panose="02020603050405020304" pitchFamily="18" charset="0"/>
                <a:cs typeface="Times New Roman" panose="02020603050405020304" pitchFamily="18" charset="0"/>
              </a:rPr>
              <a:t>Mülkiyet,</a:t>
            </a:r>
            <a:r>
              <a:rPr lang="tr-TR" dirty="0">
                <a:latin typeface="Times New Roman" panose="02020603050405020304" pitchFamily="18" charset="0"/>
                <a:cs typeface="Times New Roman" panose="02020603050405020304" pitchFamily="18" charset="0"/>
              </a:rPr>
              <a:t> genel olarak </a:t>
            </a:r>
            <a:r>
              <a:rPr lang="tr-TR" b="1" dirty="0">
                <a:latin typeface="Times New Roman" panose="02020603050405020304" pitchFamily="18" charset="0"/>
                <a:cs typeface="Times New Roman" panose="02020603050405020304" pitchFamily="18" charset="0"/>
              </a:rPr>
              <a:t>Kişi</a:t>
            </a:r>
            <a:r>
              <a:rPr lang="tr-TR" dirty="0">
                <a:latin typeface="Times New Roman" panose="02020603050405020304" pitchFamily="18" charset="0"/>
                <a:cs typeface="Times New Roman" panose="02020603050405020304" pitchFamily="18" charset="0"/>
              </a:rPr>
              <a:t> veya </a:t>
            </a:r>
            <a:r>
              <a:rPr lang="tr-TR" b="1" dirty="0">
                <a:latin typeface="Times New Roman" panose="02020603050405020304" pitchFamily="18" charset="0"/>
                <a:cs typeface="Times New Roman" panose="02020603050405020304" pitchFamily="18" charset="0"/>
              </a:rPr>
              <a:t>Kişiler lehine kurulur</a:t>
            </a:r>
            <a:r>
              <a:rPr lang="tr-TR" dirty="0">
                <a:latin typeface="Times New Roman" panose="02020603050405020304" pitchFamily="18" charset="0"/>
                <a:cs typeface="Times New Roman" panose="02020603050405020304" pitchFamily="18" charset="0"/>
              </a:rPr>
              <a:t>. Bu takdirde, «</a:t>
            </a:r>
            <a:r>
              <a:rPr lang="tr-TR" b="1" u="sng" dirty="0">
                <a:latin typeface="Times New Roman" panose="02020603050405020304" pitchFamily="18" charset="0"/>
                <a:cs typeface="Times New Roman" panose="02020603050405020304" pitchFamily="18" charset="0"/>
              </a:rPr>
              <a:t>Kişiye Bağlı Mülkiyet</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söz konusudur. </a:t>
            </a: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580611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0"/>
            <a:ext cx="8229600" cy="1196752"/>
          </a:xfrm>
        </p:spPr>
        <p:txBody>
          <a:bodyPr/>
          <a:lstStyle/>
          <a:p>
            <a:r>
              <a:rPr lang="tr-TR" b="1" dirty="0">
                <a:solidFill>
                  <a:schemeClr val="tx1"/>
                </a:solidFill>
                <a:latin typeface="Times New Roman" pitchFamily="18" charset="0"/>
                <a:cs typeface="Times New Roman" pitchFamily="18" charset="0"/>
              </a:rPr>
              <a:t>Paylı Mülkiyetin Unsurları:</a:t>
            </a:r>
          </a:p>
        </p:txBody>
      </p:sp>
      <p:graphicFrame>
        <p:nvGraphicFramePr>
          <p:cNvPr id="4" name="3 İçerik Yer Tutucusu"/>
          <p:cNvGraphicFramePr>
            <a:graphicFrameLocks noGrp="1"/>
          </p:cNvGraphicFramePr>
          <p:nvPr>
            <p:ph idx="1"/>
            <p:extLst>
              <p:ext uri="{D42A27DB-BD31-4B8C-83A1-F6EECF244321}">
                <p14:modId xmlns:p14="http://schemas.microsoft.com/office/powerpoint/2010/main" val="3208913715"/>
              </p:ext>
            </p:extLst>
          </p:nvPr>
        </p:nvGraphicFramePr>
        <p:xfrm>
          <a:off x="1981200" y="1124744"/>
          <a:ext cx="8229600" cy="53300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15970030"/>
      </p:ext>
    </p:extLst>
  </p:cSld>
  <p:clrMapOvr>
    <a:masterClrMapping/>
  </p:clrMapOvr>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sz="5400" b="1" u="sng" dirty="0" err="1">
                <a:latin typeface="Times New Roman" pitchFamily="18" charset="0"/>
                <a:cs typeface="Times New Roman" pitchFamily="18" charset="0"/>
              </a:rPr>
              <a:t>Kazai</a:t>
            </a:r>
            <a:r>
              <a:rPr lang="tr-TR" sz="5400" b="1" u="sng" dirty="0">
                <a:latin typeface="Times New Roman" pitchFamily="18" charset="0"/>
                <a:cs typeface="Times New Roman" pitchFamily="18" charset="0"/>
              </a:rPr>
              <a:t> Paylaşma</a:t>
            </a:r>
            <a:r>
              <a:rPr lang="tr-TR" sz="5400" b="1" dirty="0">
                <a:latin typeface="Times New Roman" pitchFamily="18" charset="0"/>
                <a:cs typeface="Times New Roman" pitchFamily="18" charset="0"/>
              </a:rPr>
              <a:t>: </a:t>
            </a:r>
            <a:br>
              <a:rPr lang="tr-TR" sz="5400" b="1" dirty="0">
                <a:latin typeface="Times New Roman" pitchFamily="18" charset="0"/>
                <a:cs typeface="Times New Roman" pitchFamily="18" charset="0"/>
              </a:rPr>
            </a:br>
            <a:endParaRPr lang="tr-TR" sz="5400"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r>
              <a:rPr lang="tr-TR" b="1" dirty="0">
                <a:latin typeface="Times New Roman" pitchFamily="18" charset="0"/>
                <a:cs typeface="Times New Roman" pitchFamily="18" charset="0"/>
              </a:rPr>
              <a:t>Eğer bir veya birkaç Paydaş paylaşmaya yanaşmazsa veya taraflar Paylaşmanın şeklinde uyuşamazlarsa</a:t>
            </a:r>
            <a:r>
              <a:rPr lang="tr-TR" dirty="0">
                <a:latin typeface="Times New Roman" pitchFamily="18" charset="0"/>
                <a:cs typeface="Times New Roman" pitchFamily="18" charset="0"/>
              </a:rPr>
              <a:t>, </a:t>
            </a:r>
            <a:r>
              <a:rPr lang="tr-TR" b="1" i="1" dirty="0" err="1">
                <a:latin typeface="Times New Roman" pitchFamily="18" charset="0"/>
                <a:cs typeface="Times New Roman" pitchFamily="18" charset="0"/>
              </a:rPr>
              <a:t>Rızai</a:t>
            </a:r>
            <a:r>
              <a:rPr lang="tr-TR" b="1" i="1" dirty="0">
                <a:latin typeface="Times New Roman" pitchFamily="18" charset="0"/>
                <a:cs typeface="Times New Roman" pitchFamily="18" charset="0"/>
              </a:rPr>
              <a:t> Paylaşma </a:t>
            </a:r>
            <a:r>
              <a:rPr lang="tr-TR" dirty="0">
                <a:latin typeface="Times New Roman" pitchFamily="18" charset="0"/>
                <a:cs typeface="Times New Roman" pitchFamily="18" charset="0"/>
              </a:rPr>
              <a:t>söz konusu olmaz ve Paylaşmanın Mahkeme tarafından sağlanması için Dava açılır. Bu durumda </a:t>
            </a:r>
            <a:r>
              <a:rPr lang="tr-TR" b="1" dirty="0" err="1">
                <a:latin typeface="Times New Roman" pitchFamily="18" charset="0"/>
                <a:cs typeface="Times New Roman" pitchFamily="18" charset="0"/>
              </a:rPr>
              <a:t>Kazai</a:t>
            </a:r>
            <a:r>
              <a:rPr lang="tr-TR" b="1" dirty="0">
                <a:latin typeface="Times New Roman" pitchFamily="18" charset="0"/>
                <a:cs typeface="Times New Roman" pitchFamily="18" charset="0"/>
              </a:rPr>
              <a:t> (</a:t>
            </a:r>
            <a:r>
              <a:rPr lang="tr-TR" b="1" i="1" dirty="0">
                <a:latin typeface="Times New Roman" pitchFamily="18" charset="0"/>
                <a:cs typeface="Times New Roman" pitchFamily="18" charset="0"/>
              </a:rPr>
              <a:t>Yargısal</a:t>
            </a:r>
            <a:r>
              <a:rPr lang="tr-TR" b="1" dirty="0">
                <a:latin typeface="Times New Roman" pitchFamily="18" charset="0"/>
                <a:cs typeface="Times New Roman" pitchFamily="18" charset="0"/>
              </a:rPr>
              <a:t>) Paylaşma </a:t>
            </a:r>
            <a:r>
              <a:rPr lang="tr-TR" dirty="0">
                <a:latin typeface="Times New Roman" pitchFamily="18" charset="0"/>
                <a:cs typeface="Times New Roman" pitchFamily="18" charset="0"/>
              </a:rPr>
              <a:t>söz konusu olur. </a:t>
            </a:r>
          </a:p>
          <a:p>
            <a:pPr algn="just"/>
            <a:r>
              <a:rPr lang="tr-TR" dirty="0">
                <a:latin typeface="Times New Roman" pitchFamily="18" charset="0"/>
                <a:cs typeface="Times New Roman" pitchFamily="18" charset="0"/>
              </a:rPr>
              <a:t>Davanın davacı Paydaş dışında diğer bütün Paydaşlara yöneltilmesi gerekir. </a:t>
            </a:r>
          </a:p>
          <a:p>
            <a:pPr algn="just"/>
            <a:r>
              <a:rPr lang="tr-TR" dirty="0">
                <a:latin typeface="Times New Roman" pitchFamily="18" charset="0"/>
                <a:cs typeface="Times New Roman" pitchFamily="18" charset="0"/>
              </a:rPr>
              <a:t>Bu dava, bir </a:t>
            </a:r>
            <a:r>
              <a:rPr lang="tr-TR" b="1" dirty="0">
                <a:latin typeface="Times New Roman" pitchFamily="18" charset="0"/>
                <a:cs typeface="Times New Roman" pitchFamily="18" charset="0"/>
              </a:rPr>
              <a:t>Eda Davasıdır.</a:t>
            </a:r>
          </a:p>
          <a:p>
            <a:pPr algn="just"/>
            <a:r>
              <a:rPr lang="tr-TR" dirty="0">
                <a:latin typeface="Times New Roman" pitchFamily="18" charset="0"/>
                <a:cs typeface="Times New Roman" pitchFamily="18" charset="0"/>
              </a:rPr>
              <a:t>Görevli Mahkeme, </a:t>
            </a:r>
            <a:r>
              <a:rPr lang="tr-TR" b="1" dirty="0">
                <a:latin typeface="Times New Roman" pitchFamily="18" charset="0"/>
                <a:cs typeface="Times New Roman" pitchFamily="18" charset="0"/>
              </a:rPr>
              <a:t>Sulh Hukuk Mahkemesidir. </a:t>
            </a:r>
            <a:r>
              <a:rPr lang="tr-TR" sz="2400" b="1" i="1" dirty="0">
                <a:latin typeface="Times New Roman" pitchFamily="18" charset="0"/>
                <a:cs typeface="Times New Roman" pitchFamily="18" charset="0"/>
              </a:rPr>
              <a:t>(</a:t>
            </a:r>
            <a:r>
              <a:rPr lang="tr-TR" sz="2400" i="1" dirty="0">
                <a:latin typeface="Times New Roman" pitchFamily="18" charset="0"/>
                <a:cs typeface="Times New Roman" pitchFamily="18" charset="0"/>
              </a:rPr>
              <a:t>HMK m. 4 / b</a:t>
            </a:r>
            <a:r>
              <a:rPr lang="tr-TR" sz="2400" b="1" i="1" dirty="0">
                <a:latin typeface="Times New Roman" pitchFamily="18" charset="0"/>
                <a:cs typeface="Times New Roman" pitchFamily="18" charset="0"/>
              </a:rPr>
              <a:t>)</a:t>
            </a:r>
          </a:p>
          <a:p>
            <a:pPr algn="just"/>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3357229714"/>
      </p:ext>
    </p:extLst>
  </p:cSld>
  <p:clrMapOvr>
    <a:masterClrMapping/>
  </p:clrMapOvr>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dirty="0">
                <a:latin typeface="Times New Roman" pitchFamily="18" charset="0"/>
                <a:cs typeface="Times New Roman" pitchFamily="18" charset="0"/>
              </a:rPr>
              <a:t>Hakim, bu Davada, Malın aynen bölünmesi mümkün oldukça, Malın aynen bölünerek Paylaşılmasına karar  verecektir (</a:t>
            </a:r>
            <a:r>
              <a:rPr lang="tr-TR" sz="4000" i="1" dirty="0">
                <a:latin typeface="Times New Roman" pitchFamily="18" charset="0"/>
                <a:cs typeface="Times New Roman" pitchFamily="18" charset="0"/>
              </a:rPr>
              <a:t>MK m. 699 / II). </a:t>
            </a:r>
          </a:p>
          <a:p>
            <a:pPr algn="just"/>
            <a:r>
              <a:rPr lang="tr-TR" sz="4000" b="1" dirty="0">
                <a:latin typeface="Times New Roman" pitchFamily="18" charset="0"/>
                <a:cs typeface="Times New Roman" pitchFamily="18" charset="0"/>
              </a:rPr>
              <a:t>Bölünmenin mümkün olup olmaması, öncelikle Malın Yapısına bağlıdır. </a:t>
            </a:r>
            <a:r>
              <a:rPr lang="tr-TR" sz="4000" b="1" i="1" dirty="0">
                <a:latin typeface="Times New Roman" pitchFamily="18" charset="0"/>
                <a:cs typeface="Times New Roman" pitchFamily="18" charset="0"/>
              </a:rPr>
              <a:t>Örneğin</a:t>
            </a:r>
            <a:r>
              <a:rPr lang="tr-TR" sz="4000" dirty="0">
                <a:latin typeface="Times New Roman" pitchFamily="18" charset="0"/>
                <a:cs typeface="Times New Roman" pitchFamily="18" charset="0"/>
              </a:rPr>
              <a:t>, bir Otomobil bölünemez. </a:t>
            </a:r>
          </a:p>
        </p:txBody>
      </p:sp>
    </p:spTree>
    <p:extLst>
      <p:ext uri="{BB962C8B-B14F-4D97-AF65-F5344CB8AC3E}">
        <p14:creationId xmlns:p14="http://schemas.microsoft.com/office/powerpoint/2010/main" val="1913036583"/>
      </p:ext>
    </p:extLst>
  </p:cSld>
  <p:clrMapOvr>
    <a:masterClrMapping/>
  </p:clrMapOvr>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itchFamily="18" charset="0"/>
                <a:cs typeface="Times New Roman" pitchFamily="18" charset="0"/>
              </a:rPr>
              <a:t>Bazen de bölünmeye hukuk düzeni izin vermez. </a:t>
            </a:r>
            <a:r>
              <a:rPr lang="tr-TR" dirty="0">
                <a:latin typeface="Times New Roman" pitchFamily="18" charset="0"/>
                <a:cs typeface="Times New Roman" pitchFamily="18" charset="0"/>
              </a:rPr>
              <a:t> </a:t>
            </a:r>
          </a:p>
          <a:p>
            <a:pPr algn="just"/>
            <a:r>
              <a:rPr lang="tr-TR" b="1" i="1" dirty="0">
                <a:latin typeface="Times New Roman" pitchFamily="18" charset="0"/>
                <a:cs typeface="Times New Roman" pitchFamily="18" charset="0"/>
              </a:rPr>
              <a:t>Örneğin</a:t>
            </a:r>
            <a:r>
              <a:rPr lang="tr-TR" dirty="0">
                <a:latin typeface="Times New Roman" pitchFamily="18" charset="0"/>
                <a:cs typeface="Times New Roman" pitchFamily="18" charset="0"/>
              </a:rPr>
              <a:t>, bir bölgede, inşaata özgülenmiş Parsellerin asgari yüzölçümü 300 metrekare olarak tayin edilmişse, 600 metrekare büyüklüğündeki bir Araziyi dört Paydaş arasında bölmeye imkân yoktur. </a:t>
            </a:r>
          </a:p>
          <a:p>
            <a:pPr algn="just"/>
            <a:r>
              <a:rPr lang="tr-TR" dirty="0">
                <a:latin typeface="Times New Roman" pitchFamily="18" charset="0"/>
                <a:cs typeface="Times New Roman" pitchFamily="18" charset="0"/>
              </a:rPr>
              <a:t>Gerçekten, öngörülen asgari ölçülerde parsel elde edebilmek için </a:t>
            </a:r>
            <a:r>
              <a:rPr lang="tr-TR" b="1" dirty="0">
                <a:latin typeface="Times New Roman" panose="02020603050405020304" pitchFamily="18" charset="0"/>
                <a:cs typeface="Times New Roman" panose="02020603050405020304" pitchFamily="18" charset="0"/>
              </a:rPr>
              <a:t>İmar</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Kanunu’nun 18. maddesi uyarınca </a:t>
            </a:r>
            <a:r>
              <a:rPr lang="tr-TR" dirty="0">
                <a:latin typeface="Times New Roman" panose="02020603050405020304" pitchFamily="18" charset="0"/>
                <a:cs typeface="Times New Roman" panose="02020603050405020304" pitchFamily="18" charset="0"/>
              </a:rPr>
              <a:t>Paylı hale getirilen Taşınmazlarda, Paylaşma ancak satış suretiyle yapılabilir. </a:t>
            </a:r>
          </a:p>
          <a:p>
            <a:pPr marL="0" indent="0">
              <a:buNone/>
            </a:pPr>
            <a:endParaRPr lang="tr-TR" dirty="0"/>
          </a:p>
        </p:txBody>
      </p:sp>
    </p:spTree>
    <p:extLst>
      <p:ext uri="{BB962C8B-B14F-4D97-AF65-F5344CB8AC3E}">
        <p14:creationId xmlns:p14="http://schemas.microsoft.com/office/powerpoint/2010/main" val="3170486252"/>
      </p:ext>
    </p:extLst>
  </p:cSld>
  <p:clrMapOvr>
    <a:masterClrMapping/>
  </p:clrMapOvr>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62000" y="500062"/>
            <a:ext cx="10515600" cy="1325563"/>
          </a:xfrm>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Malın Aynen Bölünmesi sonucu Parçaların Değerlerinin, Pay Oranlarına tamamen uyması şart değildir. </a:t>
            </a:r>
          </a:p>
          <a:p>
            <a:pPr algn="just"/>
            <a:r>
              <a:rPr lang="tr-TR" sz="3600" dirty="0">
                <a:latin typeface="Times New Roman" panose="02020603050405020304" pitchFamily="18" charset="0"/>
                <a:cs typeface="Times New Roman" panose="02020603050405020304" pitchFamily="18" charset="0"/>
              </a:rPr>
              <a:t>Paylı malın paylara göre bölünmesi sonucu, parçaların değerlerinin birbirine  veya pay oranlarına uymaması halinde, Medeni Kanun parçalara para eklenmesi suretiyle denkliğin sağlanabileceğini hükme bağlamaktadır (</a:t>
            </a:r>
            <a:r>
              <a:rPr lang="tr-TR" sz="3200" i="1" dirty="0">
                <a:latin typeface="Times New Roman" panose="02020603050405020304" pitchFamily="18" charset="0"/>
                <a:cs typeface="Times New Roman" panose="02020603050405020304" pitchFamily="18" charset="0"/>
              </a:rPr>
              <a:t>MK m. 699/ II). </a:t>
            </a:r>
          </a:p>
        </p:txBody>
      </p:sp>
    </p:spTree>
    <p:extLst>
      <p:ext uri="{BB962C8B-B14F-4D97-AF65-F5344CB8AC3E}">
        <p14:creationId xmlns:p14="http://schemas.microsoft.com/office/powerpoint/2010/main" val="3819295689"/>
      </p:ext>
    </p:extLst>
  </p:cSld>
  <p:clrMapOvr>
    <a:masterClrMapping/>
  </p:clrMapOvr>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Hâkim, bazı Paydaşlara sadece Para ve diğerlerine Maldan parça verilmesine karar veremez. </a:t>
            </a:r>
          </a:p>
          <a:p>
            <a:pPr algn="just"/>
            <a:r>
              <a:rPr lang="tr-TR" dirty="0">
                <a:latin typeface="Times New Roman" panose="02020603050405020304" pitchFamily="18" charset="0"/>
                <a:cs typeface="Times New Roman" panose="02020603050405020304" pitchFamily="18" charset="0"/>
              </a:rPr>
              <a:t>Çünkü Aynen Bölüşme suretiyle Paylaşma, Malın, Paylara uygun sayıda ve aynı nitelikte Parçalara ayrılmasını zorunlu kılar.   </a:t>
            </a:r>
          </a:p>
          <a:p>
            <a:pPr algn="just"/>
            <a:r>
              <a:rPr lang="tr-TR" b="1" dirty="0">
                <a:latin typeface="Times New Roman" panose="02020603050405020304" pitchFamily="18" charset="0"/>
                <a:cs typeface="Times New Roman" panose="02020603050405020304" pitchFamily="18" charset="0"/>
              </a:rPr>
              <a:t>Kat Mülkiyeti Kanunu’nun 10. maddesinin V. fıkrasına göre</a:t>
            </a:r>
            <a:r>
              <a:rPr lang="tr-TR" dirty="0">
                <a:latin typeface="Times New Roman" panose="02020603050405020304" pitchFamily="18" charset="0"/>
                <a:cs typeface="Times New Roman" panose="02020603050405020304" pitchFamily="18" charset="0"/>
              </a:rPr>
              <a:t>, Kat Mülkiyetine çevrilmeye elverişli paylı bir binada aynen bölüşme, Kat Mülkiyetine çevirme ve Paydaşlara bağımsız bir bölüm özgüleme şeklinde gerçekleşebilecektir. </a:t>
            </a:r>
          </a:p>
          <a:p>
            <a:pPr marL="0" indent="0">
              <a:buNone/>
            </a:pPr>
            <a:endParaRPr lang="tr-TR" dirty="0"/>
          </a:p>
        </p:txBody>
      </p:sp>
    </p:spTree>
    <p:extLst>
      <p:ext uri="{BB962C8B-B14F-4D97-AF65-F5344CB8AC3E}">
        <p14:creationId xmlns:p14="http://schemas.microsoft.com/office/powerpoint/2010/main" val="3807428828"/>
      </p:ext>
    </p:extLst>
  </p:cSld>
  <p:clrMapOvr>
    <a:masterClrMapping/>
  </p:clrMapOvr>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i="1" dirty="0">
                <a:latin typeface="Times New Roman" panose="02020603050405020304" pitchFamily="18" charset="0"/>
                <a:cs typeface="Times New Roman" panose="02020603050405020304" pitchFamily="18" charset="0"/>
              </a:rPr>
              <a:t>Bölünmek ve gerekiyorsa Para eklemek suretiyle Parçalar belirlenince, Paydaşlar parçaların özgülenmesi konusunda anlaşamazlarsa</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Yargıtay,</a:t>
            </a:r>
            <a:r>
              <a:rPr lang="tr-TR" b="1" i="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Özgülemenin, Kura çekmek suretiyle yapılması gerektiğini kabul etmektedir. </a:t>
            </a:r>
          </a:p>
          <a:p>
            <a:pPr algn="just"/>
            <a:r>
              <a:rPr lang="tr-TR" b="1" dirty="0">
                <a:latin typeface="Times New Roman" panose="02020603050405020304" pitchFamily="18" charset="0"/>
                <a:cs typeface="Times New Roman" panose="02020603050405020304" pitchFamily="18" charset="0"/>
              </a:rPr>
              <a:t>Kanunda böyle bir zorunluluk öngörülmemiştir</a:t>
            </a:r>
            <a:r>
              <a:rPr lang="tr-TR" dirty="0">
                <a:latin typeface="Times New Roman" panose="02020603050405020304" pitchFamily="18" charset="0"/>
                <a:cs typeface="Times New Roman" panose="02020603050405020304" pitchFamily="18" charset="0"/>
              </a:rPr>
              <a:t>. Fakat, Hâkimin bu yola başvurmasına da bir engel yoktur. </a:t>
            </a:r>
          </a:p>
          <a:p>
            <a:pPr algn="just"/>
            <a:r>
              <a:rPr lang="tr-TR" dirty="0">
                <a:latin typeface="Times New Roman" panose="02020603050405020304" pitchFamily="18" charset="0"/>
                <a:cs typeface="Times New Roman" panose="02020603050405020304" pitchFamily="18" charset="0"/>
              </a:rPr>
              <a:t>Bununla beraber, </a:t>
            </a:r>
            <a:r>
              <a:rPr lang="tr-TR" b="1" i="1" dirty="0">
                <a:latin typeface="Times New Roman" panose="02020603050405020304" pitchFamily="18" charset="0"/>
                <a:cs typeface="Times New Roman" panose="02020603050405020304" pitchFamily="18" charset="0"/>
              </a:rPr>
              <a:t>Hâkimin şartlar haklı kıldığı takdirde</a:t>
            </a:r>
            <a:r>
              <a:rPr lang="tr-TR" dirty="0">
                <a:latin typeface="Times New Roman" panose="02020603050405020304" pitchFamily="18" charset="0"/>
                <a:cs typeface="Times New Roman" panose="02020603050405020304" pitchFamily="18" charset="0"/>
              </a:rPr>
              <a:t>, Özgülemeyi </a:t>
            </a:r>
            <a:r>
              <a:rPr lang="tr-TR" dirty="0" err="1">
                <a:latin typeface="Times New Roman" panose="02020603050405020304" pitchFamily="18" charset="0"/>
                <a:cs typeface="Times New Roman" panose="02020603050405020304" pitchFamily="18" charset="0"/>
              </a:rPr>
              <a:t>re’sen</a:t>
            </a:r>
            <a:r>
              <a:rPr lang="tr-TR" dirty="0">
                <a:latin typeface="Times New Roman" panose="02020603050405020304" pitchFamily="18" charset="0"/>
                <a:cs typeface="Times New Roman" panose="02020603050405020304" pitchFamily="18" charset="0"/>
              </a:rPr>
              <a:t> de yapması mümkündür. </a:t>
            </a:r>
          </a:p>
          <a:p>
            <a:endParaRPr lang="tr-TR" dirty="0"/>
          </a:p>
        </p:txBody>
      </p:sp>
    </p:spTree>
    <p:extLst>
      <p:ext uri="{BB962C8B-B14F-4D97-AF65-F5344CB8AC3E}">
        <p14:creationId xmlns:p14="http://schemas.microsoft.com/office/powerpoint/2010/main" val="451542530"/>
      </p:ext>
    </p:extLst>
  </p:cSld>
  <p:clrMapOvr>
    <a:masterClrMapping/>
  </p:clrMapOvr>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lnSpcReduction="10000"/>
          </a:bodyPr>
          <a:lstStyle/>
          <a:p>
            <a:pPr algn="just"/>
            <a:r>
              <a:rPr lang="tr-TR" b="1" dirty="0">
                <a:latin typeface="Times New Roman" panose="02020603050405020304" pitchFamily="18" charset="0"/>
                <a:cs typeface="Times New Roman" panose="02020603050405020304" pitchFamily="18" charset="0"/>
              </a:rPr>
              <a:t>Malın aynen bölünmesi mümkün değilse </a:t>
            </a:r>
            <a:r>
              <a:rPr lang="tr-TR" dirty="0">
                <a:latin typeface="Times New Roman" panose="02020603050405020304" pitchFamily="18" charset="0"/>
                <a:cs typeface="Times New Roman" panose="02020603050405020304" pitchFamily="18" charset="0"/>
              </a:rPr>
              <a:t>veya </a:t>
            </a:r>
            <a:r>
              <a:rPr lang="tr-TR" b="1" dirty="0">
                <a:latin typeface="Times New Roman" panose="02020603050405020304" pitchFamily="18" charset="0"/>
                <a:cs typeface="Times New Roman" panose="02020603050405020304" pitchFamily="18" charset="0"/>
              </a:rPr>
              <a:t>bölme istemi Hâkim tarafından durum ve koşullara uygun görülmezse </a:t>
            </a:r>
            <a:r>
              <a:rPr lang="tr-TR" dirty="0">
                <a:latin typeface="Times New Roman" panose="02020603050405020304" pitchFamily="18" charset="0"/>
                <a:cs typeface="Times New Roman" panose="02020603050405020304" pitchFamily="18" charset="0"/>
              </a:rPr>
              <a:t>ve özellikle </a:t>
            </a:r>
            <a:r>
              <a:rPr lang="tr-TR" b="1" i="1" dirty="0">
                <a:latin typeface="Times New Roman" panose="02020603050405020304" pitchFamily="18" charset="0"/>
                <a:cs typeface="Times New Roman" panose="02020603050405020304" pitchFamily="18" charset="0"/>
              </a:rPr>
              <a:t>Paylı Malın önemli bir değer kaybına uğramadan bölünmesine imkân yoksa</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Hâkimin, Açık Arttırmayla Satışa hükmetmesi gerekir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m. 699 / III). </a:t>
            </a:r>
          </a:p>
          <a:p>
            <a:pPr algn="just"/>
            <a:r>
              <a:rPr lang="tr-TR" dirty="0">
                <a:latin typeface="Times New Roman" panose="02020603050405020304" pitchFamily="18" charset="0"/>
                <a:cs typeface="Times New Roman" panose="02020603050405020304" pitchFamily="18" charset="0"/>
              </a:rPr>
              <a:t>Fakat bölünme mümkün olsa da, Paydaşlar aralarında yaptıkları sözleşmede satış konusunda anlaşmışlar, ancak bundan sonraki aşamalar için dava açma zorunluluğu doğmuşsa, Hâkimin Paydaşların isteğine uyması gerekir. </a:t>
            </a:r>
          </a:p>
          <a:p>
            <a:pPr algn="just"/>
            <a:r>
              <a:rPr lang="tr-TR" b="1" dirty="0">
                <a:latin typeface="Times New Roman" panose="02020603050405020304" pitchFamily="18" charset="0"/>
                <a:cs typeface="Times New Roman" panose="02020603050405020304" pitchFamily="18" charset="0"/>
              </a:rPr>
              <a:t>Satışın Paydaşlar arasında Arttırmayla yapılmasına karar verilmesi, </a:t>
            </a:r>
            <a:r>
              <a:rPr lang="tr-TR" b="1" i="1" dirty="0">
                <a:latin typeface="Times New Roman" panose="02020603050405020304" pitchFamily="18" charset="0"/>
                <a:cs typeface="Times New Roman" panose="02020603050405020304" pitchFamily="18" charset="0"/>
              </a:rPr>
              <a:t>bütün Paydaşların rızasına </a:t>
            </a:r>
            <a:r>
              <a:rPr lang="tr-TR" b="1" dirty="0">
                <a:latin typeface="Times New Roman" panose="02020603050405020304" pitchFamily="18" charset="0"/>
                <a:cs typeface="Times New Roman" panose="02020603050405020304" pitchFamily="18" charset="0"/>
              </a:rPr>
              <a:t>bağlıdır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m. 699 / III). </a:t>
            </a:r>
          </a:p>
          <a:p>
            <a:pPr marL="0" indent="0" algn="just">
              <a:buNone/>
            </a:pP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13177054"/>
      </p:ext>
    </p:extLst>
  </p:cSld>
  <p:clrMapOvr>
    <a:masterClrMapping/>
  </p:clrMapOvr>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i="1" dirty="0">
                <a:latin typeface="Times New Roman" panose="02020603050405020304" pitchFamily="18" charset="0"/>
                <a:cs typeface="Times New Roman" panose="02020603050405020304" pitchFamily="18" charset="0"/>
              </a:rPr>
              <a:t>Paylı Malın satışına karar verilmişse</a:t>
            </a:r>
            <a:r>
              <a:rPr lang="tr-TR" sz="3200" dirty="0">
                <a:latin typeface="Times New Roman" panose="02020603050405020304" pitchFamily="18" charset="0"/>
                <a:cs typeface="Times New Roman" panose="02020603050405020304" pitchFamily="18" charset="0"/>
              </a:rPr>
              <a:t>, Satıştan elde edilen Bedel, Payları oranında Paydaşlar arasında bölüştürülür.</a:t>
            </a:r>
          </a:p>
          <a:p>
            <a:pPr algn="just"/>
            <a:r>
              <a:rPr lang="tr-TR" sz="3200" b="1" dirty="0">
                <a:latin typeface="Times New Roman" panose="02020603050405020304" pitchFamily="18" charset="0"/>
                <a:cs typeface="Times New Roman" panose="02020603050405020304" pitchFamily="18" charset="0"/>
              </a:rPr>
              <a:t>Paylaşma Davasında Mahkeme Kararının </a:t>
            </a:r>
            <a:r>
              <a:rPr lang="tr-TR" sz="3200" b="1" i="1" dirty="0">
                <a:latin typeface="Times New Roman" panose="02020603050405020304" pitchFamily="18" charset="0"/>
                <a:cs typeface="Times New Roman" panose="02020603050405020304" pitchFamily="18" charset="0"/>
              </a:rPr>
              <a:t>Yenilik Doğurucu niteliği </a:t>
            </a:r>
            <a:r>
              <a:rPr lang="tr-TR" sz="3200" b="1" dirty="0">
                <a:latin typeface="Times New Roman" panose="02020603050405020304" pitchFamily="18" charset="0"/>
                <a:cs typeface="Times New Roman" panose="02020603050405020304" pitchFamily="18" charset="0"/>
              </a:rPr>
              <a:t>yoktur. </a:t>
            </a:r>
          </a:p>
          <a:p>
            <a:pPr algn="just"/>
            <a:r>
              <a:rPr lang="tr-TR" sz="3200" b="1" dirty="0">
                <a:latin typeface="Times New Roman" panose="02020603050405020304" pitchFamily="18" charset="0"/>
                <a:cs typeface="Times New Roman" panose="02020603050405020304" pitchFamily="18" charset="0"/>
              </a:rPr>
              <a:t>Bunun nedeni</a:t>
            </a:r>
            <a:r>
              <a:rPr lang="tr-TR" sz="3200" dirty="0">
                <a:latin typeface="Times New Roman" panose="02020603050405020304" pitchFamily="18" charset="0"/>
                <a:cs typeface="Times New Roman" panose="02020603050405020304" pitchFamily="18" charset="0"/>
              </a:rPr>
              <a:t>,  Taşınmazın Bölünmesine ait karar gereğince Taşınmaz, Parsellere ayrılıp Tapu Kütüğünde ayrı sayfalara kaydedilmedikçe, parçaların Eşya olarak ayrı bir Hukuki Varlıklarının olmamasıdır. </a:t>
            </a:r>
          </a:p>
          <a:p>
            <a:pPr marL="0" indent="0">
              <a:buNone/>
            </a:pPr>
            <a:endParaRPr lang="tr-TR" sz="3200" dirty="0"/>
          </a:p>
        </p:txBody>
      </p:sp>
    </p:spTree>
    <p:extLst>
      <p:ext uri="{BB962C8B-B14F-4D97-AF65-F5344CB8AC3E}">
        <p14:creationId xmlns:p14="http://schemas.microsoft.com/office/powerpoint/2010/main" val="3736199578"/>
      </p:ext>
    </p:extLst>
  </p:cSld>
  <p:clrMapOvr>
    <a:masterClrMapping/>
  </p:clrMapOvr>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a:latin typeface="Times New Roman" panose="02020603050405020304" pitchFamily="18" charset="0"/>
                <a:cs typeface="Times New Roman" panose="02020603050405020304" pitchFamily="18" charset="0"/>
              </a:rPr>
              <a:t>Bunlar tek bir Taşınmazın parçalarıdır. </a:t>
            </a:r>
          </a:p>
          <a:p>
            <a:pPr algn="just"/>
            <a:r>
              <a:rPr lang="tr-TR" sz="3200" dirty="0">
                <a:latin typeface="Times New Roman" panose="02020603050405020304" pitchFamily="18" charset="0"/>
                <a:cs typeface="Times New Roman" panose="02020603050405020304" pitchFamily="18" charset="0"/>
              </a:rPr>
              <a:t>Öyleyse, hukuken bağımsız bir varlığı olmadığı için Eşya niteliği taşımayan Parçalar üzerinde Mahkeme İlamı ile Mülkiyet Hakkı sağlanması mümkün değildir. </a:t>
            </a:r>
          </a:p>
          <a:p>
            <a:pPr algn="just"/>
            <a:r>
              <a:rPr lang="tr-TR" sz="3200" dirty="0">
                <a:latin typeface="Times New Roman" panose="02020603050405020304" pitchFamily="18" charset="0"/>
                <a:cs typeface="Times New Roman" panose="02020603050405020304" pitchFamily="18" charset="0"/>
              </a:rPr>
              <a:t>Paylı Malın bölünmesi mümkün olmadığı için, Hâkim satışa karar verirse, bu kararla da Paylı Mülkiyet sona ermez. </a:t>
            </a:r>
          </a:p>
          <a:p>
            <a:pPr algn="just"/>
            <a:r>
              <a:rPr lang="tr-TR" sz="3200" dirty="0">
                <a:latin typeface="Times New Roman" panose="02020603050405020304" pitchFamily="18" charset="0"/>
                <a:cs typeface="Times New Roman" panose="02020603050405020304" pitchFamily="18" charset="0"/>
              </a:rPr>
              <a:t>Mal satılıp Mülkiyet nakledilinceye kadar Paylı Mülkiyet devam eder. </a:t>
            </a:r>
          </a:p>
          <a:p>
            <a:endParaRPr lang="tr-TR" sz="3200" dirty="0"/>
          </a:p>
        </p:txBody>
      </p:sp>
    </p:spTree>
    <p:extLst>
      <p:ext uri="{BB962C8B-B14F-4D97-AF65-F5344CB8AC3E}">
        <p14:creationId xmlns:p14="http://schemas.microsoft.com/office/powerpoint/2010/main" val="3596856760"/>
      </p:ext>
    </p:extLst>
  </p:cSld>
  <p:clrMapOvr>
    <a:masterClrMapping/>
  </p:clrMapOvr>
</p:sld>
</file>

<file path=ppt/slides/slide2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b="1" dirty="0">
                <a:latin typeface="Times New Roman" panose="02020603050405020304" pitchFamily="18" charset="0"/>
                <a:cs typeface="Times New Roman" panose="02020603050405020304" pitchFamily="18" charset="0"/>
              </a:rPr>
              <a:t>Medeni Kanun’un 700. maddesine göre</a:t>
            </a:r>
            <a:r>
              <a:rPr lang="tr-TR" dirty="0">
                <a:latin typeface="Times New Roman" panose="02020603050405020304" pitchFamily="18" charset="0"/>
                <a:cs typeface="Times New Roman" panose="02020603050405020304" pitchFamily="18" charset="0"/>
              </a:rPr>
              <a:t>: </a:t>
            </a:r>
          </a:p>
          <a:p>
            <a:pPr algn="just"/>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Bir paydaşın kendi payı üzerinde intifa hakkı kurması halinde, diğer paydaşlardan biri intifa hakkının kurulduğunun kendisine tebliğinden başlayarak üç ay içinde paylaşma isteminde bulunursa, satış yoluyla paylaşmada intifa hakkı, buna ilişkin paya düşecek bedel üzerinde devam eder.»</a:t>
            </a:r>
          </a:p>
          <a:p>
            <a:pPr algn="just"/>
            <a:r>
              <a:rPr lang="tr-TR" b="1" dirty="0">
                <a:latin typeface="Times New Roman" panose="02020603050405020304" pitchFamily="18" charset="0"/>
                <a:cs typeface="Times New Roman" panose="02020603050405020304" pitchFamily="18" charset="0"/>
              </a:rPr>
              <a:t>Üç ay geçtikten sonra Paylaşma İsteminde bulunulacak olursa, </a:t>
            </a:r>
            <a:r>
              <a:rPr lang="tr-TR" dirty="0">
                <a:latin typeface="Times New Roman" panose="02020603050405020304" pitchFamily="18" charset="0"/>
                <a:cs typeface="Times New Roman" panose="02020603050405020304" pitchFamily="18" charset="0"/>
              </a:rPr>
              <a:t>durumun ne olacağı hakkında bir düzenleme yapılmamıştır. </a:t>
            </a:r>
          </a:p>
        </p:txBody>
      </p:sp>
    </p:spTree>
    <p:extLst>
      <p:ext uri="{BB962C8B-B14F-4D97-AF65-F5344CB8AC3E}">
        <p14:creationId xmlns:p14="http://schemas.microsoft.com/office/powerpoint/2010/main" val="4153433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Paylı Mülkiyetin Hukuki Niteliği </a:t>
            </a:r>
            <a:br>
              <a:rPr lang="tr-TR" b="1" dirty="0"/>
            </a:br>
            <a:r>
              <a:rPr lang="tr-TR" sz="2400" b="1" dirty="0"/>
              <a:t>(</a:t>
            </a:r>
            <a:r>
              <a:rPr lang="tr-TR" sz="2400" b="1" i="1" dirty="0">
                <a:latin typeface="Times New Roman" panose="02020603050405020304" pitchFamily="18" charset="0"/>
                <a:cs typeface="Times New Roman" panose="02020603050405020304" pitchFamily="18" charset="0"/>
              </a:rPr>
              <a:t>Eren, </a:t>
            </a:r>
            <a:r>
              <a:rPr lang="tr-TR" sz="2400" i="1" dirty="0">
                <a:latin typeface="Times New Roman" panose="02020603050405020304" pitchFamily="18" charset="0"/>
                <a:cs typeface="Times New Roman" panose="02020603050405020304" pitchFamily="18" charset="0"/>
              </a:rPr>
              <a:t>Mülkiyet Hukuku, 4. B., s. 89 vd.)</a:t>
            </a:r>
          </a:p>
        </p:txBody>
      </p:sp>
      <p:sp>
        <p:nvSpPr>
          <p:cNvPr id="3" name="İçerik Yer Tutucusu 2"/>
          <p:cNvSpPr>
            <a:spLocks noGrp="1"/>
          </p:cNvSpPr>
          <p:nvPr>
            <p:ph idx="1"/>
          </p:nvPr>
        </p:nvSpPr>
        <p:spPr/>
        <p:txBody>
          <a:bodyPr>
            <a:normAutofit/>
          </a:bodyPr>
          <a:lstStyle/>
          <a:p>
            <a:pPr algn="just"/>
            <a:r>
              <a:rPr lang="tr-TR" sz="3200" b="1" u="sng" dirty="0">
                <a:latin typeface="Times New Roman" panose="02020603050405020304" pitchFamily="18" charset="0"/>
                <a:cs typeface="Times New Roman" panose="02020603050405020304" pitchFamily="18" charset="0"/>
              </a:rPr>
              <a:t>Paylı Mülkiyetin Hukuki Niteliği tartışmalıdır. </a:t>
            </a:r>
          </a:p>
          <a:p>
            <a:pPr algn="just"/>
            <a:r>
              <a:rPr lang="tr-TR" sz="3200" b="1" dirty="0">
                <a:latin typeface="Times New Roman" panose="02020603050405020304" pitchFamily="18" charset="0"/>
                <a:cs typeface="Times New Roman" panose="02020603050405020304" pitchFamily="18" charset="0"/>
              </a:rPr>
              <a:t>Bu konuda doktrinde başlıca üç görüş vardır. </a:t>
            </a:r>
          </a:p>
          <a:p>
            <a:pPr algn="just"/>
            <a:r>
              <a:rPr lang="tr-TR" sz="3200" b="1" i="1" u="sng" dirty="0">
                <a:latin typeface="Times New Roman" panose="02020603050405020304" pitchFamily="18" charset="0"/>
                <a:cs typeface="Times New Roman" panose="02020603050405020304" pitchFamily="18" charset="0"/>
              </a:rPr>
              <a:t>Bir görüşe göre</a:t>
            </a:r>
            <a:r>
              <a:rPr lang="tr-TR" sz="3200" b="1" dirty="0">
                <a:latin typeface="Times New Roman" panose="02020603050405020304" pitchFamily="18" charset="0"/>
                <a:cs typeface="Times New Roman" panose="02020603050405020304" pitchFamily="18" charset="0"/>
              </a:rPr>
              <a:t>, Paylı Mülkiyet ve bu Mülkiyet üzerinde Ortakların sahip oldukları Paylar, Eşyanın bizatihi Fiziki, Maddi varlığına ilişkindir. </a:t>
            </a:r>
          </a:p>
          <a:p>
            <a:pPr algn="just"/>
            <a:r>
              <a:rPr lang="tr-TR" sz="3200" b="1" dirty="0">
                <a:latin typeface="Times New Roman" panose="02020603050405020304" pitchFamily="18" charset="0"/>
                <a:cs typeface="Times New Roman" panose="02020603050405020304" pitchFamily="18" charset="0"/>
              </a:rPr>
              <a:t>Burada Hak veya Hak Sahipliği değil, </a:t>
            </a:r>
            <a:r>
              <a:rPr lang="tr-TR" sz="3200" b="1" u="sng" dirty="0">
                <a:latin typeface="Times New Roman" panose="02020603050405020304" pitchFamily="18" charset="0"/>
                <a:cs typeface="Times New Roman" panose="02020603050405020304" pitchFamily="18" charset="0"/>
              </a:rPr>
              <a:t>Eşyanın kendisi, fiziki varlığı, Paylara, Maddi Parçalara bölünmüştür. </a:t>
            </a:r>
          </a:p>
          <a:p>
            <a:pPr marL="0" indent="0">
              <a:buNone/>
            </a:pPr>
            <a:endParaRPr lang="tr-TR" sz="3200" dirty="0"/>
          </a:p>
        </p:txBody>
      </p:sp>
    </p:spTree>
    <p:extLst>
      <p:ext uri="{BB962C8B-B14F-4D97-AF65-F5344CB8AC3E}">
        <p14:creationId xmlns:p14="http://schemas.microsoft.com/office/powerpoint/2010/main" val="2497867753"/>
      </p:ext>
    </p:extLst>
  </p:cSld>
  <p:clrMapOvr>
    <a:masterClrMapping/>
  </p:clrMapOvr>
</p:sld>
</file>

<file path=ppt/slides/slide2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Söz konusu maddenin gerekçesinde</a:t>
            </a:r>
            <a:r>
              <a:rPr lang="tr-TR" sz="3200" b="1" i="1" dirty="0">
                <a:latin typeface="Times New Roman" panose="02020603050405020304" pitchFamily="18" charset="0"/>
                <a:cs typeface="Times New Roman" panose="02020603050405020304" pitchFamily="18" charset="0"/>
              </a:rPr>
              <a:t>, üç ay geçtikten sonra Paylaşma İsteminde bulunulduğu takdirde, </a:t>
            </a:r>
            <a:r>
              <a:rPr lang="tr-TR" sz="3200" dirty="0">
                <a:latin typeface="Times New Roman" panose="02020603050405020304" pitchFamily="18" charset="0"/>
                <a:cs typeface="Times New Roman" panose="02020603050405020304" pitchFamily="18" charset="0"/>
              </a:rPr>
              <a:t>İntifa Hakkının bundan etkilenmeyeceği belirtilmiştir. </a:t>
            </a:r>
          </a:p>
          <a:p>
            <a:pPr algn="just"/>
            <a:r>
              <a:rPr lang="tr-TR" sz="3200" dirty="0">
                <a:latin typeface="Times New Roman" panose="02020603050405020304" pitchFamily="18" charset="0"/>
                <a:cs typeface="Times New Roman" panose="02020603050405020304" pitchFamily="18" charset="0"/>
              </a:rPr>
              <a:t>Öyleyse, Pay üzerinde İntifa hakkı kurulduğunu kendisine yapılan tebliğle öğrenen diğer Paydaşlar, üç ay geçtikten sonra Paylaşma isteminde bulunurlarsa, Taşınmaz İntifa Hakkı ile yüklü olarak satılacak, yani İntifa Hakkı Taşınmaz üzerinde varlığını sürdürecektir. </a:t>
            </a:r>
          </a:p>
          <a:p>
            <a:endParaRPr lang="tr-TR" sz="3200" dirty="0"/>
          </a:p>
        </p:txBody>
      </p:sp>
    </p:spTree>
    <p:extLst>
      <p:ext uri="{BB962C8B-B14F-4D97-AF65-F5344CB8AC3E}">
        <p14:creationId xmlns:p14="http://schemas.microsoft.com/office/powerpoint/2010/main" val="2834919797"/>
      </p:ext>
    </p:extLst>
  </p:cSld>
  <p:clrMapOvr>
    <a:masterClrMapping/>
  </p:clrMapOvr>
</p:sld>
</file>

<file path=ppt/slides/slide2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dirty="0">
                <a:latin typeface="Times New Roman" panose="02020603050405020304" pitchFamily="18" charset="0"/>
                <a:cs typeface="Times New Roman" panose="02020603050405020304" pitchFamily="18" charset="0"/>
              </a:rPr>
              <a:t>Bu durumda</a:t>
            </a:r>
            <a:r>
              <a:rPr lang="tr-TR" sz="3600" b="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kendi Payları üzerinde İntifa Hakkı kurmamış olan Paydaşlar, </a:t>
            </a:r>
            <a:r>
              <a:rPr lang="tr-TR" sz="3600" b="1" dirty="0">
                <a:latin typeface="Times New Roman" panose="02020603050405020304" pitchFamily="18" charset="0"/>
                <a:cs typeface="Times New Roman" panose="02020603050405020304" pitchFamily="18" charset="0"/>
              </a:rPr>
              <a:t>Taşınmazın düşük bedelle satılmasına </a:t>
            </a:r>
            <a:r>
              <a:rPr lang="tr-TR" sz="3600" dirty="0">
                <a:latin typeface="Times New Roman" panose="02020603050405020304" pitchFamily="18" charset="0"/>
                <a:cs typeface="Times New Roman" panose="02020603050405020304" pitchFamily="18" charset="0"/>
              </a:rPr>
              <a:t>da </a:t>
            </a:r>
            <a:r>
              <a:rPr lang="tr-TR" sz="3600" b="1" dirty="0">
                <a:latin typeface="Times New Roman" panose="02020603050405020304" pitchFamily="18" charset="0"/>
                <a:cs typeface="Times New Roman" panose="02020603050405020304" pitchFamily="18" charset="0"/>
              </a:rPr>
              <a:t>ister istemez razı olacaklardır. </a:t>
            </a:r>
          </a:p>
          <a:p>
            <a:pPr algn="just"/>
            <a:r>
              <a:rPr lang="tr-TR" sz="3600" b="1" i="1" dirty="0">
                <a:latin typeface="Times New Roman" panose="02020603050405020304" pitchFamily="18" charset="0"/>
                <a:cs typeface="Times New Roman" panose="02020603050405020304" pitchFamily="18" charset="0"/>
              </a:rPr>
              <a:t>Taşınmaz satılmayıp da Aynen Paylaşılmaya gidildiği takdirde, </a:t>
            </a:r>
            <a:r>
              <a:rPr lang="tr-TR" sz="3600" b="1" dirty="0">
                <a:latin typeface="Times New Roman" panose="02020603050405020304" pitchFamily="18" charset="0"/>
                <a:cs typeface="Times New Roman" panose="02020603050405020304" pitchFamily="18" charset="0"/>
              </a:rPr>
              <a:t>İntifa Hakkının ne olacağı hakkında </a:t>
            </a:r>
            <a:r>
              <a:rPr lang="tr-TR" sz="3600" dirty="0">
                <a:latin typeface="Times New Roman" panose="02020603050405020304" pitchFamily="18" charset="0"/>
                <a:cs typeface="Times New Roman" panose="02020603050405020304" pitchFamily="18" charset="0"/>
              </a:rPr>
              <a:t>da </a:t>
            </a:r>
            <a:r>
              <a:rPr lang="tr-TR" sz="3600" b="1" i="1" dirty="0">
                <a:latin typeface="Times New Roman" panose="02020603050405020304" pitchFamily="18" charset="0"/>
                <a:cs typeface="Times New Roman" panose="02020603050405020304" pitchFamily="18" charset="0"/>
              </a:rPr>
              <a:t>Medeni Kanunda </a:t>
            </a:r>
            <a:r>
              <a:rPr lang="tr-TR" sz="3600" dirty="0">
                <a:latin typeface="Times New Roman" panose="02020603050405020304" pitchFamily="18" charset="0"/>
                <a:cs typeface="Times New Roman" panose="02020603050405020304" pitchFamily="18" charset="0"/>
              </a:rPr>
              <a:t>bir </a:t>
            </a:r>
            <a:r>
              <a:rPr lang="tr-TR" sz="3600" b="1" dirty="0">
                <a:latin typeface="Times New Roman" panose="02020603050405020304" pitchFamily="18" charset="0"/>
                <a:cs typeface="Times New Roman" panose="02020603050405020304" pitchFamily="18" charset="0"/>
              </a:rPr>
              <a:t>açıklık bulunmamaktadır</a:t>
            </a:r>
            <a:r>
              <a:rPr lang="tr-TR" sz="36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614179053"/>
      </p:ext>
    </p:extLst>
  </p:cSld>
  <p:clrMapOvr>
    <a:masterClrMapping/>
  </p:clrMapOvr>
</p:sld>
</file>

<file path=ppt/slides/slide2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b="1" dirty="0">
                <a:latin typeface="Times New Roman" panose="02020603050405020304" pitchFamily="18" charset="0"/>
                <a:cs typeface="Times New Roman" panose="02020603050405020304" pitchFamily="18" charset="0"/>
              </a:rPr>
              <a:t>Kendisine katıldığımız </a:t>
            </a:r>
            <a:r>
              <a:rPr lang="tr-TR" b="1" i="1" dirty="0">
                <a:latin typeface="Times New Roman" panose="02020603050405020304" pitchFamily="18" charset="0"/>
                <a:cs typeface="Times New Roman" panose="02020603050405020304" pitchFamily="18" charset="0"/>
              </a:rPr>
              <a:t>Sirmen’e </a:t>
            </a:r>
            <a:r>
              <a:rPr lang="tr-TR" b="1" dirty="0">
                <a:latin typeface="Times New Roman" panose="02020603050405020304" pitchFamily="18" charset="0"/>
                <a:cs typeface="Times New Roman" panose="02020603050405020304" pitchFamily="18" charset="0"/>
              </a:rPr>
              <a:t>göre</a:t>
            </a:r>
            <a:r>
              <a:rPr lang="tr-TR" dirty="0">
                <a:latin typeface="Times New Roman" panose="02020603050405020304" pitchFamily="18" charset="0"/>
                <a:cs typeface="Times New Roman" panose="02020603050405020304" pitchFamily="18" charset="0"/>
              </a:rPr>
              <a:t>, bu düzenlemeyle, Paylı Malın bir kısım Payları üzerinde İntifa Hakkı kurulmuş olması durumunda, Taşınmazın Satışının İntifa Hakkıyla yüklü olarak yapılacağına ilişkin </a:t>
            </a:r>
            <a:r>
              <a:rPr lang="tr-TR" b="1" dirty="0">
                <a:latin typeface="Times New Roman" panose="02020603050405020304" pitchFamily="18" charset="0"/>
                <a:cs typeface="Times New Roman" panose="02020603050405020304" pitchFamily="18" charset="0"/>
              </a:rPr>
              <a:t>14.3.1960 tarihli Yargıtay İçtihadı Birleştirme Kararı </a:t>
            </a:r>
            <a:r>
              <a:rPr lang="tr-TR" dirty="0">
                <a:latin typeface="Times New Roman" panose="02020603050405020304" pitchFamily="18" charset="0"/>
                <a:cs typeface="Times New Roman" panose="02020603050405020304" pitchFamily="18" charset="0"/>
              </a:rPr>
              <a:t>dikkate alınarak, Taşınmazın İntifa Hakkıyla yüklü satılması sonucu çıkarları ihlal olunan Paydaşların kısmen korunabilmesi amaçlanmıştır. </a:t>
            </a:r>
          </a:p>
          <a:p>
            <a:pPr algn="just"/>
            <a:r>
              <a:rPr lang="tr-TR" b="1" dirty="0">
                <a:latin typeface="Times New Roman" panose="02020603050405020304" pitchFamily="18" charset="0"/>
                <a:cs typeface="Times New Roman" panose="02020603050405020304" pitchFamily="18" charset="0"/>
              </a:rPr>
              <a:t>Eşya Hukuku kurallarıyla asla bağdaşmayan söz konusu İçtihadı Birleştirme Kararına katılmak mümkün değildir ve </a:t>
            </a:r>
            <a:r>
              <a:rPr lang="tr-TR" b="1" i="1" dirty="0">
                <a:latin typeface="Times New Roman" panose="02020603050405020304" pitchFamily="18" charset="0"/>
                <a:cs typeface="Times New Roman" panose="02020603050405020304" pitchFamily="18" charset="0"/>
              </a:rPr>
              <a:t>MK m. 700’deki düzenleme</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de</a:t>
            </a:r>
            <a:r>
              <a:rPr lang="tr-TR" b="1" dirty="0">
                <a:latin typeface="Times New Roman" panose="02020603050405020304" pitchFamily="18" charset="0"/>
                <a:cs typeface="Times New Roman" panose="02020603050405020304" pitchFamily="18" charset="0"/>
              </a:rPr>
              <a:t> isabetli değildir. </a:t>
            </a:r>
          </a:p>
          <a:p>
            <a:pPr marL="0" indent="0" algn="just">
              <a:buNone/>
            </a:pPr>
            <a:r>
              <a:rPr lang="tr-TR" b="1" dirty="0">
                <a:latin typeface="Times New Roman" panose="02020603050405020304" pitchFamily="18" charset="0"/>
                <a:cs typeface="Times New Roman" panose="02020603050405020304" pitchFamily="18" charset="0"/>
              </a:rPr>
              <a:t> </a:t>
            </a:r>
            <a:r>
              <a:rPr lang="tr-TR" sz="2400" b="1" i="1" dirty="0">
                <a:latin typeface="Times New Roman" panose="02020603050405020304" pitchFamily="18" charset="0"/>
                <a:cs typeface="Times New Roman" panose="02020603050405020304" pitchFamily="18" charset="0"/>
              </a:rPr>
              <a:t>(Sirmen, </a:t>
            </a:r>
            <a:r>
              <a:rPr lang="tr-TR" sz="2400" i="1" dirty="0">
                <a:latin typeface="Times New Roman" panose="02020603050405020304" pitchFamily="18" charset="0"/>
                <a:cs typeface="Times New Roman" panose="02020603050405020304" pitchFamily="18" charset="0"/>
              </a:rPr>
              <a:t>Eşya H., 6. B., s. 304)</a:t>
            </a:r>
          </a:p>
          <a:p>
            <a:pPr marL="0" indent="0" algn="just">
              <a:buNone/>
            </a:pPr>
            <a:endParaRPr lang="tr-TR" b="1" dirty="0"/>
          </a:p>
          <a:p>
            <a:pPr marL="0" indent="0" algn="just">
              <a:buNone/>
            </a:pPr>
            <a:endParaRPr lang="tr-TR" sz="2400" b="1" i="1" dirty="0"/>
          </a:p>
          <a:p>
            <a:pPr algn="just"/>
            <a:endParaRPr lang="tr-TR" sz="2400" dirty="0"/>
          </a:p>
        </p:txBody>
      </p:sp>
    </p:spTree>
    <p:extLst>
      <p:ext uri="{BB962C8B-B14F-4D97-AF65-F5344CB8AC3E}">
        <p14:creationId xmlns:p14="http://schemas.microsoft.com/office/powerpoint/2010/main" val="3982887994"/>
      </p:ext>
    </p:extLst>
  </p:cSld>
  <p:clrMapOvr>
    <a:masterClrMapping/>
  </p:clrMapOvr>
</p:sld>
</file>

<file path=ppt/slides/slide2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i="1" dirty="0">
                <a:latin typeface="Times New Roman" panose="02020603050405020304" pitchFamily="18" charset="0"/>
                <a:cs typeface="Times New Roman" panose="02020603050405020304" pitchFamily="18" charset="0"/>
              </a:rPr>
              <a:t>MK m. 699/ I hükmüne göre</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Paylı Mülkiyet konusu Malı</a:t>
            </a:r>
            <a:r>
              <a:rPr lang="tr-TR" sz="3200" dirty="0">
                <a:latin typeface="Times New Roman" panose="02020603050405020304" pitchFamily="18" charset="0"/>
                <a:cs typeface="Times New Roman" panose="02020603050405020304" pitchFamily="18" charset="0"/>
              </a:rPr>
              <a:t>n </a:t>
            </a:r>
            <a:r>
              <a:rPr lang="tr-TR" sz="3200" b="1" dirty="0">
                <a:latin typeface="Times New Roman" panose="02020603050405020304" pitchFamily="18" charset="0"/>
                <a:cs typeface="Times New Roman" panose="02020603050405020304" pitchFamily="18" charset="0"/>
              </a:rPr>
              <a:t>Paylaşılması,</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Malın Aynen Bölüşülmesi </a:t>
            </a:r>
            <a:r>
              <a:rPr lang="tr-TR" sz="3200" dirty="0">
                <a:latin typeface="Times New Roman" panose="02020603050405020304" pitchFamily="18" charset="0"/>
                <a:cs typeface="Times New Roman" panose="02020603050405020304" pitchFamily="18" charset="0"/>
              </a:rPr>
              <a:t>veya </a:t>
            </a:r>
            <a:r>
              <a:rPr lang="tr-TR" sz="3200" b="1" i="1" dirty="0">
                <a:latin typeface="Times New Roman" panose="02020603050405020304" pitchFamily="18" charset="0"/>
                <a:cs typeface="Times New Roman" panose="02020603050405020304" pitchFamily="18" charset="0"/>
              </a:rPr>
              <a:t>satılarak Bedelinin Bölüşülmesi </a:t>
            </a:r>
            <a:r>
              <a:rPr lang="tr-TR" sz="3200" b="1" dirty="0">
                <a:latin typeface="Times New Roman" panose="02020603050405020304" pitchFamily="18" charset="0"/>
                <a:cs typeface="Times New Roman" panose="02020603050405020304" pitchFamily="18" charset="0"/>
              </a:rPr>
              <a:t>biçiminde olur. </a:t>
            </a:r>
          </a:p>
          <a:p>
            <a:pPr algn="just"/>
            <a:r>
              <a:rPr lang="tr-TR" sz="3200" b="1" dirty="0">
                <a:latin typeface="Times New Roman" panose="02020603050405020304" pitchFamily="18" charset="0"/>
                <a:cs typeface="Times New Roman" panose="02020603050405020304" pitchFamily="18" charset="0"/>
              </a:rPr>
              <a:t>Paylı Malın paylaşılması </a:t>
            </a:r>
            <a:r>
              <a:rPr lang="tr-TR" sz="3200" dirty="0">
                <a:latin typeface="Times New Roman" panose="02020603050405020304" pitchFamily="18" charset="0"/>
                <a:cs typeface="Times New Roman" panose="02020603050405020304" pitchFamily="18" charset="0"/>
              </a:rPr>
              <a:t>ister </a:t>
            </a:r>
            <a:r>
              <a:rPr lang="tr-TR" sz="3200" b="1" i="1" dirty="0">
                <a:latin typeface="Times New Roman" panose="02020603050405020304" pitchFamily="18" charset="0"/>
                <a:cs typeface="Times New Roman" panose="02020603050405020304" pitchFamily="18" charset="0"/>
              </a:rPr>
              <a:t>Aynen bölüşme</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isterse</a:t>
            </a:r>
            <a:r>
              <a:rPr lang="tr-TR" sz="3200" b="1" dirty="0">
                <a:latin typeface="Times New Roman" panose="02020603050405020304" pitchFamily="18" charset="0"/>
                <a:cs typeface="Times New Roman" panose="02020603050405020304" pitchFamily="18" charset="0"/>
              </a:rPr>
              <a:t> satılıp </a:t>
            </a:r>
            <a:r>
              <a:rPr lang="tr-TR" sz="3200" b="1" i="1" dirty="0">
                <a:latin typeface="Times New Roman" panose="02020603050405020304" pitchFamily="18" charset="0"/>
                <a:cs typeface="Times New Roman" panose="02020603050405020304" pitchFamily="18" charset="0"/>
              </a:rPr>
              <a:t>Bedelinin Bölüşülmesi </a:t>
            </a:r>
            <a:r>
              <a:rPr lang="tr-TR" sz="3200" b="1" dirty="0">
                <a:latin typeface="Times New Roman" panose="02020603050405020304" pitchFamily="18" charset="0"/>
                <a:cs typeface="Times New Roman" panose="02020603050405020304" pitchFamily="18" charset="0"/>
              </a:rPr>
              <a:t>biçiminde olsun, Paylaşma </a:t>
            </a:r>
            <a:r>
              <a:rPr lang="tr-TR" sz="3200" dirty="0">
                <a:latin typeface="Times New Roman" panose="02020603050405020304" pitchFamily="18" charset="0"/>
                <a:cs typeface="Times New Roman" panose="02020603050405020304" pitchFamily="18" charset="0"/>
              </a:rPr>
              <a:t>gerçekleşince,</a:t>
            </a:r>
            <a:r>
              <a:rPr lang="tr-TR" sz="3200" b="1" dirty="0">
                <a:latin typeface="Times New Roman" panose="02020603050405020304" pitchFamily="18" charset="0"/>
                <a:cs typeface="Times New Roman" panose="02020603050405020304" pitchFamily="18" charset="0"/>
              </a:rPr>
              <a:t> o Mal üzerindeki </a:t>
            </a:r>
            <a:r>
              <a:rPr lang="tr-TR" sz="3200" b="1" i="1" dirty="0" err="1">
                <a:latin typeface="Times New Roman" panose="02020603050405020304" pitchFamily="18" charset="0"/>
                <a:cs typeface="Times New Roman" panose="02020603050405020304" pitchFamily="18" charset="0"/>
              </a:rPr>
              <a:t>Paylılık</a:t>
            </a:r>
            <a:r>
              <a:rPr lang="tr-TR" sz="3200" b="1" i="1" dirty="0">
                <a:latin typeface="Times New Roman" panose="02020603050405020304" pitchFamily="18" charset="0"/>
                <a:cs typeface="Times New Roman" panose="02020603050405020304" pitchFamily="18" charset="0"/>
              </a:rPr>
              <a:t> durumu </a:t>
            </a:r>
            <a:r>
              <a:rPr lang="tr-TR" sz="3200" b="1" dirty="0">
                <a:latin typeface="Times New Roman" panose="02020603050405020304" pitchFamily="18" charset="0"/>
                <a:cs typeface="Times New Roman" panose="02020603050405020304" pitchFamily="18" charset="0"/>
              </a:rPr>
              <a:t>sona erer </a:t>
            </a:r>
            <a:r>
              <a:rPr lang="tr-TR" sz="3200" dirty="0">
                <a:latin typeface="Times New Roman" panose="02020603050405020304" pitchFamily="18" charset="0"/>
                <a:cs typeface="Times New Roman" panose="02020603050405020304" pitchFamily="18" charset="0"/>
              </a:rPr>
              <a:t>ve </a:t>
            </a:r>
            <a:r>
              <a:rPr lang="tr-TR" sz="3200" b="1" i="1" dirty="0">
                <a:latin typeface="Times New Roman" panose="02020603050405020304" pitchFamily="18" charset="0"/>
                <a:cs typeface="Times New Roman" panose="02020603050405020304" pitchFamily="18" charset="0"/>
              </a:rPr>
              <a:t>Pay </a:t>
            </a:r>
            <a:r>
              <a:rPr lang="tr-TR" sz="3200" b="1" dirty="0">
                <a:latin typeface="Times New Roman" panose="02020603050405020304" pitchFamily="18" charset="0"/>
                <a:cs typeface="Times New Roman" panose="02020603050405020304" pitchFamily="18" charset="0"/>
              </a:rPr>
              <a:t>ortadan kalkar.</a:t>
            </a:r>
          </a:p>
        </p:txBody>
      </p:sp>
    </p:spTree>
    <p:extLst>
      <p:ext uri="{BB962C8B-B14F-4D97-AF65-F5344CB8AC3E}">
        <p14:creationId xmlns:p14="http://schemas.microsoft.com/office/powerpoint/2010/main" val="3837087342"/>
      </p:ext>
    </p:extLst>
  </p:cSld>
  <p:clrMapOvr>
    <a:masterClrMapping/>
  </p:clrMapOvr>
</p:sld>
</file>

<file path=ppt/slides/slide2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dirty="0">
                <a:latin typeface="Times New Roman" panose="02020603050405020304" pitchFamily="18" charset="0"/>
                <a:cs typeface="Times New Roman" panose="02020603050405020304" pitchFamily="18" charset="0"/>
              </a:rPr>
              <a:t>Bu durumda artık, </a:t>
            </a:r>
            <a:r>
              <a:rPr lang="tr-TR" sz="4000" b="1" dirty="0">
                <a:latin typeface="Times New Roman" panose="02020603050405020304" pitchFamily="18" charset="0"/>
                <a:cs typeface="Times New Roman" panose="02020603050405020304" pitchFamily="18" charset="0"/>
              </a:rPr>
              <a:t>Pay üzerinde kurulmuş olan İntifa Hakkı </a:t>
            </a:r>
            <a:r>
              <a:rPr lang="tr-TR" sz="4000" dirty="0">
                <a:latin typeface="Times New Roman" panose="02020603050405020304" pitchFamily="18" charset="0"/>
                <a:cs typeface="Times New Roman" panose="02020603050405020304" pitchFamily="18" charset="0"/>
              </a:rPr>
              <a:t>bakımından, </a:t>
            </a:r>
            <a:r>
              <a:rPr lang="tr-TR" sz="4000" b="1" i="1" dirty="0">
                <a:latin typeface="Times New Roman" panose="02020603050405020304" pitchFamily="18" charset="0"/>
                <a:cs typeface="Times New Roman" panose="02020603050405020304" pitchFamily="18" charset="0"/>
              </a:rPr>
              <a:t>Medeni Kanun’un 798. maddesinin II. fıkrasında</a:t>
            </a:r>
            <a:r>
              <a:rPr lang="tr-TR" sz="4000" dirty="0">
                <a:latin typeface="Times New Roman" panose="02020603050405020304" pitchFamily="18" charset="0"/>
                <a:cs typeface="Times New Roman" panose="02020603050405020304" pitchFamily="18" charset="0"/>
              </a:rPr>
              <a:t>, «</a:t>
            </a:r>
            <a:r>
              <a:rPr lang="tr-TR" sz="4000" i="1" dirty="0">
                <a:latin typeface="Times New Roman" panose="02020603050405020304" pitchFamily="18" charset="0"/>
                <a:cs typeface="Times New Roman" panose="02020603050405020304" pitchFamily="18" charset="0"/>
              </a:rPr>
              <a:t>Sigorta ve kamulaştırma gibi durumlarda intifa hakkı, hakkın konusu yerine geçen karşılık üzerinde devam eder» </a:t>
            </a:r>
            <a:r>
              <a:rPr lang="tr-TR" sz="4000" b="1" dirty="0">
                <a:latin typeface="Times New Roman" panose="02020603050405020304" pitchFamily="18" charset="0"/>
                <a:cs typeface="Times New Roman" panose="02020603050405020304" pitchFamily="18" charset="0"/>
              </a:rPr>
              <a:t>şeklinde öngörülen </a:t>
            </a:r>
            <a:r>
              <a:rPr lang="tr-TR" sz="4000" dirty="0">
                <a:latin typeface="Times New Roman" panose="02020603050405020304" pitchFamily="18" charset="0"/>
                <a:cs typeface="Times New Roman" panose="02020603050405020304" pitchFamily="18" charset="0"/>
              </a:rPr>
              <a:t>«</a:t>
            </a:r>
            <a:r>
              <a:rPr lang="tr-TR" sz="4000" b="1" u="sng" dirty="0">
                <a:latin typeface="Times New Roman" panose="02020603050405020304" pitchFamily="18" charset="0"/>
                <a:cs typeface="Times New Roman" panose="02020603050405020304" pitchFamily="18" charset="0"/>
              </a:rPr>
              <a:t>Ayni İkame</a:t>
            </a:r>
            <a:r>
              <a:rPr lang="tr-TR" sz="4000" u="sng" dirty="0">
                <a:latin typeface="Times New Roman" panose="02020603050405020304" pitchFamily="18" charset="0"/>
                <a:cs typeface="Times New Roman" panose="02020603050405020304" pitchFamily="18" charset="0"/>
              </a:rPr>
              <a:t>» </a:t>
            </a:r>
            <a:r>
              <a:rPr lang="tr-TR" sz="4000" b="1" u="sng" dirty="0">
                <a:latin typeface="Times New Roman" panose="02020603050405020304" pitchFamily="18" charset="0"/>
                <a:cs typeface="Times New Roman" panose="02020603050405020304" pitchFamily="18" charset="0"/>
              </a:rPr>
              <a:t>Kuralı</a:t>
            </a:r>
            <a:r>
              <a:rPr lang="tr-TR" sz="4000" u="sng" dirty="0">
                <a:latin typeface="Times New Roman" panose="02020603050405020304" pitchFamily="18" charset="0"/>
                <a:cs typeface="Times New Roman" panose="02020603050405020304" pitchFamily="18" charset="0"/>
              </a:rPr>
              <a:t> </a:t>
            </a:r>
            <a:r>
              <a:rPr lang="tr-TR" sz="4000" b="1" dirty="0">
                <a:latin typeface="Times New Roman" panose="02020603050405020304" pitchFamily="18" charset="0"/>
                <a:cs typeface="Times New Roman" panose="02020603050405020304" pitchFamily="18" charset="0"/>
              </a:rPr>
              <a:t>uygulanmalıdır. </a:t>
            </a:r>
          </a:p>
          <a:p>
            <a:endParaRPr lang="tr-TR" sz="4000" dirty="0"/>
          </a:p>
        </p:txBody>
      </p:sp>
    </p:spTree>
    <p:extLst>
      <p:ext uri="{BB962C8B-B14F-4D97-AF65-F5344CB8AC3E}">
        <p14:creationId xmlns:p14="http://schemas.microsoft.com/office/powerpoint/2010/main" val="1990395765"/>
      </p:ext>
    </p:extLst>
  </p:cSld>
  <p:clrMapOvr>
    <a:masterClrMapping/>
  </p:clrMapOvr>
</p:sld>
</file>

<file path=ppt/slides/slide2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a:latin typeface="Times New Roman" panose="02020603050405020304" pitchFamily="18" charset="0"/>
                <a:cs typeface="Times New Roman" panose="02020603050405020304" pitchFamily="18" charset="0"/>
              </a:rPr>
              <a:t>Gerçekten </a:t>
            </a:r>
            <a:r>
              <a:rPr lang="tr-TR" b="1" dirty="0">
                <a:latin typeface="Times New Roman" panose="02020603050405020304" pitchFamily="18" charset="0"/>
                <a:cs typeface="Times New Roman" panose="02020603050405020304" pitchFamily="18" charset="0"/>
              </a:rPr>
              <a:t>MK m. 700 hükmünde </a:t>
            </a:r>
            <a:r>
              <a:rPr lang="tr-TR" dirty="0">
                <a:latin typeface="Times New Roman" panose="02020603050405020304" pitchFamily="18" charset="0"/>
                <a:cs typeface="Times New Roman" panose="02020603050405020304" pitchFamily="18" charset="0"/>
              </a:rPr>
              <a:t>ise, Pay üzerinde İntifa Hakkının kurulmasını kendisine yapılan tebliğiyle öğrenen Paydaşın üç ay içinde Paylaşma İsteminde bulunması durumu düzenlenmiştir. </a:t>
            </a:r>
          </a:p>
          <a:p>
            <a:pPr algn="just"/>
            <a:r>
              <a:rPr lang="tr-TR" dirty="0">
                <a:latin typeface="Times New Roman" panose="02020603050405020304" pitchFamily="18" charset="0"/>
                <a:cs typeface="Times New Roman" panose="02020603050405020304" pitchFamily="18" charset="0"/>
              </a:rPr>
              <a:t>Bu durumda, İntifa Hakkının üzerinde kurulmuş olduğu Paya düşecek Bedel üzerinde devam edeceği belirtilmek suretiyle </a:t>
            </a:r>
            <a:r>
              <a:rPr lang="tr-TR" b="1" dirty="0">
                <a:latin typeface="Times New Roman" panose="02020603050405020304" pitchFamily="18" charset="0"/>
                <a:cs typeface="Times New Roman" panose="02020603050405020304" pitchFamily="18" charset="0"/>
              </a:rPr>
              <a:t>Bedelin Bölüşülmesi Yoluyla Paylaşmada</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Ayni İkame </a:t>
            </a:r>
            <a:r>
              <a:rPr lang="tr-TR" i="1" dirty="0">
                <a:latin typeface="Times New Roman" panose="02020603050405020304" pitchFamily="18" charset="0"/>
                <a:cs typeface="Times New Roman" panose="02020603050405020304" pitchFamily="18" charset="0"/>
              </a:rPr>
              <a:t>Kuralının </a:t>
            </a:r>
            <a:r>
              <a:rPr lang="tr-TR" dirty="0">
                <a:latin typeface="Times New Roman" panose="02020603050405020304" pitchFamily="18" charset="0"/>
                <a:cs typeface="Times New Roman" panose="02020603050405020304" pitchFamily="18" charset="0"/>
              </a:rPr>
              <a:t>uygulanması kabul edilmiş; ancak üç ay geçtikten sonraki Paylaşma İstemlerinde, hiçbir hukuki nedeni olmaksızın bu Kuraldan vazgeçilmiştir. </a:t>
            </a:r>
          </a:p>
          <a:p>
            <a:pPr marL="0" indent="0" algn="just">
              <a:buNone/>
            </a:pPr>
            <a:endParaRPr lang="tr-TR" dirty="0"/>
          </a:p>
        </p:txBody>
      </p:sp>
    </p:spTree>
    <p:extLst>
      <p:ext uri="{BB962C8B-B14F-4D97-AF65-F5344CB8AC3E}">
        <p14:creationId xmlns:p14="http://schemas.microsoft.com/office/powerpoint/2010/main" val="777579822"/>
      </p:ext>
    </p:extLst>
  </p:cSld>
  <p:clrMapOvr>
    <a:masterClrMapping/>
  </p:clrMapOvr>
</p:sld>
</file>

<file path=ppt/slides/slide2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400" dirty="0">
                <a:latin typeface="Times New Roman" panose="02020603050405020304" pitchFamily="18" charset="0"/>
                <a:cs typeface="Times New Roman" panose="02020603050405020304" pitchFamily="18" charset="0"/>
              </a:rPr>
              <a:t>Oysa, </a:t>
            </a:r>
            <a:r>
              <a:rPr lang="tr-TR" sz="4400" b="1" dirty="0">
                <a:latin typeface="Times New Roman" panose="02020603050405020304" pitchFamily="18" charset="0"/>
                <a:cs typeface="Times New Roman" panose="02020603050405020304" pitchFamily="18" charset="0"/>
              </a:rPr>
              <a:t>Paylı Mülkiyette Paydaşın</a:t>
            </a:r>
            <a:r>
              <a:rPr lang="tr-TR" sz="4400" dirty="0">
                <a:latin typeface="Times New Roman" panose="02020603050405020304" pitchFamily="18" charset="0"/>
                <a:cs typeface="Times New Roman" panose="02020603050405020304" pitchFamily="18" charset="0"/>
              </a:rPr>
              <a:t>, Pay üzerinde İntifa Hakkının kurulduğunun kendisine tebliğinden itibaren üç ay içinde Paylaşma isteyip istememesinin, Malın Paylaşılması sonucu Payın yerine geçecek olan şeyin niteliğini değiştirmesi söz konusu değildir. </a:t>
            </a:r>
          </a:p>
        </p:txBody>
      </p:sp>
    </p:spTree>
    <p:extLst>
      <p:ext uri="{BB962C8B-B14F-4D97-AF65-F5344CB8AC3E}">
        <p14:creationId xmlns:p14="http://schemas.microsoft.com/office/powerpoint/2010/main" val="1887457428"/>
      </p:ext>
    </p:extLst>
  </p:cSld>
  <p:clrMapOvr>
    <a:masterClrMapping/>
  </p:clrMapOvr>
</p:sld>
</file>

<file path=ppt/slides/slide2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u="sng" dirty="0">
                <a:latin typeface="Times New Roman" panose="02020603050405020304" pitchFamily="18" charset="0"/>
                <a:cs typeface="Times New Roman" panose="02020603050405020304" pitchFamily="18" charset="0"/>
              </a:rPr>
              <a:t>Ayni İkame Kuralı</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Ayni Hakkın konusunun bir başka şeye dönüşmesi </a:t>
            </a:r>
            <a:r>
              <a:rPr lang="tr-TR" i="1" dirty="0">
                <a:latin typeface="Times New Roman" panose="02020603050405020304" pitchFamily="18" charset="0"/>
                <a:cs typeface="Times New Roman" panose="02020603050405020304" pitchFamily="18" charset="0"/>
              </a:rPr>
              <a:t>veya </a:t>
            </a:r>
            <a:r>
              <a:rPr lang="tr-TR" b="1" i="1" dirty="0">
                <a:latin typeface="Times New Roman" panose="02020603050405020304" pitchFamily="18" charset="0"/>
                <a:cs typeface="Times New Roman" panose="02020603050405020304" pitchFamily="18" charset="0"/>
              </a:rPr>
              <a:t>konusunun yerine bir başka şeyin geçmesi durumunda,</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eskisine ilişkin hukuki durumun</a:t>
            </a:r>
            <a:r>
              <a:rPr lang="tr-TR" dirty="0">
                <a:latin typeface="Times New Roman" panose="02020603050405020304" pitchFamily="18" charset="0"/>
                <a:cs typeface="Times New Roman" panose="02020603050405020304" pitchFamily="18" charset="0"/>
              </a:rPr>
              <a:t>, yani </a:t>
            </a:r>
            <a:r>
              <a:rPr lang="tr-TR" b="1" dirty="0">
                <a:latin typeface="Times New Roman" panose="02020603050405020304" pitchFamily="18" charset="0"/>
                <a:cs typeface="Times New Roman" panose="02020603050405020304" pitchFamily="18" charset="0"/>
              </a:rPr>
              <a:t>Ayni Hakkın yenisi bakımından </a:t>
            </a:r>
            <a:r>
              <a:rPr lang="tr-TR" dirty="0">
                <a:latin typeface="Times New Roman" panose="02020603050405020304" pitchFamily="18" charset="0"/>
                <a:cs typeface="Times New Roman" panose="02020603050405020304" pitchFamily="18" charset="0"/>
              </a:rPr>
              <a:t>da </a:t>
            </a:r>
            <a:r>
              <a:rPr lang="tr-TR" b="1" dirty="0">
                <a:latin typeface="Times New Roman" panose="02020603050405020304" pitchFamily="18" charset="0"/>
                <a:cs typeface="Times New Roman" panose="02020603050405020304" pitchFamily="18" charset="0"/>
              </a:rPr>
              <a:t>aynen sürmesini ifade eder. </a:t>
            </a:r>
          </a:p>
          <a:p>
            <a:pPr algn="just"/>
            <a:r>
              <a:rPr lang="tr-TR" b="1" dirty="0">
                <a:latin typeface="Times New Roman" panose="02020603050405020304" pitchFamily="18" charset="0"/>
                <a:cs typeface="Times New Roman" panose="02020603050405020304" pitchFamily="18" charset="0"/>
              </a:rPr>
              <a:t>Ayni Hak, </a:t>
            </a:r>
            <a:r>
              <a:rPr lang="tr-TR" dirty="0">
                <a:latin typeface="Times New Roman" panose="02020603050405020304" pitchFamily="18" charset="0"/>
                <a:cs typeface="Times New Roman" panose="02020603050405020304" pitchFamily="18" charset="0"/>
              </a:rPr>
              <a:t>kural olarak, </a:t>
            </a:r>
            <a:r>
              <a:rPr lang="tr-TR" b="1" dirty="0">
                <a:latin typeface="Times New Roman" panose="02020603050405020304" pitchFamily="18" charset="0"/>
                <a:cs typeface="Times New Roman" panose="02020603050405020304" pitchFamily="18" charset="0"/>
              </a:rPr>
              <a:t>Konusunun yok olması </a:t>
            </a:r>
            <a:r>
              <a:rPr lang="tr-TR" dirty="0">
                <a:latin typeface="Times New Roman" panose="02020603050405020304" pitchFamily="18" charset="0"/>
                <a:cs typeface="Times New Roman" panose="02020603050405020304" pitchFamily="18" charset="0"/>
              </a:rPr>
              <a:t>ile </a:t>
            </a:r>
            <a:r>
              <a:rPr lang="tr-TR" b="1" dirty="0">
                <a:latin typeface="Times New Roman" panose="02020603050405020304" pitchFamily="18" charset="0"/>
                <a:cs typeface="Times New Roman" panose="02020603050405020304" pitchFamily="18" charset="0"/>
              </a:rPr>
              <a:t>sona erer. </a:t>
            </a:r>
          </a:p>
          <a:p>
            <a:pPr algn="just"/>
            <a:r>
              <a:rPr lang="tr-TR" dirty="0">
                <a:latin typeface="Times New Roman" panose="02020603050405020304" pitchFamily="18" charset="0"/>
                <a:cs typeface="Times New Roman" panose="02020603050405020304" pitchFamily="18" charset="0"/>
              </a:rPr>
              <a:t>Bu bakımdan, </a:t>
            </a:r>
            <a:r>
              <a:rPr lang="tr-TR" b="1" dirty="0">
                <a:latin typeface="Times New Roman" panose="02020603050405020304" pitchFamily="18" charset="0"/>
                <a:cs typeface="Times New Roman" panose="02020603050405020304" pitchFamily="18" charset="0"/>
              </a:rPr>
              <a:t>Ayni İkame Kuralı, </a:t>
            </a:r>
            <a:r>
              <a:rPr lang="tr-TR" b="1" i="1" dirty="0">
                <a:latin typeface="Times New Roman" panose="02020603050405020304" pitchFamily="18" charset="0"/>
                <a:cs typeface="Times New Roman" panose="02020603050405020304" pitchFamily="18" charset="0"/>
              </a:rPr>
              <a:t>Temel Hukuk İlkelerine bir istisna </a:t>
            </a:r>
            <a:r>
              <a:rPr lang="tr-TR" dirty="0">
                <a:latin typeface="Times New Roman" panose="02020603050405020304" pitchFamily="18" charset="0"/>
                <a:cs typeface="Times New Roman" panose="02020603050405020304" pitchFamily="18" charset="0"/>
              </a:rPr>
              <a:t>teşkil eder. </a:t>
            </a:r>
          </a:p>
          <a:p>
            <a:pPr algn="just"/>
            <a:r>
              <a:rPr lang="tr-TR" dirty="0">
                <a:latin typeface="Times New Roman" panose="02020603050405020304" pitchFamily="18" charset="0"/>
                <a:cs typeface="Times New Roman" panose="02020603050405020304" pitchFamily="18" charset="0"/>
              </a:rPr>
              <a:t>Bunun için de, </a:t>
            </a:r>
            <a:r>
              <a:rPr lang="tr-TR" b="1" dirty="0">
                <a:latin typeface="Times New Roman" panose="02020603050405020304" pitchFamily="18" charset="0"/>
                <a:cs typeface="Times New Roman" panose="02020603050405020304" pitchFamily="18" charset="0"/>
              </a:rPr>
              <a:t>bu Kural</a:t>
            </a:r>
            <a:r>
              <a:rPr lang="tr-TR" dirty="0">
                <a:latin typeface="Times New Roman" panose="02020603050405020304" pitchFamily="18" charset="0"/>
                <a:cs typeface="Times New Roman" panose="02020603050405020304" pitchFamily="18" charset="0"/>
              </a:rPr>
              <a:t>, sadece </a:t>
            </a:r>
            <a:r>
              <a:rPr lang="tr-TR" b="1" i="1" dirty="0">
                <a:latin typeface="Times New Roman" panose="02020603050405020304" pitchFamily="18" charset="0"/>
                <a:cs typeface="Times New Roman" panose="02020603050405020304" pitchFamily="18" charset="0"/>
              </a:rPr>
              <a:t>Kanunda öngörüldüğü hallerde </a:t>
            </a:r>
            <a:r>
              <a:rPr lang="tr-TR" b="1" dirty="0">
                <a:latin typeface="Times New Roman" panose="02020603050405020304" pitchFamily="18" charset="0"/>
                <a:cs typeface="Times New Roman" panose="02020603050405020304" pitchFamily="18" charset="0"/>
              </a:rPr>
              <a:t>uygulanır.</a:t>
            </a:r>
            <a:r>
              <a:rPr lang="tr-TR" dirty="0">
                <a:latin typeface="Times New Roman" panose="02020603050405020304" pitchFamily="18" charset="0"/>
                <a:cs typeface="Times New Roman" panose="02020603050405020304" pitchFamily="18" charset="0"/>
              </a:rPr>
              <a:t> </a:t>
            </a: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99998161"/>
      </p:ext>
    </p:extLst>
  </p:cSld>
  <p:clrMapOvr>
    <a:masterClrMapping/>
  </p:clrMapOvr>
</p:sld>
</file>

<file path=ppt/slides/slide2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a:latin typeface="Times New Roman" panose="02020603050405020304" pitchFamily="18" charset="0"/>
                <a:cs typeface="Times New Roman" panose="02020603050405020304" pitchFamily="18" charset="0"/>
              </a:rPr>
              <a:t>Federal Mahkeme, </a:t>
            </a:r>
            <a:r>
              <a:rPr lang="tr-TR" b="1" dirty="0">
                <a:latin typeface="Times New Roman" panose="02020603050405020304" pitchFamily="18" charset="0"/>
                <a:cs typeface="Times New Roman" panose="02020603050405020304" pitchFamily="18" charset="0"/>
              </a:rPr>
              <a:t>kanun boşluğu halinde, </a:t>
            </a:r>
            <a:r>
              <a:rPr lang="tr-TR" dirty="0">
                <a:latin typeface="Times New Roman" panose="02020603050405020304" pitchFamily="18" charset="0"/>
                <a:cs typeface="Times New Roman" panose="02020603050405020304" pitchFamily="18" charset="0"/>
              </a:rPr>
              <a:t>Hâkimin  hukuk yaratmak suretiyle </a:t>
            </a:r>
            <a:r>
              <a:rPr lang="tr-TR" b="1" dirty="0">
                <a:latin typeface="Times New Roman" panose="02020603050405020304" pitchFamily="18" charset="0"/>
                <a:cs typeface="Times New Roman" panose="02020603050405020304" pitchFamily="18" charset="0"/>
              </a:rPr>
              <a:t>Ayni İkame Kuralını </a:t>
            </a:r>
            <a:r>
              <a:rPr lang="tr-TR" dirty="0">
                <a:latin typeface="Times New Roman" panose="02020603050405020304" pitchFamily="18" charset="0"/>
                <a:cs typeface="Times New Roman" panose="02020603050405020304" pitchFamily="18" charset="0"/>
              </a:rPr>
              <a:t>uygulayabileceğini kabul etmektedir. </a:t>
            </a:r>
          </a:p>
          <a:p>
            <a:pPr algn="just"/>
            <a:r>
              <a:rPr lang="tr-TR" dirty="0">
                <a:latin typeface="Times New Roman" panose="02020603050405020304" pitchFamily="18" charset="0"/>
                <a:cs typeface="Times New Roman" panose="02020603050405020304" pitchFamily="18" charset="0"/>
              </a:rPr>
              <a:t>En önemlisi, Paylı Malın aynen bölüşme suretiyle paylaşılması sonucunda pay ile malın, payın yerine geçen parçası arasında bunları hemen hemen özdeş kılan öyle yakın bir ilişki vardır ki, bu Ayni İkame Kuralının kanunda açıkça öngörülmesine gerek olmayan istisnai durumlardan biri olarak kabul edilir. </a:t>
            </a:r>
          </a:p>
          <a:p>
            <a:pPr algn="just"/>
            <a:r>
              <a:rPr lang="tr-TR" dirty="0">
                <a:latin typeface="Times New Roman" panose="02020603050405020304" pitchFamily="18" charset="0"/>
                <a:cs typeface="Times New Roman" panose="02020603050405020304" pitchFamily="18" charset="0"/>
              </a:rPr>
              <a:t>Böylece, Pay üzerinde mevcut Sınırlı Ayni Haklar, malın onun yerine geçen parçası üzerinde de varlığını sürdürür. </a:t>
            </a: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5405864"/>
      </p:ext>
    </p:extLst>
  </p:cSld>
  <p:clrMapOvr>
    <a:masterClrMapping/>
  </p:clrMapOvr>
</p:sld>
</file>

<file path=ppt/slides/slide2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a:latin typeface="Times New Roman" panose="02020603050405020304" pitchFamily="18" charset="0"/>
                <a:cs typeface="Times New Roman" panose="02020603050405020304" pitchFamily="18" charset="0"/>
              </a:rPr>
              <a:t>Ayrıca, </a:t>
            </a:r>
            <a:r>
              <a:rPr lang="tr-TR" b="1" i="1" dirty="0">
                <a:latin typeface="Times New Roman" panose="02020603050405020304" pitchFamily="18" charset="0"/>
                <a:cs typeface="Times New Roman" panose="02020603050405020304" pitchFamily="18" charset="0"/>
              </a:rPr>
              <a:t>Medeni Kanunda </a:t>
            </a:r>
            <a:r>
              <a:rPr lang="tr-TR" b="1" dirty="0">
                <a:latin typeface="Times New Roman" panose="02020603050405020304" pitchFamily="18" charset="0"/>
                <a:cs typeface="Times New Roman" panose="02020603050405020304" pitchFamily="18" charset="0"/>
              </a:rPr>
              <a:t>Ayni İkame Kuralının </a:t>
            </a:r>
            <a:r>
              <a:rPr lang="tr-TR" dirty="0">
                <a:latin typeface="Times New Roman" panose="02020603050405020304" pitchFamily="18" charset="0"/>
                <a:cs typeface="Times New Roman" panose="02020603050405020304" pitchFamily="18" charset="0"/>
              </a:rPr>
              <a:t>açıkça öngörüldüğü hükümlerden biri ise,</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798. maddenin II. fıkrasında </a:t>
            </a:r>
            <a:r>
              <a:rPr lang="tr-TR" dirty="0">
                <a:latin typeface="Times New Roman" panose="02020603050405020304" pitchFamily="18" charset="0"/>
                <a:cs typeface="Times New Roman" panose="02020603050405020304" pitchFamily="18" charset="0"/>
              </a:rPr>
              <a:t>yer almaktadır. </a:t>
            </a:r>
          </a:p>
          <a:p>
            <a:pPr algn="just"/>
            <a:r>
              <a:rPr lang="tr-TR" b="1" dirty="0">
                <a:latin typeface="Times New Roman" panose="02020603050405020304" pitchFamily="18" charset="0"/>
                <a:cs typeface="Times New Roman" panose="02020603050405020304" pitchFamily="18" charset="0"/>
              </a:rPr>
              <a:t>Bu hükme göre</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Sigorta ve kamulaştırma gibi durumlarda intifa hakkı, hakkın konusu yerine geçen karşılık üzerinde devam eder.»</a:t>
            </a:r>
          </a:p>
          <a:p>
            <a:pPr algn="just"/>
            <a:r>
              <a:rPr lang="tr-TR" b="1" dirty="0">
                <a:latin typeface="Times New Roman" panose="02020603050405020304" pitchFamily="18" charset="0"/>
                <a:cs typeface="Times New Roman" panose="02020603050405020304" pitchFamily="18" charset="0"/>
              </a:rPr>
              <a:t>Anılan hükümde</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sigorta ve kamulaştırma gibi durumlardan</a:t>
            </a:r>
            <a:r>
              <a:rPr lang="tr-TR" dirty="0">
                <a:latin typeface="Times New Roman" panose="02020603050405020304" pitchFamily="18" charset="0"/>
                <a:cs typeface="Times New Roman" panose="02020603050405020304" pitchFamily="18" charset="0"/>
              </a:rPr>
              <a:t>» söz edildiğinden, bu hükümle Paylı Malın Paylaştırılması da dahil, İntifa konusu şeyin yerine başka bir şeyin geçtiği her durumda, İntifa Hakkının bunun yerine geçen şey üzerinden varlığını sürdüreceği kabul edilmektedir. </a:t>
            </a:r>
          </a:p>
        </p:txBody>
      </p:sp>
    </p:spTree>
    <p:extLst>
      <p:ext uri="{BB962C8B-B14F-4D97-AF65-F5344CB8AC3E}">
        <p14:creationId xmlns:p14="http://schemas.microsoft.com/office/powerpoint/2010/main" val="20731383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u="sng" dirty="0">
                <a:latin typeface="Times New Roman" panose="02020603050405020304" pitchFamily="18" charset="0"/>
                <a:cs typeface="Times New Roman" panose="02020603050405020304" pitchFamily="18" charset="0"/>
              </a:rPr>
              <a:t>Her Pay</a:t>
            </a:r>
            <a:r>
              <a:rPr lang="tr-TR" sz="3600" b="1" dirty="0">
                <a:latin typeface="Times New Roman" panose="02020603050405020304" pitchFamily="18" charset="0"/>
                <a:cs typeface="Times New Roman" panose="02020603050405020304" pitchFamily="18" charset="0"/>
              </a:rPr>
              <a:t>, Paylı Malın, </a:t>
            </a:r>
            <a:r>
              <a:rPr lang="tr-TR" sz="3600" b="1" u="sng" dirty="0">
                <a:latin typeface="Times New Roman" panose="02020603050405020304" pitchFamily="18" charset="0"/>
                <a:cs typeface="Times New Roman" panose="02020603050405020304" pitchFamily="18" charset="0"/>
              </a:rPr>
              <a:t>belirli ve bağımsız Maddi bir Parçasını </a:t>
            </a:r>
            <a:r>
              <a:rPr lang="tr-TR" sz="3600" b="1" dirty="0">
                <a:latin typeface="Times New Roman" panose="02020603050405020304" pitchFamily="18" charset="0"/>
                <a:cs typeface="Times New Roman" panose="02020603050405020304" pitchFamily="18" charset="0"/>
              </a:rPr>
              <a:t>oluşturur.</a:t>
            </a:r>
            <a:r>
              <a:rPr lang="tr-TR" sz="3600" dirty="0">
                <a:latin typeface="Times New Roman" panose="02020603050405020304" pitchFamily="18" charset="0"/>
                <a:cs typeface="Times New Roman" panose="02020603050405020304" pitchFamily="18" charset="0"/>
              </a:rPr>
              <a:t> </a:t>
            </a:r>
          </a:p>
          <a:p>
            <a:pPr algn="just"/>
            <a:r>
              <a:rPr lang="tr-TR" sz="3600" dirty="0">
                <a:latin typeface="Times New Roman" panose="02020603050405020304" pitchFamily="18" charset="0"/>
                <a:cs typeface="Times New Roman" panose="02020603050405020304" pitchFamily="18" charset="0"/>
              </a:rPr>
              <a:t>Eşya üzerinde her Paydaşın payı, yer olarak, maddi ve fiili bir şekilde belirlenmiş ve bu kısım ona ait olmuştur. </a:t>
            </a:r>
          </a:p>
          <a:p>
            <a:pPr algn="just"/>
            <a:r>
              <a:rPr lang="tr-TR" sz="3600" dirty="0">
                <a:latin typeface="Times New Roman" panose="02020603050405020304" pitchFamily="18" charset="0"/>
                <a:cs typeface="Times New Roman" panose="02020603050405020304" pitchFamily="18" charset="0"/>
              </a:rPr>
              <a:t>Ancak, mevcut olan bir dış bağlantı bu kısmi parçaları bir birlik halinde göstermektedir. </a:t>
            </a:r>
          </a:p>
          <a:p>
            <a:pPr marL="0" indent="0">
              <a:buNone/>
            </a:pPr>
            <a:endParaRPr lang="tr-TR" sz="3600" dirty="0"/>
          </a:p>
        </p:txBody>
      </p:sp>
    </p:spTree>
    <p:extLst>
      <p:ext uri="{BB962C8B-B14F-4D97-AF65-F5344CB8AC3E}">
        <p14:creationId xmlns:p14="http://schemas.microsoft.com/office/powerpoint/2010/main" val="1667558401"/>
      </p:ext>
    </p:extLst>
  </p:cSld>
  <p:clrMapOvr>
    <a:masterClrMapping/>
  </p:clrMapOvr>
</p:sld>
</file>

<file path=ppt/slides/slide2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a:latin typeface="Times New Roman" panose="02020603050405020304" pitchFamily="18" charset="0"/>
                <a:cs typeface="Times New Roman" panose="02020603050405020304" pitchFamily="18" charset="0"/>
              </a:rPr>
              <a:t>Dolayısıyla, </a:t>
            </a:r>
            <a:r>
              <a:rPr lang="tr-TR" sz="3200" b="1" dirty="0">
                <a:latin typeface="Times New Roman" panose="02020603050405020304" pitchFamily="18" charset="0"/>
                <a:cs typeface="Times New Roman" panose="02020603050405020304" pitchFamily="18" charset="0"/>
              </a:rPr>
              <a:t>Ayni İkame Kuralı</a:t>
            </a:r>
            <a:r>
              <a:rPr lang="tr-TR" sz="3200" dirty="0">
                <a:latin typeface="Times New Roman" panose="02020603050405020304" pitchFamily="18" charset="0"/>
                <a:cs typeface="Times New Roman" panose="02020603050405020304" pitchFamily="18" charset="0"/>
              </a:rPr>
              <a:t>, Paylı Malın aynen bölüşülmesinde olduğu gibi, bedelin bölüşülmesi suretiyle paylaşmada da uygulama alanı bulur. </a:t>
            </a:r>
          </a:p>
          <a:p>
            <a:pPr algn="just"/>
            <a:r>
              <a:rPr lang="tr-TR" sz="3200" dirty="0">
                <a:latin typeface="Times New Roman" panose="02020603050405020304" pitchFamily="18" charset="0"/>
                <a:cs typeface="Times New Roman" panose="02020603050405020304" pitchFamily="18" charset="0"/>
              </a:rPr>
              <a:t>Şu halde, Paylı Mülkiyette malın paylaşılmasıyla ortadan kalkan Payın yerine geçecek olan karşılık, üzerindeki Paylı Mülkiyet sona ermiş olan mal değil, malın aynen bölüşülmesi durumunda maldan, malın satılıp bedelinin bölüşülmesi durumunda ise, satış bedelinden, ya da bedel alacağından Paydaşa düşen kısımdır. </a:t>
            </a:r>
          </a:p>
          <a:p>
            <a:pPr marL="0" indent="0" algn="just">
              <a:buNone/>
            </a:pPr>
            <a:endParaRPr lang="tr-TR" sz="3200" dirty="0">
              <a:latin typeface="Times New Roman" panose="02020603050405020304" pitchFamily="18" charset="0"/>
              <a:cs typeface="Times New Roman" panose="02020603050405020304" pitchFamily="18" charset="0"/>
            </a:endParaRPr>
          </a:p>
          <a:p>
            <a:pPr algn="just"/>
            <a:endParaRPr lang="tr-TR" sz="3200" dirty="0">
              <a:latin typeface="Times New Roman" panose="02020603050405020304" pitchFamily="18" charset="0"/>
              <a:cs typeface="Times New Roman" panose="02020603050405020304" pitchFamily="18" charset="0"/>
            </a:endParaRPr>
          </a:p>
          <a:p>
            <a:pPr marL="0" indent="0">
              <a:buNone/>
            </a:pPr>
            <a:endParaRPr lang="tr-TR" sz="2400" dirty="0"/>
          </a:p>
        </p:txBody>
      </p:sp>
    </p:spTree>
    <p:extLst>
      <p:ext uri="{BB962C8B-B14F-4D97-AF65-F5344CB8AC3E}">
        <p14:creationId xmlns:p14="http://schemas.microsoft.com/office/powerpoint/2010/main" val="1433054136"/>
      </p:ext>
    </p:extLst>
  </p:cSld>
  <p:clrMapOvr>
    <a:masterClrMapping/>
  </p:clrMapOvr>
</p:sld>
</file>

<file path=ppt/slides/slide2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dirty="0">
                <a:latin typeface="Times New Roman" panose="02020603050405020304" pitchFamily="18" charset="0"/>
                <a:cs typeface="Times New Roman" panose="02020603050405020304" pitchFamily="18" charset="0"/>
              </a:rPr>
              <a:t>Bu bağlamda, </a:t>
            </a:r>
            <a:r>
              <a:rPr lang="tr-TR" sz="3600" b="1" dirty="0">
                <a:latin typeface="Times New Roman" panose="02020603050405020304" pitchFamily="18" charset="0"/>
                <a:cs typeface="Times New Roman" panose="02020603050405020304" pitchFamily="18" charset="0"/>
              </a:rPr>
              <a:t>MK m. 798 / II hükmü gereğince</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Ayni İkame Kuralının uygulanması </a:t>
            </a:r>
            <a:r>
              <a:rPr lang="tr-TR" sz="3600" dirty="0">
                <a:latin typeface="Times New Roman" panose="02020603050405020304" pitchFamily="18" charset="0"/>
                <a:cs typeface="Times New Roman" panose="02020603050405020304" pitchFamily="18" charset="0"/>
              </a:rPr>
              <a:t>ve yukarıda sözü edilen </a:t>
            </a:r>
            <a:r>
              <a:rPr lang="tr-TR" sz="3600" b="1" dirty="0">
                <a:latin typeface="Times New Roman" panose="02020603050405020304" pitchFamily="18" charset="0"/>
                <a:cs typeface="Times New Roman" panose="02020603050405020304" pitchFamily="18" charset="0"/>
              </a:rPr>
              <a:t>diğer Gerekçeler nedeniyle, söz konusu </a:t>
            </a:r>
            <a:r>
              <a:rPr lang="tr-TR" sz="3600" b="1" i="1" dirty="0">
                <a:latin typeface="Times New Roman" panose="02020603050405020304" pitchFamily="18" charset="0"/>
                <a:cs typeface="Times New Roman" panose="02020603050405020304" pitchFamily="18" charset="0"/>
              </a:rPr>
              <a:t>İçtihadı Birleştirme Kararına</a:t>
            </a:r>
            <a:r>
              <a:rPr lang="tr-TR" sz="3600" i="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katılmak mümkün değildir</a:t>
            </a:r>
            <a:r>
              <a:rPr lang="tr-TR" sz="3600" dirty="0">
                <a:latin typeface="Times New Roman" panose="02020603050405020304" pitchFamily="18" charset="0"/>
                <a:cs typeface="Times New Roman" panose="02020603050405020304" pitchFamily="18" charset="0"/>
              </a:rPr>
              <a:t> ve </a:t>
            </a:r>
            <a:r>
              <a:rPr lang="tr-TR" sz="3600" b="1" dirty="0">
                <a:latin typeface="Times New Roman" panose="02020603050405020304" pitchFamily="18" charset="0"/>
                <a:cs typeface="Times New Roman" panose="02020603050405020304" pitchFamily="18" charset="0"/>
              </a:rPr>
              <a:t>MK m. 700 hükmündeki düzenleme </a:t>
            </a:r>
            <a:r>
              <a:rPr lang="tr-TR" sz="3600" dirty="0">
                <a:latin typeface="Times New Roman" panose="02020603050405020304" pitchFamily="18" charset="0"/>
                <a:cs typeface="Times New Roman" panose="02020603050405020304" pitchFamily="18" charset="0"/>
              </a:rPr>
              <a:t>de </a:t>
            </a:r>
            <a:r>
              <a:rPr lang="tr-TR" sz="3600" b="1" dirty="0">
                <a:latin typeface="Times New Roman" panose="02020603050405020304" pitchFamily="18" charset="0"/>
                <a:cs typeface="Times New Roman" panose="02020603050405020304" pitchFamily="18" charset="0"/>
              </a:rPr>
              <a:t>isabetli değildir. </a:t>
            </a:r>
          </a:p>
          <a:p>
            <a:pPr marL="0" indent="0" algn="just">
              <a:buNone/>
            </a:pPr>
            <a:r>
              <a:rPr lang="tr-TR" sz="3600" i="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Sirmen</a:t>
            </a:r>
            <a:r>
              <a:rPr lang="tr-TR" sz="3200" i="1" dirty="0">
                <a:latin typeface="Times New Roman" panose="02020603050405020304" pitchFamily="18" charset="0"/>
                <a:cs typeface="Times New Roman" panose="02020603050405020304" pitchFamily="18" charset="0"/>
              </a:rPr>
              <a:t>, Eşya H., 6. B., s. 304- 305). </a:t>
            </a:r>
          </a:p>
          <a:p>
            <a:pPr marL="0" indent="0">
              <a:buNone/>
            </a:pPr>
            <a:endParaRPr lang="tr-TR" sz="3600" dirty="0"/>
          </a:p>
        </p:txBody>
      </p:sp>
    </p:spTree>
    <p:extLst>
      <p:ext uri="{BB962C8B-B14F-4D97-AF65-F5344CB8AC3E}">
        <p14:creationId xmlns:p14="http://schemas.microsoft.com/office/powerpoint/2010/main" val="1487598950"/>
      </p:ext>
    </p:extLst>
  </p:cSld>
  <p:clrMapOvr>
    <a:masterClrMapping/>
  </p:clrMapOvr>
</p:sld>
</file>

<file path=ppt/slides/slide2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b="1" dirty="0">
                <a:latin typeface="Times New Roman" panose="02020603050405020304" pitchFamily="18" charset="0"/>
                <a:cs typeface="Times New Roman" panose="02020603050405020304" pitchFamily="18" charset="0"/>
              </a:rPr>
              <a:t>Paylı Taşınmaz üzerinde </a:t>
            </a:r>
            <a:r>
              <a:rPr lang="tr-TR" sz="4000" b="1" i="1" dirty="0">
                <a:latin typeface="Times New Roman" panose="02020603050405020304" pitchFamily="18" charset="0"/>
                <a:cs typeface="Times New Roman" panose="02020603050405020304" pitchFamily="18" charset="0"/>
              </a:rPr>
              <a:t>İpotek</a:t>
            </a:r>
            <a:r>
              <a:rPr lang="tr-TR" sz="4000" dirty="0">
                <a:latin typeface="Times New Roman" panose="02020603050405020304" pitchFamily="18" charset="0"/>
                <a:cs typeface="Times New Roman" panose="02020603050405020304" pitchFamily="18" charset="0"/>
              </a:rPr>
              <a:t> veya </a:t>
            </a:r>
            <a:r>
              <a:rPr lang="tr-TR" sz="4000" b="1" i="1" dirty="0">
                <a:latin typeface="Times New Roman" panose="02020603050405020304" pitchFamily="18" charset="0"/>
                <a:cs typeface="Times New Roman" panose="02020603050405020304" pitchFamily="18" charset="0"/>
              </a:rPr>
              <a:t>Haciz bulunması </a:t>
            </a:r>
            <a:r>
              <a:rPr lang="tr-TR" sz="4000" dirty="0">
                <a:latin typeface="Times New Roman" panose="02020603050405020304" pitchFamily="18" charset="0"/>
                <a:cs typeface="Times New Roman" panose="02020603050405020304" pitchFamily="18" charset="0"/>
              </a:rPr>
              <a:t>da, </a:t>
            </a:r>
            <a:r>
              <a:rPr lang="tr-TR" sz="4000" b="1" dirty="0">
                <a:latin typeface="Times New Roman" panose="02020603050405020304" pitchFamily="18" charset="0"/>
                <a:cs typeface="Times New Roman" panose="02020603050405020304" pitchFamily="18" charset="0"/>
              </a:rPr>
              <a:t>Paylaşmaya engel değildir. </a:t>
            </a:r>
          </a:p>
          <a:p>
            <a:pPr algn="just"/>
            <a:r>
              <a:rPr lang="tr-TR" sz="4000" dirty="0">
                <a:latin typeface="Times New Roman" panose="02020603050405020304" pitchFamily="18" charset="0"/>
                <a:cs typeface="Times New Roman" panose="02020603050405020304" pitchFamily="18" charset="0"/>
              </a:rPr>
              <a:t>Aynen Bölüşme Suretiyle Paylaşmada, Paylı Taşınmazın üzerinde bulunan Rehin Hakları TST 60 uyarınca yeni parsellerin kayıtlı olduğu sayfalara geçirilecektir. </a:t>
            </a:r>
          </a:p>
          <a:p>
            <a:pPr marL="0" indent="0" algn="just">
              <a:buNone/>
            </a:pPr>
            <a:endParaRPr lang="tr-TR"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5730567"/>
      </p:ext>
    </p:extLst>
  </p:cSld>
  <p:clrMapOvr>
    <a:masterClrMapping/>
  </p:clrMapOvr>
</p:sld>
</file>

<file path=ppt/slides/slide2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Eğer Paylı Taşınmazın tümü değil </a:t>
            </a:r>
            <a:r>
              <a:rPr lang="tr-TR" sz="3200" dirty="0">
                <a:latin typeface="Times New Roman" panose="02020603050405020304" pitchFamily="18" charset="0"/>
                <a:cs typeface="Times New Roman" panose="02020603050405020304" pitchFamily="18" charset="0"/>
              </a:rPr>
              <a:t>de,</a:t>
            </a:r>
            <a:r>
              <a:rPr lang="tr-TR" sz="3200" b="1" dirty="0">
                <a:latin typeface="Times New Roman" panose="02020603050405020304" pitchFamily="18" charset="0"/>
                <a:cs typeface="Times New Roman" panose="02020603050405020304" pitchFamily="18" charset="0"/>
              </a:rPr>
              <a:t> sadece bir </a:t>
            </a:r>
            <a:r>
              <a:rPr lang="tr-TR" sz="3200" dirty="0">
                <a:latin typeface="Times New Roman" panose="02020603050405020304" pitchFamily="18" charset="0"/>
                <a:cs typeface="Times New Roman" panose="02020603050405020304" pitchFamily="18" charset="0"/>
              </a:rPr>
              <a:t>veya</a:t>
            </a:r>
            <a:r>
              <a:rPr lang="tr-TR" sz="3200" b="1" dirty="0">
                <a:latin typeface="Times New Roman" panose="02020603050405020304" pitchFamily="18" charset="0"/>
                <a:cs typeface="Times New Roman" panose="02020603050405020304" pitchFamily="18" charset="0"/>
              </a:rPr>
              <a:t> birkaç Paydaşın payı rehinli ise</a:t>
            </a:r>
            <a:r>
              <a:rPr lang="tr-TR" sz="3200" dirty="0">
                <a:latin typeface="Times New Roman" panose="02020603050405020304" pitchFamily="18" charset="0"/>
                <a:cs typeface="Times New Roman" panose="02020603050405020304" pitchFamily="18" charset="0"/>
              </a:rPr>
              <a:t>, Paylı Mülkiyet Payı ile Paylı Malın yerine geçecek parçası arasında bunları hemen hemen özdeş kılacak kadar yakın bir ilişkinin varlığı, Ayni İkame Kuralının kanunda açıkça öngörülmesine gerek olmayan istisnai durumlardan birini teşkil ettiğinden, Rehin Hakkının sadece Payı rehinli olan Paydaşlara düşen parsellerin sayfalarına geçirilmesi gerekir. </a:t>
            </a:r>
          </a:p>
          <a:p>
            <a:pPr marL="0" indent="0">
              <a:buNone/>
            </a:pPr>
            <a:endParaRPr lang="tr-TR" dirty="0"/>
          </a:p>
        </p:txBody>
      </p:sp>
    </p:spTree>
    <p:extLst>
      <p:ext uri="{BB962C8B-B14F-4D97-AF65-F5344CB8AC3E}">
        <p14:creationId xmlns:p14="http://schemas.microsoft.com/office/powerpoint/2010/main" val="1511395251"/>
      </p:ext>
    </p:extLst>
  </p:cSld>
  <p:clrMapOvr>
    <a:masterClrMapping/>
  </p:clrMapOvr>
</p:sld>
</file>

<file path=ppt/slides/slide2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4000" dirty="0">
                <a:latin typeface="Times New Roman" panose="02020603050405020304" pitchFamily="18" charset="0"/>
                <a:cs typeface="Times New Roman" panose="02020603050405020304" pitchFamily="18" charset="0"/>
              </a:rPr>
              <a:t>Gerçekten 94 / 5623 sayılı Tapu Sicili Tüzüğünün 70. maddesinde de, Rehin Hakkının sadece Payı Rehinli olan Paydaşlara düşen parsellerin sayfalarına aynen nakledileceği ve işlemin alacaklıya hemen duyurulacağı belirtilmekteydi. </a:t>
            </a:r>
          </a:p>
          <a:p>
            <a:endParaRPr lang="tr-TR" dirty="0"/>
          </a:p>
        </p:txBody>
      </p:sp>
    </p:spTree>
    <p:extLst>
      <p:ext uri="{BB962C8B-B14F-4D97-AF65-F5344CB8AC3E}">
        <p14:creationId xmlns:p14="http://schemas.microsoft.com/office/powerpoint/2010/main" val="2978857231"/>
      </p:ext>
    </p:extLst>
  </p:cSld>
  <p:clrMapOvr>
    <a:masterClrMapping/>
  </p:clrMapOvr>
</p:sld>
</file>

<file path=ppt/slides/slide2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a:latin typeface="Times New Roman" panose="02020603050405020304" pitchFamily="18" charset="0"/>
                <a:cs typeface="Times New Roman" panose="02020603050405020304" pitchFamily="18" charset="0"/>
              </a:rPr>
              <a:t>Oysa </a:t>
            </a:r>
            <a:r>
              <a:rPr lang="tr-TR" sz="3200" b="1" dirty="0">
                <a:latin typeface="Times New Roman" panose="02020603050405020304" pitchFamily="18" charset="0"/>
                <a:cs typeface="Times New Roman" panose="02020603050405020304" pitchFamily="18" charset="0"/>
              </a:rPr>
              <a:t>22.7.2013 tarihli ve 2013 / 5150 sayılı Yeni Tapu Sicili Tüzüğünün 61. maddesinin 1. fıkrasına göre, </a:t>
            </a:r>
            <a:r>
              <a:rPr lang="tr-TR" sz="3200" i="1" dirty="0">
                <a:latin typeface="Times New Roman" panose="02020603050405020304" pitchFamily="18" charset="0"/>
                <a:cs typeface="Times New Roman" panose="02020603050405020304" pitchFamily="18" charset="0"/>
              </a:rPr>
              <a:t>«paylı mülkiyete konu bir taşınmazın paydaşlarından biri veya birkaçının payı üzerinde rehin hakkı olup da, bu taşınmazın bölünerek taksimi istenilirse, rehin alacaklısının onayı alınır. Rehin alacaklısı onay vermezse, istemde bulunan tarafın mahkemeden alacağı karara göre işlem yapılır ve işlem sonucu alacaklılara hemen bildirilir.»</a:t>
            </a:r>
          </a:p>
        </p:txBody>
      </p:sp>
    </p:spTree>
    <p:extLst>
      <p:ext uri="{BB962C8B-B14F-4D97-AF65-F5344CB8AC3E}">
        <p14:creationId xmlns:p14="http://schemas.microsoft.com/office/powerpoint/2010/main" val="1218352771"/>
      </p:ext>
    </p:extLst>
  </p:cSld>
  <p:clrMapOvr>
    <a:masterClrMapping/>
  </p:clrMapOvr>
</p:sld>
</file>

<file path=ppt/slides/slide2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Aynı maddenin 2. fıkrasına göre de,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Paydaşlar, rehin haklarının hukuki sonuçlarını kabul ederek </a:t>
            </a:r>
            <a:r>
              <a:rPr lang="tr-TR" i="1" dirty="0" err="1">
                <a:latin typeface="Times New Roman" panose="02020603050405020304" pitchFamily="18" charset="0"/>
                <a:cs typeface="Times New Roman" panose="02020603050405020304" pitchFamily="18" charset="0"/>
              </a:rPr>
              <a:t>rehnin</a:t>
            </a:r>
            <a:r>
              <a:rPr lang="tr-TR" i="1" dirty="0">
                <a:latin typeface="Times New Roman" panose="02020603050405020304" pitchFamily="18" charset="0"/>
                <a:cs typeface="Times New Roman" panose="02020603050405020304" pitchFamily="18" charset="0"/>
              </a:rPr>
              <a:t> bölünme sonucunda oluşacak taşınmazlarına müşterek rehin olarak aynen taşınmasına onay verirlerse, bu duruma göre işlem yapılır.»</a:t>
            </a:r>
          </a:p>
          <a:p>
            <a:pPr algn="just"/>
            <a:r>
              <a:rPr lang="tr-TR" dirty="0">
                <a:latin typeface="Times New Roman" panose="02020603050405020304" pitchFamily="18" charset="0"/>
                <a:cs typeface="Times New Roman" panose="02020603050405020304" pitchFamily="18" charset="0"/>
              </a:rPr>
              <a:t>Bu düzenleme, </a:t>
            </a:r>
            <a:r>
              <a:rPr lang="tr-TR" b="1" dirty="0">
                <a:latin typeface="Times New Roman" panose="02020603050405020304" pitchFamily="18" charset="0"/>
                <a:cs typeface="Times New Roman" panose="02020603050405020304" pitchFamily="18" charset="0"/>
              </a:rPr>
              <a:t>Ayni İkame Kuralını </a:t>
            </a:r>
            <a:r>
              <a:rPr lang="tr-TR" dirty="0">
                <a:latin typeface="Times New Roman" panose="02020603050405020304" pitchFamily="18" charset="0"/>
                <a:cs typeface="Times New Roman" panose="02020603050405020304" pitchFamily="18" charset="0"/>
              </a:rPr>
              <a:t>dikkate almadığı gibi, </a:t>
            </a:r>
            <a:r>
              <a:rPr lang="tr-TR" b="1" dirty="0">
                <a:latin typeface="Times New Roman" panose="02020603050405020304" pitchFamily="18" charset="0"/>
                <a:cs typeface="Times New Roman" panose="02020603050405020304" pitchFamily="18" charset="0"/>
              </a:rPr>
              <a:t>Kanuna </a:t>
            </a:r>
            <a:r>
              <a:rPr lang="tr-TR" dirty="0">
                <a:latin typeface="Times New Roman" panose="02020603050405020304" pitchFamily="18" charset="0"/>
                <a:cs typeface="Times New Roman" panose="02020603050405020304" pitchFamily="18" charset="0"/>
              </a:rPr>
              <a:t>da aykırıdır. Gerçekten, bu düzenlemeyle Paylı Mülkiyette Aynen Bölüşme suretiyle Paylaşmaya Kanunda öngörülmemiş bir sınırlama getirilmektedir. </a:t>
            </a:r>
          </a:p>
          <a:p>
            <a:pPr marL="0" indent="0">
              <a:buNone/>
            </a:pPr>
            <a:endParaRPr lang="tr-TR" dirty="0"/>
          </a:p>
        </p:txBody>
      </p:sp>
    </p:spTree>
    <p:extLst>
      <p:ext uri="{BB962C8B-B14F-4D97-AF65-F5344CB8AC3E}">
        <p14:creationId xmlns:p14="http://schemas.microsoft.com/office/powerpoint/2010/main" val="932417816"/>
      </p:ext>
    </p:extLst>
  </p:cSld>
  <p:clrMapOvr>
    <a:masterClrMapping/>
  </p:clrMapOvr>
</p:sld>
</file>

<file path=ppt/slides/slide2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a:solidFill>
                  <a:schemeClr val="tx1"/>
                </a:solidFill>
                <a:latin typeface="Times New Roman" pitchFamily="18" charset="0"/>
                <a:cs typeface="Times New Roman" pitchFamily="18" charset="0"/>
              </a:rPr>
              <a:t>Elbirliği Mülkiyeti (</a:t>
            </a:r>
            <a:r>
              <a:rPr lang="tr-TR" b="1" dirty="0">
                <a:latin typeface="Times New Roman" pitchFamily="18" charset="0"/>
                <a:cs typeface="Times New Roman" pitchFamily="18" charset="0"/>
              </a:rPr>
              <a:t>İştirak Halinde Mülkiyet</a:t>
            </a:r>
            <a:r>
              <a:rPr lang="tr-TR" b="1" dirty="0">
                <a:solidFill>
                  <a:schemeClr val="tx1"/>
                </a:solidFill>
                <a:latin typeface="Times New Roman" pitchFamily="18" charset="0"/>
                <a:cs typeface="Times New Roman" pitchFamily="18" charset="0"/>
              </a:rPr>
              <a:t>)</a:t>
            </a:r>
            <a:br>
              <a:rPr lang="tr-TR" b="1" dirty="0">
                <a:solidFill>
                  <a:schemeClr val="tx1"/>
                </a:solidFill>
                <a:latin typeface="Times New Roman" pitchFamily="18" charset="0"/>
                <a:cs typeface="Times New Roman" pitchFamily="18" charset="0"/>
              </a:rPr>
            </a:br>
            <a:r>
              <a:rPr lang="tr-TR" b="1" dirty="0">
                <a:latin typeface="Times New Roman" pitchFamily="18" charset="0"/>
                <a:cs typeface="Times New Roman" pitchFamily="18" charset="0"/>
              </a:rPr>
              <a:t>(</a:t>
            </a:r>
            <a:r>
              <a:rPr lang="tr-TR" sz="2800" b="1" i="1" dirty="0">
                <a:latin typeface="Times New Roman" pitchFamily="18" charset="0"/>
                <a:cs typeface="Times New Roman" pitchFamily="18" charset="0"/>
              </a:rPr>
              <a:t>Sirmen</a:t>
            </a:r>
            <a:r>
              <a:rPr lang="tr-TR" i="1" dirty="0">
                <a:latin typeface="Times New Roman" pitchFamily="18" charset="0"/>
                <a:cs typeface="Times New Roman" pitchFamily="18" charset="0"/>
              </a:rPr>
              <a:t>, </a:t>
            </a:r>
            <a:r>
              <a:rPr lang="tr-TR" sz="2800" i="1" dirty="0">
                <a:latin typeface="Times New Roman" pitchFamily="18" charset="0"/>
                <a:cs typeface="Times New Roman" pitchFamily="18" charset="0"/>
              </a:rPr>
              <a:t>Eşya H., 6. B., s. 306 vd.; </a:t>
            </a:r>
            <a:r>
              <a:rPr lang="tr-TR" sz="2800" b="1" i="1" dirty="0">
                <a:latin typeface="Times New Roman" pitchFamily="18" charset="0"/>
                <a:cs typeface="Times New Roman" pitchFamily="18" charset="0"/>
              </a:rPr>
              <a:t>Eren,</a:t>
            </a:r>
            <a:r>
              <a:rPr lang="tr-TR" sz="2800" i="1" dirty="0">
                <a:latin typeface="Times New Roman" pitchFamily="18" charset="0"/>
                <a:cs typeface="Times New Roman" pitchFamily="18" charset="0"/>
              </a:rPr>
              <a:t> Mülkiyet H., 4. B., s. 128 vd.) </a:t>
            </a:r>
            <a:br>
              <a:rPr lang="tr-TR" sz="2800" i="1" dirty="0">
                <a:latin typeface="Times New Roman" pitchFamily="18" charset="0"/>
                <a:cs typeface="Times New Roman" pitchFamily="18" charset="0"/>
              </a:rPr>
            </a:br>
            <a:endParaRPr lang="tr-TR" sz="2800" i="1" dirty="0">
              <a:solidFill>
                <a:schemeClr val="tx1"/>
              </a:solidFill>
              <a:latin typeface="Times New Roman" pitchFamily="18" charset="0"/>
              <a:cs typeface="Times New Roman" pitchFamily="18" charset="0"/>
            </a:endParaRPr>
          </a:p>
        </p:txBody>
      </p:sp>
      <p:sp>
        <p:nvSpPr>
          <p:cNvPr id="3" name="2 İçerik Yer Tutucusu"/>
          <p:cNvSpPr>
            <a:spLocks noGrp="1"/>
          </p:cNvSpPr>
          <p:nvPr>
            <p:ph idx="1"/>
          </p:nvPr>
        </p:nvSpPr>
        <p:spPr>
          <a:xfrm>
            <a:off x="913724" y="1690688"/>
            <a:ext cx="10518422" cy="5021086"/>
          </a:xfrm>
        </p:spPr>
        <p:txBody>
          <a:bodyPr>
            <a:noAutofit/>
          </a:bodyPr>
          <a:lstStyle/>
          <a:p>
            <a:pPr algn="just"/>
            <a:r>
              <a:rPr lang="tr-TR" dirty="0">
                <a:latin typeface="Times New Roman" pitchFamily="18" charset="0"/>
                <a:cs typeface="Times New Roman" pitchFamily="18" charset="0"/>
              </a:rPr>
              <a:t>Elbirliği Mülkiyeti</a:t>
            </a:r>
            <a:r>
              <a:rPr lang="tr-TR" b="1" dirty="0">
                <a:latin typeface="Times New Roman" pitchFamily="18" charset="0"/>
                <a:cs typeface="Times New Roman" pitchFamily="18" charset="0"/>
              </a:rPr>
              <a:t>, TMK m. 701- 703’de </a:t>
            </a:r>
            <a:r>
              <a:rPr lang="tr-TR" dirty="0">
                <a:latin typeface="Times New Roman" pitchFamily="18" charset="0"/>
                <a:cs typeface="Times New Roman" pitchFamily="18" charset="0"/>
              </a:rPr>
              <a:t>düzenlenmiştir. </a:t>
            </a:r>
          </a:p>
          <a:p>
            <a:pPr algn="just"/>
            <a:r>
              <a:rPr lang="tr-TR" b="1" dirty="0">
                <a:latin typeface="Times New Roman" pitchFamily="18" charset="0"/>
                <a:cs typeface="Times New Roman" pitchFamily="18" charset="0"/>
              </a:rPr>
              <a:t>MK. m. 701/ I’ hükmü, </a:t>
            </a:r>
            <a:r>
              <a:rPr lang="tr-TR" b="1" i="1" dirty="0">
                <a:latin typeface="Times New Roman" pitchFamily="18" charset="0"/>
                <a:cs typeface="Times New Roman" pitchFamily="18" charset="0"/>
              </a:rPr>
              <a:t>Elbirliği Mülkiyetini </a:t>
            </a:r>
            <a:r>
              <a:rPr lang="tr-TR" b="1" dirty="0">
                <a:latin typeface="Times New Roman" pitchFamily="18" charset="0"/>
                <a:cs typeface="Times New Roman" pitchFamily="18" charset="0"/>
              </a:rPr>
              <a:t>şöyle tanımlanmıştır</a:t>
            </a:r>
            <a:r>
              <a:rPr lang="tr-TR" dirty="0">
                <a:latin typeface="Times New Roman" pitchFamily="18" charset="0"/>
                <a:cs typeface="Times New Roman" pitchFamily="18" charset="0"/>
              </a:rPr>
              <a:t>: </a:t>
            </a:r>
          </a:p>
          <a:p>
            <a:pPr algn="just"/>
            <a:r>
              <a:rPr lang="tr-TR" dirty="0">
                <a:latin typeface="Times New Roman" pitchFamily="18" charset="0"/>
                <a:cs typeface="Times New Roman" pitchFamily="18" charset="0"/>
              </a:rPr>
              <a:t>“</a:t>
            </a:r>
            <a:r>
              <a:rPr lang="tr-TR" i="1" dirty="0">
                <a:latin typeface="Times New Roman" pitchFamily="18" charset="0"/>
                <a:cs typeface="Times New Roman" pitchFamily="18" charset="0"/>
              </a:rPr>
              <a:t>Kanun veya kanunda öngörülen sözleşmeler uyarınca oluşan topluluk dolayısıyla, mallara birlikte malik olanların mülkiyeti, elbirliği mülkiyetidir. </a:t>
            </a:r>
          </a:p>
          <a:p>
            <a:pPr algn="just"/>
            <a:r>
              <a:rPr lang="tr-TR" b="1" dirty="0">
                <a:latin typeface="Times New Roman" pitchFamily="18" charset="0"/>
                <a:cs typeface="Times New Roman" pitchFamily="18" charset="0"/>
              </a:rPr>
              <a:t>Aynı maddenin II. fıkrasına göre ise: </a:t>
            </a:r>
          </a:p>
          <a:p>
            <a:pPr algn="just"/>
            <a:r>
              <a:rPr lang="tr-TR" dirty="0">
                <a:latin typeface="Times New Roman" pitchFamily="18" charset="0"/>
                <a:cs typeface="Times New Roman" pitchFamily="18" charset="0"/>
              </a:rPr>
              <a:t>«</a:t>
            </a:r>
            <a:r>
              <a:rPr lang="tr-TR" i="1" dirty="0">
                <a:latin typeface="Times New Roman" pitchFamily="18" charset="0"/>
                <a:cs typeface="Times New Roman" pitchFamily="18" charset="0"/>
              </a:rPr>
              <a:t>Elbirliği mülkiyetinde ortakların belirlenmiş payları olmayıp her birinin hakkı, ortaklığa giren malların tamamına yaygındır.”</a:t>
            </a:r>
          </a:p>
          <a:p>
            <a:pPr marL="0" indent="0" algn="just">
              <a:buNone/>
            </a:pPr>
            <a:endParaRPr lang="tr-TR" sz="3200" b="1" i="1" dirty="0">
              <a:latin typeface="Times New Roman" pitchFamily="18" charset="0"/>
              <a:cs typeface="Times New Roman" pitchFamily="18" charset="0"/>
            </a:endParaRPr>
          </a:p>
          <a:p>
            <a:pPr marL="0" indent="0" algn="just">
              <a:buNone/>
            </a:pPr>
            <a:endParaRPr lang="tr-TR" sz="2400" b="1" i="1" dirty="0">
              <a:latin typeface="Times New Roman" pitchFamily="18" charset="0"/>
              <a:cs typeface="Times New Roman" pitchFamily="18" charset="0"/>
            </a:endParaRPr>
          </a:p>
          <a:p>
            <a:pPr algn="just"/>
            <a:endParaRPr lang="tr-TR" sz="2400" dirty="0">
              <a:latin typeface="Times New Roman" pitchFamily="18" charset="0"/>
              <a:cs typeface="Times New Roman" pitchFamily="18" charset="0"/>
            </a:endParaRPr>
          </a:p>
          <a:p>
            <a:pPr marL="0" indent="0" algn="just">
              <a:buNone/>
            </a:pPr>
            <a:endParaRPr lang="tr-TR" sz="2400" i="1" dirty="0">
              <a:latin typeface="Times New Roman" pitchFamily="18" charset="0"/>
              <a:cs typeface="Times New Roman" pitchFamily="18" charset="0"/>
            </a:endParaRPr>
          </a:p>
          <a:p>
            <a:pPr algn="just"/>
            <a:endParaRPr lang="tr-TR" sz="2400" i="1" dirty="0">
              <a:latin typeface="Times New Roman" pitchFamily="18" charset="0"/>
              <a:cs typeface="Times New Roman" pitchFamily="18" charset="0"/>
            </a:endParaRPr>
          </a:p>
          <a:p>
            <a:pPr algn="just"/>
            <a:endParaRPr lang="tr-TR" sz="2400" i="1" dirty="0">
              <a:latin typeface="Times New Roman" pitchFamily="18" charset="0"/>
              <a:cs typeface="Times New Roman" pitchFamily="18" charset="0"/>
            </a:endParaRPr>
          </a:p>
          <a:p>
            <a:pPr algn="just"/>
            <a:endParaRPr lang="tr-TR" sz="2400" i="1" dirty="0">
              <a:latin typeface="Times New Roman" pitchFamily="18" charset="0"/>
              <a:cs typeface="Times New Roman" pitchFamily="18" charset="0"/>
            </a:endParaRPr>
          </a:p>
        </p:txBody>
      </p:sp>
    </p:spTree>
    <p:extLst>
      <p:ext uri="{BB962C8B-B14F-4D97-AF65-F5344CB8AC3E}">
        <p14:creationId xmlns:p14="http://schemas.microsoft.com/office/powerpoint/2010/main" val="3784742773"/>
      </p:ext>
    </p:extLst>
  </p:cSld>
  <p:clrMapOvr>
    <a:masterClrMapping/>
  </p:clrMapOvr>
</p:sld>
</file>

<file path=ppt/slides/slide2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a:latin typeface="Times New Roman" pitchFamily="18" charset="0"/>
                <a:cs typeface="Times New Roman" pitchFamily="18" charset="0"/>
              </a:rPr>
              <a:t>Bu madde metni ile doktrinde yapılmış olan çeşitli tanımları göz önünde tutarak </a:t>
            </a:r>
            <a:r>
              <a:rPr lang="tr-TR" sz="3200" b="1" dirty="0">
                <a:latin typeface="Times New Roman" pitchFamily="18" charset="0"/>
                <a:cs typeface="Times New Roman" pitchFamily="18" charset="0"/>
              </a:rPr>
              <a:t>Elbirliği Mülkiyetini şu şekilde tanımlamak mümkündür: </a:t>
            </a:r>
          </a:p>
          <a:p>
            <a:pPr algn="just"/>
            <a:r>
              <a:rPr lang="tr-TR" sz="3200" b="1" i="1" dirty="0">
                <a:latin typeface="Times New Roman" pitchFamily="18" charset="0"/>
                <a:cs typeface="Times New Roman" pitchFamily="18" charset="0"/>
              </a:rPr>
              <a:t>Elbirliği Mülkiyeti, </a:t>
            </a:r>
            <a:r>
              <a:rPr lang="tr-TR" sz="3200" dirty="0">
                <a:latin typeface="Times New Roman" pitchFamily="18" charset="0"/>
                <a:cs typeface="Times New Roman" pitchFamily="18" charset="0"/>
              </a:rPr>
              <a:t>Kanun veya Kanunda öngörülen Sözleşmeler uyarınca bir Topluluk İlişkisi içinde bulunan Kişiler arasında bu Topluluk sebebiyle mevcut olan ve Hakkın tamamı Paylara bölünmeden Ortaklardan her birine diğerleriyle birlikte ait olan Birlikte Mülkiyet şeklidir. </a:t>
            </a:r>
          </a:p>
        </p:txBody>
      </p:sp>
    </p:spTree>
    <p:extLst>
      <p:ext uri="{BB962C8B-B14F-4D97-AF65-F5344CB8AC3E}">
        <p14:creationId xmlns:p14="http://schemas.microsoft.com/office/powerpoint/2010/main" val="184056362"/>
      </p:ext>
    </p:extLst>
  </p:cSld>
  <p:clrMapOvr>
    <a:masterClrMapping/>
  </p:clrMapOvr>
</p:sld>
</file>

<file path=ppt/slides/slide2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b="1" dirty="0">
                <a:latin typeface="Times New Roman" pitchFamily="18" charset="0"/>
                <a:cs typeface="Times New Roman" pitchFamily="18" charset="0"/>
              </a:rPr>
              <a:t>Daha kısa bir deyişle, </a:t>
            </a:r>
            <a:r>
              <a:rPr lang="tr-TR" sz="3600" dirty="0">
                <a:latin typeface="Times New Roman" pitchFamily="18" charset="0"/>
                <a:cs typeface="Times New Roman" pitchFamily="18" charset="0"/>
              </a:rPr>
              <a:t>birden çok Kişinin aralarında daha önce mevcut Kişisel bir Topluluk sebebiyle bir şeye Birlikte Malik olmalarına, </a:t>
            </a:r>
            <a:r>
              <a:rPr lang="tr-TR" sz="3600" b="1" dirty="0">
                <a:latin typeface="Times New Roman" pitchFamily="18" charset="0"/>
                <a:cs typeface="Times New Roman" pitchFamily="18" charset="0"/>
              </a:rPr>
              <a:t>Elbirliği Mülkiyeti </a:t>
            </a:r>
            <a:r>
              <a:rPr lang="tr-TR" sz="3600" dirty="0">
                <a:latin typeface="Times New Roman" pitchFamily="18" charset="0"/>
                <a:cs typeface="Times New Roman" pitchFamily="18" charset="0"/>
              </a:rPr>
              <a:t>denir. (</a:t>
            </a:r>
            <a:r>
              <a:rPr lang="tr-TR" sz="3600" b="1" i="1" dirty="0">
                <a:latin typeface="Times New Roman" pitchFamily="18" charset="0"/>
                <a:cs typeface="Times New Roman" pitchFamily="18" charset="0"/>
              </a:rPr>
              <a:t>Eren</a:t>
            </a:r>
            <a:r>
              <a:rPr lang="tr-TR" sz="3600" i="1" dirty="0">
                <a:latin typeface="Times New Roman" pitchFamily="18" charset="0"/>
                <a:cs typeface="Times New Roman" pitchFamily="18" charset="0"/>
              </a:rPr>
              <a:t>, Mülkiyet H., 4. B., s. 128)</a:t>
            </a:r>
          </a:p>
          <a:p>
            <a:pPr algn="just"/>
            <a:r>
              <a:rPr lang="tr-TR" sz="3600" b="1" i="1" dirty="0" err="1">
                <a:latin typeface="Times New Roman" pitchFamily="18" charset="0"/>
                <a:cs typeface="Times New Roman" pitchFamily="18" charset="0"/>
              </a:rPr>
              <a:t>Liver’e</a:t>
            </a:r>
            <a:r>
              <a:rPr lang="tr-TR" sz="3600" b="1" i="1" dirty="0">
                <a:latin typeface="Times New Roman" pitchFamily="18" charset="0"/>
                <a:cs typeface="Times New Roman" pitchFamily="18" charset="0"/>
              </a:rPr>
              <a:t> göre</a:t>
            </a:r>
            <a:r>
              <a:rPr lang="tr-TR" sz="3600" i="1" dirty="0">
                <a:latin typeface="Times New Roman" pitchFamily="18" charset="0"/>
                <a:cs typeface="Times New Roman" pitchFamily="18" charset="0"/>
              </a:rPr>
              <a:t> </a:t>
            </a:r>
            <a:r>
              <a:rPr lang="tr-TR" sz="3600" b="1" i="1" dirty="0">
                <a:latin typeface="Times New Roman" pitchFamily="18" charset="0"/>
                <a:cs typeface="Times New Roman" pitchFamily="18" charset="0"/>
              </a:rPr>
              <a:t>Elbirliği Mülkiyeti</a:t>
            </a:r>
            <a:r>
              <a:rPr lang="tr-TR" sz="3600" i="1" dirty="0">
                <a:latin typeface="Times New Roman" pitchFamily="18" charset="0"/>
                <a:cs typeface="Times New Roman" pitchFamily="18" charset="0"/>
              </a:rPr>
              <a:t>, </a:t>
            </a:r>
            <a:r>
              <a:rPr lang="tr-TR" sz="3600" dirty="0">
                <a:latin typeface="Times New Roman" pitchFamily="18" charset="0"/>
                <a:cs typeface="Times New Roman" pitchFamily="18" charset="0"/>
              </a:rPr>
              <a:t>tüzel kişiliği bulunmayan bir kişi topluluğu üyelerinin bir malvarlığı üzerinde haiz oldukları haklar bütünüdür. </a:t>
            </a:r>
          </a:p>
          <a:p>
            <a:pPr marL="0" indent="0">
              <a:buNone/>
            </a:pPr>
            <a:endParaRPr lang="tr-TR" dirty="0"/>
          </a:p>
        </p:txBody>
      </p:sp>
    </p:spTree>
    <p:extLst>
      <p:ext uri="{BB962C8B-B14F-4D97-AF65-F5344CB8AC3E}">
        <p14:creationId xmlns:p14="http://schemas.microsoft.com/office/powerpoint/2010/main" val="17234850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Bu görüş, Medeni Kanun’un ruhuna uymamaktadır</a:t>
            </a:r>
            <a:r>
              <a:rPr lang="tr-TR" sz="3600" dirty="0">
                <a:latin typeface="Times New Roman" panose="02020603050405020304" pitchFamily="18" charset="0"/>
                <a:cs typeface="Times New Roman" panose="02020603050405020304" pitchFamily="18" charset="0"/>
              </a:rPr>
              <a:t>. </a:t>
            </a:r>
          </a:p>
          <a:p>
            <a:pPr algn="just"/>
            <a:r>
              <a:rPr lang="tr-TR" sz="3600" dirty="0">
                <a:latin typeface="Times New Roman" panose="02020603050405020304" pitchFamily="18" charset="0"/>
                <a:cs typeface="Times New Roman" panose="02020603050405020304" pitchFamily="18" charset="0"/>
              </a:rPr>
              <a:t>Çünkü, </a:t>
            </a:r>
            <a:r>
              <a:rPr lang="tr-TR" sz="3600" b="1" i="1" dirty="0">
                <a:latin typeface="Times New Roman" panose="02020603050405020304" pitchFamily="18" charset="0"/>
                <a:cs typeface="Times New Roman" panose="02020603050405020304" pitchFamily="18" charset="0"/>
              </a:rPr>
              <a:t>Medeni Kanun m. 688 / 1 hükmüne göre</a:t>
            </a:r>
            <a:r>
              <a:rPr lang="tr-TR" sz="3600" b="1" dirty="0">
                <a:latin typeface="Times New Roman" panose="02020603050405020304" pitchFamily="18" charset="0"/>
                <a:cs typeface="Times New Roman" panose="02020603050405020304" pitchFamily="18" charset="0"/>
              </a:rPr>
              <a:t>,</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Paylar, maddi olarak, fiilen bölünmemiştir. </a:t>
            </a:r>
          </a:p>
          <a:p>
            <a:pPr algn="just"/>
            <a:r>
              <a:rPr lang="tr-TR" sz="3600" b="1" dirty="0">
                <a:latin typeface="Times New Roman" panose="02020603050405020304" pitchFamily="18" charset="0"/>
                <a:cs typeface="Times New Roman" panose="02020603050405020304" pitchFamily="18" charset="0"/>
              </a:rPr>
              <a:t>Belirtilen madde aynen şu hükmü taşımaktadır</a:t>
            </a:r>
            <a:r>
              <a:rPr lang="tr-TR" sz="3600" dirty="0">
                <a:latin typeface="Times New Roman" panose="02020603050405020304" pitchFamily="18" charset="0"/>
                <a:cs typeface="Times New Roman" panose="02020603050405020304" pitchFamily="18" charset="0"/>
              </a:rPr>
              <a:t>:  «</a:t>
            </a:r>
            <a:r>
              <a:rPr lang="tr-TR" sz="3600" i="1" dirty="0">
                <a:latin typeface="Times New Roman" panose="02020603050405020304" pitchFamily="18" charset="0"/>
                <a:cs typeface="Times New Roman" panose="02020603050405020304" pitchFamily="18" charset="0"/>
              </a:rPr>
              <a:t>Paylı mülkiyette birden çok kimse, maddi olarak bölünmüş olmayan bir şeyin tamamına belli paylarla maliktir.»</a:t>
            </a:r>
          </a:p>
          <a:p>
            <a:pPr marL="0" indent="0" algn="just">
              <a:buNone/>
            </a:pPr>
            <a:endParaRPr lang="tr-TR" sz="3200" dirty="0"/>
          </a:p>
          <a:p>
            <a:pPr algn="just"/>
            <a:endParaRPr lang="tr-TR" sz="2400" dirty="0"/>
          </a:p>
        </p:txBody>
      </p:sp>
    </p:spTree>
    <p:extLst>
      <p:ext uri="{BB962C8B-B14F-4D97-AF65-F5344CB8AC3E}">
        <p14:creationId xmlns:p14="http://schemas.microsoft.com/office/powerpoint/2010/main" val="3711112469"/>
      </p:ext>
    </p:extLst>
  </p:cSld>
  <p:clrMapOvr>
    <a:masterClrMapping/>
  </p:clrMapOvr>
</p:sld>
</file>

<file path=ppt/slides/slide2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a:latin typeface="Times New Roman" panose="02020603050405020304" pitchFamily="18" charset="0"/>
                <a:cs typeface="Times New Roman" panose="02020603050405020304" pitchFamily="18" charset="0"/>
              </a:rPr>
              <a:t>Bu tanımlardan anlaşılacağı üzere, </a:t>
            </a:r>
            <a:r>
              <a:rPr lang="tr-TR" sz="3200" b="1" i="1" dirty="0">
                <a:latin typeface="Times New Roman" panose="02020603050405020304" pitchFamily="18" charset="0"/>
                <a:cs typeface="Times New Roman" panose="02020603050405020304" pitchFamily="18" charset="0"/>
              </a:rPr>
              <a:t>Eren’e</a:t>
            </a:r>
            <a:r>
              <a:rPr lang="tr-TR" sz="3200" dirty="0">
                <a:latin typeface="Times New Roman" panose="02020603050405020304" pitchFamily="18" charset="0"/>
                <a:cs typeface="Times New Roman" panose="02020603050405020304" pitchFamily="18" charset="0"/>
              </a:rPr>
              <a:t> göre, </a:t>
            </a:r>
            <a:r>
              <a:rPr lang="tr-TR" sz="3200" b="1" dirty="0">
                <a:latin typeface="Times New Roman" panose="02020603050405020304" pitchFamily="18" charset="0"/>
                <a:cs typeface="Times New Roman" panose="02020603050405020304" pitchFamily="18" charset="0"/>
              </a:rPr>
              <a:t>Elbirliği Mülkiyetinin mevcut olabilmesi için iki şartın gerçekleşmesi gerekmektedir (</a:t>
            </a:r>
            <a:r>
              <a:rPr lang="tr-TR" b="1" i="1" dirty="0">
                <a:latin typeface="Times New Roman" panose="02020603050405020304" pitchFamily="18" charset="0"/>
                <a:cs typeface="Times New Roman" panose="02020603050405020304" pitchFamily="18" charset="0"/>
              </a:rPr>
              <a:t>Eren,</a:t>
            </a:r>
            <a:r>
              <a:rPr lang="tr-TR" i="1" dirty="0">
                <a:latin typeface="Times New Roman" panose="02020603050405020304" pitchFamily="18" charset="0"/>
                <a:cs typeface="Times New Roman" panose="02020603050405020304" pitchFamily="18" charset="0"/>
              </a:rPr>
              <a:t> Mülkiyet H., 4. B., s. 128):</a:t>
            </a:r>
          </a:p>
          <a:p>
            <a:pPr algn="just"/>
            <a:r>
              <a:rPr lang="tr-TR" sz="3200" b="1" i="1" dirty="0">
                <a:latin typeface="Times New Roman" panose="02020603050405020304" pitchFamily="18" charset="0"/>
                <a:cs typeface="Times New Roman" panose="02020603050405020304" pitchFamily="18" charset="0"/>
              </a:rPr>
              <a:t>Ortaklar arasında daha önce mevcut olması gereken bir Topluluk İlişkisi </a:t>
            </a:r>
          </a:p>
          <a:p>
            <a:pPr algn="just"/>
            <a:r>
              <a:rPr lang="tr-TR" sz="3200" b="1" i="1" dirty="0">
                <a:latin typeface="Times New Roman" panose="02020603050405020304" pitchFamily="18" charset="0"/>
                <a:cs typeface="Times New Roman" panose="02020603050405020304" pitchFamily="18" charset="0"/>
              </a:rPr>
              <a:t>Bu ilişki sebebiyle meydana gelen ve Malın Tamamını kapsayan Paylara bölünmemiş bir Elbirliğiyle Hak Sahipliği İlişkisi </a:t>
            </a:r>
          </a:p>
        </p:txBody>
      </p:sp>
    </p:spTree>
    <p:extLst>
      <p:ext uri="{BB962C8B-B14F-4D97-AF65-F5344CB8AC3E}">
        <p14:creationId xmlns:p14="http://schemas.microsoft.com/office/powerpoint/2010/main" val="1838444815"/>
      </p:ext>
    </p:extLst>
  </p:cSld>
  <p:clrMapOvr>
    <a:masterClrMapping/>
  </p:clrMapOvr>
</p:sld>
</file>

<file path=ppt/slides/slide2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Elbirliği Mülkiyetinin Temel Sebebini teşkil eden bu Topluluk İlişkisine, </a:t>
            </a:r>
            <a:r>
              <a:rPr lang="tr-TR" b="1" dirty="0">
                <a:latin typeface="Times New Roman" panose="02020603050405020304" pitchFamily="18" charset="0"/>
                <a:cs typeface="Times New Roman" panose="02020603050405020304" pitchFamily="18" charset="0"/>
              </a:rPr>
              <a:t>«Elbirliği Ortaklığı»</a:t>
            </a:r>
            <a:r>
              <a:rPr lang="tr-TR" dirty="0">
                <a:latin typeface="Times New Roman" panose="02020603050405020304" pitchFamily="18" charset="0"/>
                <a:cs typeface="Times New Roman" panose="02020603050405020304" pitchFamily="18" charset="0"/>
              </a:rPr>
              <a:t> denir. </a:t>
            </a:r>
          </a:p>
          <a:p>
            <a:pPr algn="just"/>
            <a:r>
              <a:rPr lang="tr-TR" b="1" u="sng" dirty="0">
                <a:latin typeface="Times New Roman" panose="02020603050405020304" pitchFamily="18" charset="0"/>
                <a:cs typeface="Times New Roman" panose="02020603050405020304" pitchFamily="18" charset="0"/>
              </a:rPr>
              <a:t>Pozitif Hukukumuzda Elbirliği Mülkiyeti halleri şunlardır</a:t>
            </a:r>
            <a:r>
              <a:rPr lang="tr-TR" u="sng" dirty="0">
                <a:latin typeface="Times New Roman" panose="02020603050405020304" pitchFamily="18" charset="0"/>
                <a:cs typeface="Times New Roman" panose="02020603050405020304" pitchFamily="18" charset="0"/>
              </a:rPr>
              <a:t>: </a:t>
            </a:r>
          </a:p>
          <a:p>
            <a:pPr algn="just"/>
            <a:r>
              <a:rPr lang="tr-TR" b="1" i="1" dirty="0">
                <a:latin typeface="Times New Roman" panose="02020603050405020304" pitchFamily="18" charset="0"/>
                <a:cs typeface="Times New Roman" panose="02020603050405020304" pitchFamily="18" charset="0"/>
              </a:rPr>
              <a:t>Miras Ortaklığı </a:t>
            </a:r>
            <a:r>
              <a:rPr lang="tr-TR" sz="2400" dirty="0">
                <a:latin typeface="Times New Roman" panose="02020603050405020304" pitchFamily="18" charset="0"/>
                <a:cs typeface="Times New Roman" panose="02020603050405020304" pitchFamily="18" charset="0"/>
              </a:rPr>
              <a:t>(</a:t>
            </a:r>
            <a:r>
              <a:rPr lang="tr-TR" sz="2400" i="1" dirty="0">
                <a:latin typeface="Times New Roman" panose="02020603050405020304" pitchFamily="18" charset="0"/>
                <a:cs typeface="Times New Roman" panose="02020603050405020304" pitchFamily="18" charset="0"/>
              </a:rPr>
              <a:t>TMK m. 640</a:t>
            </a:r>
            <a:r>
              <a:rPr lang="tr-TR" sz="2400" dirty="0">
                <a:latin typeface="Times New Roman" panose="02020603050405020304" pitchFamily="18" charset="0"/>
                <a:cs typeface="Times New Roman" panose="02020603050405020304" pitchFamily="18" charset="0"/>
              </a:rPr>
              <a:t>), </a:t>
            </a:r>
          </a:p>
          <a:p>
            <a:pPr algn="just"/>
            <a:r>
              <a:rPr lang="tr-TR" b="1" i="1" dirty="0">
                <a:latin typeface="Times New Roman" panose="02020603050405020304" pitchFamily="18" charset="0"/>
                <a:cs typeface="Times New Roman" panose="02020603050405020304" pitchFamily="18" charset="0"/>
              </a:rPr>
              <a:t>Adi Ortaklık </a:t>
            </a:r>
            <a:r>
              <a:rPr lang="tr-TR" dirty="0">
                <a:latin typeface="Times New Roman" panose="02020603050405020304" pitchFamily="18" charset="0"/>
                <a:cs typeface="Times New Roman" panose="02020603050405020304" pitchFamily="18" charset="0"/>
              </a:rPr>
              <a:t>(</a:t>
            </a:r>
            <a:r>
              <a:rPr lang="tr-TR" sz="2400" i="1" dirty="0">
                <a:latin typeface="Times New Roman" panose="02020603050405020304" pitchFamily="18" charset="0"/>
                <a:cs typeface="Times New Roman" panose="02020603050405020304" pitchFamily="18" charset="0"/>
              </a:rPr>
              <a:t>TBK m. 620</a:t>
            </a:r>
            <a:r>
              <a:rPr lang="tr-TR" sz="2400" dirty="0">
                <a:latin typeface="Times New Roman" panose="02020603050405020304" pitchFamily="18" charset="0"/>
                <a:cs typeface="Times New Roman" panose="02020603050405020304" pitchFamily="18" charset="0"/>
              </a:rPr>
              <a:t>), </a:t>
            </a:r>
          </a:p>
          <a:p>
            <a:pPr algn="just"/>
            <a:r>
              <a:rPr lang="tr-TR" b="1" i="1" dirty="0">
                <a:latin typeface="Times New Roman" panose="02020603050405020304" pitchFamily="18" charset="0"/>
                <a:cs typeface="Times New Roman" panose="02020603050405020304" pitchFamily="18" charset="0"/>
              </a:rPr>
              <a:t>Karı Koca Mal Ortaklığı </a:t>
            </a:r>
            <a:r>
              <a:rPr lang="tr-TR" dirty="0">
                <a:latin typeface="Times New Roman" panose="02020603050405020304" pitchFamily="18" charset="0"/>
                <a:cs typeface="Times New Roman" panose="02020603050405020304" pitchFamily="18" charset="0"/>
              </a:rPr>
              <a:t>(</a:t>
            </a:r>
            <a:r>
              <a:rPr lang="tr-TR" sz="2400" dirty="0">
                <a:latin typeface="Times New Roman" panose="02020603050405020304" pitchFamily="18" charset="0"/>
                <a:cs typeface="Times New Roman" panose="02020603050405020304" pitchFamily="18" charset="0"/>
              </a:rPr>
              <a:t>TMK m. 256), </a:t>
            </a:r>
          </a:p>
          <a:p>
            <a:pPr algn="just"/>
            <a:r>
              <a:rPr lang="tr-TR" b="1" i="1" dirty="0">
                <a:latin typeface="Times New Roman" panose="02020603050405020304" pitchFamily="18" charset="0"/>
                <a:cs typeface="Times New Roman" panose="02020603050405020304" pitchFamily="18" charset="0"/>
              </a:rPr>
              <a:t>Aile Malları Ortaklığı </a:t>
            </a:r>
            <a:r>
              <a:rPr lang="tr-TR" dirty="0">
                <a:latin typeface="Times New Roman" panose="02020603050405020304" pitchFamily="18" charset="0"/>
                <a:cs typeface="Times New Roman" panose="02020603050405020304" pitchFamily="18" charset="0"/>
              </a:rPr>
              <a:t>(</a:t>
            </a:r>
            <a:r>
              <a:rPr lang="tr-TR" sz="2400" i="1" dirty="0">
                <a:latin typeface="Times New Roman" panose="02020603050405020304" pitchFamily="18" charset="0"/>
                <a:cs typeface="Times New Roman" panose="02020603050405020304" pitchFamily="18" charset="0"/>
              </a:rPr>
              <a:t>TMK m. 373, 379</a:t>
            </a:r>
            <a:r>
              <a:rPr lang="tr-TR" i="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hallerinde </a:t>
            </a:r>
            <a:r>
              <a:rPr lang="tr-TR" b="1" dirty="0">
                <a:latin typeface="Times New Roman" panose="02020603050405020304" pitchFamily="18" charset="0"/>
                <a:cs typeface="Times New Roman" panose="02020603050405020304" pitchFamily="18" charset="0"/>
              </a:rPr>
              <a:t>Elbirliği Mülkiyeti  </a:t>
            </a:r>
            <a:r>
              <a:rPr lang="tr-TR" dirty="0">
                <a:latin typeface="Times New Roman" panose="02020603050405020304" pitchFamily="18" charset="0"/>
                <a:cs typeface="Times New Roman" panose="02020603050405020304" pitchFamily="18" charset="0"/>
              </a:rPr>
              <a:t>söz konusu olur. </a:t>
            </a:r>
          </a:p>
          <a:p>
            <a:pPr marL="0" indent="0">
              <a:buNone/>
            </a:pPr>
            <a:endParaRPr lang="tr-TR" dirty="0"/>
          </a:p>
        </p:txBody>
      </p:sp>
    </p:spTree>
    <p:extLst>
      <p:ext uri="{BB962C8B-B14F-4D97-AF65-F5344CB8AC3E}">
        <p14:creationId xmlns:p14="http://schemas.microsoft.com/office/powerpoint/2010/main" val="648889955"/>
      </p:ext>
    </p:extLst>
  </p:cSld>
  <p:clrMapOvr>
    <a:masterClrMapping/>
  </p:clrMapOvr>
</p:sld>
</file>

<file path=ppt/slides/slide2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Elbirliği Mülkiyeti</a:t>
            </a:r>
            <a:r>
              <a:rPr lang="tr-TR" dirty="0">
                <a:latin typeface="Times New Roman" panose="02020603050405020304" pitchFamily="18" charset="0"/>
                <a:cs typeface="Times New Roman" panose="02020603050405020304" pitchFamily="18" charset="0"/>
              </a:rPr>
              <a:t>, aralarında </a:t>
            </a:r>
            <a:r>
              <a:rPr lang="tr-TR" b="1" dirty="0">
                <a:latin typeface="Times New Roman" panose="02020603050405020304" pitchFamily="18" charset="0"/>
                <a:cs typeface="Times New Roman" panose="02020603050405020304" pitchFamily="18" charset="0"/>
              </a:rPr>
              <a:t>Kişisel bir İlişki</a:t>
            </a:r>
            <a:r>
              <a:rPr lang="tr-TR" dirty="0">
                <a:latin typeface="Times New Roman" panose="02020603050405020304" pitchFamily="18" charset="0"/>
                <a:cs typeface="Times New Roman" panose="02020603050405020304" pitchFamily="18" charset="0"/>
              </a:rPr>
              <a:t>, bir </a:t>
            </a:r>
            <a:r>
              <a:rPr lang="tr-TR" b="1" dirty="0">
                <a:latin typeface="Times New Roman" panose="02020603050405020304" pitchFamily="18" charset="0"/>
                <a:cs typeface="Times New Roman" panose="02020603050405020304" pitchFamily="18" charset="0"/>
              </a:rPr>
              <a:t>Ortaklık Bağı </a:t>
            </a:r>
            <a:r>
              <a:rPr lang="tr-TR" dirty="0">
                <a:latin typeface="Times New Roman" panose="02020603050405020304" pitchFamily="18" charset="0"/>
                <a:cs typeface="Times New Roman" panose="02020603050405020304" pitchFamily="18" charset="0"/>
              </a:rPr>
              <a:t>bulunan kimselerin, bu Ortaklıkları sebebiyle bir Mala, </a:t>
            </a:r>
            <a:r>
              <a:rPr lang="tr-TR" b="1" dirty="0">
                <a:latin typeface="Times New Roman" panose="02020603050405020304" pitchFamily="18" charset="0"/>
                <a:cs typeface="Times New Roman" panose="02020603050405020304" pitchFamily="18" charset="0"/>
              </a:rPr>
              <a:t>Birlikte Malik </a:t>
            </a:r>
            <a:r>
              <a:rPr lang="tr-TR" dirty="0">
                <a:latin typeface="Times New Roman" panose="02020603050405020304" pitchFamily="18" charset="0"/>
                <a:cs typeface="Times New Roman" panose="02020603050405020304" pitchFamily="18" charset="0"/>
              </a:rPr>
              <a:t>olmaları halidir. </a:t>
            </a:r>
          </a:p>
          <a:p>
            <a:pPr algn="just"/>
            <a:r>
              <a:rPr lang="tr-TR" dirty="0">
                <a:latin typeface="Times New Roman" panose="02020603050405020304" pitchFamily="18" charset="0"/>
                <a:cs typeface="Times New Roman" panose="02020603050405020304" pitchFamily="18" charset="0"/>
              </a:rPr>
              <a:t>Bu Ortaklığın en önemli Özelliklerinden biri, </a:t>
            </a:r>
            <a:r>
              <a:rPr lang="tr-TR" b="1" dirty="0">
                <a:latin typeface="Times New Roman" panose="02020603050405020304" pitchFamily="18" charset="0"/>
                <a:cs typeface="Times New Roman" panose="02020603050405020304" pitchFamily="18" charset="0"/>
              </a:rPr>
              <a:t>Tüzel Kişiliği olmayan bir Ortaklık </a:t>
            </a:r>
            <a:r>
              <a:rPr lang="tr-TR" dirty="0">
                <a:latin typeface="Times New Roman" panose="02020603050405020304" pitchFamily="18" charset="0"/>
                <a:cs typeface="Times New Roman" panose="02020603050405020304" pitchFamily="18" charset="0"/>
              </a:rPr>
              <a:t>olarak kabul edilmesidir. </a:t>
            </a:r>
          </a:p>
          <a:p>
            <a:pPr algn="just"/>
            <a:r>
              <a:rPr lang="tr-TR" b="1" dirty="0">
                <a:latin typeface="Times New Roman" panose="02020603050405020304" pitchFamily="18" charset="0"/>
                <a:cs typeface="Times New Roman" panose="02020603050405020304" pitchFamily="18" charset="0"/>
              </a:rPr>
              <a:t>Elbirliği Mülkiyetine yol açan Ortaklık</a:t>
            </a:r>
            <a:r>
              <a:rPr lang="tr-TR" dirty="0">
                <a:latin typeface="Times New Roman" panose="02020603050405020304" pitchFamily="18" charset="0"/>
                <a:cs typeface="Times New Roman" panose="02020603050405020304" pitchFamily="18" charset="0"/>
              </a:rPr>
              <a:t>, Kanunun kendisine bu niteliği tanıdığı bir Ortaklıktır. Bu tür Ortaklığa, </a:t>
            </a:r>
            <a:r>
              <a:rPr lang="tr-TR" b="1" dirty="0">
                <a:latin typeface="Times New Roman" panose="02020603050405020304" pitchFamily="18" charset="0"/>
                <a:cs typeface="Times New Roman" panose="02020603050405020304" pitchFamily="18" charset="0"/>
              </a:rPr>
              <a:t>Elbirliği Ortaklığı </a:t>
            </a:r>
            <a:r>
              <a:rPr lang="tr-TR" dirty="0">
                <a:latin typeface="Times New Roman" panose="02020603050405020304" pitchFamily="18" charset="0"/>
                <a:cs typeface="Times New Roman" panose="02020603050405020304" pitchFamily="18" charset="0"/>
              </a:rPr>
              <a:t>denilmektedir. </a:t>
            </a:r>
          </a:p>
        </p:txBody>
      </p:sp>
    </p:spTree>
    <p:extLst>
      <p:ext uri="{BB962C8B-B14F-4D97-AF65-F5344CB8AC3E}">
        <p14:creationId xmlns:p14="http://schemas.microsoft.com/office/powerpoint/2010/main" val="1615387259"/>
      </p:ext>
    </p:extLst>
  </p:cSld>
  <p:clrMapOvr>
    <a:masterClrMapping/>
  </p:clrMapOvr>
</p:sld>
</file>

<file path=ppt/slides/slide2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b="1" dirty="0"/>
          </a:p>
        </p:txBody>
      </p:sp>
      <p:sp>
        <p:nvSpPr>
          <p:cNvPr id="3" name="2 İçerik Yer Tutucusu"/>
          <p:cNvSpPr>
            <a:spLocks noGrp="1"/>
          </p:cNvSpPr>
          <p:nvPr>
            <p:ph idx="1"/>
          </p:nvPr>
        </p:nvSpPr>
        <p:spPr>
          <a:xfrm>
            <a:off x="541868" y="1690688"/>
            <a:ext cx="10532530" cy="5167312"/>
          </a:xfrm>
        </p:spPr>
        <p:txBody>
          <a:bodyPr>
            <a:noAutofit/>
          </a:bodyPr>
          <a:lstStyle/>
          <a:p>
            <a:pPr algn="just"/>
            <a:r>
              <a:rPr lang="tr-TR" b="1" dirty="0">
                <a:latin typeface="Times New Roman" panose="02020603050405020304" pitchFamily="18" charset="0"/>
                <a:cs typeface="Times New Roman" panose="02020603050405020304" pitchFamily="18" charset="0"/>
              </a:rPr>
              <a:t>Elbirliği Mülkiyetinde</a:t>
            </a:r>
            <a:r>
              <a:rPr lang="tr-TR" dirty="0">
                <a:latin typeface="Times New Roman" panose="02020603050405020304" pitchFamily="18" charset="0"/>
                <a:cs typeface="Times New Roman" panose="02020603050405020304" pitchFamily="18" charset="0"/>
              </a:rPr>
              <a:t>, Mülkiyet Hakkı, ortaklığı meydana getiren kişilere aittir; diğer bir deyişle Ortaklar, Mülkiyet Hakkına </a:t>
            </a:r>
            <a:r>
              <a:rPr lang="tr-TR" b="1" dirty="0">
                <a:latin typeface="Times New Roman" panose="02020603050405020304" pitchFamily="18" charset="0"/>
                <a:cs typeface="Times New Roman" panose="02020603050405020304" pitchFamily="18" charset="0"/>
              </a:rPr>
              <a:t>elbirliğiyle </a:t>
            </a:r>
            <a:r>
              <a:rPr lang="tr-TR" dirty="0">
                <a:latin typeface="Times New Roman" panose="02020603050405020304" pitchFamily="18" charset="0"/>
                <a:cs typeface="Times New Roman" panose="02020603050405020304" pitchFamily="18" charset="0"/>
              </a:rPr>
              <a:t>sahiptirler. </a:t>
            </a:r>
          </a:p>
          <a:p>
            <a:pPr algn="just"/>
            <a:r>
              <a:rPr lang="tr-TR" b="1" dirty="0">
                <a:latin typeface="Times New Roman" panose="02020603050405020304" pitchFamily="18" charset="0"/>
                <a:cs typeface="Times New Roman" panose="02020603050405020304" pitchFamily="18" charset="0"/>
              </a:rPr>
              <a:t>Paylı Mülkiyette</a:t>
            </a:r>
            <a:r>
              <a:rPr lang="tr-TR" dirty="0">
                <a:latin typeface="Times New Roman" panose="02020603050405020304" pitchFamily="18" charset="0"/>
                <a:cs typeface="Times New Roman" panose="02020603050405020304" pitchFamily="18" charset="0"/>
              </a:rPr>
              <a:t>, Malikler arasındaki birlik bu Mülkiyetten ötürü vücut bulurken, </a:t>
            </a:r>
            <a:r>
              <a:rPr lang="tr-TR" b="1" dirty="0">
                <a:latin typeface="Times New Roman" panose="02020603050405020304" pitchFamily="18" charset="0"/>
                <a:cs typeface="Times New Roman" panose="02020603050405020304" pitchFamily="18" charset="0"/>
              </a:rPr>
              <a:t>Elbirliği ile Mülkiyette </a:t>
            </a:r>
            <a:r>
              <a:rPr lang="tr-TR" dirty="0">
                <a:latin typeface="Times New Roman" panose="02020603050405020304" pitchFamily="18" charset="0"/>
                <a:cs typeface="Times New Roman" panose="02020603050405020304" pitchFamily="18" charset="0"/>
              </a:rPr>
              <a:t>Ortaklık, Mülkiyetten önce mevcut bulunmaktadır ve Mülkiyete </a:t>
            </a:r>
            <a:r>
              <a:rPr lang="tr-TR" b="1" dirty="0">
                <a:latin typeface="Times New Roman" panose="02020603050405020304" pitchFamily="18" charset="0"/>
                <a:cs typeface="Times New Roman" panose="02020603050405020304" pitchFamily="18" charset="0"/>
              </a:rPr>
              <a:t>elbirliği</a:t>
            </a:r>
            <a:r>
              <a:rPr lang="tr-TR" dirty="0">
                <a:latin typeface="Times New Roman" panose="02020603050405020304" pitchFamily="18" charset="0"/>
                <a:cs typeface="Times New Roman" panose="02020603050405020304" pitchFamily="18" charset="0"/>
              </a:rPr>
              <a:t> vasfını veren bu Ortaklıktır.</a:t>
            </a:r>
          </a:p>
          <a:p>
            <a:pPr algn="just"/>
            <a:r>
              <a:rPr lang="tr-TR" b="1" dirty="0">
                <a:latin typeface="Times New Roman" panose="02020603050405020304" pitchFamily="18" charset="0"/>
                <a:cs typeface="Times New Roman" panose="02020603050405020304" pitchFamily="18" charset="0"/>
              </a:rPr>
              <a:t>Elbirliği Mülkiyetinde</a:t>
            </a:r>
            <a:r>
              <a:rPr lang="tr-TR" dirty="0">
                <a:latin typeface="Times New Roman" panose="02020603050405020304" pitchFamily="18" charset="0"/>
                <a:cs typeface="Times New Roman" panose="02020603050405020304" pitchFamily="18" charset="0"/>
              </a:rPr>
              <a:t>, Paylı Mülkiyetteki anlamda Pay kavramına yer yoktur; ancak kendine özgü işlevleri olan bir Pay kavramı vardır. </a:t>
            </a:r>
          </a:p>
          <a:p>
            <a:pPr algn="just"/>
            <a:r>
              <a:rPr lang="tr-TR" dirty="0">
                <a:latin typeface="Times New Roman" panose="02020603050405020304" pitchFamily="18" charset="0"/>
                <a:cs typeface="Times New Roman" panose="02020603050405020304" pitchFamily="18" charset="0"/>
              </a:rPr>
              <a:t>Buna göre Pay, kazancın ve tasfiye sonucu elde edilecek değerin bölünmesinde önem taşır. </a:t>
            </a:r>
          </a:p>
        </p:txBody>
      </p:sp>
    </p:spTree>
    <p:extLst>
      <p:ext uri="{BB962C8B-B14F-4D97-AF65-F5344CB8AC3E}">
        <p14:creationId xmlns:p14="http://schemas.microsoft.com/office/powerpoint/2010/main" val="300074431"/>
      </p:ext>
    </p:extLst>
  </p:cSld>
  <p:clrMapOvr>
    <a:masterClrMapping/>
  </p:clrMapOvr>
</p:sld>
</file>

<file path=ppt/slides/slide2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243408"/>
            <a:ext cx="8229600" cy="1296144"/>
          </a:xfrm>
        </p:spPr>
        <p:txBody>
          <a:bodyPr>
            <a:normAutofit fontScale="90000"/>
          </a:bodyPr>
          <a:lstStyle/>
          <a:p>
            <a:pPr algn="ctr"/>
            <a:r>
              <a:rPr lang="tr-TR" b="1" dirty="0">
                <a:solidFill>
                  <a:schemeClr val="tx1"/>
                </a:solidFill>
                <a:latin typeface="Times New Roman" pitchFamily="18" charset="0"/>
                <a:cs typeface="Times New Roman" pitchFamily="18" charset="0"/>
              </a:rPr>
              <a:t>Elbirliği İle Mülkiyetin Özellikleri</a:t>
            </a:r>
            <a:endParaRPr lang="tr-TR" dirty="0"/>
          </a:p>
        </p:txBody>
      </p:sp>
      <p:graphicFrame>
        <p:nvGraphicFramePr>
          <p:cNvPr id="4" name="3 İçerik Yer Tutucusu"/>
          <p:cNvGraphicFramePr>
            <a:graphicFrameLocks noGrp="1"/>
          </p:cNvGraphicFramePr>
          <p:nvPr>
            <p:ph idx="1"/>
            <p:extLst>
              <p:ext uri="{D42A27DB-BD31-4B8C-83A1-F6EECF244321}">
                <p14:modId xmlns:p14="http://schemas.microsoft.com/office/powerpoint/2010/main" val="3104810613"/>
              </p:ext>
            </p:extLst>
          </p:nvPr>
        </p:nvGraphicFramePr>
        <p:xfrm>
          <a:off x="1524000" y="908720"/>
          <a:ext cx="9144000" cy="59492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95621007"/>
      </p:ext>
    </p:extLst>
  </p:cSld>
  <p:clrMapOvr>
    <a:masterClrMapping/>
  </p:clrMapOvr>
</p:sld>
</file>

<file path=ppt/slides/slide2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ctr"/>
            <a:r>
              <a:rPr lang="tr-TR" sz="4800" b="1" dirty="0">
                <a:latin typeface="Times New Roman" pitchFamily="18" charset="0"/>
                <a:cs typeface="Times New Roman" pitchFamily="18" charset="0"/>
              </a:rPr>
              <a:t>Elbirliği Mülkiyetinin Kazanılması</a:t>
            </a:r>
          </a:p>
        </p:txBody>
      </p:sp>
      <p:graphicFrame>
        <p:nvGraphicFramePr>
          <p:cNvPr id="4" name="3 İçerik Yer Tutucusu"/>
          <p:cNvGraphicFramePr>
            <a:graphicFrameLocks noGrp="1"/>
          </p:cNvGraphicFramePr>
          <p:nvPr>
            <p:ph idx="1"/>
            <p:extLst>
              <p:ext uri="{D42A27DB-BD31-4B8C-83A1-F6EECF244321}">
                <p14:modId xmlns:p14="http://schemas.microsoft.com/office/powerpoint/2010/main" val="3634224576"/>
              </p:ext>
            </p:extLst>
          </p:nvPr>
        </p:nvGraphicFramePr>
        <p:xfrm>
          <a:off x="1981200" y="1882808"/>
          <a:ext cx="82296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77014003"/>
      </p:ext>
    </p:extLst>
  </p:cSld>
  <p:clrMapOvr>
    <a:masterClrMapping/>
  </p:clrMapOvr>
</p:sld>
</file>

<file path=ppt/slides/slide2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0"/>
            <a:ext cx="8229600" cy="1196752"/>
          </a:xfrm>
        </p:spPr>
        <p:txBody>
          <a:bodyPr>
            <a:normAutofit/>
          </a:bodyPr>
          <a:lstStyle/>
          <a:p>
            <a:pPr algn="ctr"/>
            <a:r>
              <a:rPr lang="tr-TR" sz="4800" b="1" dirty="0">
                <a:latin typeface="Times New Roman" pitchFamily="18" charset="0"/>
                <a:cs typeface="Times New Roman" pitchFamily="18" charset="0"/>
              </a:rPr>
              <a:t>Elbirliği Ortaklığı Halleri </a:t>
            </a:r>
            <a:endParaRPr lang="tr-TR" sz="4800" dirty="0"/>
          </a:p>
        </p:txBody>
      </p:sp>
      <p:graphicFrame>
        <p:nvGraphicFramePr>
          <p:cNvPr id="4" name="3 İçerik Yer Tutucusu"/>
          <p:cNvGraphicFramePr>
            <a:graphicFrameLocks noGrp="1"/>
          </p:cNvGraphicFramePr>
          <p:nvPr>
            <p:ph idx="1"/>
            <p:extLst>
              <p:ext uri="{D42A27DB-BD31-4B8C-83A1-F6EECF244321}">
                <p14:modId xmlns:p14="http://schemas.microsoft.com/office/powerpoint/2010/main" val="2492910689"/>
              </p:ext>
            </p:extLst>
          </p:nvPr>
        </p:nvGraphicFramePr>
        <p:xfrm>
          <a:off x="1524000" y="1052736"/>
          <a:ext cx="9144000" cy="58052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27712826"/>
      </p:ext>
    </p:extLst>
  </p:cSld>
  <p:clrMapOvr>
    <a:masterClrMapping/>
  </p:clrMapOvr>
</p:sld>
</file>

<file path=ppt/slides/slide2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Elbirliği Ortaklığı</a:t>
            </a:r>
          </a:p>
        </p:txBody>
      </p:sp>
      <p:sp>
        <p:nvSpPr>
          <p:cNvPr id="3" name="İçerik Yer Tutucusu 2"/>
          <p:cNvSpPr>
            <a:spLocks noGrp="1"/>
          </p:cNvSpPr>
          <p:nvPr>
            <p:ph idx="1"/>
          </p:nvPr>
        </p:nvSpPr>
        <p:spPr/>
        <p:txBody>
          <a:bodyPr>
            <a:normAutofit/>
          </a:bodyPr>
          <a:lstStyle/>
          <a:p>
            <a:pPr algn="just"/>
            <a:r>
              <a:rPr lang="tr-TR" b="1" dirty="0">
                <a:latin typeface="Times New Roman" panose="02020603050405020304" pitchFamily="18" charset="0"/>
                <a:cs typeface="Times New Roman" panose="02020603050405020304" pitchFamily="18" charset="0"/>
              </a:rPr>
              <a:t>Elbirliği Ortaklığı, Kanun tarafından öngörülen </a:t>
            </a:r>
            <a:r>
              <a:rPr lang="tr-TR" dirty="0">
                <a:latin typeface="Times New Roman" panose="02020603050405020304" pitchFamily="18" charset="0"/>
                <a:cs typeface="Times New Roman" panose="02020603050405020304" pitchFamily="18" charset="0"/>
              </a:rPr>
              <a:t>ya</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bir </a:t>
            </a:r>
            <a:r>
              <a:rPr lang="tr-TR" b="1" i="1" dirty="0">
                <a:latin typeface="Times New Roman" panose="02020603050405020304" pitchFamily="18" charset="0"/>
                <a:cs typeface="Times New Roman" panose="02020603050405020304" pitchFamily="18" charset="0"/>
              </a:rPr>
              <a:t>Hukuk</a:t>
            </a:r>
            <a:r>
              <a:rPr lang="tr-TR" b="1" dirty="0">
                <a:latin typeface="Times New Roman" panose="02020603050405020304" pitchFamily="18" charset="0"/>
                <a:cs typeface="Times New Roman" panose="02020603050405020304" pitchFamily="18" charset="0"/>
              </a:rPr>
              <a:t>i </a:t>
            </a:r>
            <a:r>
              <a:rPr lang="tr-TR" b="1" i="1" dirty="0">
                <a:latin typeface="Times New Roman" panose="02020603050405020304" pitchFamily="18" charset="0"/>
                <a:cs typeface="Times New Roman" panose="02020603050405020304" pitchFamily="18" charset="0"/>
              </a:rPr>
              <a:t>Olay </a:t>
            </a:r>
            <a:r>
              <a:rPr lang="tr-TR" dirty="0">
                <a:latin typeface="Times New Roman" panose="02020603050405020304" pitchFamily="18" charset="0"/>
                <a:cs typeface="Times New Roman" panose="02020603050405020304" pitchFamily="18" charset="0"/>
              </a:rPr>
              <a:t>ya da bir </a:t>
            </a:r>
            <a:r>
              <a:rPr lang="tr-TR" b="1" i="1" dirty="0">
                <a:latin typeface="Times New Roman" panose="02020603050405020304" pitchFamily="18" charset="0"/>
                <a:cs typeface="Times New Roman" panose="02020603050405020304" pitchFamily="18" charset="0"/>
              </a:rPr>
              <a:t>Hukuki İşlem </a:t>
            </a:r>
            <a:r>
              <a:rPr lang="tr-TR" dirty="0">
                <a:latin typeface="Times New Roman" panose="02020603050405020304" pitchFamily="18" charset="0"/>
                <a:cs typeface="Times New Roman" panose="02020603050405020304" pitchFamily="18" charset="0"/>
              </a:rPr>
              <a:t>ile</a:t>
            </a:r>
            <a:r>
              <a:rPr lang="tr-TR" b="1" dirty="0">
                <a:latin typeface="Times New Roman" panose="02020603050405020304" pitchFamily="18" charset="0"/>
                <a:cs typeface="Times New Roman" panose="02020603050405020304" pitchFamily="18" charset="0"/>
              </a:rPr>
              <a:t> meydana gelir. </a:t>
            </a:r>
          </a:p>
          <a:p>
            <a:pPr algn="just"/>
            <a:r>
              <a:rPr lang="tr-TR" b="1" dirty="0">
                <a:latin typeface="Times New Roman" panose="02020603050405020304" pitchFamily="18" charset="0"/>
                <a:cs typeface="Times New Roman" panose="02020603050405020304" pitchFamily="18" charset="0"/>
              </a:rPr>
              <a:t>Kanunun öngördüğü bir Hukuki Olay </a:t>
            </a:r>
            <a:r>
              <a:rPr lang="tr-TR" dirty="0">
                <a:latin typeface="Times New Roman" panose="02020603050405020304" pitchFamily="18" charset="0"/>
                <a:cs typeface="Times New Roman" panose="02020603050405020304" pitchFamily="18" charset="0"/>
              </a:rPr>
              <a:t>ile</a:t>
            </a:r>
            <a:r>
              <a:rPr lang="tr-TR" b="1" dirty="0">
                <a:latin typeface="Times New Roman" panose="02020603050405020304" pitchFamily="18" charset="0"/>
                <a:cs typeface="Times New Roman" panose="02020603050405020304" pitchFamily="18" charset="0"/>
              </a:rPr>
              <a:t> meydana gelen Elbirliği Ortaklığı</a:t>
            </a:r>
            <a:r>
              <a:rPr lang="tr-TR" dirty="0">
                <a:latin typeface="Times New Roman" panose="02020603050405020304" pitchFamily="18" charset="0"/>
                <a:cs typeface="Times New Roman" panose="02020603050405020304" pitchFamily="18" charset="0"/>
              </a:rPr>
              <a:t> ise, </a:t>
            </a:r>
            <a:r>
              <a:rPr lang="tr-TR" b="1" i="1" dirty="0">
                <a:latin typeface="Times New Roman" panose="02020603050405020304" pitchFamily="18" charset="0"/>
                <a:cs typeface="Times New Roman" panose="02020603050405020304" pitchFamily="18" charset="0"/>
              </a:rPr>
              <a:t>Miras Ortaklığıdır</a:t>
            </a:r>
            <a:r>
              <a:rPr lang="tr-TR" i="1" dirty="0">
                <a:latin typeface="Times New Roman" panose="02020603050405020304" pitchFamily="18" charset="0"/>
                <a:cs typeface="Times New Roman" panose="02020603050405020304" pitchFamily="18" charset="0"/>
              </a:rPr>
              <a:t>. </a:t>
            </a:r>
          </a:p>
          <a:p>
            <a:pPr algn="just"/>
            <a:r>
              <a:rPr lang="tr-TR" b="1" u="sng" dirty="0">
                <a:latin typeface="Times New Roman" panose="02020603050405020304" pitchFamily="18" charset="0"/>
                <a:cs typeface="Times New Roman" panose="02020603050405020304" pitchFamily="18" charset="0"/>
              </a:rPr>
              <a:t>Miras Ortaklığı</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Ölen bir kimsenin Mirasçılarının birden çok olması durumunda</a:t>
            </a:r>
            <a:r>
              <a:rPr lang="tr-TR" dirty="0">
                <a:latin typeface="Times New Roman" panose="02020603050405020304" pitchFamily="18" charset="0"/>
                <a:cs typeface="Times New Roman" panose="02020603050405020304" pitchFamily="18" charset="0"/>
              </a:rPr>
              <a:t>, bunların </a:t>
            </a:r>
            <a:r>
              <a:rPr lang="tr-TR" b="1" dirty="0">
                <a:latin typeface="Times New Roman" panose="02020603050405020304" pitchFamily="18" charset="0"/>
                <a:cs typeface="Times New Roman" panose="02020603050405020304" pitchFamily="18" charset="0"/>
              </a:rPr>
              <a:t>Tereke bakımından meydana getirdikleri Ortaklıktır</a:t>
            </a:r>
            <a:r>
              <a:rPr lang="tr-TR" dirty="0">
                <a:latin typeface="Times New Roman" panose="02020603050405020304" pitchFamily="18" charset="0"/>
                <a:cs typeface="Times New Roman" panose="02020603050405020304" pitchFamily="18" charset="0"/>
              </a:rPr>
              <a:t> (</a:t>
            </a:r>
            <a:r>
              <a:rPr lang="tr-TR" sz="2400" i="1" dirty="0">
                <a:latin typeface="Times New Roman" panose="02020603050405020304" pitchFamily="18" charset="0"/>
                <a:cs typeface="Times New Roman" panose="02020603050405020304" pitchFamily="18" charset="0"/>
              </a:rPr>
              <a:t>MK m. 640). </a:t>
            </a:r>
          </a:p>
        </p:txBody>
      </p:sp>
    </p:spTree>
    <p:extLst>
      <p:ext uri="{BB962C8B-B14F-4D97-AF65-F5344CB8AC3E}">
        <p14:creationId xmlns:p14="http://schemas.microsoft.com/office/powerpoint/2010/main" val="906308295"/>
      </p:ext>
    </p:extLst>
  </p:cSld>
  <p:clrMapOvr>
    <a:masterClrMapping/>
  </p:clrMapOvr>
</p:sld>
</file>

<file path=ppt/slides/slide2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2400" b="1" dirty="0">
                <a:latin typeface="Times New Roman" panose="02020603050405020304" pitchFamily="18" charset="0"/>
                <a:cs typeface="Times New Roman" panose="02020603050405020304" pitchFamily="18" charset="0"/>
              </a:rPr>
              <a:t>Kanunun Hukuki İşlemle Elbirliği Ortaklığının kurulduğunu kabul ettiği haller ise şunlardır: </a:t>
            </a:r>
          </a:p>
          <a:p>
            <a:pPr algn="just"/>
            <a:r>
              <a:rPr lang="tr-TR" sz="2400" b="1" i="1" dirty="0">
                <a:latin typeface="Times New Roman" panose="02020603050405020304" pitchFamily="18" charset="0"/>
                <a:cs typeface="Times New Roman" panose="02020603050405020304" pitchFamily="18" charset="0"/>
              </a:rPr>
              <a:t>Karı koca mal rejimlerinden Genel Mal Ortaklığ</a:t>
            </a:r>
            <a:r>
              <a:rPr lang="tr-TR" sz="2400" b="1" dirty="0">
                <a:latin typeface="Times New Roman" panose="02020603050405020304" pitchFamily="18" charset="0"/>
                <a:cs typeface="Times New Roman" panose="02020603050405020304" pitchFamily="18" charset="0"/>
              </a:rPr>
              <a:t>ı </a:t>
            </a:r>
            <a:r>
              <a:rPr lang="tr-TR" sz="2400" dirty="0">
                <a:latin typeface="Times New Roman" panose="02020603050405020304" pitchFamily="18" charset="0"/>
                <a:cs typeface="Times New Roman" panose="02020603050405020304" pitchFamily="18" charset="0"/>
              </a:rPr>
              <a:t>(</a:t>
            </a:r>
            <a:r>
              <a:rPr lang="tr-TR" sz="2400" i="1" dirty="0">
                <a:latin typeface="Times New Roman" panose="02020603050405020304" pitchFamily="18" charset="0"/>
                <a:cs typeface="Times New Roman" panose="02020603050405020304" pitchFamily="18" charset="0"/>
              </a:rPr>
              <a:t>MK m. 257) </a:t>
            </a:r>
            <a:r>
              <a:rPr lang="tr-TR" sz="2400" dirty="0">
                <a:latin typeface="Times New Roman" panose="02020603050405020304" pitchFamily="18" charset="0"/>
                <a:cs typeface="Times New Roman" panose="02020603050405020304" pitchFamily="18" charset="0"/>
              </a:rPr>
              <a:t>ve </a:t>
            </a:r>
            <a:r>
              <a:rPr lang="tr-TR" sz="2400" b="1" dirty="0">
                <a:latin typeface="Times New Roman" panose="02020603050405020304" pitchFamily="18" charset="0"/>
                <a:cs typeface="Times New Roman" panose="02020603050405020304" pitchFamily="18" charset="0"/>
              </a:rPr>
              <a:t>Edinilmiş </a:t>
            </a:r>
            <a:r>
              <a:rPr lang="tr-TR" sz="2400" b="1" i="1" dirty="0">
                <a:latin typeface="Times New Roman" panose="02020603050405020304" pitchFamily="18" charset="0"/>
                <a:cs typeface="Times New Roman" panose="02020603050405020304" pitchFamily="18" charset="0"/>
              </a:rPr>
              <a:t>Mallarda Ortaklık </a:t>
            </a:r>
            <a:r>
              <a:rPr lang="tr-TR" sz="2400" dirty="0">
                <a:latin typeface="Times New Roman" panose="02020603050405020304" pitchFamily="18" charset="0"/>
                <a:cs typeface="Times New Roman" panose="02020603050405020304" pitchFamily="18" charset="0"/>
              </a:rPr>
              <a:t>(</a:t>
            </a:r>
            <a:r>
              <a:rPr lang="tr-TR" sz="2400" i="1" dirty="0">
                <a:latin typeface="Times New Roman" panose="02020603050405020304" pitchFamily="18" charset="0"/>
                <a:cs typeface="Times New Roman" panose="02020603050405020304" pitchFamily="18" charset="0"/>
              </a:rPr>
              <a:t>MK 258)</a:t>
            </a:r>
          </a:p>
          <a:p>
            <a:pPr algn="just"/>
            <a:r>
              <a:rPr lang="tr-TR" sz="2400" b="1" i="1" dirty="0">
                <a:latin typeface="Times New Roman" panose="02020603050405020304" pitchFamily="18" charset="0"/>
                <a:cs typeface="Times New Roman" panose="02020603050405020304" pitchFamily="18" charset="0"/>
              </a:rPr>
              <a:t>Aile Malları Ortaklığı </a:t>
            </a:r>
            <a:r>
              <a:rPr lang="tr-TR" sz="2400" dirty="0">
                <a:latin typeface="Times New Roman" panose="02020603050405020304" pitchFamily="18" charset="0"/>
                <a:cs typeface="Times New Roman" panose="02020603050405020304" pitchFamily="18" charset="0"/>
              </a:rPr>
              <a:t>(</a:t>
            </a:r>
            <a:r>
              <a:rPr lang="tr-TR" sz="2400" i="1" dirty="0">
                <a:latin typeface="Times New Roman" panose="02020603050405020304" pitchFamily="18" charset="0"/>
                <a:cs typeface="Times New Roman" panose="02020603050405020304" pitchFamily="18" charset="0"/>
              </a:rPr>
              <a:t>MK m. 373)</a:t>
            </a:r>
          </a:p>
          <a:p>
            <a:pPr algn="just"/>
            <a:r>
              <a:rPr lang="tr-TR" sz="2400" b="1" i="1" dirty="0">
                <a:latin typeface="Times New Roman" panose="02020603050405020304" pitchFamily="18" charset="0"/>
                <a:cs typeface="Times New Roman" panose="02020603050405020304" pitchFamily="18" charset="0"/>
              </a:rPr>
              <a:t>Adi Ortaklık </a:t>
            </a:r>
            <a:r>
              <a:rPr lang="tr-TR" sz="2400" i="1" dirty="0">
                <a:latin typeface="Times New Roman" panose="02020603050405020304" pitchFamily="18" charset="0"/>
                <a:cs typeface="Times New Roman" panose="02020603050405020304" pitchFamily="18" charset="0"/>
              </a:rPr>
              <a:t>(BK m. 620)</a:t>
            </a:r>
          </a:p>
          <a:p>
            <a:pPr algn="just"/>
            <a:r>
              <a:rPr lang="tr-TR" sz="2400" b="1" dirty="0">
                <a:latin typeface="Times New Roman" panose="02020603050405020304" pitchFamily="18" charset="0"/>
                <a:cs typeface="Times New Roman" panose="02020603050405020304" pitchFamily="18" charset="0"/>
              </a:rPr>
              <a:t>Adi Ortaklık</a:t>
            </a:r>
            <a:r>
              <a:rPr lang="tr-TR" sz="2400" dirty="0">
                <a:latin typeface="Times New Roman" panose="02020603050405020304" pitchFamily="18" charset="0"/>
                <a:cs typeface="Times New Roman" panose="02020603050405020304" pitchFamily="18" charset="0"/>
              </a:rPr>
              <a:t>, bir </a:t>
            </a:r>
            <a:r>
              <a:rPr lang="tr-TR" sz="2400" b="1" dirty="0">
                <a:latin typeface="Times New Roman" panose="02020603050405020304" pitchFamily="18" charset="0"/>
                <a:cs typeface="Times New Roman" panose="02020603050405020304" pitchFamily="18" charset="0"/>
              </a:rPr>
              <a:t>Elbirliği Ortaklığına </a:t>
            </a:r>
            <a:r>
              <a:rPr lang="tr-TR" sz="2400" dirty="0">
                <a:latin typeface="Times New Roman" panose="02020603050405020304" pitchFamily="18" charset="0"/>
                <a:cs typeface="Times New Roman" panose="02020603050405020304" pitchFamily="18" charset="0"/>
              </a:rPr>
              <a:t>yol açar </a:t>
            </a:r>
            <a:r>
              <a:rPr lang="tr-TR" sz="2400" i="1" dirty="0">
                <a:latin typeface="Times New Roman" panose="02020603050405020304" pitchFamily="18" charset="0"/>
                <a:cs typeface="Times New Roman" panose="02020603050405020304" pitchFamily="18" charset="0"/>
              </a:rPr>
              <a:t>(BK m. 638). </a:t>
            </a:r>
            <a:r>
              <a:rPr lang="tr-TR" sz="2400" dirty="0">
                <a:latin typeface="Times New Roman" panose="02020603050405020304" pitchFamily="18" charset="0"/>
                <a:cs typeface="Times New Roman" panose="02020603050405020304" pitchFamily="18" charset="0"/>
              </a:rPr>
              <a:t>Fakat </a:t>
            </a:r>
            <a:r>
              <a:rPr lang="tr-TR" sz="2400" b="1" dirty="0">
                <a:latin typeface="Times New Roman" panose="02020603050405020304" pitchFamily="18" charset="0"/>
                <a:cs typeface="Times New Roman" panose="02020603050405020304" pitchFamily="18" charset="0"/>
              </a:rPr>
              <a:t>Ortaklık Sözleşmesi </a:t>
            </a:r>
            <a:r>
              <a:rPr lang="tr-TR" sz="2400" dirty="0">
                <a:latin typeface="Times New Roman" panose="02020603050405020304" pitchFamily="18" charset="0"/>
                <a:cs typeface="Times New Roman" panose="02020603050405020304" pitchFamily="18" charset="0"/>
              </a:rPr>
              <a:t>ile </a:t>
            </a:r>
            <a:r>
              <a:rPr lang="tr-TR" sz="2400" b="1" i="1" dirty="0">
                <a:latin typeface="Times New Roman" panose="02020603050405020304" pitchFamily="18" charset="0"/>
                <a:cs typeface="Times New Roman" panose="02020603050405020304" pitchFamily="18" charset="0"/>
              </a:rPr>
              <a:t>Elbirliği Ortaklığı olması </a:t>
            </a:r>
            <a:r>
              <a:rPr lang="tr-TR" sz="2400" dirty="0">
                <a:latin typeface="Times New Roman" panose="02020603050405020304" pitchFamily="18" charset="0"/>
                <a:cs typeface="Times New Roman" panose="02020603050405020304" pitchFamily="18" charset="0"/>
              </a:rPr>
              <a:t>yerine, </a:t>
            </a:r>
            <a:r>
              <a:rPr lang="tr-TR" sz="2400" b="1" dirty="0">
                <a:latin typeface="Times New Roman" panose="02020603050405020304" pitchFamily="18" charset="0"/>
                <a:cs typeface="Times New Roman" panose="02020603050405020304" pitchFamily="18" charset="0"/>
              </a:rPr>
              <a:t>Paylı Mülkiyet ilişkisinin kurulması </a:t>
            </a:r>
            <a:r>
              <a:rPr lang="tr-TR" sz="2400" dirty="0">
                <a:latin typeface="Times New Roman" panose="02020603050405020304" pitchFamily="18" charset="0"/>
                <a:cs typeface="Times New Roman" panose="02020603050405020304" pitchFamily="18" charset="0"/>
              </a:rPr>
              <a:t>da kararlaştırılabilir. </a:t>
            </a:r>
          </a:p>
          <a:p>
            <a:pPr marL="0" indent="0" algn="just">
              <a:buNone/>
            </a:pPr>
            <a:endParaRPr lang="tr-TR" sz="2400"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074932875"/>
      </p:ext>
    </p:extLst>
  </p:cSld>
  <p:clrMapOvr>
    <a:masterClrMapping/>
  </p:clrMapOvr>
</p:sld>
</file>

<file path=ppt/slides/slide2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20512" y="0"/>
            <a:ext cx="10515600" cy="1325563"/>
          </a:xfrm>
        </p:spPr>
        <p:txBody>
          <a:bodyPr/>
          <a:lstStyle/>
          <a:p>
            <a:r>
              <a:rPr lang="tr-TR" b="1" dirty="0"/>
              <a:t>Mülkiyetin Ortaklık Tarafından Kazanılması </a:t>
            </a:r>
          </a:p>
        </p:txBody>
      </p:sp>
      <p:sp>
        <p:nvSpPr>
          <p:cNvPr id="3" name="İçerik Yer Tutucusu 2"/>
          <p:cNvSpPr>
            <a:spLocks noGrp="1"/>
          </p:cNvSpPr>
          <p:nvPr>
            <p:ph idx="1"/>
          </p:nvPr>
        </p:nvSpPr>
        <p:spPr>
          <a:xfrm>
            <a:off x="711199" y="1182688"/>
            <a:ext cx="10509955" cy="5579356"/>
          </a:xfrm>
        </p:spPr>
        <p:txBody>
          <a:bodyPr>
            <a:normAutofit/>
          </a:bodyPr>
          <a:lstStyle/>
          <a:p>
            <a:pPr algn="just"/>
            <a:r>
              <a:rPr lang="tr-TR" b="1" dirty="0">
                <a:latin typeface="Times New Roman" panose="02020603050405020304" pitchFamily="18" charset="0"/>
                <a:cs typeface="Times New Roman" panose="02020603050405020304" pitchFamily="18" charset="0"/>
              </a:rPr>
              <a:t>Elbirliği Ortaklığında Mülkiyetin Ortaklık tarafından kazanılması </a:t>
            </a:r>
            <a:r>
              <a:rPr lang="tr-TR" dirty="0">
                <a:latin typeface="Times New Roman" panose="02020603050405020304" pitchFamily="18" charset="0"/>
                <a:cs typeface="Times New Roman" panose="02020603050405020304" pitchFamily="18" charset="0"/>
              </a:rPr>
              <a:t>ya </a:t>
            </a:r>
            <a:r>
              <a:rPr lang="tr-TR" b="1" dirty="0">
                <a:latin typeface="Times New Roman" panose="02020603050405020304" pitchFamily="18" charset="0"/>
                <a:cs typeface="Times New Roman" panose="02020603050405020304" pitchFamily="18" charset="0"/>
              </a:rPr>
              <a:t>Ortaklığın doğuşuyla birlikte </a:t>
            </a:r>
            <a:r>
              <a:rPr lang="tr-TR" dirty="0">
                <a:latin typeface="Times New Roman" panose="02020603050405020304" pitchFamily="18" charset="0"/>
                <a:cs typeface="Times New Roman" panose="02020603050405020304" pitchFamily="18" charset="0"/>
              </a:rPr>
              <a:t>veya</a:t>
            </a:r>
            <a:r>
              <a:rPr lang="tr-TR" b="1" dirty="0">
                <a:latin typeface="Times New Roman" panose="02020603050405020304" pitchFamily="18" charset="0"/>
                <a:cs typeface="Times New Roman" panose="02020603050405020304" pitchFamily="18" charset="0"/>
              </a:rPr>
              <a:t> daha sonra gerçekleşir. </a:t>
            </a:r>
          </a:p>
          <a:p>
            <a:pPr algn="just"/>
            <a:r>
              <a:rPr lang="tr-TR" b="1" i="1" dirty="0">
                <a:latin typeface="Times New Roman" panose="02020603050405020304" pitchFamily="18" charset="0"/>
                <a:cs typeface="Times New Roman" panose="02020603050405020304" pitchFamily="18" charset="0"/>
              </a:rPr>
              <a:t>Örneğin</a:t>
            </a:r>
            <a:r>
              <a:rPr lang="tr-TR" dirty="0">
                <a:latin typeface="Times New Roman" panose="02020603050405020304" pitchFamily="18" charset="0"/>
                <a:cs typeface="Times New Roman" panose="02020603050405020304" pitchFamily="18" charset="0"/>
              </a:rPr>
              <a:t>, Terekede yer alan mallar üzerinde, Miras Bırakanın ölümü anında Miras Ortaklığının kurulmasıyla Elbirliği Mülkiyeti de doğar. </a:t>
            </a:r>
          </a:p>
          <a:p>
            <a:pPr algn="just"/>
            <a:r>
              <a:rPr lang="tr-TR" b="1" dirty="0">
                <a:latin typeface="Times New Roman" panose="02020603050405020304" pitchFamily="18" charset="0"/>
                <a:cs typeface="Times New Roman" panose="02020603050405020304" pitchFamily="18" charset="0"/>
              </a:rPr>
              <a:t>Karı  Koca Mal Ortaklığı</a:t>
            </a:r>
            <a:r>
              <a:rPr lang="tr-TR" dirty="0">
                <a:latin typeface="Times New Roman" panose="02020603050405020304" pitchFamily="18" charset="0"/>
                <a:cs typeface="Times New Roman" panose="02020603050405020304" pitchFamily="18" charset="0"/>
              </a:rPr>
              <a:t> kurulduğu anda Ortaklığa konulan mallar üzerinde Elbirliği Mülkiyeti doğar. </a:t>
            </a:r>
          </a:p>
          <a:p>
            <a:pPr algn="just"/>
            <a:r>
              <a:rPr lang="tr-TR" dirty="0">
                <a:latin typeface="Times New Roman" panose="02020603050405020304" pitchFamily="18" charset="0"/>
                <a:cs typeface="Times New Roman" panose="02020603050405020304" pitchFamily="18" charset="0"/>
              </a:rPr>
              <a:t>Buna karşılık, örneğin, bir </a:t>
            </a:r>
            <a:r>
              <a:rPr lang="tr-TR" b="1" dirty="0">
                <a:latin typeface="Times New Roman" panose="02020603050405020304" pitchFamily="18" charset="0"/>
                <a:cs typeface="Times New Roman" panose="02020603050405020304" pitchFamily="18" charset="0"/>
              </a:rPr>
              <a:t>Adi Ortaklık </a:t>
            </a:r>
            <a:r>
              <a:rPr lang="tr-TR" dirty="0">
                <a:latin typeface="Times New Roman" panose="02020603050405020304" pitchFamily="18" charset="0"/>
                <a:cs typeface="Times New Roman" panose="02020603050405020304" pitchFamily="18" charset="0"/>
              </a:rPr>
              <a:t>kurulduktan sonra, Ortaklık için kazanılan şeyler, kazanma anında Ortakların Elbirliği Mülkiyetine tabi olur (</a:t>
            </a:r>
            <a:r>
              <a:rPr lang="tr-TR" i="1" dirty="0">
                <a:latin typeface="Times New Roman" panose="02020603050405020304" pitchFamily="18" charset="0"/>
                <a:cs typeface="Times New Roman" panose="02020603050405020304" pitchFamily="18" charset="0"/>
              </a:rPr>
              <a:t>BK m. 638 / I). </a:t>
            </a:r>
          </a:p>
          <a:p>
            <a:pPr marL="0" indent="0" algn="just">
              <a:buNone/>
            </a:pPr>
            <a:endParaRPr lang="tr-TR" dirty="0"/>
          </a:p>
        </p:txBody>
      </p:sp>
    </p:spTree>
    <p:extLst>
      <p:ext uri="{BB962C8B-B14F-4D97-AF65-F5344CB8AC3E}">
        <p14:creationId xmlns:p14="http://schemas.microsoft.com/office/powerpoint/2010/main" val="1547948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Payın Hukuki Niteliğine İlişkin Hakim Görüş </a:t>
            </a:r>
          </a:p>
        </p:txBody>
      </p:sp>
      <p:sp>
        <p:nvSpPr>
          <p:cNvPr id="3" name="İçerik Yer Tutucusu 2"/>
          <p:cNvSpPr>
            <a:spLocks noGrp="1"/>
          </p:cNvSpPr>
          <p:nvPr>
            <p:ph idx="1"/>
          </p:nvPr>
        </p:nvSpPr>
        <p:spPr/>
        <p:txBody>
          <a:bodyPr>
            <a:normAutofit/>
          </a:bodyPr>
          <a:lstStyle/>
          <a:p>
            <a:pPr algn="just"/>
            <a:r>
              <a:rPr lang="tr-TR" sz="3600" b="1" u="sng" dirty="0">
                <a:latin typeface="Times New Roman" panose="02020603050405020304" pitchFamily="18" charset="0"/>
                <a:cs typeface="Times New Roman" panose="02020603050405020304" pitchFamily="18" charset="0"/>
              </a:rPr>
              <a:t>Hâkim Görüşe göre</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Medeni Kanun</a:t>
            </a:r>
            <a:r>
              <a:rPr lang="tr-TR" sz="3600" b="1" dirty="0">
                <a:latin typeface="Times New Roman" panose="02020603050405020304" pitchFamily="18" charset="0"/>
                <a:cs typeface="Times New Roman" panose="02020603050405020304" pitchFamily="18" charset="0"/>
              </a:rPr>
              <a:t>, paylar bakımından fiziki bölünmeyi değil, </a:t>
            </a:r>
            <a:r>
              <a:rPr lang="tr-TR" sz="3600" b="1" u="sng" dirty="0">
                <a:latin typeface="Times New Roman" panose="02020603050405020304" pitchFamily="18" charset="0"/>
                <a:cs typeface="Times New Roman" panose="02020603050405020304" pitchFamily="18" charset="0"/>
              </a:rPr>
              <a:t>fikri </a:t>
            </a:r>
            <a:r>
              <a:rPr lang="tr-TR" sz="3600" b="1" dirty="0">
                <a:latin typeface="Times New Roman" panose="02020603050405020304" pitchFamily="18" charset="0"/>
                <a:cs typeface="Times New Roman" panose="02020603050405020304" pitchFamily="18" charset="0"/>
              </a:rPr>
              <a:t>(</a:t>
            </a:r>
            <a:r>
              <a:rPr lang="tr-TR" sz="3600" b="1" i="1" dirty="0">
                <a:latin typeface="Times New Roman" panose="02020603050405020304" pitchFamily="18" charset="0"/>
                <a:cs typeface="Times New Roman" panose="02020603050405020304" pitchFamily="18" charset="0"/>
              </a:rPr>
              <a:t>ideal</a:t>
            </a:r>
            <a:r>
              <a:rPr lang="tr-TR" sz="3600" b="1" dirty="0">
                <a:latin typeface="Times New Roman" panose="02020603050405020304" pitchFamily="18" charset="0"/>
                <a:cs typeface="Times New Roman" panose="02020603050405020304" pitchFamily="18" charset="0"/>
              </a:rPr>
              <a:t>) </a:t>
            </a:r>
            <a:r>
              <a:rPr lang="tr-TR" sz="3600" b="1" u="sng" dirty="0">
                <a:latin typeface="Times New Roman" panose="02020603050405020304" pitchFamily="18" charset="0"/>
                <a:cs typeface="Times New Roman" panose="02020603050405020304" pitchFamily="18" charset="0"/>
              </a:rPr>
              <a:t>bölünmeyi </a:t>
            </a:r>
            <a:r>
              <a:rPr lang="tr-TR" sz="3600" b="1" dirty="0">
                <a:latin typeface="Times New Roman" panose="02020603050405020304" pitchFamily="18" charset="0"/>
                <a:cs typeface="Times New Roman" panose="02020603050405020304" pitchFamily="18" charset="0"/>
              </a:rPr>
              <a:t>kabul etmiştir.</a:t>
            </a:r>
          </a:p>
          <a:p>
            <a:pPr algn="just"/>
            <a:r>
              <a:rPr lang="tr-TR" sz="3600" b="1" u="sng" dirty="0">
                <a:latin typeface="Times New Roman" panose="02020603050405020304" pitchFamily="18" charset="0"/>
                <a:cs typeface="Times New Roman" panose="02020603050405020304" pitchFamily="18" charset="0"/>
              </a:rPr>
              <a:t>Biz de</a:t>
            </a:r>
            <a:r>
              <a:rPr lang="tr-TR" sz="3600" b="1" dirty="0">
                <a:latin typeface="Times New Roman" panose="02020603050405020304" pitchFamily="18" charset="0"/>
                <a:cs typeface="Times New Roman" panose="02020603050405020304" pitchFamily="18" charset="0"/>
              </a:rPr>
              <a:t>, değerli Fikret </a:t>
            </a:r>
            <a:r>
              <a:rPr lang="tr-TR" sz="3600" b="1" u="sng" dirty="0">
                <a:latin typeface="Times New Roman" panose="02020603050405020304" pitchFamily="18" charset="0"/>
                <a:cs typeface="Times New Roman" panose="02020603050405020304" pitchFamily="18" charset="0"/>
              </a:rPr>
              <a:t>Eren hocamız </a:t>
            </a:r>
            <a:r>
              <a:rPr lang="tr-TR" sz="3600" b="1" dirty="0">
                <a:latin typeface="Times New Roman" panose="02020603050405020304" pitchFamily="18" charset="0"/>
                <a:cs typeface="Times New Roman" panose="02020603050405020304" pitchFamily="18" charset="0"/>
              </a:rPr>
              <a:t>gibi, hakim görüşe katılıyor ve Medeni Kanunun paylar bakımından fikri (</a:t>
            </a:r>
            <a:r>
              <a:rPr lang="tr-TR" sz="3600" b="1" i="1" dirty="0">
                <a:latin typeface="Times New Roman" panose="02020603050405020304" pitchFamily="18" charset="0"/>
                <a:cs typeface="Times New Roman" panose="02020603050405020304" pitchFamily="18" charset="0"/>
              </a:rPr>
              <a:t>ideal)</a:t>
            </a:r>
            <a:r>
              <a:rPr lang="tr-TR" sz="3600" b="1" dirty="0">
                <a:latin typeface="Times New Roman" panose="02020603050405020304" pitchFamily="18" charset="0"/>
                <a:cs typeface="Times New Roman" panose="02020603050405020304" pitchFamily="18" charset="0"/>
              </a:rPr>
              <a:t> bölünmeyi kabul etmiştir. </a:t>
            </a:r>
          </a:p>
          <a:p>
            <a:pPr marL="0" indent="0" algn="just">
              <a:buNone/>
            </a:pPr>
            <a:r>
              <a:rPr lang="tr-TR" sz="4800" b="1" dirty="0">
                <a:latin typeface="Times New Roman" panose="02020603050405020304" pitchFamily="18" charset="0"/>
                <a:cs typeface="Times New Roman" panose="02020603050405020304" pitchFamily="18" charset="0"/>
              </a:rPr>
              <a:t>   </a:t>
            </a:r>
            <a:r>
              <a:rPr lang="tr-TR" sz="4400" b="1" dirty="0">
                <a:latin typeface="Times New Roman" panose="02020603050405020304" pitchFamily="18" charset="0"/>
                <a:cs typeface="Times New Roman" panose="02020603050405020304" pitchFamily="18" charset="0"/>
              </a:rPr>
              <a:t>(</a:t>
            </a:r>
            <a:r>
              <a:rPr lang="tr-TR" sz="3200" b="1" i="1" dirty="0">
                <a:latin typeface="Times New Roman" panose="02020603050405020304" pitchFamily="18" charset="0"/>
                <a:cs typeface="Times New Roman" panose="02020603050405020304" pitchFamily="18" charset="0"/>
              </a:rPr>
              <a:t>Eren, </a:t>
            </a:r>
            <a:r>
              <a:rPr lang="tr-TR" sz="3200" i="1" dirty="0">
                <a:latin typeface="Times New Roman" panose="02020603050405020304" pitchFamily="18" charset="0"/>
                <a:cs typeface="Times New Roman" panose="02020603050405020304" pitchFamily="18" charset="0"/>
              </a:rPr>
              <a:t>Mülkiyet H., 4. B., s. 89)</a:t>
            </a:r>
          </a:p>
        </p:txBody>
      </p:sp>
    </p:spTree>
    <p:extLst>
      <p:ext uri="{BB962C8B-B14F-4D97-AF65-F5344CB8AC3E}">
        <p14:creationId xmlns:p14="http://schemas.microsoft.com/office/powerpoint/2010/main" val="3778024168"/>
      </p:ext>
    </p:extLst>
  </p:cSld>
  <p:clrMapOvr>
    <a:masterClrMapping/>
  </p:clrMapOvr>
</p:sld>
</file>

<file path=ppt/slides/slide2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Elbirliği Ortaklığında, Ortaklığa devredilen </a:t>
            </a:r>
            <a:r>
              <a:rPr lang="tr-TR" sz="3200" dirty="0">
                <a:latin typeface="Times New Roman" panose="02020603050405020304" pitchFamily="18" charset="0"/>
                <a:cs typeface="Times New Roman" panose="02020603050405020304" pitchFamily="18" charset="0"/>
              </a:rPr>
              <a:t>veya</a:t>
            </a:r>
            <a:r>
              <a:rPr lang="tr-TR" sz="3200" b="1" dirty="0">
                <a:latin typeface="Times New Roman" panose="02020603050405020304" pitchFamily="18" charset="0"/>
                <a:cs typeface="Times New Roman" panose="02020603050405020304" pitchFamily="18" charset="0"/>
              </a:rPr>
              <a:t> Ortaklık </a:t>
            </a:r>
            <a:r>
              <a:rPr lang="tr-TR" sz="3200" dirty="0">
                <a:latin typeface="Times New Roman" panose="02020603050405020304" pitchFamily="18" charset="0"/>
                <a:cs typeface="Times New Roman" panose="02020603050405020304" pitchFamily="18" charset="0"/>
              </a:rPr>
              <a:t>için</a:t>
            </a:r>
            <a:r>
              <a:rPr lang="tr-TR" sz="3200" b="1" dirty="0">
                <a:latin typeface="Times New Roman" panose="02020603050405020304" pitchFamily="18" charset="0"/>
                <a:cs typeface="Times New Roman" panose="02020603050405020304" pitchFamily="18" charset="0"/>
              </a:rPr>
              <a:t> edinilen şeylerin Mülkiyeti aslında </a:t>
            </a:r>
            <a:r>
              <a:rPr lang="tr-TR" sz="3200" dirty="0">
                <a:latin typeface="Times New Roman" panose="02020603050405020304" pitchFamily="18" charset="0"/>
                <a:cs typeface="Times New Roman" panose="02020603050405020304" pitchFamily="18" charset="0"/>
              </a:rPr>
              <a:t>Ortaklığa değil</a:t>
            </a:r>
            <a:r>
              <a:rPr lang="tr-TR" sz="3200" b="1" dirty="0">
                <a:latin typeface="Times New Roman" panose="02020603050405020304" pitchFamily="18" charset="0"/>
                <a:cs typeface="Times New Roman" panose="02020603050405020304" pitchFamily="18" charset="0"/>
              </a:rPr>
              <a:t>, Ortaklara aittir. </a:t>
            </a:r>
          </a:p>
          <a:p>
            <a:pPr algn="just"/>
            <a:r>
              <a:rPr lang="tr-TR" sz="3200" b="1" dirty="0">
                <a:latin typeface="Times New Roman" panose="02020603050405020304" pitchFamily="18" charset="0"/>
                <a:cs typeface="Times New Roman" panose="02020603050405020304" pitchFamily="18" charset="0"/>
              </a:rPr>
              <a:t>Elbirliği Ortaklığına dahil Mallar</a:t>
            </a:r>
            <a:r>
              <a:rPr lang="tr-TR" sz="3200" dirty="0">
                <a:latin typeface="Times New Roman" panose="02020603050405020304" pitchFamily="18" charset="0"/>
                <a:cs typeface="Times New Roman" panose="02020603050405020304" pitchFamily="18" charset="0"/>
              </a:rPr>
              <a:t>, Elbirliği halindeki Maliklerin Kişisel Malvarlığından ayrı ve bağımsız bir Malvarlığı oluşturur. </a:t>
            </a:r>
          </a:p>
          <a:p>
            <a:pPr algn="just"/>
            <a:r>
              <a:rPr lang="tr-TR" sz="3200" b="1" dirty="0">
                <a:latin typeface="Times New Roman" panose="02020603050405020304" pitchFamily="18" charset="0"/>
                <a:cs typeface="Times New Roman" panose="02020603050405020304" pitchFamily="18" charset="0"/>
              </a:rPr>
              <a:t>Ancak bu malvarlığı üzerinde tek bir Elbirliği Mülkiyeti yoktur</a:t>
            </a:r>
            <a:r>
              <a:rPr lang="tr-TR" sz="3200" dirty="0">
                <a:latin typeface="Times New Roman" panose="02020603050405020304" pitchFamily="18" charset="0"/>
                <a:cs typeface="Times New Roman" panose="02020603050405020304" pitchFamily="18" charset="0"/>
              </a:rPr>
              <a:t>; Malvarlığındaki her Mal ayrı bir Elbirliği Mülkiyetine tabidir. </a:t>
            </a:r>
          </a:p>
        </p:txBody>
      </p:sp>
    </p:spTree>
    <p:extLst>
      <p:ext uri="{BB962C8B-B14F-4D97-AF65-F5344CB8AC3E}">
        <p14:creationId xmlns:p14="http://schemas.microsoft.com/office/powerpoint/2010/main" val="1546869847"/>
      </p:ext>
    </p:extLst>
  </p:cSld>
  <p:clrMapOvr>
    <a:masterClrMapping/>
  </p:clrMapOvr>
</p:sld>
</file>

<file path=ppt/slides/slide2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b="1" dirty="0">
                <a:latin typeface="Times New Roman" panose="02020603050405020304" pitchFamily="18" charset="0"/>
                <a:cs typeface="Times New Roman" panose="02020603050405020304" pitchFamily="18" charset="0"/>
              </a:rPr>
              <a:t>Ortaklık malvarlığına dahil bir değerin yerini alan değer, </a:t>
            </a:r>
            <a:r>
              <a:rPr lang="tr-TR" sz="4000" b="1" i="1" dirty="0">
                <a:latin typeface="Times New Roman" panose="02020603050405020304" pitchFamily="18" charset="0"/>
                <a:cs typeface="Times New Roman" panose="02020603050405020304" pitchFamily="18" charset="0"/>
              </a:rPr>
              <a:t>Ayni İkame Kuralı gereğince, </a:t>
            </a:r>
            <a:r>
              <a:rPr lang="tr-TR" sz="4000" dirty="0">
                <a:latin typeface="Times New Roman" panose="02020603050405020304" pitchFamily="18" charset="0"/>
                <a:cs typeface="Times New Roman" panose="02020603050405020304" pitchFamily="18" charset="0"/>
              </a:rPr>
              <a:t>kendiliğinden,</a:t>
            </a:r>
            <a:r>
              <a:rPr lang="tr-TR" sz="4000" b="1" dirty="0">
                <a:latin typeface="Times New Roman" panose="02020603050405020304" pitchFamily="18" charset="0"/>
                <a:cs typeface="Times New Roman" panose="02020603050405020304" pitchFamily="18" charset="0"/>
              </a:rPr>
              <a:t> </a:t>
            </a:r>
            <a:r>
              <a:rPr lang="tr-TR" sz="4000" dirty="0">
                <a:latin typeface="Times New Roman" panose="02020603050405020304" pitchFamily="18" charset="0"/>
                <a:cs typeface="Times New Roman" panose="02020603050405020304" pitchFamily="18" charset="0"/>
              </a:rPr>
              <a:t>bu </a:t>
            </a:r>
            <a:r>
              <a:rPr lang="tr-TR" sz="4000" b="1" dirty="0">
                <a:latin typeface="Times New Roman" panose="02020603050405020304" pitchFamily="18" charset="0"/>
                <a:cs typeface="Times New Roman" panose="02020603050405020304" pitchFamily="18" charset="0"/>
              </a:rPr>
              <a:t>Malvarlığına dahil olur.  </a:t>
            </a:r>
          </a:p>
          <a:p>
            <a:pPr algn="just"/>
            <a:r>
              <a:rPr lang="tr-TR" sz="4000" dirty="0">
                <a:latin typeface="Times New Roman" panose="02020603050405020304" pitchFamily="18" charset="0"/>
                <a:cs typeface="Times New Roman" panose="02020603050405020304" pitchFamily="18" charset="0"/>
              </a:rPr>
              <a:t>Aynı şekilde, </a:t>
            </a:r>
            <a:r>
              <a:rPr lang="tr-TR" sz="4000" b="1" dirty="0">
                <a:latin typeface="Times New Roman" panose="02020603050405020304" pitchFamily="18" charset="0"/>
                <a:cs typeface="Times New Roman" panose="02020603050405020304" pitchFamily="18" charset="0"/>
              </a:rPr>
              <a:t>bu Malvarlığında yer alan Değerlerden meydana gelen Ürünler </a:t>
            </a:r>
            <a:r>
              <a:rPr lang="tr-TR" sz="4000" dirty="0">
                <a:latin typeface="Times New Roman" panose="02020603050405020304" pitchFamily="18" charset="0"/>
                <a:cs typeface="Times New Roman" panose="02020603050405020304" pitchFamily="18" charset="0"/>
              </a:rPr>
              <a:t>de, </a:t>
            </a:r>
            <a:r>
              <a:rPr lang="tr-TR" sz="4000" b="1" i="1" dirty="0">
                <a:latin typeface="Times New Roman" panose="02020603050405020304" pitchFamily="18" charset="0"/>
                <a:cs typeface="Times New Roman" panose="02020603050405020304" pitchFamily="18" charset="0"/>
              </a:rPr>
              <a:t>Elbirliği Mülkiyetine </a:t>
            </a:r>
            <a:r>
              <a:rPr lang="tr-TR" sz="4000" b="1" dirty="0">
                <a:latin typeface="Times New Roman" panose="02020603050405020304" pitchFamily="18" charset="0"/>
                <a:cs typeface="Times New Roman" panose="02020603050405020304" pitchFamily="18" charset="0"/>
              </a:rPr>
              <a:t>tabi olur. </a:t>
            </a:r>
          </a:p>
          <a:p>
            <a:pPr marL="0" indent="0">
              <a:buNone/>
            </a:pPr>
            <a:endParaRPr lang="tr-TR" sz="4000" dirty="0"/>
          </a:p>
        </p:txBody>
      </p:sp>
    </p:spTree>
    <p:extLst>
      <p:ext uri="{BB962C8B-B14F-4D97-AF65-F5344CB8AC3E}">
        <p14:creationId xmlns:p14="http://schemas.microsoft.com/office/powerpoint/2010/main" val="232485915"/>
      </p:ext>
    </p:extLst>
  </p:cSld>
  <p:clrMapOvr>
    <a:masterClrMapping/>
  </p:clrMapOvr>
</p:sld>
</file>

<file path=ppt/slides/slide2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dirty="0">
                <a:latin typeface="Times New Roman" panose="02020603050405020304" pitchFamily="18" charset="0"/>
                <a:cs typeface="Times New Roman" panose="02020603050405020304" pitchFamily="18" charset="0"/>
              </a:rPr>
              <a:t>Fakat, kişiler arasında bir </a:t>
            </a:r>
            <a:r>
              <a:rPr lang="tr-TR" b="1" dirty="0">
                <a:latin typeface="Times New Roman" panose="02020603050405020304" pitchFamily="18" charset="0"/>
                <a:cs typeface="Times New Roman" panose="02020603050405020304" pitchFamily="18" charset="0"/>
              </a:rPr>
              <a:t>Elbirliği Ortaklığının</a:t>
            </a:r>
            <a:r>
              <a:rPr lang="tr-TR" dirty="0">
                <a:latin typeface="Times New Roman" panose="02020603050405020304" pitchFamily="18" charset="0"/>
                <a:cs typeface="Times New Roman" panose="02020603050405020304" pitchFamily="18" charset="0"/>
              </a:rPr>
              <a:t> bulunması, bunların </a:t>
            </a:r>
            <a:r>
              <a:rPr lang="tr-TR" b="1" dirty="0">
                <a:latin typeface="Times New Roman" panose="02020603050405020304" pitchFamily="18" charset="0"/>
                <a:cs typeface="Times New Roman" panose="02020603050405020304" pitchFamily="18" charset="0"/>
              </a:rPr>
              <a:t>Birlikte</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Malik</a:t>
            </a:r>
            <a:r>
              <a:rPr lang="tr-TR" dirty="0">
                <a:latin typeface="Times New Roman" panose="02020603050405020304" pitchFamily="18" charset="0"/>
                <a:cs typeface="Times New Roman" panose="02020603050405020304" pitchFamily="18" charset="0"/>
              </a:rPr>
              <a:t> oldukları her Malın </a:t>
            </a:r>
            <a:r>
              <a:rPr lang="tr-TR" b="1" dirty="0">
                <a:latin typeface="Times New Roman" panose="02020603050405020304" pitchFamily="18" charset="0"/>
                <a:cs typeface="Times New Roman" panose="02020603050405020304" pitchFamily="18" charset="0"/>
              </a:rPr>
              <a:t>mutlaka</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Elbirliği Mülkiyetine </a:t>
            </a:r>
            <a:r>
              <a:rPr lang="tr-TR" dirty="0">
                <a:latin typeface="Times New Roman" panose="02020603050405020304" pitchFamily="18" charset="0"/>
                <a:cs typeface="Times New Roman" panose="02020603050405020304" pitchFamily="18" charset="0"/>
              </a:rPr>
              <a:t>tabi olmasını şart kılmaz.</a:t>
            </a:r>
          </a:p>
          <a:p>
            <a:pPr algn="just"/>
            <a:r>
              <a:rPr lang="tr-TR" dirty="0">
                <a:latin typeface="Times New Roman" panose="02020603050405020304" pitchFamily="18" charset="0"/>
                <a:cs typeface="Times New Roman" panose="02020603050405020304" pitchFamily="18" charset="0"/>
              </a:rPr>
              <a:t>Bu Kişiler, </a:t>
            </a:r>
            <a:r>
              <a:rPr lang="tr-TR" b="1" dirty="0">
                <a:latin typeface="Times New Roman" panose="02020603050405020304" pitchFamily="18" charset="0"/>
                <a:cs typeface="Times New Roman" panose="02020603050405020304" pitchFamily="18" charset="0"/>
              </a:rPr>
              <a:t>Ortaklık dışında </a:t>
            </a:r>
            <a:r>
              <a:rPr lang="tr-TR" dirty="0">
                <a:latin typeface="Times New Roman" panose="02020603050405020304" pitchFamily="18" charset="0"/>
                <a:cs typeface="Times New Roman" panose="02020603050405020304" pitchFamily="18" charset="0"/>
              </a:rPr>
              <a:t>da bazı Mallara </a:t>
            </a:r>
            <a:r>
              <a:rPr lang="tr-TR" b="1" dirty="0">
                <a:latin typeface="Times New Roman" panose="02020603050405020304" pitchFamily="18" charset="0"/>
                <a:cs typeface="Times New Roman" panose="02020603050405020304" pitchFamily="18" charset="0"/>
              </a:rPr>
              <a:t>Paylı olarak Malik </a:t>
            </a:r>
            <a:r>
              <a:rPr lang="tr-TR" dirty="0">
                <a:latin typeface="Times New Roman" panose="02020603050405020304" pitchFamily="18" charset="0"/>
                <a:cs typeface="Times New Roman" panose="02020603050405020304" pitchFamily="18" charset="0"/>
              </a:rPr>
              <a:t>olabilirler.</a:t>
            </a:r>
          </a:p>
          <a:p>
            <a:pPr algn="just"/>
            <a:r>
              <a:rPr lang="tr-TR" b="1" dirty="0">
                <a:latin typeface="Times New Roman" panose="02020603050405020304" pitchFamily="18" charset="0"/>
                <a:cs typeface="Times New Roman" panose="02020603050405020304" pitchFamily="18" charset="0"/>
              </a:rPr>
              <a:t>Örneğin,</a:t>
            </a:r>
            <a:r>
              <a:rPr lang="tr-TR" dirty="0">
                <a:latin typeface="Times New Roman" panose="02020603050405020304" pitchFamily="18" charset="0"/>
                <a:cs typeface="Times New Roman" panose="02020603050405020304" pitchFamily="18" charset="0"/>
              </a:rPr>
              <a:t> (M) ölmüş, mirasçı olarak iki çocuğu (A) ve (B)’</a:t>
            </a:r>
            <a:r>
              <a:rPr lang="tr-TR" dirty="0" err="1">
                <a:latin typeface="Times New Roman" panose="02020603050405020304" pitchFamily="18" charset="0"/>
                <a:cs typeface="Times New Roman" panose="02020603050405020304" pitchFamily="18" charset="0"/>
              </a:rPr>
              <a:t>yi</a:t>
            </a:r>
            <a:r>
              <a:rPr lang="tr-TR" dirty="0">
                <a:latin typeface="Times New Roman" panose="02020603050405020304" pitchFamily="18" charset="0"/>
                <a:cs typeface="Times New Roman" panose="02020603050405020304" pitchFamily="18" charset="0"/>
              </a:rPr>
              <a:t> bırakmıştır. </a:t>
            </a:r>
          </a:p>
          <a:p>
            <a:pPr algn="just"/>
            <a:r>
              <a:rPr lang="tr-TR" dirty="0">
                <a:latin typeface="Times New Roman" panose="02020603050405020304" pitchFamily="18" charset="0"/>
                <a:cs typeface="Times New Roman" panose="02020603050405020304" pitchFamily="18" charset="0"/>
              </a:rPr>
              <a:t>Bunların </a:t>
            </a:r>
            <a:r>
              <a:rPr lang="tr-TR" b="1" dirty="0">
                <a:latin typeface="Times New Roman" panose="02020603050405020304" pitchFamily="18" charset="0"/>
                <a:cs typeface="Times New Roman" panose="02020603050405020304" pitchFamily="18" charset="0"/>
              </a:rPr>
              <a:t>Terekede </a:t>
            </a:r>
            <a:r>
              <a:rPr lang="tr-TR" dirty="0">
                <a:latin typeface="Times New Roman" panose="02020603050405020304" pitchFamily="18" charset="0"/>
                <a:cs typeface="Times New Roman" panose="02020603050405020304" pitchFamily="18" charset="0"/>
              </a:rPr>
              <a:t>yer alan mallar üzerindeki </a:t>
            </a:r>
            <a:r>
              <a:rPr lang="tr-TR" b="1" dirty="0">
                <a:latin typeface="Times New Roman" panose="02020603050405020304" pitchFamily="18" charset="0"/>
                <a:cs typeface="Times New Roman" panose="02020603050405020304" pitchFamily="18" charset="0"/>
              </a:rPr>
              <a:t>Mülkiyeti, </a:t>
            </a:r>
            <a:r>
              <a:rPr lang="tr-TR" b="1" i="1" dirty="0">
                <a:latin typeface="Times New Roman" panose="02020603050405020304" pitchFamily="18" charset="0"/>
                <a:cs typeface="Times New Roman" panose="02020603050405020304" pitchFamily="18" charset="0"/>
              </a:rPr>
              <a:t>Elbirliği Mülkiyetidir</a:t>
            </a:r>
            <a:r>
              <a:rPr lang="tr-TR" dirty="0">
                <a:latin typeface="Times New Roman" panose="02020603050405020304" pitchFamily="18" charset="0"/>
                <a:cs typeface="Times New Roman" panose="02020603050405020304" pitchFamily="18" charset="0"/>
              </a:rPr>
              <a:t>. Fakat, (A) ve (B) ayrıca birlikte bir mal satın alıp, bu mala </a:t>
            </a:r>
            <a:r>
              <a:rPr lang="tr-TR" b="1" dirty="0">
                <a:latin typeface="Times New Roman" panose="02020603050405020304" pitchFamily="18" charset="0"/>
                <a:cs typeface="Times New Roman" panose="02020603050405020304" pitchFamily="18" charset="0"/>
              </a:rPr>
              <a:t>Paylı Mülkiyet ilişkisi </a:t>
            </a:r>
            <a:r>
              <a:rPr lang="tr-TR" dirty="0">
                <a:latin typeface="Times New Roman" panose="02020603050405020304" pitchFamily="18" charset="0"/>
                <a:cs typeface="Times New Roman" panose="02020603050405020304" pitchFamily="18" charset="0"/>
              </a:rPr>
              <a:t>içinde sahip olabilirler. </a:t>
            </a:r>
          </a:p>
          <a:p>
            <a:pPr marL="0" indent="0" algn="just">
              <a:buNone/>
            </a:pPr>
            <a:endParaRPr lang="tr-TR" dirty="0"/>
          </a:p>
          <a:p>
            <a:endParaRPr lang="tr-TR" dirty="0"/>
          </a:p>
        </p:txBody>
      </p:sp>
    </p:spTree>
    <p:extLst>
      <p:ext uri="{BB962C8B-B14F-4D97-AF65-F5344CB8AC3E}">
        <p14:creationId xmlns:p14="http://schemas.microsoft.com/office/powerpoint/2010/main" val="1987485419"/>
      </p:ext>
    </p:extLst>
  </p:cSld>
  <p:clrMapOvr>
    <a:masterClrMapping/>
  </p:clrMapOvr>
</p:sld>
</file>

<file path=ppt/slides/slide2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Elbirliği Mülkiyetine konu olan Mallar arasında Taşınmazlar varsa</a:t>
            </a:r>
            <a:r>
              <a:rPr lang="tr-TR" dirty="0">
                <a:latin typeface="Times New Roman" panose="02020603050405020304" pitchFamily="18" charset="0"/>
                <a:cs typeface="Times New Roman" panose="02020603050405020304" pitchFamily="18" charset="0"/>
              </a:rPr>
              <a:t>, bunlar üzerindeki Mülkiyet bütün Ortakların adları, aralarındaki Ortaklık İlişkisinin türü gösterilmek suretiyle Tapu Kütüğüne tescil edilir (</a:t>
            </a:r>
            <a:r>
              <a:rPr lang="tr-TR" sz="2400" i="1" dirty="0">
                <a:latin typeface="Times New Roman" panose="02020603050405020304" pitchFamily="18" charset="0"/>
                <a:cs typeface="Times New Roman" panose="02020603050405020304" pitchFamily="18" charset="0"/>
              </a:rPr>
              <a:t>TST m. 28 / 5). </a:t>
            </a:r>
          </a:p>
          <a:p>
            <a:pPr algn="just"/>
            <a:r>
              <a:rPr lang="tr-TR" b="1" dirty="0">
                <a:latin typeface="Times New Roman" panose="02020603050405020304" pitchFamily="18" charset="0"/>
                <a:cs typeface="Times New Roman" panose="02020603050405020304" pitchFamily="18" charset="0"/>
              </a:rPr>
              <a:t>Elbirliği Mülkiyetinde,</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Paylı Mülkiyetin aksine</a:t>
            </a:r>
            <a:r>
              <a:rPr lang="tr-TR" b="1" i="1" dirty="0">
                <a:latin typeface="Times New Roman" panose="02020603050405020304" pitchFamily="18" charset="0"/>
                <a:cs typeface="Times New Roman" panose="02020603050405020304" pitchFamily="18" charset="0"/>
              </a:rPr>
              <a:t>, Tasarruf edilebilecek Bağımsız Paylar bulunmadığı </a:t>
            </a:r>
            <a:r>
              <a:rPr lang="tr-TR" i="1" dirty="0">
                <a:latin typeface="Times New Roman" panose="02020603050405020304" pitchFamily="18" charset="0"/>
                <a:cs typeface="Times New Roman" panose="02020603050405020304" pitchFamily="18" charset="0"/>
              </a:rPr>
              <a:t>için</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Tescilde Payların gösterilmesi </a:t>
            </a:r>
            <a:r>
              <a:rPr lang="tr-TR" dirty="0">
                <a:latin typeface="Times New Roman" panose="02020603050405020304" pitchFamily="18" charset="0"/>
                <a:cs typeface="Times New Roman" panose="02020603050405020304" pitchFamily="18" charset="0"/>
              </a:rPr>
              <a:t>de </a:t>
            </a:r>
            <a:r>
              <a:rPr lang="tr-TR" b="1" dirty="0">
                <a:latin typeface="Times New Roman" panose="02020603050405020304" pitchFamily="18" charset="0"/>
                <a:cs typeface="Times New Roman" panose="02020603050405020304" pitchFamily="18" charset="0"/>
              </a:rPr>
              <a:t>söz konusu olmaz. </a:t>
            </a:r>
          </a:p>
          <a:p>
            <a:pPr marL="0" indent="0">
              <a:buNone/>
            </a:pPr>
            <a:endParaRPr lang="tr-TR" dirty="0"/>
          </a:p>
        </p:txBody>
      </p:sp>
    </p:spTree>
    <p:extLst>
      <p:ext uri="{BB962C8B-B14F-4D97-AF65-F5344CB8AC3E}">
        <p14:creationId xmlns:p14="http://schemas.microsoft.com/office/powerpoint/2010/main" val="2022490235"/>
      </p:ext>
    </p:extLst>
  </p:cSld>
  <p:clrMapOvr>
    <a:masterClrMapping/>
  </p:clrMapOvr>
</p:sld>
</file>

<file path=ppt/slides/slide2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Elbirliği Mülkiyetinin Hükümleri</a:t>
            </a: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Elbirliği Mülkiyetinde, </a:t>
            </a:r>
            <a:r>
              <a:rPr lang="tr-TR" sz="3600" b="1" i="1" dirty="0">
                <a:latin typeface="Times New Roman" panose="02020603050405020304" pitchFamily="18" charset="0"/>
                <a:cs typeface="Times New Roman" panose="02020603050405020304" pitchFamily="18" charset="0"/>
              </a:rPr>
              <a:t>Eşya üzerinde Tasarruf</a:t>
            </a:r>
            <a:r>
              <a:rPr lang="tr-TR" sz="3600" b="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Eşyadan Yararlanma,</a:t>
            </a:r>
            <a:r>
              <a:rPr lang="tr-TR" sz="3600" b="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Eşyayı Kullanma ve Yönetim Yetkisi</a:t>
            </a:r>
            <a:r>
              <a:rPr lang="tr-TR" sz="3600" b="1" dirty="0">
                <a:latin typeface="Times New Roman" panose="02020603050405020304" pitchFamily="18" charset="0"/>
                <a:cs typeface="Times New Roman" panose="02020603050405020304" pitchFamily="18" charset="0"/>
              </a:rPr>
              <a:t>, Elbirliği Ortaklığını meydana getiren </a:t>
            </a:r>
            <a:r>
              <a:rPr lang="tr-TR" sz="3600" b="1" i="1" dirty="0">
                <a:latin typeface="Times New Roman" panose="02020603050405020304" pitchFamily="18" charset="0"/>
                <a:cs typeface="Times New Roman" panose="02020603050405020304" pitchFamily="18" charset="0"/>
              </a:rPr>
              <a:t>Kanun </a:t>
            </a:r>
            <a:r>
              <a:rPr lang="tr-TR" sz="3600" dirty="0">
                <a:latin typeface="Times New Roman" panose="02020603050405020304" pitchFamily="18" charset="0"/>
                <a:cs typeface="Times New Roman" panose="02020603050405020304" pitchFamily="18" charset="0"/>
              </a:rPr>
              <a:t>veya</a:t>
            </a:r>
            <a:r>
              <a:rPr lang="tr-TR" sz="3600" b="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Sözleşme Hükümlerine </a:t>
            </a:r>
            <a:r>
              <a:rPr lang="tr-TR" sz="3600" b="1" dirty="0">
                <a:latin typeface="Times New Roman" panose="02020603050405020304" pitchFamily="18" charset="0"/>
                <a:cs typeface="Times New Roman" panose="02020603050405020304" pitchFamily="18" charset="0"/>
              </a:rPr>
              <a:t>tabidir </a:t>
            </a:r>
            <a:r>
              <a:rPr lang="tr-TR" sz="36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MK m. 702 / I). </a:t>
            </a:r>
          </a:p>
          <a:p>
            <a:pPr algn="just"/>
            <a:r>
              <a:rPr lang="tr-TR" sz="3600" dirty="0">
                <a:latin typeface="Times New Roman" panose="02020603050405020304" pitchFamily="18" charset="0"/>
                <a:cs typeface="Times New Roman" panose="02020603050405020304" pitchFamily="18" charset="0"/>
              </a:rPr>
              <a:t>Kanun, her bir Ortaklık için Ortakların İlişkileri, Ortaklığın Yönetimi ve Ortak Malvarlığında Tasarruf bakımından Hükümler koymuştur. </a:t>
            </a:r>
          </a:p>
        </p:txBody>
      </p:sp>
    </p:spTree>
    <p:extLst>
      <p:ext uri="{BB962C8B-B14F-4D97-AF65-F5344CB8AC3E}">
        <p14:creationId xmlns:p14="http://schemas.microsoft.com/office/powerpoint/2010/main" val="2036557411"/>
      </p:ext>
    </p:extLst>
  </p:cSld>
  <p:clrMapOvr>
    <a:masterClrMapping/>
  </p:clrMapOvr>
</p:sld>
</file>

<file path=ppt/slides/slide2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dirty="0">
                <a:latin typeface="Times New Roman" panose="02020603050405020304" pitchFamily="18" charset="0"/>
                <a:cs typeface="Times New Roman" panose="02020603050405020304" pitchFamily="18" charset="0"/>
              </a:rPr>
              <a:t>MK m. 702 / II hükmüne göre</a:t>
            </a:r>
            <a:r>
              <a:rPr lang="tr-TR" sz="3200" dirty="0">
                <a:latin typeface="Times New Roman" panose="02020603050405020304" pitchFamily="18" charset="0"/>
                <a:cs typeface="Times New Roman" panose="02020603050405020304" pitchFamily="18" charset="0"/>
              </a:rPr>
              <a:t>: </a:t>
            </a:r>
          </a:p>
          <a:p>
            <a:pPr algn="just"/>
            <a:r>
              <a:rPr lang="tr-TR" sz="32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Kanunda veya sözleşmede aksine bir hüküm bulunmadıkça, gerek yönetim, gerek tasarruf işlemleri için ortakların oybirliğiyle karar vermeleri gerekir.»</a:t>
            </a:r>
          </a:p>
          <a:p>
            <a:pPr algn="just"/>
            <a:r>
              <a:rPr lang="tr-TR" sz="3200" b="1" dirty="0">
                <a:latin typeface="Times New Roman" panose="02020603050405020304" pitchFamily="18" charset="0"/>
                <a:cs typeface="Times New Roman" panose="02020603050405020304" pitchFamily="18" charset="0"/>
              </a:rPr>
              <a:t>Elbirliği Mülkiyetine konu olan Mal üzerinde Mülkiyetin Devri </a:t>
            </a:r>
            <a:r>
              <a:rPr lang="tr-TR" sz="3200" dirty="0">
                <a:latin typeface="Times New Roman" panose="02020603050405020304" pitchFamily="18" charset="0"/>
                <a:cs typeface="Times New Roman" panose="02020603050405020304" pitchFamily="18" charset="0"/>
              </a:rPr>
              <a:t>veya</a:t>
            </a:r>
            <a:r>
              <a:rPr lang="tr-TR" sz="3200" b="1" dirty="0">
                <a:latin typeface="Times New Roman" panose="02020603050405020304" pitchFamily="18" charset="0"/>
                <a:cs typeface="Times New Roman" panose="02020603050405020304" pitchFamily="18" charset="0"/>
              </a:rPr>
              <a:t> Sınırlı bir Ayni Hak Kurulması </a:t>
            </a:r>
            <a:r>
              <a:rPr lang="tr-TR" sz="3200" dirty="0">
                <a:latin typeface="Times New Roman" panose="02020603050405020304" pitchFamily="18" charset="0"/>
                <a:cs typeface="Times New Roman" panose="02020603050405020304" pitchFamily="18" charset="0"/>
              </a:rPr>
              <a:t>gibi, </a:t>
            </a:r>
            <a:r>
              <a:rPr lang="tr-TR" sz="3200" b="1" dirty="0">
                <a:latin typeface="Times New Roman" panose="02020603050405020304" pitchFamily="18" charset="0"/>
                <a:cs typeface="Times New Roman" panose="02020603050405020304" pitchFamily="18" charset="0"/>
              </a:rPr>
              <a:t>T</a:t>
            </a:r>
            <a:r>
              <a:rPr lang="tr-TR" sz="3200" b="1" i="1" dirty="0">
                <a:latin typeface="Times New Roman" panose="02020603050405020304" pitchFamily="18" charset="0"/>
                <a:cs typeface="Times New Roman" panose="02020603050405020304" pitchFamily="18" charset="0"/>
              </a:rPr>
              <a:t>asarruf İşlemlerinin yapılması hususu</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bütün Ortakların Oybirliğiyle verecekleri Karara </a:t>
            </a:r>
            <a:r>
              <a:rPr lang="tr-TR" sz="3200" b="1" dirty="0">
                <a:latin typeface="Times New Roman" panose="02020603050405020304" pitchFamily="18" charset="0"/>
                <a:cs typeface="Times New Roman" panose="02020603050405020304" pitchFamily="18" charset="0"/>
              </a:rPr>
              <a:t>bağlıdır.</a:t>
            </a:r>
            <a:r>
              <a:rPr lang="tr-TR" sz="3200" dirty="0">
                <a:latin typeface="Times New Roman" panose="02020603050405020304" pitchFamily="18" charset="0"/>
                <a:cs typeface="Times New Roman" panose="02020603050405020304" pitchFamily="18" charset="0"/>
              </a:rPr>
              <a:t> </a:t>
            </a:r>
          </a:p>
          <a:p>
            <a:endParaRPr lang="tr-TR" dirty="0"/>
          </a:p>
        </p:txBody>
      </p:sp>
    </p:spTree>
    <p:extLst>
      <p:ext uri="{BB962C8B-B14F-4D97-AF65-F5344CB8AC3E}">
        <p14:creationId xmlns:p14="http://schemas.microsoft.com/office/powerpoint/2010/main" val="3336826630"/>
      </p:ext>
    </p:extLst>
  </p:cSld>
  <p:clrMapOvr>
    <a:masterClrMapping/>
  </p:clrMapOvr>
</p:sld>
</file>

<file path=ppt/slides/slide2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838200" y="1836776"/>
            <a:ext cx="10515600" cy="4351338"/>
          </a:xfrm>
        </p:spPr>
        <p:txBody>
          <a:bodyPr>
            <a:noAutofit/>
          </a:bodyPr>
          <a:lstStyle/>
          <a:p>
            <a:pPr algn="just"/>
            <a:r>
              <a:rPr lang="tr-TR" b="1" dirty="0">
                <a:latin typeface="Times New Roman" panose="02020603050405020304" pitchFamily="18" charset="0"/>
                <a:cs typeface="Times New Roman" panose="02020603050405020304" pitchFamily="18" charset="0"/>
              </a:rPr>
              <a:t>Ortaklardan birinin Elbirliği Mülkiyetindeki Malın Tamamına </a:t>
            </a:r>
            <a:r>
              <a:rPr lang="tr-TR" dirty="0">
                <a:latin typeface="Times New Roman" panose="02020603050405020304" pitchFamily="18" charset="0"/>
                <a:cs typeface="Times New Roman" panose="02020603050405020304" pitchFamily="18" charset="0"/>
              </a:rPr>
              <a:t>veya</a:t>
            </a:r>
            <a:r>
              <a:rPr lang="tr-TR" b="1" dirty="0">
                <a:latin typeface="Times New Roman" panose="02020603050405020304" pitchFamily="18" charset="0"/>
                <a:cs typeface="Times New Roman" panose="02020603050405020304" pitchFamily="18" charset="0"/>
              </a:rPr>
              <a:t> bir Kısmına ilişkin olarak diğer Ortaklar adına yaptığı Borçlandırıcı İşlem, </a:t>
            </a:r>
            <a:r>
              <a:rPr lang="tr-TR" b="1" i="1" dirty="0">
                <a:latin typeface="Times New Roman" panose="02020603050405020304" pitchFamily="18" charset="0"/>
                <a:cs typeface="Times New Roman" panose="02020603050405020304" pitchFamily="18" charset="0"/>
              </a:rPr>
              <a:t>Temsil Yetkisi varsa</a:t>
            </a:r>
            <a:r>
              <a:rPr lang="tr-TR" b="1" dirty="0">
                <a:latin typeface="Times New Roman" panose="02020603050405020304" pitchFamily="18" charset="0"/>
                <a:cs typeface="Times New Roman" panose="02020603050405020304" pitchFamily="18" charset="0"/>
              </a:rPr>
              <a:t>, diğer Ortakları </a:t>
            </a:r>
            <a:r>
              <a:rPr lang="tr-TR" dirty="0">
                <a:latin typeface="Times New Roman" panose="02020603050405020304" pitchFamily="18" charset="0"/>
                <a:cs typeface="Times New Roman" panose="02020603050405020304" pitchFamily="18" charset="0"/>
              </a:rPr>
              <a:t>da </a:t>
            </a:r>
            <a:r>
              <a:rPr lang="tr-TR" b="1" dirty="0">
                <a:latin typeface="Times New Roman" panose="02020603050405020304" pitchFamily="18" charset="0"/>
                <a:cs typeface="Times New Roman" panose="02020603050405020304" pitchFamily="18" charset="0"/>
              </a:rPr>
              <a:t>bağlar. </a:t>
            </a:r>
          </a:p>
          <a:p>
            <a:pPr algn="just"/>
            <a:r>
              <a:rPr lang="tr-TR" b="1" i="1" dirty="0">
                <a:latin typeface="Times New Roman" panose="02020603050405020304" pitchFamily="18" charset="0"/>
                <a:cs typeface="Times New Roman" panose="02020603050405020304" pitchFamily="18" charset="0"/>
              </a:rPr>
              <a:t>Temsil Yetkisi yok ve diğer Ortaklar tarafından İcazet de verilmemiş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İşlem onanmamış</a:t>
            </a:r>
            <a:r>
              <a:rPr lang="tr-TR" dirty="0">
                <a:latin typeface="Times New Roman" panose="02020603050405020304" pitchFamily="18" charset="0"/>
                <a:cs typeface="Times New Roman" panose="02020603050405020304" pitchFamily="18" charset="0"/>
              </a:rPr>
              <a:t>) ise, </a:t>
            </a:r>
            <a:r>
              <a:rPr lang="tr-TR" b="1" dirty="0">
                <a:latin typeface="Times New Roman" panose="02020603050405020304" pitchFamily="18" charset="0"/>
                <a:cs typeface="Times New Roman" panose="02020603050405020304" pitchFamily="18" charset="0"/>
              </a:rPr>
              <a:t>İşlem, onlar için bağlayıcı olmaz</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Yetkisiz Temsil Hükümleri </a:t>
            </a:r>
            <a:r>
              <a:rPr lang="tr-TR" b="1" dirty="0">
                <a:latin typeface="Times New Roman" panose="02020603050405020304" pitchFamily="18" charset="0"/>
                <a:cs typeface="Times New Roman" panose="02020603050405020304" pitchFamily="18" charset="0"/>
              </a:rPr>
              <a:t>uygulanır. </a:t>
            </a:r>
          </a:p>
          <a:p>
            <a:pPr algn="just"/>
            <a:r>
              <a:rPr lang="tr-TR" b="1" i="1" dirty="0">
                <a:latin typeface="Times New Roman" panose="02020603050405020304" pitchFamily="18" charset="0"/>
                <a:cs typeface="Times New Roman" panose="02020603050405020304" pitchFamily="18" charset="0"/>
              </a:rPr>
              <a:t>Eğer Ortak kendi adına ve hesabına hareket etmiş ise</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İşlem geçerli olur,</a:t>
            </a:r>
            <a:r>
              <a:rPr lang="tr-TR" dirty="0">
                <a:latin typeface="Times New Roman" panose="02020603050405020304" pitchFamily="18" charset="0"/>
                <a:cs typeface="Times New Roman" panose="02020603050405020304" pitchFamily="18" charset="0"/>
              </a:rPr>
              <a:t> ancak </a:t>
            </a:r>
            <a:r>
              <a:rPr lang="tr-TR" b="1" dirty="0">
                <a:latin typeface="Times New Roman" panose="02020603050405020304" pitchFamily="18" charset="0"/>
                <a:cs typeface="Times New Roman" panose="02020603050405020304" pitchFamily="18" charset="0"/>
              </a:rPr>
              <a:t>Borcunu ifa edemeyen Ortak</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bundan </a:t>
            </a:r>
            <a:r>
              <a:rPr lang="tr-TR" b="1" i="1" dirty="0">
                <a:latin typeface="Times New Roman" panose="02020603050405020304" pitchFamily="18" charset="0"/>
                <a:cs typeface="Times New Roman" panose="02020603050405020304" pitchFamily="18" charset="0"/>
              </a:rPr>
              <a:t>sorumlu tutulur. </a:t>
            </a:r>
          </a:p>
        </p:txBody>
      </p:sp>
    </p:spTree>
    <p:extLst>
      <p:ext uri="{BB962C8B-B14F-4D97-AF65-F5344CB8AC3E}">
        <p14:creationId xmlns:p14="http://schemas.microsoft.com/office/powerpoint/2010/main" val="1603411858"/>
      </p:ext>
    </p:extLst>
  </p:cSld>
  <p:clrMapOvr>
    <a:masterClrMapping/>
  </p:clrMapOvr>
</p:sld>
</file>

<file path=ppt/slides/slide2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b="1" dirty="0">
                <a:latin typeface="Times New Roman" panose="02020603050405020304" pitchFamily="18" charset="0"/>
                <a:cs typeface="Times New Roman" panose="02020603050405020304" pitchFamily="18" charset="0"/>
              </a:rPr>
              <a:t>Elbirliği Mülkiyetinde, Ortakların</a:t>
            </a:r>
            <a:r>
              <a:rPr lang="tr-TR" sz="4000" dirty="0">
                <a:latin typeface="Times New Roman" panose="02020603050405020304" pitchFamily="18" charset="0"/>
                <a:cs typeface="Times New Roman" panose="02020603050405020304" pitchFamily="18" charset="0"/>
              </a:rPr>
              <a:t> </a:t>
            </a:r>
            <a:r>
              <a:rPr lang="tr-TR" sz="4000" b="1" dirty="0">
                <a:latin typeface="Times New Roman" panose="02020603050405020304" pitchFamily="18" charset="0"/>
                <a:cs typeface="Times New Roman" panose="02020603050405020304" pitchFamily="18" charset="0"/>
              </a:rPr>
              <a:t>tasarruf edebilecekleri </a:t>
            </a:r>
            <a:r>
              <a:rPr lang="tr-TR" sz="4000" b="1" i="1" dirty="0">
                <a:latin typeface="Times New Roman" panose="02020603050405020304" pitchFamily="18" charset="0"/>
                <a:cs typeface="Times New Roman" panose="02020603050405020304" pitchFamily="18" charset="0"/>
              </a:rPr>
              <a:t>Bağımsız Payları </a:t>
            </a:r>
            <a:r>
              <a:rPr lang="tr-TR" sz="4000" b="1" dirty="0">
                <a:latin typeface="Times New Roman" panose="02020603050405020304" pitchFamily="18" charset="0"/>
                <a:cs typeface="Times New Roman" panose="02020603050405020304" pitchFamily="18" charset="0"/>
              </a:rPr>
              <a:t>yoktur. </a:t>
            </a:r>
          </a:p>
          <a:p>
            <a:pPr algn="just"/>
            <a:r>
              <a:rPr lang="tr-TR" sz="4000" dirty="0">
                <a:latin typeface="Times New Roman" panose="02020603050405020304" pitchFamily="18" charset="0"/>
                <a:cs typeface="Times New Roman" panose="02020603050405020304" pitchFamily="18" charset="0"/>
              </a:rPr>
              <a:t>Burada, sadece </a:t>
            </a:r>
            <a:r>
              <a:rPr lang="tr-TR" sz="4000" b="1" dirty="0">
                <a:latin typeface="Times New Roman" panose="02020603050405020304" pitchFamily="18" charset="0"/>
                <a:cs typeface="Times New Roman" panose="02020603050405020304" pitchFamily="18" charset="0"/>
              </a:rPr>
              <a:t>Kazançtan </a:t>
            </a:r>
            <a:r>
              <a:rPr lang="tr-TR" sz="4000" dirty="0">
                <a:latin typeface="Times New Roman" panose="02020603050405020304" pitchFamily="18" charset="0"/>
                <a:cs typeface="Times New Roman" panose="02020603050405020304" pitchFamily="18" charset="0"/>
              </a:rPr>
              <a:t>ve </a:t>
            </a:r>
            <a:r>
              <a:rPr lang="tr-TR" sz="4000" b="1" dirty="0">
                <a:latin typeface="Times New Roman" panose="02020603050405020304" pitchFamily="18" charset="0"/>
                <a:cs typeface="Times New Roman" panose="02020603050405020304" pitchFamily="18" charset="0"/>
              </a:rPr>
              <a:t>Ortaklığın Tasfiyesinde elde edilen Değerden, her Ortağa düşecek Payı gösteren </a:t>
            </a:r>
            <a:r>
              <a:rPr lang="tr-TR" sz="4000" dirty="0">
                <a:latin typeface="Times New Roman" panose="02020603050405020304" pitchFamily="18" charset="0"/>
                <a:cs typeface="Times New Roman" panose="02020603050405020304" pitchFamily="18" charset="0"/>
              </a:rPr>
              <a:t>bir</a:t>
            </a:r>
            <a:r>
              <a:rPr lang="tr-TR" sz="4000" b="1"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Tasfiye Payı </a:t>
            </a:r>
            <a:r>
              <a:rPr lang="tr-TR" sz="4000" b="1" dirty="0">
                <a:latin typeface="Times New Roman" panose="02020603050405020304" pitchFamily="18" charset="0"/>
                <a:cs typeface="Times New Roman" panose="02020603050405020304" pitchFamily="18" charset="0"/>
              </a:rPr>
              <a:t>söz konusudur. </a:t>
            </a:r>
          </a:p>
        </p:txBody>
      </p:sp>
    </p:spTree>
    <p:extLst>
      <p:ext uri="{BB962C8B-B14F-4D97-AF65-F5344CB8AC3E}">
        <p14:creationId xmlns:p14="http://schemas.microsoft.com/office/powerpoint/2010/main" val="3360048460"/>
      </p:ext>
    </p:extLst>
  </p:cSld>
  <p:clrMapOvr>
    <a:masterClrMapping/>
  </p:clrMapOvr>
</p:sld>
</file>

<file path=ppt/slides/slide2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b="1" dirty="0">
                <a:latin typeface="Times New Roman" panose="02020603050405020304" pitchFamily="18" charset="0"/>
                <a:cs typeface="Times New Roman" panose="02020603050405020304" pitchFamily="18" charset="0"/>
              </a:rPr>
              <a:t>Bu Payın bir başkasına devredilmesi, devralana Ortaklık sıfatını nakletmez; </a:t>
            </a:r>
            <a:r>
              <a:rPr lang="tr-TR" sz="3600" dirty="0">
                <a:latin typeface="Times New Roman" panose="02020603050405020304" pitchFamily="18" charset="0"/>
                <a:cs typeface="Times New Roman" panose="02020603050405020304" pitchFamily="18" charset="0"/>
              </a:rPr>
              <a:t>sadece</a:t>
            </a:r>
            <a:r>
              <a:rPr lang="tr-TR" sz="3600" b="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Tasfiyede kendisine düşecek Payı talep hakkı </a:t>
            </a:r>
            <a:r>
              <a:rPr lang="tr-TR" sz="3600" b="1" dirty="0">
                <a:latin typeface="Times New Roman" panose="02020603050405020304" pitchFamily="18" charset="0"/>
                <a:cs typeface="Times New Roman" panose="02020603050405020304" pitchFamily="18" charset="0"/>
              </a:rPr>
              <a:t>verir </a:t>
            </a:r>
            <a:r>
              <a:rPr lang="tr-TR" sz="3600" dirty="0">
                <a:latin typeface="Times New Roman" panose="02020603050405020304" pitchFamily="18" charset="0"/>
                <a:cs typeface="Times New Roman" panose="02020603050405020304" pitchFamily="18" charset="0"/>
              </a:rPr>
              <a:t>(</a:t>
            </a:r>
            <a:r>
              <a:rPr lang="tr-TR" sz="3600" i="1" dirty="0">
                <a:latin typeface="Times New Roman" panose="02020603050405020304" pitchFamily="18" charset="0"/>
                <a:cs typeface="Times New Roman" panose="02020603050405020304" pitchFamily="18" charset="0"/>
              </a:rPr>
              <a:t>MK m. 677, BK m.632 / II).  </a:t>
            </a:r>
            <a:r>
              <a:rPr lang="tr-TR" sz="3600" dirty="0">
                <a:latin typeface="Times New Roman" panose="02020603050405020304" pitchFamily="18" charset="0"/>
                <a:cs typeface="Times New Roman" panose="02020603050405020304" pitchFamily="18" charset="0"/>
              </a:rPr>
              <a:t>Bu bağlamda,  </a:t>
            </a:r>
            <a:r>
              <a:rPr lang="tr-TR" sz="3600" b="1" dirty="0">
                <a:latin typeface="Times New Roman" panose="02020603050405020304" pitchFamily="18" charset="0"/>
                <a:cs typeface="Times New Roman" panose="02020603050405020304" pitchFamily="18" charset="0"/>
              </a:rPr>
              <a:t>böyle bir devir, </a:t>
            </a:r>
            <a:r>
              <a:rPr lang="tr-TR" sz="3600" i="1" dirty="0">
                <a:latin typeface="Times New Roman" panose="02020603050405020304" pitchFamily="18" charset="0"/>
                <a:cs typeface="Times New Roman" panose="02020603050405020304" pitchFamily="18" charset="0"/>
              </a:rPr>
              <a:t>Eşya üzerinde değil</a:t>
            </a:r>
            <a:r>
              <a:rPr lang="tr-TR" sz="3600" b="1" dirty="0">
                <a:latin typeface="Times New Roman" panose="02020603050405020304" pitchFamily="18" charset="0"/>
                <a:cs typeface="Times New Roman" panose="02020603050405020304" pitchFamily="18" charset="0"/>
              </a:rPr>
              <a:t>, Hak üzerinde yapılmış sayılır. </a:t>
            </a:r>
          </a:p>
          <a:p>
            <a:pPr algn="just"/>
            <a:r>
              <a:rPr lang="tr-TR" sz="3600" b="1" dirty="0">
                <a:latin typeface="Times New Roman" panose="02020603050405020304" pitchFamily="18" charset="0"/>
                <a:cs typeface="Times New Roman" panose="02020603050405020304" pitchFamily="18" charset="0"/>
              </a:rPr>
              <a:t>Adi Ortaklıkta, </a:t>
            </a:r>
            <a:r>
              <a:rPr lang="tr-TR" sz="3600" i="1" dirty="0">
                <a:latin typeface="Times New Roman" panose="02020603050405020304" pitchFamily="18" charset="0"/>
                <a:cs typeface="Times New Roman" panose="02020603050405020304" pitchFamily="18" charset="0"/>
              </a:rPr>
              <a:t>istisnai olarak, </a:t>
            </a:r>
            <a:r>
              <a:rPr lang="tr-TR" sz="3600" b="1" dirty="0">
                <a:latin typeface="Times New Roman" panose="02020603050405020304" pitchFamily="18" charset="0"/>
                <a:cs typeface="Times New Roman" panose="02020603050405020304" pitchFamily="18" charset="0"/>
              </a:rPr>
              <a:t>diğer Ortakların Rızası </a:t>
            </a:r>
            <a:r>
              <a:rPr lang="tr-TR" sz="3600" dirty="0">
                <a:latin typeface="Times New Roman" panose="02020603050405020304" pitchFamily="18" charset="0"/>
                <a:cs typeface="Times New Roman" panose="02020603050405020304" pitchFamily="18" charset="0"/>
              </a:rPr>
              <a:t>ile </a:t>
            </a:r>
            <a:r>
              <a:rPr lang="tr-TR" sz="3600" b="1" dirty="0">
                <a:latin typeface="Times New Roman" panose="02020603050405020304" pitchFamily="18" charset="0"/>
                <a:cs typeface="Times New Roman" panose="02020603050405020304" pitchFamily="18" charset="0"/>
              </a:rPr>
              <a:t>Payın Devri mümkündür (</a:t>
            </a:r>
            <a:r>
              <a:rPr lang="tr-TR" sz="3600" i="1" dirty="0">
                <a:latin typeface="Times New Roman" panose="02020603050405020304" pitchFamily="18" charset="0"/>
                <a:cs typeface="Times New Roman" panose="02020603050405020304" pitchFamily="18" charset="0"/>
              </a:rPr>
              <a:t>BK m. 632 / 1). </a:t>
            </a:r>
          </a:p>
          <a:p>
            <a:pPr marL="0" indent="0">
              <a:buNone/>
            </a:pPr>
            <a:endParaRPr lang="tr-TR"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2095335830"/>
      </p:ext>
    </p:extLst>
  </p:cSld>
  <p:clrMapOvr>
    <a:masterClrMapping/>
  </p:clrMapOvr>
</p:sld>
</file>

<file path=ppt/slides/slide2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b="1" dirty="0">
                <a:latin typeface="Times New Roman" panose="02020603050405020304" pitchFamily="18" charset="0"/>
                <a:cs typeface="Times New Roman" panose="02020603050405020304" pitchFamily="18" charset="0"/>
              </a:rPr>
              <a:t>Yeni Türk Medeni Kanunu</a:t>
            </a:r>
            <a:r>
              <a:rPr lang="tr-TR" dirty="0">
                <a:latin typeface="Times New Roman" panose="02020603050405020304" pitchFamily="18" charset="0"/>
                <a:cs typeface="Times New Roman" panose="02020603050405020304" pitchFamily="18" charset="0"/>
              </a:rPr>
              <a:t>, daha önce Elbirliği Mülkiyetinde Ortaklara tanınmayan bir Yetkiyi, </a:t>
            </a:r>
            <a:r>
              <a:rPr lang="tr-TR" b="1" dirty="0">
                <a:latin typeface="Times New Roman" panose="02020603050405020304" pitchFamily="18" charset="0"/>
                <a:cs typeface="Times New Roman" panose="02020603050405020304" pitchFamily="18" charset="0"/>
              </a:rPr>
              <a:t>MK m. 702 / IV hükmü ile tanımış bulunmaktadır. </a:t>
            </a:r>
          </a:p>
          <a:p>
            <a:pPr algn="just"/>
            <a:r>
              <a:rPr lang="tr-TR" b="1" dirty="0">
                <a:latin typeface="Times New Roman" panose="02020603050405020304" pitchFamily="18" charset="0"/>
                <a:cs typeface="Times New Roman" panose="02020603050405020304" pitchFamily="18" charset="0"/>
              </a:rPr>
              <a:t>Bu hükme göre: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Ortaklardan her biri, topluluğa giren hakların korunmasını sağlayabilir. Bu korumadan bütün ortaklar yararlanır.»</a:t>
            </a:r>
          </a:p>
          <a:p>
            <a:pPr algn="just"/>
            <a:r>
              <a:rPr lang="tr-TR" b="1" dirty="0">
                <a:latin typeface="Times New Roman" panose="02020603050405020304" pitchFamily="18" charset="0"/>
                <a:cs typeface="Times New Roman" panose="02020603050405020304" pitchFamily="18" charset="0"/>
              </a:rPr>
              <a:t>Her Ortak, </a:t>
            </a:r>
            <a:r>
              <a:rPr lang="tr-TR" b="1" i="1" dirty="0">
                <a:latin typeface="Times New Roman" panose="02020603050405020304" pitchFamily="18" charset="0"/>
                <a:cs typeface="Times New Roman" panose="02020603050405020304" pitchFamily="18" charset="0"/>
              </a:rPr>
              <a:t>Ortaklığa giren Hakları dava açmak suretiyle </a:t>
            </a:r>
            <a:r>
              <a:rPr lang="tr-TR" i="1" dirty="0">
                <a:latin typeface="Times New Roman" panose="02020603050405020304" pitchFamily="18" charset="0"/>
                <a:cs typeface="Times New Roman" panose="02020603050405020304" pitchFamily="18" charset="0"/>
              </a:rPr>
              <a:t>veya</a:t>
            </a:r>
            <a:r>
              <a:rPr lang="tr-TR" b="1" i="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diğer yollardan koruyabilecek, </a:t>
            </a:r>
            <a:r>
              <a:rPr lang="tr-TR" dirty="0">
                <a:latin typeface="Times New Roman" panose="02020603050405020304" pitchFamily="18" charset="0"/>
                <a:cs typeface="Times New Roman" panose="02020603050405020304" pitchFamily="18" charset="0"/>
              </a:rPr>
              <a:t>bu</a:t>
            </a:r>
            <a:r>
              <a:rPr lang="tr-TR" b="1" dirty="0">
                <a:latin typeface="Times New Roman" panose="02020603050405020304" pitchFamily="18" charset="0"/>
                <a:cs typeface="Times New Roman" panose="02020603050405020304" pitchFamily="18" charset="0"/>
              </a:rPr>
              <a:t> Korumadan diğer Ortaklar </a:t>
            </a:r>
            <a:r>
              <a:rPr lang="tr-TR" dirty="0">
                <a:latin typeface="Times New Roman" panose="02020603050405020304" pitchFamily="18" charset="0"/>
                <a:cs typeface="Times New Roman" panose="02020603050405020304" pitchFamily="18" charset="0"/>
              </a:rPr>
              <a:t>da</a:t>
            </a:r>
            <a:r>
              <a:rPr lang="tr-TR" b="1" dirty="0">
                <a:latin typeface="Times New Roman" panose="02020603050405020304" pitchFamily="18" charset="0"/>
                <a:cs typeface="Times New Roman" panose="02020603050405020304" pitchFamily="18" charset="0"/>
              </a:rPr>
              <a:t> yararlanacaktır. </a:t>
            </a:r>
          </a:p>
          <a:p>
            <a:pPr algn="just"/>
            <a:r>
              <a:rPr lang="tr-TR" dirty="0">
                <a:latin typeface="Times New Roman" panose="02020603050405020304" pitchFamily="18" charset="0"/>
                <a:cs typeface="Times New Roman" panose="02020603050405020304" pitchFamily="18" charset="0"/>
              </a:rPr>
              <a:t>Buna karşılık, </a:t>
            </a:r>
            <a:r>
              <a:rPr lang="tr-TR" b="1" i="1" dirty="0">
                <a:latin typeface="Times New Roman" panose="02020603050405020304" pitchFamily="18" charset="0"/>
                <a:cs typeface="Times New Roman" panose="02020603050405020304" pitchFamily="18" charset="0"/>
              </a:rPr>
              <a:t>Davacı Ortağın davayı kaybetmesi</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diğer Ortakların Haklarını etkilemeyecektir</a:t>
            </a:r>
            <a:r>
              <a:rPr lang="tr-TR" dirty="0">
                <a:latin typeface="Times New Roman" panose="02020603050405020304" pitchFamily="18" charset="0"/>
                <a:cs typeface="Times New Roman" panose="02020603050405020304" pitchFamily="18" charset="0"/>
              </a:rPr>
              <a:t>. </a:t>
            </a: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616793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3200" b="1" u="sng" dirty="0">
                <a:latin typeface="Times New Roman" panose="02020603050405020304" pitchFamily="18" charset="0"/>
                <a:cs typeface="Times New Roman" panose="02020603050405020304" pitchFamily="18" charset="0"/>
              </a:rPr>
              <a:t>İkinci görüşü savunan yazarlara göre</a:t>
            </a:r>
            <a:r>
              <a:rPr lang="tr-TR" sz="3200" b="1" i="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Eşya değil</a:t>
            </a:r>
            <a:r>
              <a:rPr lang="tr-TR" sz="3200" b="1" dirty="0">
                <a:latin typeface="Times New Roman" panose="02020603050405020304" pitchFamily="18" charset="0"/>
                <a:cs typeface="Times New Roman" panose="02020603050405020304" pitchFamily="18" charset="0"/>
              </a:rPr>
              <a:t>, Mülkiyet Hakkının kendisi Paylara ayrılmış, </a:t>
            </a:r>
            <a:r>
              <a:rPr lang="tr-TR" sz="3200" dirty="0">
                <a:latin typeface="Times New Roman" panose="02020603050405020304" pitchFamily="18" charset="0"/>
                <a:cs typeface="Times New Roman" panose="02020603050405020304" pitchFamily="18" charset="0"/>
              </a:rPr>
              <a:t>böylece</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Paylı</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Mal üzerindeki Mülkiyet Hakkı</a:t>
            </a:r>
            <a:r>
              <a:rPr lang="tr-TR" sz="3200" b="1" dirty="0">
                <a:latin typeface="Times New Roman" panose="02020603050405020304" pitchFamily="18" charset="0"/>
                <a:cs typeface="Times New Roman" panose="02020603050405020304" pitchFamily="18" charset="0"/>
              </a:rPr>
              <a:t>, Paydaşlar arasında </a:t>
            </a:r>
            <a:r>
              <a:rPr lang="tr-TR" sz="3200" b="1" i="1" dirty="0">
                <a:latin typeface="Times New Roman" panose="02020603050405020304" pitchFamily="18" charset="0"/>
                <a:cs typeface="Times New Roman" panose="02020603050405020304" pitchFamily="18" charset="0"/>
              </a:rPr>
              <a:t>Payları oranında </a:t>
            </a:r>
            <a:r>
              <a:rPr lang="tr-TR" sz="3200" b="1" dirty="0">
                <a:latin typeface="Times New Roman" panose="02020603050405020304" pitchFamily="18" charset="0"/>
                <a:cs typeface="Times New Roman" panose="02020603050405020304" pitchFamily="18" charset="0"/>
              </a:rPr>
              <a:t>bölünmüştür. </a:t>
            </a:r>
          </a:p>
          <a:p>
            <a:pPr algn="just"/>
            <a:r>
              <a:rPr lang="tr-TR" sz="3200" dirty="0">
                <a:latin typeface="Times New Roman" panose="02020603050405020304" pitchFamily="18" charset="0"/>
                <a:cs typeface="Times New Roman" panose="02020603050405020304" pitchFamily="18" charset="0"/>
              </a:rPr>
              <a:t>Paydaşlar, Paylı Malın belirli bir Payına sahip olup, her birinin kısmi bir Mülkiyet Hakkı vardır. </a:t>
            </a:r>
          </a:p>
          <a:p>
            <a:pPr algn="just"/>
            <a:r>
              <a:rPr lang="tr-TR" sz="3200" dirty="0">
                <a:latin typeface="Times New Roman" panose="02020603050405020304" pitchFamily="18" charset="0"/>
                <a:cs typeface="Times New Roman" panose="02020603050405020304" pitchFamily="18" charset="0"/>
              </a:rPr>
              <a:t>Bu kısmi Haklar toplanınca Eşya üzerindeki tüm Mülkiyet Hakkı ortaya çıkar. </a:t>
            </a:r>
          </a:p>
          <a:p>
            <a:pPr marL="0" indent="0" algn="just">
              <a:buNone/>
            </a:pPr>
            <a:r>
              <a:rPr lang="tr-TR" sz="3200"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Eren, </a:t>
            </a:r>
            <a:r>
              <a:rPr lang="tr-TR" i="1" dirty="0">
                <a:latin typeface="Times New Roman" panose="02020603050405020304" pitchFamily="18" charset="0"/>
                <a:cs typeface="Times New Roman" panose="02020603050405020304" pitchFamily="18" charset="0"/>
              </a:rPr>
              <a:t>Mülkiyet H., 4. B., s. 89)</a:t>
            </a:r>
          </a:p>
        </p:txBody>
      </p:sp>
    </p:spTree>
    <p:extLst>
      <p:ext uri="{BB962C8B-B14F-4D97-AF65-F5344CB8AC3E}">
        <p14:creationId xmlns:p14="http://schemas.microsoft.com/office/powerpoint/2010/main" val="2707632492"/>
      </p:ext>
    </p:extLst>
  </p:cSld>
  <p:clrMapOvr>
    <a:masterClrMapping/>
  </p:clrMapOvr>
</p:sld>
</file>

<file path=ppt/slides/slide2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dirty="0">
                <a:latin typeface="Times New Roman" panose="02020603050405020304" pitchFamily="18" charset="0"/>
                <a:cs typeface="Times New Roman" panose="02020603050405020304" pitchFamily="18" charset="0"/>
              </a:rPr>
              <a:t>Yargıtay’a göre, </a:t>
            </a:r>
            <a:r>
              <a:rPr lang="tr-TR" sz="3200" dirty="0">
                <a:latin typeface="Times New Roman" panose="02020603050405020304" pitchFamily="18" charset="0"/>
                <a:cs typeface="Times New Roman" panose="02020603050405020304" pitchFamily="18" charset="0"/>
              </a:rPr>
              <a:t>«olağan koruma eylemleri ve buna bağlı olarak onarımlar, mahsullerin toplanması ve bozulacak olanların satılması, acele olarak yapılması zorunlu bulunan işlemin yerine getirilmesi ile istihkak ve </a:t>
            </a:r>
            <a:r>
              <a:rPr lang="tr-TR" sz="3200" dirty="0" err="1">
                <a:latin typeface="Times New Roman" panose="02020603050405020304" pitchFamily="18" charset="0"/>
                <a:cs typeface="Times New Roman" panose="02020603050405020304" pitchFamily="18" charset="0"/>
              </a:rPr>
              <a:t>elatmanın</a:t>
            </a:r>
            <a:r>
              <a:rPr lang="tr-TR" sz="3200" dirty="0">
                <a:latin typeface="Times New Roman" panose="02020603050405020304" pitchFamily="18" charset="0"/>
                <a:cs typeface="Times New Roman" panose="02020603050405020304" pitchFamily="18" charset="0"/>
              </a:rPr>
              <a:t> önlenmesi, tapu sicilinde hak sahipliğinin saptanması gibi taksimi mümkün olmayan talepler» ortaklardan her biri tarafından dava yoluyla ileri sürülebilir. </a:t>
            </a:r>
          </a:p>
          <a:p>
            <a:pPr algn="just"/>
            <a:r>
              <a:rPr lang="tr-TR" dirty="0">
                <a:latin typeface="Times New Roman" panose="02020603050405020304" pitchFamily="18" charset="0"/>
                <a:cs typeface="Times New Roman" panose="02020603050405020304" pitchFamily="18" charset="0"/>
              </a:rPr>
              <a:t>(</a:t>
            </a:r>
            <a:r>
              <a:rPr lang="tr-TR" sz="2400" b="1" i="1" dirty="0">
                <a:latin typeface="Times New Roman" panose="02020603050405020304" pitchFamily="18" charset="0"/>
                <a:cs typeface="Times New Roman" panose="02020603050405020304" pitchFamily="18" charset="0"/>
              </a:rPr>
              <a:t>YHGK. 12.11. 2008, 14- 676 / 695- </a:t>
            </a:r>
            <a:r>
              <a:rPr lang="tr-TR" sz="2400" i="1" dirty="0">
                <a:latin typeface="Times New Roman" panose="02020603050405020304" pitchFamily="18" charset="0"/>
                <a:cs typeface="Times New Roman" panose="02020603050405020304" pitchFamily="18" charset="0"/>
              </a:rPr>
              <a:t>Kazancı Bilişim İçtihat Bilgi Bankası) </a:t>
            </a:r>
          </a:p>
          <a:p>
            <a:pPr marL="0" indent="0">
              <a:buNone/>
            </a:pPr>
            <a:endParaRPr lang="tr-TR" dirty="0"/>
          </a:p>
        </p:txBody>
      </p:sp>
    </p:spTree>
    <p:extLst>
      <p:ext uri="{BB962C8B-B14F-4D97-AF65-F5344CB8AC3E}">
        <p14:creationId xmlns:p14="http://schemas.microsoft.com/office/powerpoint/2010/main" val="2094061022"/>
      </p:ext>
    </p:extLst>
  </p:cSld>
  <p:clrMapOvr>
    <a:masterClrMapping/>
  </p:clrMapOvr>
</p:sld>
</file>

<file path=ppt/slides/slide2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200" dirty="0">
                <a:latin typeface="Times New Roman" panose="02020603050405020304" pitchFamily="18" charset="0"/>
                <a:cs typeface="Times New Roman" panose="02020603050405020304" pitchFamily="18" charset="0"/>
              </a:rPr>
              <a:t>Buna karşılık</a:t>
            </a:r>
            <a:r>
              <a:rPr lang="tr-TR" sz="3200" b="1" dirty="0">
                <a:latin typeface="Times New Roman" panose="02020603050405020304" pitchFamily="18" charset="0"/>
                <a:cs typeface="Times New Roman" panose="02020603050405020304" pitchFamily="18" charset="0"/>
              </a:rPr>
              <a:t>, </a:t>
            </a:r>
            <a:r>
              <a:rPr lang="tr-TR" sz="3200" b="1" u="sng" dirty="0">
                <a:latin typeface="Times New Roman" panose="02020603050405020304" pitchFamily="18" charset="0"/>
                <a:cs typeface="Times New Roman" panose="02020603050405020304" pitchFamily="18" charset="0"/>
              </a:rPr>
              <a:t>Yargıtay,</a:t>
            </a:r>
            <a:r>
              <a:rPr lang="tr-TR" sz="3200" b="1" dirty="0">
                <a:latin typeface="Times New Roman" panose="02020603050405020304" pitchFamily="18" charset="0"/>
                <a:cs typeface="Times New Roman" panose="02020603050405020304" pitchFamily="18" charset="0"/>
              </a:rPr>
              <a:t> bazı konularda </a:t>
            </a:r>
            <a:r>
              <a:rPr lang="tr-TR" sz="3200" dirty="0">
                <a:latin typeface="Times New Roman" panose="02020603050405020304" pitchFamily="18" charset="0"/>
                <a:cs typeface="Times New Roman" panose="02020603050405020304" pitchFamily="18" charset="0"/>
              </a:rPr>
              <a:t>ise,</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Mirasçıların Birlikte dava açmaları gerektiğine</a:t>
            </a:r>
            <a:r>
              <a:rPr lang="tr-TR" sz="3200" b="1" dirty="0">
                <a:latin typeface="Times New Roman" panose="02020603050405020304" pitchFamily="18" charset="0"/>
                <a:cs typeface="Times New Roman" panose="02020603050405020304" pitchFamily="18" charset="0"/>
              </a:rPr>
              <a:t> karar vermiştir. </a:t>
            </a:r>
          </a:p>
          <a:p>
            <a:pPr algn="just"/>
            <a:r>
              <a:rPr lang="tr-TR" sz="3200" b="1" u="sng" dirty="0">
                <a:latin typeface="Times New Roman" panose="02020603050405020304" pitchFamily="18" charset="0"/>
                <a:cs typeface="Times New Roman" panose="02020603050405020304" pitchFamily="18" charset="0"/>
              </a:rPr>
              <a:t>Bu konular ise, şunlardır: </a:t>
            </a:r>
          </a:p>
          <a:p>
            <a:pPr algn="just"/>
            <a:r>
              <a:rPr lang="tr-TR" sz="3200" b="1" i="1" dirty="0">
                <a:latin typeface="Times New Roman" panose="02020603050405020304" pitchFamily="18" charset="0"/>
                <a:cs typeface="Times New Roman" panose="02020603050405020304" pitchFamily="18" charset="0"/>
              </a:rPr>
              <a:t>Tapu İptali ve Tescil </a:t>
            </a:r>
            <a:r>
              <a:rPr lang="tr-TR" sz="32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Sicilin Düzeltilmesi</a:t>
            </a:r>
            <a:r>
              <a:rPr lang="tr-TR" sz="3200" dirty="0">
                <a:latin typeface="Times New Roman" panose="02020603050405020304" pitchFamily="18" charset="0"/>
                <a:cs typeface="Times New Roman" panose="02020603050405020304" pitchFamily="18" charset="0"/>
              </a:rPr>
              <a:t>), </a:t>
            </a:r>
          </a:p>
          <a:p>
            <a:pPr algn="just"/>
            <a:r>
              <a:rPr lang="tr-TR" sz="3200" b="1" i="1" dirty="0" err="1">
                <a:latin typeface="Times New Roman" panose="02020603050405020304" pitchFamily="18" charset="0"/>
                <a:cs typeface="Times New Roman" panose="02020603050405020304" pitchFamily="18" charset="0"/>
              </a:rPr>
              <a:t>Ecrimisil</a:t>
            </a:r>
            <a:r>
              <a:rPr lang="tr-TR" sz="3200" b="1" i="1" dirty="0">
                <a:latin typeface="Times New Roman" panose="02020603050405020304" pitchFamily="18" charset="0"/>
                <a:cs typeface="Times New Roman" panose="02020603050405020304" pitchFamily="18" charset="0"/>
              </a:rPr>
              <a:t> taleplerinde bulunulması </a:t>
            </a:r>
          </a:p>
          <a:p>
            <a:pPr algn="just"/>
            <a:r>
              <a:rPr lang="tr-TR" sz="3200" b="1" i="1" dirty="0">
                <a:latin typeface="Times New Roman" panose="02020603050405020304" pitchFamily="18" charset="0"/>
                <a:cs typeface="Times New Roman" panose="02020603050405020304" pitchFamily="18" charset="0"/>
              </a:rPr>
              <a:t>Kazandırıcı Zamanaşımıyla Edinme </a:t>
            </a:r>
          </a:p>
          <a:p>
            <a:pPr algn="just"/>
            <a:r>
              <a:rPr lang="tr-TR" sz="3200" b="1" i="1" dirty="0">
                <a:latin typeface="Times New Roman" panose="02020603050405020304" pitchFamily="18" charset="0"/>
                <a:cs typeface="Times New Roman" panose="02020603050405020304" pitchFamily="18" charset="0"/>
              </a:rPr>
              <a:t>Önalım Hakkının kullanılması</a:t>
            </a:r>
          </a:p>
        </p:txBody>
      </p:sp>
    </p:spTree>
    <p:extLst>
      <p:ext uri="{BB962C8B-B14F-4D97-AF65-F5344CB8AC3E}">
        <p14:creationId xmlns:p14="http://schemas.microsoft.com/office/powerpoint/2010/main" val="999945902"/>
      </p:ext>
    </p:extLst>
  </p:cSld>
  <p:clrMapOvr>
    <a:masterClrMapping/>
  </p:clrMapOvr>
</p:sld>
</file>

<file path=ppt/slides/slide2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u="sng" dirty="0">
                <a:latin typeface="Times New Roman" panose="02020603050405020304" pitchFamily="18" charset="0"/>
                <a:cs typeface="Times New Roman" panose="02020603050405020304" pitchFamily="18" charset="0"/>
              </a:rPr>
              <a:t>Yargıtay’ın</a:t>
            </a:r>
            <a:r>
              <a:rPr lang="tr-TR" sz="3600" u="sng" dirty="0">
                <a:latin typeface="Times New Roman" panose="02020603050405020304" pitchFamily="18" charset="0"/>
                <a:cs typeface="Times New Roman" panose="02020603050405020304" pitchFamily="18" charset="0"/>
              </a:rPr>
              <a:t> </a:t>
            </a:r>
            <a:r>
              <a:rPr lang="tr-TR" sz="3600" b="1" u="sng" dirty="0">
                <a:latin typeface="Times New Roman" panose="02020603050405020304" pitchFamily="18" charset="0"/>
                <a:cs typeface="Times New Roman" panose="02020603050405020304" pitchFamily="18" charset="0"/>
              </a:rPr>
              <a:t>11. 10. 1982 tarihli ve 3 /2 sayılı İçtihadı Birleştirme Kararı ile uygun bulunan Uygulama uyarınca</a:t>
            </a:r>
            <a:r>
              <a:rPr lang="tr-TR" sz="3600" u="sng"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Birlikte Dava Açma Kuralının geçerli olduğu hallerde de açılan Dava reddedilmeyecek, açılan Davanın yürütülebilmesi için, </a:t>
            </a:r>
            <a:r>
              <a:rPr lang="tr-TR" sz="3600" b="1" dirty="0">
                <a:latin typeface="Times New Roman" panose="02020603050405020304" pitchFamily="18" charset="0"/>
                <a:cs typeface="Times New Roman" panose="02020603050405020304" pitchFamily="18" charset="0"/>
              </a:rPr>
              <a:t>diğer Ortakların olurunun alınması </a:t>
            </a:r>
            <a:r>
              <a:rPr lang="tr-TR" sz="3600" dirty="0">
                <a:latin typeface="Times New Roman" panose="02020603050405020304" pitchFamily="18" charset="0"/>
                <a:cs typeface="Times New Roman" panose="02020603050405020304" pitchFamily="18" charset="0"/>
              </a:rPr>
              <a:t>ya da </a:t>
            </a:r>
            <a:r>
              <a:rPr lang="tr-TR" sz="3600" b="1" dirty="0">
                <a:latin typeface="Times New Roman" panose="02020603050405020304" pitchFamily="18" charset="0"/>
                <a:cs typeface="Times New Roman" panose="02020603050405020304" pitchFamily="18" charset="0"/>
              </a:rPr>
              <a:t>Ortaklığa bir temsilci tayin ettirilmesi </a:t>
            </a:r>
            <a:r>
              <a:rPr lang="tr-TR" sz="3600" dirty="0">
                <a:latin typeface="Times New Roman" panose="02020603050405020304" pitchFamily="18" charset="0"/>
                <a:cs typeface="Times New Roman" panose="02020603050405020304" pitchFamily="18" charset="0"/>
              </a:rPr>
              <a:t>gerekecektir. </a:t>
            </a:r>
          </a:p>
        </p:txBody>
      </p:sp>
    </p:spTree>
    <p:extLst>
      <p:ext uri="{BB962C8B-B14F-4D97-AF65-F5344CB8AC3E}">
        <p14:creationId xmlns:p14="http://schemas.microsoft.com/office/powerpoint/2010/main" val="1219357751"/>
      </p:ext>
    </p:extLst>
  </p:cSld>
  <p:clrMapOvr>
    <a:masterClrMapping/>
  </p:clrMapOvr>
</p:sld>
</file>

<file path=ppt/slides/slide2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lnSpcReduction="10000"/>
          </a:bodyPr>
          <a:lstStyle/>
          <a:p>
            <a:pPr algn="just"/>
            <a:r>
              <a:rPr lang="tr-TR" sz="4000" b="1" dirty="0">
                <a:latin typeface="Times New Roman" panose="02020603050405020304" pitchFamily="18" charset="0"/>
                <a:cs typeface="Times New Roman" panose="02020603050405020304" pitchFamily="18" charset="0"/>
              </a:rPr>
              <a:t>Ortakların birbirlerine karşı açmak zorunda kalacakları Davalar bakımından birlikte hareket etmelerine ve Temsilci tayinine gerek yoktur.  </a:t>
            </a:r>
          </a:p>
          <a:p>
            <a:pPr algn="just"/>
            <a:r>
              <a:rPr lang="tr-TR" sz="4000" b="1" u="sng" dirty="0">
                <a:latin typeface="Times New Roman" panose="02020603050405020304" pitchFamily="18" charset="0"/>
                <a:cs typeface="Times New Roman" panose="02020603050405020304" pitchFamily="18" charset="0"/>
              </a:rPr>
              <a:t>Uygulamada</a:t>
            </a:r>
            <a:r>
              <a:rPr lang="tr-TR" sz="4000" u="sng" dirty="0">
                <a:latin typeface="Times New Roman" panose="02020603050405020304" pitchFamily="18" charset="0"/>
                <a:cs typeface="Times New Roman" panose="02020603050405020304" pitchFamily="18" charset="0"/>
              </a:rPr>
              <a:t>,</a:t>
            </a:r>
            <a:r>
              <a:rPr lang="tr-TR" sz="4000" dirty="0">
                <a:latin typeface="Times New Roman" panose="02020603050405020304" pitchFamily="18" charset="0"/>
                <a:cs typeface="Times New Roman" panose="02020603050405020304" pitchFamily="18" charset="0"/>
              </a:rPr>
              <a:t> özellikle Ortaklardan birinin Malı Kullanma veya ondan Yararlanma Hakkına engel olan diğer Ortağa karşı </a:t>
            </a:r>
            <a:r>
              <a:rPr lang="tr-TR" sz="4000" dirty="0" err="1">
                <a:latin typeface="Times New Roman" panose="02020603050405020304" pitchFamily="18" charset="0"/>
                <a:cs typeface="Times New Roman" panose="02020603050405020304" pitchFamily="18" charset="0"/>
              </a:rPr>
              <a:t>Elatmanın</a:t>
            </a:r>
            <a:r>
              <a:rPr lang="tr-TR" sz="4000" dirty="0">
                <a:latin typeface="Times New Roman" panose="02020603050405020304" pitchFamily="18" charset="0"/>
                <a:cs typeface="Times New Roman" panose="02020603050405020304" pitchFamily="18" charset="0"/>
              </a:rPr>
              <a:t> Önlenmesi Davası açılabileceği kabul edilmektedir. </a:t>
            </a:r>
          </a:p>
        </p:txBody>
      </p:sp>
    </p:spTree>
    <p:extLst>
      <p:ext uri="{BB962C8B-B14F-4D97-AF65-F5344CB8AC3E}">
        <p14:creationId xmlns:p14="http://schemas.microsoft.com/office/powerpoint/2010/main" val="2570774065"/>
      </p:ext>
    </p:extLst>
  </p:cSld>
  <p:clrMapOvr>
    <a:masterClrMapping/>
  </p:clrMapOvr>
</p:sld>
</file>

<file path=ppt/slides/slide2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extLst>
              <p:ext uri="{D42A27DB-BD31-4B8C-83A1-F6EECF244321}">
                <p14:modId xmlns:p14="http://schemas.microsoft.com/office/powerpoint/2010/main" val="1797728486"/>
              </p:ext>
            </p:extLst>
          </p:nvPr>
        </p:nvGraphicFramePr>
        <p:xfrm>
          <a:off x="152400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17926062"/>
      </p:ext>
    </p:extLst>
  </p:cSld>
  <p:clrMapOvr>
    <a:masterClrMapping/>
  </p:clrMapOvr>
</p:sld>
</file>

<file path=ppt/slides/slide2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Elbirliği Mülkiyetinin Sona Ermesi </a:t>
            </a:r>
          </a:p>
        </p:txBody>
      </p:sp>
      <p:sp>
        <p:nvSpPr>
          <p:cNvPr id="3" name="İçerik Yer Tutucusu 2"/>
          <p:cNvSpPr>
            <a:spLocks noGrp="1"/>
          </p:cNvSpPr>
          <p:nvPr>
            <p:ph idx="1"/>
          </p:nvPr>
        </p:nvSpPr>
        <p:spPr>
          <a:xfrm>
            <a:off x="575733" y="1475668"/>
            <a:ext cx="10701867" cy="4846109"/>
          </a:xfrm>
        </p:spPr>
        <p:txBody>
          <a:bodyPr>
            <a:normAutofit lnSpcReduction="10000"/>
          </a:bodyPr>
          <a:lstStyle/>
          <a:p>
            <a:pPr algn="just"/>
            <a:r>
              <a:rPr lang="tr-TR" b="1" dirty="0">
                <a:latin typeface="Times New Roman" panose="02020603050405020304" pitchFamily="18" charset="0"/>
                <a:cs typeface="Times New Roman" panose="02020603050405020304" pitchFamily="18" charset="0"/>
              </a:rPr>
              <a:t>MK m. 703 / I hükmüne göre: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Elbirliği mülkiyeti, malın devri, topluluğun dağılması veya paylı mülkiyete geçilmesiyle sona erer.»</a:t>
            </a:r>
          </a:p>
          <a:p>
            <a:pPr algn="just"/>
            <a:r>
              <a:rPr lang="tr-TR" dirty="0">
                <a:latin typeface="Times New Roman" panose="02020603050405020304" pitchFamily="18" charset="0"/>
                <a:cs typeface="Times New Roman" panose="02020603050405020304" pitchFamily="18" charset="0"/>
              </a:rPr>
              <a:t>Elbirliği Mülkiyetine konu olan Eşyanın Mülkiyetinin, Ortakların Oybirliğiyle aldıkları bir Kararla bir başkasına devredilmesi durumunda, Elbirliği Mülkiyeti sona erer. </a:t>
            </a:r>
          </a:p>
          <a:p>
            <a:pPr algn="just"/>
            <a:r>
              <a:rPr lang="tr-TR" b="1" dirty="0">
                <a:latin typeface="Times New Roman" panose="02020603050405020304" pitchFamily="18" charset="0"/>
                <a:cs typeface="Times New Roman" panose="02020603050405020304" pitchFamily="18" charset="0"/>
              </a:rPr>
              <a:t>Eşyanın Mülkiyeti, üçüncü bir kişiye devredilebileceği gibi, Ortaklardan birine de devredilebilir. </a:t>
            </a:r>
          </a:p>
          <a:p>
            <a:pPr algn="just"/>
            <a:r>
              <a:rPr lang="tr-TR" dirty="0">
                <a:latin typeface="Times New Roman" panose="02020603050405020304" pitchFamily="18" charset="0"/>
                <a:cs typeface="Times New Roman" panose="02020603050405020304" pitchFamily="18" charset="0"/>
              </a:rPr>
              <a:t>Mülkiyetin Devri, ivazlı olabileceği gibi, bağışlama şeklinde ivazsız da olabilir. </a:t>
            </a:r>
          </a:p>
          <a:p>
            <a:pPr algn="just"/>
            <a:r>
              <a:rPr lang="tr-TR" b="1" dirty="0">
                <a:latin typeface="Times New Roman" panose="02020603050405020304" pitchFamily="18" charset="0"/>
                <a:cs typeface="Times New Roman" panose="02020603050405020304" pitchFamily="18" charset="0"/>
              </a:rPr>
              <a:t>Üçüncü bir kişinin, Eşyanın Mülkiyetini </a:t>
            </a:r>
            <a:r>
              <a:rPr lang="tr-TR" b="1" dirty="0" err="1">
                <a:latin typeface="Times New Roman" panose="02020603050405020304" pitchFamily="18" charset="0"/>
                <a:cs typeface="Times New Roman" panose="02020603050405020304" pitchFamily="18" charset="0"/>
              </a:rPr>
              <a:t>iyiniyetle</a:t>
            </a:r>
            <a:r>
              <a:rPr lang="tr-TR" b="1"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MK m. 988, m.1023</a:t>
            </a:r>
            <a:r>
              <a:rPr lang="tr-TR" b="1" dirty="0">
                <a:latin typeface="Times New Roman" panose="02020603050405020304" pitchFamily="18" charset="0"/>
                <a:cs typeface="Times New Roman" panose="02020603050405020304" pitchFamily="18" charset="0"/>
              </a:rPr>
              <a:t>) veya Zamanaşımı yoluyla (</a:t>
            </a:r>
            <a:r>
              <a:rPr lang="tr-TR" i="1" dirty="0">
                <a:latin typeface="Times New Roman" panose="02020603050405020304" pitchFamily="18" charset="0"/>
                <a:cs typeface="Times New Roman" panose="02020603050405020304" pitchFamily="18" charset="0"/>
              </a:rPr>
              <a:t>MK m. 712, m. 713, m. 777</a:t>
            </a:r>
            <a:r>
              <a:rPr lang="tr-TR" b="1" dirty="0">
                <a:latin typeface="Times New Roman" panose="02020603050405020304" pitchFamily="18" charset="0"/>
                <a:cs typeface="Times New Roman" panose="02020603050405020304" pitchFamily="18" charset="0"/>
              </a:rPr>
              <a:t>) Kazanması da, Elbirliği Mülkiyetini sona erdirir. </a:t>
            </a:r>
          </a:p>
          <a:p>
            <a:pPr algn="just"/>
            <a:endParaRPr lang="tr-TR" dirty="0"/>
          </a:p>
          <a:p>
            <a:pPr algn="just"/>
            <a:endParaRPr lang="tr-TR" dirty="0"/>
          </a:p>
        </p:txBody>
      </p:sp>
    </p:spTree>
    <p:extLst>
      <p:ext uri="{BB962C8B-B14F-4D97-AF65-F5344CB8AC3E}">
        <p14:creationId xmlns:p14="http://schemas.microsoft.com/office/powerpoint/2010/main" val="4008941220"/>
      </p:ext>
    </p:extLst>
  </p:cSld>
  <p:clrMapOvr>
    <a:masterClrMapping/>
  </p:clrMapOvr>
</p:sld>
</file>

<file path=ppt/slides/slide2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Malın tamamen yok olması, Kamulaştırılması da Elbirliği Mülkiyetini sona erdirir.</a:t>
            </a:r>
          </a:p>
          <a:p>
            <a:pPr algn="just"/>
            <a:r>
              <a:rPr lang="tr-TR" b="1" dirty="0">
                <a:latin typeface="Times New Roman" panose="02020603050405020304" pitchFamily="18" charset="0"/>
                <a:cs typeface="Times New Roman" panose="02020603050405020304" pitchFamily="18" charset="0"/>
              </a:rPr>
              <a:t>Elbirliği Mülkiyetinin bütün ortakların rızasıyla Paylı Mülkiyete çevrilmesi de mümkündür. Bu durumda da, Elbirliği Mülkiyeti sona erer. </a:t>
            </a:r>
          </a:p>
          <a:p>
            <a:pPr algn="just"/>
            <a:r>
              <a:rPr lang="tr-TR" b="1" dirty="0">
                <a:latin typeface="Times New Roman" panose="02020603050405020304" pitchFamily="18" charset="0"/>
                <a:cs typeface="Times New Roman" panose="02020603050405020304" pitchFamily="18" charset="0"/>
              </a:rPr>
              <a:t>Miras Ortaklığı dışında</a:t>
            </a:r>
            <a:r>
              <a:rPr lang="tr-TR" dirty="0">
                <a:latin typeface="Times New Roman" panose="02020603050405020304" pitchFamily="18" charset="0"/>
                <a:cs typeface="Times New Roman" panose="02020603050405020304" pitchFamily="18" charset="0"/>
              </a:rPr>
              <a:t>, bir Ortağın Elbirliği Mülkiyetinin Paylı Mülkiyete dönüştürülmesini Dava yoluyla talep hakkı yoktur (</a:t>
            </a:r>
            <a:r>
              <a:rPr lang="tr-TR" i="1" dirty="0">
                <a:latin typeface="Times New Roman" panose="02020603050405020304" pitchFamily="18" charset="0"/>
                <a:cs typeface="Times New Roman" panose="02020603050405020304" pitchFamily="18" charset="0"/>
              </a:rPr>
              <a:t>MK m.  644).</a:t>
            </a:r>
          </a:p>
        </p:txBody>
      </p:sp>
    </p:spTree>
    <p:extLst>
      <p:ext uri="{BB962C8B-B14F-4D97-AF65-F5344CB8AC3E}">
        <p14:creationId xmlns:p14="http://schemas.microsoft.com/office/powerpoint/2010/main" val="2398295026"/>
      </p:ext>
    </p:extLst>
  </p:cSld>
  <p:clrMapOvr>
    <a:masterClrMapping/>
  </p:clrMapOvr>
</p:sld>
</file>

<file path=ppt/slides/slide2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a:solidFill>
                  <a:schemeClr val="tx1"/>
                </a:solidFill>
                <a:latin typeface="Times New Roman" pitchFamily="18" charset="0"/>
                <a:cs typeface="Times New Roman" pitchFamily="18" charset="0"/>
              </a:rPr>
              <a:t>Elbirliği Mülkiyetinin Sona Ermesi</a:t>
            </a:r>
          </a:p>
        </p:txBody>
      </p:sp>
      <p:graphicFrame>
        <p:nvGraphicFramePr>
          <p:cNvPr id="4" name="3 İçerik Yer Tutucusu"/>
          <p:cNvGraphicFramePr>
            <a:graphicFrameLocks noGrp="1"/>
          </p:cNvGraphicFramePr>
          <p:nvPr>
            <p:ph idx="1"/>
            <p:extLst>
              <p:ext uri="{D42A27DB-BD31-4B8C-83A1-F6EECF244321}">
                <p14:modId xmlns:p14="http://schemas.microsoft.com/office/powerpoint/2010/main" val="160526673"/>
              </p:ext>
            </p:extLst>
          </p:nvPr>
        </p:nvGraphicFramePr>
        <p:xfrm>
          <a:off x="1524000" y="1882775"/>
          <a:ext cx="9144000" cy="49752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71830653"/>
      </p:ext>
    </p:extLst>
  </p:cSld>
  <p:clrMapOvr>
    <a:masterClrMapping/>
  </p:clrMapOvr>
</p:sld>
</file>

<file path=ppt/slides/slide2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Kadastro Kanununa, 2009 yılında 5831 sayılı Kanunla getirilen ek madde 3 hükmü de, bir Mirasçının, Miras Ortaklığından doğan Elbirliği Mülkiyetinin Paylı Mülkiyete dönüştürülmesi istemine ilişkindir. </a:t>
            </a:r>
          </a:p>
          <a:p>
            <a:pPr algn="just"/>
            <a:r>
              <a:rPr lang="tr-TR" sz="3200" dirty="0">
                <a:latin typeface="Times New Roman" panose="02020603050405020304" pitchFamily="18" charset="0"/>
                <a:cs typeface="Times New Roman" panose="02020603050405020304" pitchFamily="18" charset="0"/>
              </a:rPr>
              <a:t>Böyle bir istemde bulunulursa, </a:t>
            </a:r>
            <a:r>
              <a:rPr lang="tr-TR" sz="3200" b="1" dirty="0">
                <a:latin typeface="Times New Roman" panose="02020603050405020304" pitchFamily="18" charset="0"/>
                <a:cs typeface="Times New Roman" panose="02020603050405020304" pitchFamily="18" charset="0"/>
              </a:rPr>
              <a:t>Tapu Müdürü</a:t>
            </a:r>
            <a:r>
              <a:rPr lang="tr-TR" sz="3200" dirty="0">
                <a:latin typeface="Times New Roman" panose="02020603050405020304" pitchFamily="18" charset="0"/>
                <a:cs typeface="Times New Roman" panose="02020603050405020304" pitchFamily="18" charset="0"/>
              </a:rPr>
              <a:t>, diğer Mirasçılara çağrıda bulunarak belirleyeceği süre içinde varsa itirazlarını bildirmeye davet eder. </a:t>
            </a:r>
          </a:p>
          <a:p>
            <a:pPr algn="just"/>
            <a:r>
              <a:rPr lang="tr-TR" sz="3200" dirty="0">
                <a:latin typeface="Times New Roman" panose="02020603050405020304" pitchFamily="18" charset="0"/>
                <a:cs typeface="Times New Roman" panose="02020603050405020304" pitchFamily="18" charset="0"/>
              </a:rPr>
              <a:t>Tebligat masrafları ilgilisince karşılanır. </a:t>
            </a:r>
          </a:p>
        </p:txBody>
      </p:sp>
    </p:spTree>
    <p:extLst>
      <p:ext uri="{BB962C8B-B14F-4D97-AF65-F5344CB8AC3E}">
        <p14:creationId xmlns:p14="http://schemas.microsoft.com/office/powerpoint/2010/main" val="3295084939"/>
      </p:ext>
    </p:extLst>
  </p:cSld>
  <p:clrMapOvr>
    <a:masterClrMapping/>
  </p:clrMapOvr>
</p:sld>
</file>

<file path=ppt/slides/slide2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Elbirliği Mülkiyetinin devamına ilişkin bir itiraz ileri sürülmezse veya Mirasçılardan herhangi biri belirlenen süre içinde Paylaşma Davası açmazsa</a:t>
            </a:r>
            <a:r>
              <a:rPr lang="tr-TR" sz="3200" dirty="0">
                <a:latin typeface="Times New Roman" panose="02020603050405020304" pitchFamily="18" charset="0"/>
                <a:cs typeface="Times New Roman" panose="02020603050405020304" pitchFamily="18" charset="0"/>
              </a:rPr>
              <a:t>, istem konusu Taşınmaz Mal üzerindeki Elbirliği Mülkiyeti Paylı Mülkiyete dönüştürülür ve hissedarlık esaslarına göre Mirasçılar adına Tapu Kütüğüne tescil edilir. </a:t>
            </a:r>
          </a:p>
          <a:p>
            <a:pPr algn="just"/>
            <a:r>
              <a:rPr lang="tr-TR" sz="3200" b="1" dirty="0">
                <a:latin typeface="Times New Roman" panose="02020603050405020304" pitchFamily="18" charset="0"/>
                <a:cs typeface="Times New Roman" panose="02020603050405020304" pitchFamily="18" charset="0"/>
              </a:rPr>
              <a:t>MK m. 644 hükmünde Hâkime verilmiş bir Yetkinin </a:t>
            </a:r>
            <a:r>
              <a:rPr lang="tr-TR" sz="3200" dirty="0">
                <a:latin typeface="Times New Roman" panose="02020603050405020304" pitchFamily="18" charset="0"/>
                <a:cs typeface="Times New Roman" panose="02020603050405020304" pitchFamily="18" charset="0"/>
              </a:rPr>
              <a:t>hukuk eğitimi alması dahi zorunlu olmayan </a:t>
            </a:r>
            <a:r>
              <a:rPr lang="tr-TR" sz="3200" b="1" dirty="0">
                <a:latin typeface="Times New Roman" panose="02020603050405020304" pitchFamily="18" charset="0"/>
                <a:cs typeface="Times New Roman" panose="02020603050405020304" pitchFamily="18" charset="0"/>
              </a:rPr>
              <a:t>Tapu Müdürüne tanınmasının </a:t>
            </a:r>
            <a:r>
              <a:rPr lang="tr-TR" sz="3200" dirty="0">
                <a:latin typeface="Times New Roman" panose="02020603050405020304" pitchFamily="18" charset="0"/>
                <a:cs typeface="Times New Roman" panose="02020603050405020304" pitchFamily="18" charset="0"/>
              </a:rPr>
              <a:t>ne derece isabetli olduğu tartışmalıdır. </a:t>
            </a:r>
          </a:p>
          <a:p>
            <a:pPr marL="0" indent="0">
              <a:buNone/>
            </a:pPr>
            <a:endParaRPr lang="tr-TR" sz="3200" dirty="0"/>
          </a:p>
        </p:txBody>
      </p:sp>
    </p:spTree>
    <p:extLst>
      <p:ext uri="{BB962C8B-B14F-4D97-AF65-F5344CB8AC3E}">
        <p14:creationId xmlns:p14="http://schemas.microsoft.com/office/powerpoint/2010/main" val="33180527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3200" b="1" u="sng" dirty="0">
                <a:latin typeface="Times New Roman" panose="02020603050405020304" pitchFamily="18" charset="0"/>
                <a:cs typeface="Times New Roman" panose="02020603050405020304" pitchFamily="18" charset="0"/>
              </a:rPr>
              <a:t>İkinci Görüşün kabulü de mümkün değildir. </a:t>
            </a:r>
          </a:p>
          <a:p>
            <a:pPr algn="just"/>
            <a:r>
              <a:rPr lang="tr-TR" sz="3200" dirty="0">
                <a:latin typeface="Times New Roman" panose="02020603050405020304" pitchFamily="18" charset="0"/>
                <a:cs typeface="Times New Roman" panose="02020603050405020304" pitchFamily="18" charset="0"/>
              </a:rPr>
              <a:t>Zira, </a:t>
            </a:r>
            <a:r>
              <a:rPr lang="tr-TR" sz="3200" b="1" i="1" dirty="0">
                <a:latin typeface="Times New Roman" panose="02020603050405020304" pitchFamily="18" charset="0"/>
                <a:cs typeface="Times New Roman" panose="02020603050405020304" pitchFamily="18" charset="0"/>
              </a:rPr>
              <a:t>TMK m. 688 hükmünün kenar başlığı ve metni, </a:t>
            </a:r>
            <a:r>
              <a:rPr lang="tr-TR" sz="3200" dirty="0">
                <a:latin typeface="Times New Roman" panose="02020603050405020304" pitchFamily="18" charset="0"/>
                <a:cs typeface="Times New Roman" panose="02020603050405020304" pitchFamily="18" charset="0"/>
              </a:rPr>
              <a:t>bu görüşe karşı olduğu gibi, </a:t>
            </a:r>
            <a:r>
              <a:rPr lang="tr-TR" sz="3200" b="1" i="1" dirty="0">
                <a:latin typeface="Times New Roman" panose="02020603050405020304" pitchFamily="18" charset="0"/>
                <a:cs typeface="Times New Roman" panose="02020603050405020304" pitchFamily="18" charset="0"/>
              </a:rPr>
              <a:t>TMK m. 690 hükmünde </a:t>
            </a:r>
            <a:r>
              <a:rPr lang="tr-TR" sz="3200" dirty="0">
                <a:latin typeface="Times New Roman" panose="02020603050405020304" pitchFamily="18" charset="0"/>
                <a:cs typeface="Times New Roman" panose="02020603050405020304" pitchFamily="18" charset="0"/>
              </a:rPr>
              <a:t>ise, </a:t>
            </a:r>
            <a:r>
              <a:rPr lang="tr-TR" sz="3200" b="1" dirty="0">
                <a:latin typeface="Times New Roman" panose="02020603050405020304" pitchFamily="18" charset="0"/>
                <a:cs typeface="Times New Roman" panose="02020603050405020304" pitchFamily="18" charset="0"/>
              </a:rPr>
              <a:t>Paylı Yönetim için söz konusu olan </a:t>
            </a:r>
            <a:r>
              <a:rPr lang="tr-TR" sz="3200" dirty="0">
                <a:latin typeface="Times New Roman" panose="02020603050405020304" pitchFamily="18" charset="0"/>
                <a:cs typeface="Times New Roman" panose="02020603050405020304" pitchFamily="18" charset="0"/>
              </a:rPr>
              <a:t>«</a:t>
            </a:r>
            <a:r>
              <a:rPr lang="tr-TR" sz="3200" b="1" u="sng" dirty="0">
                <a:latin typeface="Times New Roman" panose="02020603050405020304" pitchFamily="18" charset="0"/>
                <a:cs typeface="Times New Roman" panose="02020603050405020304" pitchFamily="18" charset="0"/>
              </a:rPr>
              <a:t>Çoğunluk</a:t>
            </a:r>
            <a:r>
              <a:rPr lang="tr-TR" sz="3200" u="sng" dirty="0">
                <a:latin typeface="Times New Roman" panose="02020603050405020304" pitchFamily="18" charset="0"/>
                <a:cs typeface="Times New Roman" panose="02020603050405020304" pitchFamily="18" charset="0"/>
              </a:rPr>
              <a:t>»</a:t>
            </a:r>
            <a:r>
              <a:rPr lang="tr-TR" sz="3200" dirty="0">
                <a:latin typeface="Times New Roman" panose="02020603050405020304" pitchFamily="18" charset="0"/>
                <a:cs typeface="Times New Roman" panose="02020603050405020304" pitchFamily="18" charset="0"/>
              </a:rPr>
              <a:t> </a:t>
            </a:r>
            <a:r>
              <a:rPr lang="tr-TR" sz="3200" b="1" u="sng" dirty="0">
                <a:latin typeface="Times New Roman" panose="02020603050405020304" pitchFamily="18" charset="0"/>
                <a:cs typeface="Times New Roman" panose="02020603050405020304" pitchFamily="18" charset="0"/>
              </a:rPr>
              <a:t>İlkesi</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de </a:t>
            </a:r>
            <a:r>
              <a:rPr lang="tr-TR" sz="3200" b="1" dirty="0">
                <a:latin typeface="Times New Roman" panose="02020603050405020304" pitchFamily="18" charset="0"/>
                <a:cs typeface="Times New Roman" panose="02020603050405020304" pitchFamily="18" charset="0"/>
              </a:rPr>
              <a:t>bu duruma karşıdır. </a:t>
            </a:r>
          </a:p>
          <a:p>
            <a:pPr algn="just"/>
            <a:r>
              <a:rPr lang="tr-TR" sz="3200" b="1" dirty="0">
                <a:latin typeface="Times New Roman" panose="02020603050405020304" pitchFamily="18" charset="0"/>
                <a:cs typeface="Times New Roman" panose="02020603050405020304" pitchFamily="18" charset="0"/>
              </a:rPr>
              <a:t>Paylı Mülkiyet, </a:t>
            </a:r>
            <a:r>
              <a:rPr lang="tr-TR" sz="3200" dirty="0">
                <a:latin typeface="Times New Roman" panose="02020603050405020304" pitchFamily="18" charset="0"/>
                <a:cs typeface="Times New Roman" panose="02020603050405020304" pitchFamily="18" charset="0"/>
              </a:rPr>
              <a:t>her Paydaşın bağımsız kısmi Mülkiyet Hakkının toplamından meydana gelen bir «</a:t>
            </a:r>
            <a:r>
              <a:rPr lang="tr-TR" sz="3200" i="1" dirty="0">
                <a:latin typeface="Times New Roman" panose="02020603050405020304" pitchFamily="18" charset="0"/>
                <a:cs typeface="Times New Roman" panose="02020603050405020304" pitchFamily="18" charset="0"/>
              </a:rPr>
              <a:t>Haklar Topluluğu, Haklar Çokluğu</a:t>
            </a:r>
            <a:r>
              <a:rPr lang="tr-TR" sz="3200" dirty="0">
                <a:latin typeface="Times New Roman" panose="02020603050405020304" pitchFamily="18" charset="0"/>
                <a:cs typeface="Times New Roman" panose="02020603050405020304" pitchFamily="18" charset="0"/>
              </a:rPr>
              <a:t>» değil, </a:t>
            </a:r>
            <a:r>
              <a:rPr lang="tr-TR" sz="3200" b="1" dirty="0">
                <a:latin typeface="Times New Roman" panose="02020603050405020304" pitchFamily="18" charset="0"/>
                <a:cs typeface="Times New Roman" panose="02020603050405020304" pitchFamily="18" charset="0"/>
              </a:rPr>
              <a:t>bilakis </a:t>
            </a:r>
            <a:r>
              <a:rPr lang="tr-TR" sz="3200" dirty="0">
                <a:latin typeface="Times New Roman" panose="02020603050405020304" pitchFamily="18" charset="0"/>
                <a:cs typeface="Times New Roman" panose="02020603050405020304" pitchFamily="18" charset="0"/>
              </a:rPr>
              <a:t>«</a:t>
            </a:r>
            <a:r>
              <a:rPr lang="tr-TR" sz="3200" b="1" u="sng" dirty="0">
                <a:latin typeface="Times New Roman" panose="02020603050405020304" pitchFamily="18" charset="0"/>
                <a:cs typeface="Times New Roman" panose="02020603050405020304" pitchFamily="18" charset="0"/>
              </a:rPr>
              <a:t>tek bir haktır.»</a:t>
            </a:r>
          </a:p>
          <a:p>
            <a:pPr marL="0" indent="0" algn="just">
              <a:buNone/>
            </a:pPr>
            <a:r>
              <a:rPr lang="tr-TR" sz="3600"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a:t>
            </a:r>
            <a:r>
              <a:rPr lang="tr-TR" b="1" i="1" dirty="0">
                <a:latin typeface="Times New Roman" panose="02020603050405020304" pitchFamily="18" charset="0"/>
                <a:cs typeface="Times New Roman" panose="02020603050405020304" pitchFamily="18" charset="0"/>
              </a:rPr>
              <a:t>Eren, </a:t>
            </a:r>
            <a:r>
              <a:rPr lang="tr-TR" i="1" dirty="0">
                <a:latin typeface="Times New Roman" panose="02020603050405020304" pitchFamily="18" charset="0"/>
                <a:cs typeface="Times New Roman" panose="02020603050405020304" pitchFamily="18" charset="0"/>
              </a:rPr>
              <a:t>Mülkiyet H., 4. B., s. 89)</a:t>
            </a:r>
          </a:p>
          <a:p>
            <a:pPr algn="just"/>
            <a:endParaRPr lang="tr-TR" sz="3200" b="1" u="sng" dirty="0">
              <a:latin typeface="Times New Roman" panose="02020603050405020304" pitchFamily="18" charset="0"/>
              <a:cs typeface="Times New Roman" panose="02020603050405020304" pitchFamily="18" charset="0"/>
            </a:endParaRPr>
          </a:p>
          <a:p>
            <a:pPr algn="just"/>
            <a:endParaRPr lang="tr-TR" sz="3200" b="1" u="sn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28208112"/>
      </p:ext>
    </p:extLst>
  </p:cSld>
  <p:clrMapOvr>
    <a:masterClrMapping/>
  </p:clrMapOvr>
</p:sld>
</file>

<file path=ppt/slides/slide2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4000" b="1" dirty="0">
                <a:latin typeface="Times New Roman" panose="02020603050405020304" pitchFamily="18" charset="0"/>
                <a:cs typeface="Times New Roman" panose="02020603050405020304" pitchFamily="18" charset="0"/>
              </a:rPr>
              <a:t>Kat Mülkiyeti Kanunu’nun 10. maddesinin son fıkrasında ise,</a:t>
            </a:r>
            <a:r>
              <a:rPr lang="tr-TR" sz="4000" dirty="0">
                <a:latin typeface="Times New Roman" panose="02020603050405020304" pitchFamily="18" charset="0"/>
                <a:cs typeface="Times New Roman" panose="02020603050405020304" pitchFamily="18" charset="0"/>
              </a:rPr>
              <a:t> Kat Mülkiyeti kurulmasına elverişli bir binaya elbirliği halinde malik olan ortaklardan her birine, Ortaklığın Giderilmesi Davası açarak, Paylaştırmanın Kat Mülkiyeti Kurulması ve bağımsız bölümlerin özgülenmesi suretiyle yapılmasını talep imkânı tanınmıştır</a:t>
            </a:r>
            <a:r>
              <a:rPr lang="tr-TR"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15849682"/>
      </p:ext>
    </p:extLst>
  </p:cSld>
  <p:clrMapOvr>
    <a:masterClrMapping/>
  </p:clrMapOvr>
</p:sld>
</file>

<file path=ppt/slides/slide2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dirty="0">
                <a:latin typeface="Times New Roman" panose="02020603050405020304" pitchFamily="18" charset="0"/>
                <a:cs typeface="Times New Roman" panose="02020603050405020304" pitchFamily="18" charset="0"/>
              </a:rPr>
              <a:t>Elbirliği Mülkiyetinin Sona Ermesinin diğer bir yolu ise, bu Mülkiyetin temelini teşkil eden Ortaklık İlişkisinin Sona Ermesidir. </a:t>
            </a:r>
          </a:p>
          <a:p>
            <a:pPr algn="just"/>
            <a:r>
              <a:rPr lang="tr-TR" sz="3200" dirty="0">
                <a:latin typeface="Times New Roman" panose="02020603050405020304" pitchFamily="18" charset="0"/>
                <a:cs typeface="Times New Roman" panose="02020603050405020304" pitchFamily="18" charset="0"/>
              </a:rPr>
              <a:t>Ortaklık ilişkisinin Sona Ermesi, her Ortaklık için ayrı hükümlere tabidir. </a:t>
            </a:r>
          </a:p>
          <a:p>
            <a:pPr algn="just"/>
            <a:r>
              <a:rPr lang="tr-TR" sz="3200" dirty="0">
                <a:latin typeface="Times New Roman" panose="02020603050405020304" pitchFamily="18" charset="0"/>
                <a:cs typeface="Times New Roman" panose="02020603050405020304" pitchFamily="18" charset="0"/>
              </a:rPr>
              <a:t>Aksine hüküm yoksa, Elbirliği Mülkiyetine tabi Malların Paylaşılması, Paylı Mülkiyet Kurallarına göre yapılır (</a:t>
            </a:r>
            <a:r>
              <a:rPr lang="tr-TR" sz="3200" i="1" dirty="0">
                <a:latin typeface="Times New Roman" panose="02020603050405020304" pitchFamily="18" charset="0"/>
                <a:cs typeface="Times New Roman" panose="02020603050405020304" pitchFamily="18" charset="0"/>
              </a:rPr>
              <a:t>MK m. 703 / II). </a:t>
            </a:r>
          </a:p>
          <a:p>
            <a:endParaRPr lang="tr-TR" dirty="0"/>
          </a:p>
        </p:txBody>
      </p:sp>
    </p:spTree>
    <p:extLst>
      <p:ext uri="{BB962C8B-B14F-4D97-AF65-F5344CB8AC3E}">
        <p14:creationId xmlns:p14="http://schemas.microsoft.com/office/powerpoint/2010/main" val="383278201"/>
      </p:ext>
    </p:extLst>
  </p:cSld>
  <p:clrMapOvr>
    <a:masterClrMapping/>
  </p:clrMapOvr>
</p:sld>
</file>

<file path=ppt/slides/slide2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92500"/>
          </a:bodyPr>
          <a:lstStyle/>
          <a:p>
            <a:r>
              <a:rPr lang="tr-TR" b="1" dirty="0">
                <a:latin typeface="Times New Roman" panose="02020603050405020304" pitchFamily="18" charset="0"/>
                <a:cs typeface="Times New Roman" panose="02020603050405020304" pitchFamily="18" charset="0"/>
              </a:rPr>
              <a:t>Elbirliği Ortaklığı sona erince, Ortaklara ait Malvarlığı tasfiye edilir. </a:t>
            </a:r>
          </a:p>
          <a:p>
            <a:pPr algn="just"/>
            <a:r>
              <a:rPr lang="tr-TR" b="1" i="1" dirty="0">
                <a:latin typeface="Times New Roman" panose="02020603050405020304" pitchFamily="18" charset="0"/>
                <a:cs typeface="Times New Roman" panose="02020603050405020304" pitchFamily="18" charset="0"/>
              </a:rPr>
              <a:t>Örneğin,</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Miras Ortaklığında olduğu gibi</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Ortaklığın Paylaşma üzerine sona ermesi </a:t>
            </a:r>
            <a:r>
              <a:rPr lang="tr-TR" dirty="0">
                <a:latin typeface="Times New Roman" panose="02020603050405020304" pitchFamily="18" charset="0"/>
                <a:cs typeface="Times New Roman" panose="02020603050405020304" pitchFamily="18" charset="0"/>
              </a:rPr>
              <a:t>de </a:t>
            </a:r>
            <a:r>
              <a:rPr lang="tr-TR" b="1" dirty="0">
                <a:latin typeface="Times New Roman" panose="02020603050405020304" pitchFamily="18" charset="0"/>
                <a:cs typeface="Times New Roman" panose="02020603050405020304" pitchFamily="18" charset="0"/>
              </a:rPr>
              <a:t>mümkündür. </a:t>
            </a:r>
          </a:p>
          <a:p>
            <a:pPr algn="just"/>
            <a:r>
              <a:rPr lang="tr-TR" dirty="0">
                <a:latin typeface="Times New Roman" panose="02020603050405020304" pitchFamily="18" charset="0"/>
                <a:cs typeface="Times New Roman" panose="02020603050405020304" pitchFamily="18" charset="0"/>
              </a:rPr>
              <a:t>Ancak «</a:t>
            </a:r>
            <a:r>
              <a:rPr lang="tr-TR" b="1" i="1" dirty="0">
                <a:latin typeface="Times New Roman" panose="02020603050405020304" pitchFamily="18" charset="0"/>
                <a:cs typeface="Times New Roman" panose="02020603050405020304" pitchFamily="18" charset="0"/>
              </a:rPr>
              <a:t>sözleşmeden doğan topluluk devam ettiği sürece, paylaşma yapılamaz ve bir pay üzerinde tasarrufta bulunulamaz</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m. 702 / III). </a:t>
            </a:r>
          </a:p>
          <a:p>
            <a:pPr algn="just"/>
            <a:r>
              <a:rPr lang="tr-TR" dirty="0">
                <a:latin typeface="Times New Roman" panose="02020603050405020304" pitchFamily="18" charset="0"/>
                <a:cs typeface="Times New Roman" panose="02020603050405020304" pitchFamily="18" charset="0"/>
              </a:rPr>
              <a:t>Bu hüküm ile özellikle </a:t>
            </a:r>
            <a:r>
              <a:rPr lang="tr-TR" b="1" dirty="0">
                <a:latin typeface="Times New Roman" panose="02020603050405020304" pitchFamily="18" charset="0"/>
                <a:cs typeface="Times New Roman" panose="02020603050405020304" pitchFamily="18" charset="0"/>
              </a:rPr>
              <a:t>Sözleşmeden doğan Elbirliği Mülkiyetinde</a:t>
            </a:r>
            <a:r>
              <a:rPr lang="tr-TR" dirty="0">
                <a:latin typeface="Times New Roman" panose="02020603050405020304" pitchFamily="18" charset="0"/>
                <a:cs typeface="Times New Roman" panose="02020603050405020304" pitchFamily="18" charset="0"/>
              </a:rPr>
              <a:t>, Ortaklığa son vermeden Elbirliği Mülkiyetine tabi Malın Paylaşılmasının istenemeyeceği ve başkalarına Ortaklığa dayanan  bir Talep Hakkı sağlayacak Tasarruflarda bulunulamayacağı belirtilmek istenmiştir. </a:t>
            </a:r>
          </a:p>
        </p:txBody>
      </p:sp>
    </p:spTree>
    <p:extLst>
      <p:ext uri="{BB962C8B-B14F-4D97-AF65-F5344CB8AC3E}">
        <p14:creationId xmlns:p14="http://schemas.microsoft.com/office/powerpoint/2010/main" val="1593558517"/>
      </p:ext>
    </p:extLst>
  </p:cSld>
  <p:clrMapOvr>
    <a:masterClrMapping/>
  </p:clrMapOvr>
</p:sld>
</file>

<file path=ppt/slides/slide2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0"/>
            <a:ext cx="8229600" cy="1340768"/>
          </a:xfrm>
        </p:spPr>
        <p:txBody>
          <a:bodyPr>
            <a:normAutofit/>
          </a:bodyPr>
          <a:lstStyle/>
          <a:p>
            <a:pPr algn="ctr"/>
            <a:r>
              <a:rPr lang="tr-TR" sz="3600" b="1" dirty="0">
                <a:latin typeface="Times New Roman" pitchFamily="18" charset="0"/>
                <a:cs typeface="Times New Roman" pitchFamily="18" charset="0"/>
              </a:rPr>
              <a:t>Elbirliği Mülkiyetinin Paylı Mülkiyetle Karşılaştırılması </a:t>
            </a:r>
            <a:r>
              <a:rPr lang="tr-TR" sz="2700" b="1" dirty="0">
                <a:latin typeface="Times New Roman" pitchFamily="18" charset="0"/>
                <a:cs typeface="Times New Roman" pitchFamily="18" charset="0"/>
              </a:rPr>
              <a:t>(</a:t>
            </a:r>
            <a:r>
              <a:rPr lang="tr-TR" sz="2700" b="1" i="1" dirty="0">
                <a:latin typeface="Times New Roman" pitchFamily="18" charset="0"/>
                <a:cs typeface="Times New Roman" pitchFamily="18" charset="0"/>
              </a:rPr>
              <a:t>Ertaş, Eşya H., 14. B., s. 268)</a:t>
            </a:r>
          </a:p>
        </p:txBody>
      </p:sp>
      <p:graphicFrame>
        <p:nvGraphicFramePr>
          <p:cNvPr id="4" name="3 İçerik Yer Tutucusu"/>
          <p:cNvGraphicFramePr>
            <a:graphicFrameLocks noGrp="1"/>
          </p:cNvGraphicFramePr>
          <p:nvPr>
            <p:ph idx="1"/>
            <p:extLst>
              <p:ext uri="{D42A27DB-BD31-4B8C-83A1-F6EECF244321}">
                <p14:modId xmlns:p14="http://schemas.microsoft.com/office/powerpoint/2010/main" val="3149961031"/>
              </p:ext>
            </p:extLst>
          </p:nvPr>
        </p:nvGraphicFramePr>
        <p:xfrm>
          <a:off x="1524000" y="1412876"/>
          <a:ext cx="9144000" cy="54451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201416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u="sng" dirty="0">
                <a:latin typeface="Times New Roman" panose="02020603050405020304" pitchFamily="18" charset="0"/>
                <a:cs typeface="Times New Roman" panose="02020603050405020304" pitchFamily="18" charset="0"/>
              </a:rPr>
              <a:t>Üçüncü Görüş ise</a:t>
            </a:r>
            <a:r>
              <a:rPr lang="tr-TR" b="1" dirty="0">
                <a:latin typeface="Times New Roman" panose="02020603050405020304" pitchFamily="18" charset="0"/>
                <a:cs typeface="Times New Roman" panose="02020603050405020304" pitchFamily="18" charset="0"/>
              </a:rPr>
              <a:t>, Mülkiyet Hakkının bazı Yetki ve Yükümlülüklerden oluştuğu fikrinden hareket etmektedir. </a:t>
            </a:r>
          </a:p>
          <a:p>
            <a:pPr algn="just"/>
            <a:r>
              <a:rPr lang="tr-TR" b="1" dirty="0">
                <a:latin typeface="Times New Roman" panose="02020603050405020304" pitchFamily="18" charset="0"/>
                <a:cs typeface="Times New Roman" panose="02020603050405020304" pitchFamily="18" charset="0"/>
              </a:rPr>
              <a:t>Bu Yetkilerin bazıları bölünebilir</a:t>
            </a:r>
            <a:r>
              <a:rPr lang="tr-TR" dirty="0">
                <a:latin typeface="Times New Roman" panose="02020603050405020304" pitchFamily="18" charset="0"/>
                <a:cs typeface="Times New Roman" panose="02020603050405020304" pitchFamily="18" charset="0"/>
              </a:rPr>
              <a:t>, mesela Hukuki Tasarruf Yetkisi bu niteliktedir.</a:t>
            </a:r>
          </a:p>
          <a:p>
            <a:pPr algn="just"/>
            <a:r>
              <a:rPr lang="tr-TR" b="1" dirty="0">
                <a:latin typeface="Times New Roman" panose="02020603050405020304" pitchFamily="18" charset="0"/>
                <a:cs typeface="Times New Roman" panose="02020603050405020304" pitchFamily="18" charset="0"/>
              </a:rPr>
              <a:t>Bazı Yetkiler ise bölünemez, bunlar Eşyanın tamamına aittir. </a:t>
            </a:r>
          </a:p>
          <a:p>
            <a:pPr algn="just"/>
            <a:r>
              <a:rPr lang="tr-TR" b="1" i="1" dirty="0">
                <a:latin typeface="Times New Roman" panose="02020603050405020304" pitchFamily="18" charset="0"/>
                <a:cs typeface="Times New Roman" panose="02020603050405020304" pitchFamily="18" charset="0"/>
              </a:rPr>
              <a:t>Örneğin,</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Eşyayı Kullanma ve Zilyetlik, </a:t>
            </a:r>
            <a:r>
              <a:rPr lang="tr-TR" i="1" dirty="0">
                <a:latin typeface="Times New Roman" panose="02020603050405020304" pitchFamily="18" charset="0"/>
                <a:cs typeface="Times New Roman" panose="02020603050405020304" pitchFamily="18" charset="0"/>
              </a:rPr>
              <a:t>kural olarak </a:t>
            </a:r>
            <a:r>
              <a:rPr lang="tr-TR" b="1" dirty="0">
                <a:latin typeface="Times New Roman" panose="02020603050405020304" pitchFamily="18" charset="0"/>
                <a:cs typeface="Times New Roman" panose="02020603050405020304" pitchFamily="18" charset="0"/>
              </a:rPr>
              <a:t>bölünemeyen Yetkilerdendir</a:t>
            </a:r>
            <a:r>
              <a:rPr lang="tr-TR" dirty="0">
                <a:latin typeface="Times New Roman" panose="02020603050405020304" pitchFamily="18" charset="0"/>
                <a:cs typeface="Times New Roman" panose="02020603050405020304" pitchFamily="18" charset="0"/>
              </a:rPr>
              <a:t>.  </a:t>
            </a:r>
          </a:p>
          <a:p>
            <a:pPr marL="0" indent="0" algn="just">
              <a:buNone/>
            </a:pPr>
            <a:r>
              <a:rPr lang="tr-TR" sz="3200" dirty="0"/>
              <a:t>  (</a:t>
            </a:r>
            <a:r>
              <a:rPr lang="tr-TR" sz="2400" b="1" i="1" dirty="0">
                <a:latin typeface="Times New Roman" panose="02020603050405020304" pitchFamily="18" charset="0"/>
                <a:cs typeface="Times New Roman" panose="02020603050405020304" pitchFamily="18" charset="0"/>
              </a:rPr>
              <a:t>Eren, </a:t>
            </a:r>
            <a:r>
              <a:rPr lang="tr-TR" sz="2400" i="1" dirty="0">
                <a:latin typeface="Times New Roman" panose="02020603050405020304" pitchFamily="18" charset="0"/>
                <a:cs typeface="Times New Roman" panose="02020603050405020304" pitchFamily="18" charset="0"/>
              </a:rPr>
              <a:t>Mülkiyet H., 4. B., s. 89- 90)</a:t>
            </a:r>
          </a:p>
        </p:txBody>
      </p:sp>
    </p:spTree>
    <p:extLst>
      <p:ext uri="{BB962C8B-B14F-4D97-AF65-F5344CB8AC3E}">
        <p14:creationId xmlns:p14="http://schemas.microsoft.com/office/powerpoint/2010/main" val="7819241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a:latin typeface="Times New Roman" panose="02020603050405020304" pitchFamily="18" charset="0"/>
                <a:cs typeface="Times New Roman" panose="02020603050405020304" pitchFamily="18" charset="0"/>
              </a:rPr>
              <a:t>Ancak, </a:t>
            </a:r>
            <a:r>
              <a:rPr lang="tr-TR" sz="3200" b="1" dirty="0">
                <a:latin typeface="Times New Roman" panose="02020603050405020304" pitchFamily="18" charset="0"/>
                <a:cs typeface="Times New Roman" panose="02020603050405020304" pitchFamily="18" charset="0"/>
              </a:rPr>
              <a:t>Eşyanın Yapısal Niteliği istisnai olarak bölünmeye elverişli ise </a:t>
            </a:r>
            <a:r>
              <a:rPr lang="tr-TR" sz="32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örneğin üç katlı bir ev), </a:t>
            </a:r>
            <a:r>
              <a:rPr lang="tr-TR" sz="3200" dirty="0">
                <a:latin typeface="Times New Roman" panose="02020603050405020304" pitchFamily="18" charset="0"/>
                <a:cs typeface="Times New Roman" panose="02020603050405020304" pitchFamily="18" charset="0"/>
              </a:rPr>
              <a:t>bu takdirde, Kullanma ve Zilyetlik bakımından da bölünme söz konusu olabilir. </a:t>
            </a:r>
          </a:p>
          <a:p>
            <a:pPr algn="just"/>
            <a:r>
              <a:rPr lang="tr-TR" sz="3200" b="1" dirty="0">
                <a:latin typeface="Times New Roman" panose="02020603050405020304" pitchFamily="18" charset="0"/>
                <a:cs typeface="Times New Roman" panose="02020603050405020304" pitchFamily="18" charset="0"/>
              </a:rPr>
              <a:t>Paylı Malda </a:t>
            </a:r>
            <a:r>
              <a:rPr lang="tr-TR" sz="3200" b="1" i="1" dirty="0">
                <a:latin typeface="Times New Roman" panose="02020603050405020304" pitchFamily="18" charset="0"/>
                <a:cs typeface="Times New Roman" panose="02020603050405020304" pitchFamily="18" charset="0"/>
              </a:rPr>
              <a:t>Bölünebilen Yetkiler </a:t>
            </a:r>
            <a:r>
              <a:rPr lang="tr-TR" sz="3200" b="1" dirty="0">
                <a:latin typeface="Times New Roman" panose="02020603050405020304" pitchFamily="18" charset="0"/>
                <a:cs typeface="Times New Roman" panose="02020603050405020304" pitchFamily="18" charset="0"/>
              </a:rPr>
              <a:t>üzerinde her Paydaşın Payı oranında Bağımsız Hakkı vardır</a:t>
            </a:r>
            <a:r>
              <a:rPr lang="tr-TR" sz="3200" dirty="0">
                <a:latin typeface="Times New Roman" panose="02020603050405020304" pitchFamily="18" charset="0"/>
                <a:cs typeface="Times New Roman" panose="02020603050405020304" pitchFamily="18" charset="0"/>
              </a:rPr>
              <a:t>, fakat </a:t>
            </a:r>
            <a:r>
              <a:rPr lang="tr-TR" sz="3200" b="1" i="1" dirty="0">
                <a:latin typeface="Times New Roman" panose="02020603050405020304" pitchFamily="18" charset="0"/>
                <a:cs typeface="Times New Roman" panose="02020603050405020304" pitchFamily="18" charset="0"/>
              </a:rPr>
              <a:t>Bölünemeyen Yetkilerde ise</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herkesin Hakkı, </a:t>
            </a:r>
            <a:r>
              <a:rPr lang="tr-TR" sz="3200" b="1" i="1" dirty="0">
                <a:latin typeface="Times New Roman" panose="02020603050405020304" pitchFamily="18" charset="0"/>
                <a:cs typeface="Times New Roman" panose="02020603050405020304" pitchFamily="18" charset="0"/>
              </a:rPr>
              <a:t>Eşyanın tamamına </a:t>
            </a:r>
            <a:r>
              <a:rPr lang="tr-TR" sz="3200" b="1" dirty="0">
                <a:latin typeface="Times New Roman" panose="02020603050405020304" pitchFamily="18" charset="0"/>
                <a:cs typeface="Times New Roman" panose="02020603050405020304" pitchFamily="18" charset="0"/>
              </a:rPr>
              <a:t>yayılmıştır. </a:t>
            </a:r>
          </a:p>
          <a:p>
            <a:pPr marL="0" indent="0">
              <a:buNone/>
            </a:pPr>
            <a:endParaRPr lang="tr-TR" sz="3200" dirty="0"/>
          </a:p>
        </p:txBody>
      </p:sp>
    </p:spTree>
    <p:extLst>
      <p:ext uri="{BB962C8B-B14F-4D97-AF65-F5344CB8AC3E}">
        <p14:creationId xmlns:p14="http://schemas.microsoft.com/office/powerpoint/2010/main" val="39317968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u="sng" dirty="0">
                <a:latin typeface="Times New Roman" panose="02020603050405020304" pitchFamily="18" charset="0"/>
                <a:cs typeface="Times New Roman" panose="02020603050405020304" pitchFamily="18" charset="0"/>
              </a:rPr>
              <a:t>Kendisine katıldığımız </a:t>
            </a:r>
            <a:r>
              <a:rPr lang="tr-TR" sz="3600" b="1" i="1" u="sng" dirty="0">
                <a:latin typeface="Times New Roman" panose="02020603050405020304" pitchFamily="18" charset="0"/>
                <a:cs typeface="Times New Roman" panose="02020603050405020304" pitchFamily="18" charset="0"/>
              </a:rPr>
              <a:t>Eren’e </a:t>
            </a:r>
            <a:r>
              <a:rPr lang="tr-TR" sz="3600" b="1" u="sng" dirty="0">
                <a:latin typeface="Times New Roman" panose="02020603050405020304" pitchFamily="18" charset="0"/>
                <a:cs typeface="Times New Roman" panose="02020603050405020304" pitchFamily="18" charset="0"/>
              </a:rPr>
              <a:t>göre</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Paylı Mal üzerinde tek bir Hak bulunmaktadır </a:t>
            </a:r>
            <a:r>
              <a:rPr lang="tr-TR" sz="3600" dirty="0">
                <a:latin typeface="Times New Roman" panose="02020603050405020304" pitchFamily="18" charset="0"/>
                <a:cs typeface="Times New Roman" panose="02020603050405020304" pitchFamily="18" charset="0"/>
              </a:rPr>
              <a:t>ve </a:t>
            </a:r>
            <a:r>
              <a:rPr lang="tr-TR" sz="3600" b="1" dirty="0">
                <a:latin typeface="Times New Roman" panose="02020603050405020304" pitchFamily="18" charset="0"/>
                <a:cs typeface="Times New Roman" panose="02020603050405020304" pitchFamily="18" charset="0"/>
              </a:rPr>
              <a:t>Paydaşlar, </a:t>
            </a:r>
            <a:r>
              <a:rPr lang="tr-TR" sz="3600" b="1" i="1" dirty="0">
                <a:latin typeface="Times New Roman" panose="02020603050405020304" pitchFamily="18" charset="0"/>
                <a:cs typeface="Times New Roman" panose="02020603050405020304" pitchFamily="18" charset="0"/>
              </a:rPr>
              <a:t>Bölünebilen Yetkilerde</a:t>
            </a:r>
            <a:r>
              <a:rPr lang="tr-TR" sz="3600" b="1" dirty="0">
                <a:latin typeface="Times New Roman" panose="02020603050405020304" pitchFamily="18" charset="0"/>
                <a:cs typeface="Times New Roman" panose="02020603050405020304" pitchFamily="18" charset="0"/>
              </a:rPr>
              <a:t>, bu Yetkilere, Payları oranında, </a:t>
            </a:r>
            <a:r>
              <a:rPr lang="tr-TR" sz="3600" b="1" i="1" dirty="0">
                <a:latin typeface="Times New Roman" panose="02020603050405020304" pitchFamily="18" charset="0"/>
                <a:cs typeface="Times New Roman" panose="02020603050405020304" pitchFamily="18" charset="0"/>
              </a:rPr>
              <a:t>Bölünemeyen Yetkilerde </a:t>
            </a:r>
            <a:r>
              <a:rPr lang="tr-TR" sz="3600" dirty="0">
                <a:latin typeface="Times New Roman" panose="02020603050405020304" pitchFamily="18" charset="0"/>
                <a:cs typeface="Times New Roman" panose="02020603050405020304" pitchFamily="18" charset="0"/>
              </a:rPr>
              <a:t>ise,</a:t>
            </a:r>
            <a:r>
              <a:rPr lang="tr-TR" sz="3600" b="1" dirty="0">
                <a:latin typeface="Times New Roman" panose="02020603050405020304" pitchFamily="18" charset="0"/>
                <a:cs typeface="Times New Roman" panose="02020603050405020304" pitchFamily="18" charset="0"/>
              </a:rPr>
              <a:t> bütün Eşyaya sahiptir </a:t>
            </a:r>
            <a:r>
              <a:rPr lang="tr-TR" sz="3600" dirty="0">
                <a:latin typeface="Times New Roman" panose="02020603050405020304" pitchFamily="18" charset="0"/>
                <a:cs typeface="Times New Roman" panose="02020603050405020304" pitchFamily="18" charset="0"/>
              </a:rPr>
              <a:t>ve ayrıca </a:t>
            </a:r>
            <a:r>
              <a:rPr lang="tr-TR" sz="3600" b="1" dirty="0">
                <a:latin typeface="Times New Roman" panose="02020603050405020304" pitchFamily="18" charset="0"/>
                <a:cs typeface="Times New Roman" panose="02020603050405020304" pitchFamily="18" charset="0"/>
              </a:rPr>
              <a:t>bu Görüş, </a:t>
            </a:r>
            <a:r>
              <a:rPr lang="tr-TR" sz="3600" b="1" i="1" dirty="0">
                <a:latin typeface="Times New Roman" panose="02020603050405020304" pitchFamily="18" charset="0"/>
                <a:cs typeface="Times New Roman" panose="02020603050405020304" pitchFamily="18" charset="0"/>
              </a:rPr>
              <a:t>TMK m. 688 vd</a:t>
            </a:r>
            <a:r>
              <a:rPr lang="tr-TR" sz="3600" b="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hükümlerine </a:t>
            </a:r>
            <a:r>
              <a:rPr lang="tr-TR" sz="3600" b="1" dirty="0">
                <a:latin typeface="Times New Roman" panose="02020603050405020304" pitchFamily="18" charset="0"/>
                <a:cs typeface="Times New Roman" panose="02020603050405020304" pitchFamily="18" charset="0"/>
              </a:rPr>
              <a:t>daha uygun düşmektedir. </a:t>
            </a:r>
          </a:p>
          <a:p>
            <a:pPr marL="0" indent="0" algn="just">
              <a:buNone/>
            </a:pPr>
            <a:r>
              <a:rPr lang="tr-TR" sz="3600"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Eren, </a:t>
            </a:r>
            <a:r>
              <a:rPr lang="tr-TR" i="1" dirty="0">
                <a:latin typeface="Times New Roman" panose="02020603050405020304" pitchFamily="18" charset="0"/>
                <a:cs typeface="Times New Roman" panose="02020603050405020304" pitchFamily="18" charset="0"/>
              </a:rPr>
              <a:t>Mülkiyet H., 4. B., s. 90)</a:t>
            </a:r>
          </a:p>
        </p:txBody>
      </p:sp>
    </p:spTree>
    <p:extLst>
      <p:ext uri="{BB962C8B-B14F-4D97-AF65-F5344CB8AC3E}">
        <p14:creationId xmlns:p14="http://schemas.microsoft.com/office/powerpoint/2010/main" val="41632317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u="sng" dirty="0">
                <a:latin typeface="Times New Roman" panose="02020603050405020304" pitchFamily="18" charset="0"/>
                <a:cs typeface="Times New Roman" panose="02020603050405020304" pitchFamily="18" charset="0"/>
              </a:rPr>
              <a:t>Kişiye Bağlı Mülkiyet</a:t>
            </a:r>
            <a:r>
              <a:rPr lang="tr-TR" sz="3200" dirty="0">
                <a:latin typeface="Times New Roman" panose="02020603050405020304" pitchFamily="18" charset="0"/>
                <a:cs typeface="Times New Roman" panose="02020603050405020304" pitchFamily="18" charset="0"/>
              </a:rPr>
              <a:t>, başka bir şeye bağlı olmaksızın, </a:t>
            </a:r>
            <a:r>
              <a:rPr lang="tr-TR" sz="3200" b="1" dirty="0">
                <a:latin typeface="Times New Roman" panose="02020603050405020304" pitchFamily="18" charset="0"/>
                <a:cs typeface="Times New Roman" panose="02020603050405020304" pitchFamily="18" charset="0"/>
              </a:rPr>
              <a:t>bir Kişiden diğerine geçer. </a:t>
            </a:r>
          </a:p>
          <a:p>
            <a:pPr algn="just"/>
            <a:r>
              <a:rPr lang="tr-TR" sz="3200" b="1" u="sng" dirty="0">
                <a:latin typeface="Times New Roman" panose="02020603050405020304" pitchFamily="18" charset="0"/>
                <a:cs typeface="Times New Roman" panose="02020603050405020304" pitchFamily="18" charset="0"/>
              </a:rPr>
              <a:t>Kanun, </a:t>
            </a:r>
            <a:r>
              <a:rPr lang="tr-TR" sz="3200" b="1" dirty="0">
                <a:latin typeface="Times New Roman" panose="02020603050405020304" pitchFamily="18" charset="0"/>
                <a:cs typeface="Times New Roman" panose="02020603050405020304" pitchFamily="18" charset="0"/>
              </a:rPr>
              <a:t>diğer bazı hallerde </a:t>
            </a:r>
            <a:r>
              <a:rPr lang="tr-TR" sz="3200" dirty="0">
                <a:latin typeface="Times New Roman" panose="02020603050405020304" pitchFamily="18" charset="0"/>
                <a:cs typeface="Times New Roman" panose="02020603050405020304" pitchFamily="18" charset="0"/>
              </a:rPr>
              <a:t>ise, </a:t>
            </a:r>
            <a:r>
              <a:rPr lang="tr-TR" sz="3200" b="1" dirty="0">
                <a:latin typeface="Times New Roman" panose="02020603050405020304" pitchFamily="18" charset="0"/>
                <a:cs typeface="Times New Roman" panose="02020603050405020304" pitchFamily="18" charset="0"/>
              </a:rPr>
              <a:t>bazı şeylerin Mülkiyetini</a:t>
            </a:r>
            <a:r>
              <a:rPr lang="tr-TR" sz="3200" dirty="0">
                <a:latin typeface="Times New Roman" panose="02020603050405020304" pitchFamily="18" charset="0"/>
                <a:cs typeface="Times New Roman" panose="02020603050405020304" pitchFamily="18" charset="0"/>
              </a:rPr>
              <a:t> bir veya birkaç </a:t>
            </a:r>
            <a:r>
              <a:rPr lang="tr-TR" sz="3200" b="1" i="1" dirty="0">
                <a:latin typeface="Times New Roman" panose="02020603050405020304" pitchFamily="18" charset="0"/>
                <a:cs typeface="Times New Roman" panose="02020603050405020304" pitchFamily="18" charset="0"/>
              </a:rPr>
              <a:t>Taşınmaza</a:t>
            </a:r>
            <a:r>
              <a:rPr lang="tr-TR" sz="3200" b="1" dirty="0">
                <a:latin typeface="Times New Roman" panose="02020603050405020304" pitchFamily="18" charset="0"/>
                <a:cs typeface="Times New Roman" panose="02020603050405020304" pitchFamily="18" charset="0"/>
              </a:rPr>
              <a:t> bağlar </a:t>
            </a:r>
            <a:r>
              <a:rPr lang="tr-TR" sz="3200" i="1" dirty="0">
                <a:latin typeface="Times New Roman" panose="02020603050405020304" pitchFamily="18" charset="0"/>
                <a:cs typeface="Times New Roman" panose="02020603050405020304" pitchFamily="18" charset="0"/>
              </a:rPr>
              <a:t>(MK m. 721)</a:t>
            </a:r>
          </a:p>
          <a:p>
            <a:pPr algn="just"/>
            <a:r>
              <a:rPr lang="tr-TR" sz="3200" b="1" u="sng" dirty="0">
                <a:latin typeface="Times New Roman" panose="02020603050405020304" pitchFamily="18" charset="0"/>
                <a:cs typeface="Times New Roman" panose="02020603050405020304" pitchFamily="18" charset="0"/>
              </a:rPr>
              <a:t>Hukuki İşlem </a:t>
            </a:r>
            <a:r>
              <a:rPr lang="tr-TR" sz="3200" dirty="0">
                <a:latin typeface="Times New Roman" panose="02020603050405020304" pitchFamily="18" charset="0"/>
                <a:cs typeface="Times New Roman" panose="02020603050405020304" pitchFamily="18" charset="0"/>
              </a:rPr>
              <a:t>ile de bir </a:t>
            </a:r>
            <a:r>
              <a:rPr lang="tr-TR" sz="3200" b="1" dirty="0">
                <a:latin typeface="Times New Roman" panose="02020603050405020304" pitchFamily="18" charset="0"/>
                <a:cs typeface="Times New Roman" panose="02020603050405020304" pitchFamily="18" charset="0"/>
              </a:rPr>
              <a:t>Taşınmazın</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Mülkiyeti diğer </a:t>
            </a:r>
            <a:r>
              <a:rPr lang="tr-TR" sz="3200" dirty="0">
                <a:latin typeface="Times New Roman" panose="02020603050405020304" pitchFamily="18" charset="0"/>
                <a:cs typeface="Times New Roman" panose="02020603050405020304" pitchFamily="18" charset="0"/>
              </a:rPr>
              <a:t>bir</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Taşınmaza</a:t>
            </a:r>
            <a:r>
              <a:rPr lang="tr-TR" sz="3200" b="1" dirty="0">
                <a:latin typeface="Times New Roman" panose="02020603050405020304" pitchFamily="18" charset="0"/>
                <a:cs typeface="Times New Roman" panose="02020603050405020304" pitchFamily="18" charset="0"/>
              </a:rPr>
              <a:t> bağlanmış </a:t>
            </a:r>
            <a:r>
              <a:rPr lang="tr-TR" sz="3200" dirty="0">
                <a:latin typeface="Times New Roman" panose="02020603050405020304" pitchFamily="18" charset="0"/>
                <a:cs typeface="Times New Roman" panose="02020603050405020304" pitchFamily="18" charset="0"/>
              </a:rPr>
              <a:t>olabilir. </a:t>
            </a:r>
          </a:p>
          <a:p>
            <a:pPr algn="just"/>
            <a:r>
              <a:rPr lang="tr-TR" sz="3200" dirty="0">
                <a:latin typeface="Times New Roman" panose="02020603050405020304" pitchFamily="18" charset="0"/>
                <a:cs typeface="Times New Roman" panose="02020603050405020304" pitchFamily="18" charset="0"/>
              </a:rPr>
              <a:t>Bu durumda, «</a:t>
            </a:r>
            <a:r>
              <a:rPr lang="tr-TR" sz="3200" b="1" i="1" dirty="0">
                <a:latin typeface="Times New Roman" panose="02020603050405020304" pitchFamily="18" charset="0"/>
                <a:cs typeface="Times New Roman" panose="02020603050405020304" pitchFamily="18" charset="0"/>
              </a:rPr>
              <a:t>Eşyaya Bağlı Mülkiyet</a:t>
            </a:r>
            <a:r>
              <a:rPr lang="tr-TR" sz="3200" dirty="0">
                <a:latin typeface="Times New Roman" panose="02020603050405020304" pitchFamily="18" charset="0"/>
                <a:cs typeface="Times New Roman" panose="02020603050405020304" pitchFamily="18" charset="0"/>
              </a:rPr>
              <a:t>» söz konusudur. </a:t>
            </a:r>
          </a:p>
          <a:p>
            <a:pPr marL="0" indent="0" algn="just">
              <a:buNone/>
            </a:pPr>
            <a:endParaRPr lang="tr-TR" sz="3600" dirty="0"/>
          </a:p>
          <a:p>
            <a:pPr algn="just"/>
            <a:endParaRPr lang="tr-TR" sz="2400" dirty="0"/>
          </a:p>
          <a:p>
            <a:pPr marL="0" indent="0" algn="just">
              <a:buNone/>
            </a:pPr>
            <a:endParaRPr lang="tr-TR" dirty="0"/>
          </a:p>
          <a:p>
            <a:endParaRPr lang="tr-TR" dirty="0"/>
          </a:p>
        </p:txBody>
      </p:sp>
    </p:spTree>
    <p:extLst>
      <p:ext uri="{BB962C8B-B14F-4D97-AF65-F5344CB8AC3E}">
        <p14:creationId xmlns:p14="http://schemas.microsoft.com/office/powerpoint/2010/main" val="35318827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Paylı Hak Sahipliği, Mülkiyet bakımından</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olduğu </a:t>
            </a:r>
            <a:r>
              <a:rPr lang="tr-TR" dirty="0">
                <a:latin typeface="Times New Roman" panose="02020603050405020304" pitchFamily="18" charset="0"/>
                <a:cs typeface="Times New Roman" panose="02020603050405020304" pitchFamily="18" charset="0"/>
              </a:rPr>
              <a:t>gibi, </a:t>
            </a:r>
            <a:r>
              <a:rPr lang="tr-TR" b="1" i="1" dirty="0">
                <a:latin typeface="Times New Roman" panose="02020603050405020304" pitchFamily="18" charset="0"/>
                <a:cs typeface="Times New Roman" panose="02020603050405020304" pitchFamily="18" charset="0"/>
              </a:rPr>
              <a:t>Sınırlı Ayni Haklar </a:t>
            </a:r>
            <a:r>
              <a:rPr lang="tr-TR" b="1" dirty="0">
                <a:latin typeface="Times New Roman" panose="02020603050405020304" pitchFamily="18" charset="0"/>
                <a:cs typeface="Times New Roman" panose="02020603050405020304" pitchFamily="18" charset="0"/>
              </a:rPr>
              <a:t>bakımından </a:t>
            </a:r>
            <a:r>
              <a:rPr lang="tr-TR" dirty="0">
                <a:latin typeface="Times New Roman" panose="02020603050405020304" pitchFamily="18" charset="0"/>
                <a:cs typeface="Times New Roman" panose="02020603050405020304" pitchFamily="18" charset="0"/>
              </a:rPr>
              <a:t>da </a:t>
            </a:r>
            <a:r>
              <a:rPr lang="tr-TR" b="1" dirty="0">
                <a:latin typeface="Times New Roman" panose="02020603050405020304" pitchFamily="18" charset="0"/>
                <a:cs typeface="Times New Roman" panose="02020603050405020304" pitchFamily="18" charset="0"/>
              </a:rPr>
              <a:t>söz konusu olabilir. </a:t>
            </a:r>
          </a:p>
          <a:p>
            <a:pPr algn="just"/>
            <a:r>
              <a:rPr lang="tr-TR" dirty="0">
                <a:latin typeface="Times New Roman" panose="02020603050405020304" pitchFamily="18" charset="0"/>
                <a:cs typeface="Times New Roman" panose="02020603050405020304" pitchFamily="18" charset="0"/>
              </a:rPr>
              <a:t>Hatta </a:t>
            </a:r>
            <a:r>
              <a:rPr lang="tr-TR" b="1" dirty="0">
                <a:latin typeface="Times New Roman" panose="02020603050405020304" pitchFamily="18" charset="0"/>
                <a:cs typeface="Times New Roman" panose="02020603050405020304" pitchFamily="18" charset="0"/>
              </a:rPr>
              <a:t>Maddi olmayan Mallar üzerinde </a:t>
            </a:r>
            <a:r>
              <a:rPr lang="tr-TR" dirty="0">
                <a:latin typeface="Times New Roman" panose="02020603050405020304" pitchFamily="18" charset="0"/>
                <a:cs typeface="Times New Roman" panose="02020603050405020304" pitchFamily="18" charset="0"/>
              </a:rPr>
              <a:t>de </a:t>
            </a:r>
            <a:r>
              <a:rPr lang="tr-TR" b="1" dirty="0">
                <a:latin typeface="Times New Roman" panose="02020603050405020304" pitchFamily="18" charset="0"/>
                <a:cs typeface="Times New Roman" panose="02020603050405020304" pitchFamily="18" charset="0"/>
              </a:rPr>
              <a:t>Paylı Hak Sahipliği İlişkisi kurulabilir. </a:t>
            </a:r>
          </a:p>
          <a:p>
            <a:pPr algn="just"/>
            <a:r>
              <a:rPr lang="tr-TR" b="1" u="sng" dirty="0">
                <a:latin typeface="Times New Roman" panose="02020603050405020304" pitchFamily="18" charset="0"/>
                <a:cs typeface="Times New Roman" panose="02020603050405020304" pitchFamily="18" charset="0"/>
              </a:rPr>
              <a:t>Paylı Mülkiyet Hakkındaki Hükümler</a:t>
            </a:r>
            <a:r>
              <a:rPr lang="tr-TR" b="1" dirty="0">
                <a:latin typeface="Times New Roman" panose="02020603050405020304" pitchFamily="18" charset="0"/>
                <a:cs typeface="Times New Roman" panose="02020603050405020304" pitchFamily="18" charset="0"/>
              </a:rPr>
              <a:t>, bu İlişkilere </a:t>
            </a:r>
            <a:r>
              <a:rPr lang="tr-TR" dirty="0">
                <a:latin typeface="Times New Roman" panose="02020603050405020304" pitchFamily="18" charset="0"/>
                <a:cs typeface="Times New Roman" panose="02020603050405020304" pitchFamily="18" charset="0"/>
              </a:rPr>
              <a:t>de</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Bünyeleri elverdiği ölçüde</a:t>
            </a:r>
            <a:r>
              <a:rPr lang="tr-TR" b="1" dirty="0">
                <a:latin typeface="Times New Roman" panose="02020603050405020304" pitchFamily="18" charset="0"/>
                <a:cs typeface="Times New Roman" panose="02020603050405020304" pitchFamily="18" charset="0"/>
              </a:rPr>
              <a:t>, kıyas yoluyla, uygulanabilir. </a:t>
            </a:r>
          </a:p>
          <a:p>
            <a:pPr algn="just"/>
            <a:r>
              <a:rPr lang="tr-TR" dirty="0">
                <a:latin typeface="Times New Roman" panose="02020603050405020304" pitchFamily="18" charset="0"/>
                <a:cs typeface="Times New Roman" panose="02020603050405020304" pitchFamily="18" charset="0"/>
              </a:rPr>
              <a:t>Buna karşılık, </a:t>
            </a:r>
            <a:r>
              <a:rPr lang="tr-TR" b="1" u="sng" dirty="0">
                <a:latin typeface="Times New Roman" panose="02020603050405020304" pitchFamily="18" charset="0"/>
                <a:cs typeface="Times New Roman" panose="02020603050405020304" pitchFamily="18" charset="0"/>
              </a:rPr>
              <a:t>Hâkim Görüş</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Alacak Hakları </a:t>
            </a:r>
            <a:r>
              <a:rPr lang="tr-TR" dirty="0">
                <a:latin typeface="Times New Roman" panose="02020603050405020304" pitchFamily="18" charset="0"/>
                <a:cs typeface="Times New Roman" panose="02020603050405020304" pitchFamily="18" charset="0"/>
              </a:rPr>
              <a:t>ile bunları teminat altına alan </a:t>
            </a:r>
            <a:r>
              <a:rPr lang="tr-TR" b="1" i="1" dirty="0">
                <a:latin typeface="Times New Roman" panose="02020603050405020304" pitchFamily="18" charset="0"/>
                <a:cs typeface="Times New Roman" panose="02020603050405020304" pitchFamily="18" charset="0"/>
              </a:rPr>
              <a:t>Rehin Haklarında</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Paylı Hak Sahipliği İlişkisinin kurulamayacağı fikrindedir. </a:t>
            </a:r>
          </a:p>
          <a:p>
            <a:pPr marL="0" indent="0">
              <a:buNone/>
            </a:pPr>
            <a:endParaRPr lang="tr-TR" dirty="0"/>
          </a:p>
        </p:txBody>
      </p:sp>
    </p:spTree>
    <p:extLst>
      <p:ext uri="{BB962C8B-B14F-4D97-AF65-F5344CB8AC3E}">
        <p14:creationId xmlns:p14="http://schemas.microsoft.com/office/powerpoint/2010/main" val="181968350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Paylı Mülkiyetin Kurulması </a:t>
            </a: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36760151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792246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Paylı Mülkiyetin Hukuki İşlemle Kurulması </a:t>
            </a:r>
          </a:p>
        </p:txBody>
      </p:sp>
      <p:sp>
        <p:nvSpPr>
          <p:cNvPr id="3" name="İçerik Yer Tutucusu 2"/>
          <p:cNvSpPr>
            <a:spLocks noGrp="1"/>
          </p:cNvSpPr>
          <p:nvPr>
            <p:ph idx="1"/>
          </p:nvPr>
        </p:nvSpPr>
        <p:spPr/>
        <p:txBody>
          <a:bodyPr>
            <a:normAutofit/>
          </a:bodyPr>
          <a:lstStyle/>
          <a:p>
            <a:pPr algn="just"/>
            <a:r>
              <a:rPr lang="tr-TR" sz="3200" dirty="0">
                <a:latin typeface="Times New Roman" panose="02020603050405020304" pitchFamily="18" charset="0"/>
                <a:cs typeface="Times New Roman" panose="02020603050405020304" pitchFamily="18" charset="0"/>
              </a:rPr>
              <a:t>Birden çok Kişinin bir Taşınmaz veya Taşınır malı birlikte kullanmak üzere bir Hukuki İşleme dayanarak edinmesi halinde</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bu Eşya üzerinde, kural olarak, </a:t>
            </a:r>
            <a:r>
              <a:rPr lang="tr-TR" sz="3200" b="1" dirty="0">
                <a:latin typeface="Times New Roman" panose="02020603050405020304" pitchFamily="18" charset="0"/>
                <a:cs typeface="Times New Roman" panose="02020603050405020304" pitchFamily="18" charset="0"/>
              </a:rPr>
              <a:t>Paylı Mülkiyet </a:t>
            </a:r>
            <a:r>
              <a:rPr lang="tr-TR" sz="3200" dirty="0">
                <a:latin typeface="Times New Roman" panose="02020603050405020304" pitchFamily="18" charset="0"/>
                <a:cs typeface="Times New Roman" panose="02020603050405020304" pitchFamily="18" charset="0"/>
              </a:rPr>
              <a:t>kurulmuş olur. </a:t>
            </a:r>
          </a:p>
          <a:p>
            <a:pPr algn="just"/>
            <a:r>
              <a:rPr lang="tr-TR" sz="3200" b="1" dirty="0">
                <a:latin typeface="Times New Roman" panose="02020603050405020304" pitchFamily="18" charset="0"/>
                <a:cs typeface="Times New Roman" panose="02020603050405020304" pitchFamily="18" charset="0"/>
              </a:rPr>
              <a:t>Örneğin,</a:t>
            </a:r>
            <a:r>
              <a:rPr lang="tr-TR" sz="3200" dirty="0">
                <a:latin typeface="Times New Roman" panose="02020603050405020304" pitchFamily="18" charset="0"/>
                <a:cs typeface="Times New Roman" panose="02020603050405020304" pitchFamily="18" charset="0"/>
              </a:rPr>
              <a:t> iki Kişinin birlikte bir Arsa veya Otomobil satın alması ve bu Satış Sözleşmesine dayanılarak söz konusu Eşyanın Mülkiyetinin bu Kişilere devredilmesi durumu böyledir. </a:t>
            </a:r>
          </a:p>
          <a:p>
            <a:pPr marL="0" indent="0" algn="just">
              <a:buNone/>
            </a:pPr>
            <a:endParaRPr lang="tr-TR" sz="2400" dirty="0"/>
          </a:p>
        </p:txBody>
      </p:sp>
    </p:spTree>
    <p:extLst>
      <p:ext uri="{BB962C8B-B14F-4D97-AF65-F5344CB8AC3E}">
        <p14:creationId xmlns:p14="http://schemas.microsoft.com/office/powerpoint/2010/main" val="19820534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dirty="0">
                <a:latin typeface="Times New Roman" panose="02020603050405020304" pitchFamily="18" charset="0"/>
                <a:cs typeface="Times New Roman" panose="02020603050405020304" pitchFamily="18" charset="0"/>
              </a:rPr>
              <a:t>Burada önemli olan husus, birden çok Kişinin bir Hukuki İşleme dayanarak bir mal üzerinde Paylı Mülkiyet kurabilmesi için, aralarında bir </a:t>
            </a:r>
            <a:r>
              <a:rPr lang="tr-TR" sz="3600" b="1" dirty="0">
                <a:latin typeface="Times New Roman" panose="02020603050405020304" pitchFamily="18" charset="0"/>
                <a:cs typeface="Times New Roman" panose="02020603050405020304" pitchFamily="18" charset="0"/>
              </a:rPr>
              <a:t>Elbirliği İlişkisinin  </a:t>
            </a:r>
            <a:r>
              <a:rPr lang="tr-TR" sz="3600" dirty="0">
                <a:latin typeface="Times New Roman" panose="02020603050405020304" pitchFamily="18" charset="0"/>
                <a:cs typeface="Times New Roman" panose="02020603050405020304" pitchFamily="18" charset="0"/>
              </a:rPr>
              <a:t>bulunmamasının gerekliliğidir. </a:t>
            </a:r>
          </a:p>
          <a:p>
            <a:pPr algn="just"/>
            <a:r>
              <a:rPr lang="tr-TR" sz="3600" dirty="0">
                <a:latin typeface="Times New Roman" panose="02020603050405020304" pitchFamily="18" charset="0"/>
                <a:cs typeface="Times New Roman" panose="02020603050405020304" pitchFamily="18" charset="0"/>
              </a:rPr>
              <a:t>Eğer bu Kişiler böyle bir İşleme aralarındaki </a:t>
            </a:r>
            <a:r>
              <a:rPr lang="tr-TR" sz="3600" b="1" dirty="0">
                <a:latin typeface="Times New Roman" panose="02020603050405020304" pitchFamily="18" charset="0"/>
                <a:cs typeface="Times New Roman" panose="02020603050405020304" pitchFamily="18" charset="0"/>
              </a:rPr>
              <a:t>Elbirliği Ortaklığı </a:t>
            </a:r>
            <a:r>
              <a:rPr lang="tr-TR" sz="3600" dirty="0">
                <a:latin typeface="Times New Roman" panose="02020603050405020304" pitchFamily="18" charset="0"/>
                <a:cs typeface="Times New Roman" panose="02020603050405020304" pitchFamily="18" charset="0"/>
              </a:rPr>
              <a:t>nedeniyle taraflar ise, edinilen mal üzerinde Elbirliği Mülkiyeti doğmuş olur. </a:t>
            </a:r>
          </a:p>
          <a:p>
            <a:pPr marL="0" indent="0">
              <a:buNone/>
            </a:pPr>
            <a:endParaRPr lang="tr-TR" sz="3600" dirty="0"/>
          </a:p>
        </p:txBody>
      </p:sp>
    </p:spTree>
    <p:extLst>
      <p:ext uri="{BB962C8B-B14F-4D97-AF65-F5344CB8AC3E}">
        <p14:creationId xmlns:p14="http://schemas.microsoft.com/office/powerpoint/2010/main" val="25357106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Bir kimsenin tek başına maliki bulunduğu malın bir kısmının örneğin, ½’sinin mülkiyetini diğer bir kimseye devretmesi halinde de, bu mal üzerinde </a:t>
            </a:r>
            <a:r>
              <a:rPr lang="tr-TR" b="1" dirty="0">
                <a:latin typeface="Times New Roman" panose="02020603050405020304" pitchFamily="18" charset="0"/>
                <a:cs typeface="Times New Roman" panose="02020603050405020304" pitchFamily="18" charset="0"/>
              </a:rPr>
              <a:t>Paylı Mülkiyet </a:t>
            </a:r>
            <a:r>
              <a:rPr lang="tr-TR" dirty="0">
                <a:latin typeface="Times New Roman" panose="02020603050405020304" pitchFamily="18" charset="0"/>
                <a:cs typeface="Times New Roman" panose="02020603050405020304" pitchFamily="18" charset="0"/>
              </a:rPr>
              <a:t>meydana gelir. </a:t>
            </a:r>
          </a:p>
          <a:p>
            <a:pPr algn="just"/>
            <a:r>
              <a:rPr lang="tr-TR" dirty="0">
                <a:latin typeface="Times New Roman" panose="02020603050405020304" pitchFamily="18" charset="0"/>
                <a:cs typeface="Times New Roman" panose="02020603050405020304" pitchFamily="18" charset="0"/>
              </a:rPr>
              <a:t>Ancak, bir kimsenin tek başına malik olduğu bir şey üzerinde, bunun bir kısmının mülkiyetini bir başkasına devretmeksizin, </a:t>
            </a:r>
            <a:r>
              <a:rPr lang="tr-TR" b="1" dirty="0">
                <a:latin typeface="Times New Roman" panose="02020603050405020304" pitchFamily="18" charset="0"/>
                <a:cs typeface="Times New Roman" panose="02020603050405020304" pitchFamily="18" charset="0"/>
              </a:rPr>
              <a:t>kendi lehine Paylı Mülkiyet </a:t>
            </a:r>
            <a:r>
              <a:rPr lang="tr-TR" dirty="0">
                <a:latin typeface="Times New Roman" panose="02020603050405020304" pitchFamily="18" charset="0"/>
                <a:cs typeface="Times New Roman" panose="02020603050405020304" pitchFamily="18" charset="0"/>
              </a:rPr>
              <a:t>kurması mümkün değildir. </a:t>
            </a:r>
          </a:p>
          <a:p>
            <a:pPr algn="just"/>
            <a:r>
              <a:rPr lang="tr-TR" dirty="0">
                <a:latin typeface="Times New Roman" panose="02020603050405020304" pitchFamily="18" charset="0"/>
                <a:cs typeface="Times New Roman" panose="02020603050405020304" pitchFamily="18" charset="0"/>
              </a:rPr>
              <a:t>Gerçekten </a:t>
            </a:r>
            <a:r>
              <a:rPr lang="tr-TR" b="1" dirty="0">
                <a:latin typeface="Times New Roman" panose="02020603050405020304" pitchFamily="18" charset="0"/>
                <a:cs typeface="Times New Roman" panose="02020603050405020304" pitchFamily="18" charset="0"/>
              </a:rPr>
              <a:t>TST m. 33 /2 hükmündeki</a:t>
            </a:r>
            <a:r>
              <a:rPr lang="tr-TR" dirty="0">
                <a:latin typeface="Times New Roman" panose="02020603050405020304" pitchFamily="18" charset="0"/>
                <a:cs typeface="Times New Roman" panose="02020603050405020304" pitchFamily="18" charset="0"/>
              </a:rPr>
              <a:t>, Taşınmaz malın paylara ayrılarak, </a:t>
            </a:r>
            <a:r>
              <a:rPr lang="tr-TR" b="1" dirty="0">
                <a:latin typeface="Times New Roman" panose="02020603050405020304" pitchFamily="18" charset="0"/>
                <a:cs typeface="Times New Roman" panose="02020603050405020304" pitchFamily="18" charset="0"/>
              </a:rPr>
              <a:t>Paylı Mülkiyet Payının </a:t>
            </a:r>
            <a:r>
              <a:rPr lang="tr-TR" dirty="0">
                <a:latin typeface="Times New Roman" panose="02020603050405020304" pitchFamily="18" charset="0"/>
                <a:cs typeface="Times New Roman" panose="02020603050405020304" pitchFamily="18" charset="0"/>
              </a:rPr>
              <a:t>da bölünerek rehin edilemeyeceğine ilişkin hüküm de bunu doğrulamaktadır. </a:t>
            </a:r>
          </a:p>
        </p:txBody>
      </p:sp>
    </p:spTree>
    <p:extLst>
      <p:ext uri="{BB962C8B-B14F-4D97-AF65-F5344CB8AC3E}">
        <p14:creationId xmlns:p14="http://schemas.microsoft.com/office/powerpoint/2010/main" val="210310709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Malikin Taşınmazını diğer bir Taşınmazı ile </a:t>
            </a:r>
            <a:r>
              <a:rPr lang="tr-TR" b="1" dirty="0">
                <a:latin typeface="Times New Roman" panose="02020603050405020304" pitchFamily="18" charset="0"/>
                <a:cs typeface="Times New Roman" panose="02020603050405020304" pitchFamily="18" charset="0"/>
              </a:rPr>
              <a:t>Eşyaya Bağlı Ayni Hak İlişkisi </a:t>
            </a:r>
            <a:r>
              <a:rPr lang="tr-TR" dirty="0">
                <a:latin typeface="Times New Roman" panose="02020603050405020304" pitchFamily="18" charset="0"/>
                <a:cs typeface="Times New Roman" panose="02020603050405020304" pitchFamily="18" charset="0"/>
              </a:rPr>
              <a:t>kurmak üzere Paylara bölmesi ise, </a:t>
            </a:r>
            <a:r>
              <a:rPr lang="tr-TR" b="1" dirty="0">
                <a:latin typeface="Times New Roman" panose="02020603050405020304" pitchFamily="18" charset="0"/>
                <a:cs typeface="Times New Roman" panose="02020603050405020304" pitchFamily="18" charset="0"/>
              </a:rPr>
              <a:t>Öğretide</a:t>
            </a:r>
            <a:r>
              <a:rPr lang="tr-TR" dirty="0">
                <a:latin typeface="Times New Roman" panose="02020603050405020304" pitchFamily="18" charset="0"/>
                <a:cs typeface="Times New Roman" panose="02020603050405020304" pitchFamily="18" charset="0"/>
              </a:rPr>
              <a:t> mümkün görülmektedir. </a:t>
            </a:r>
          </a:p>
          <a:p>
            <a:pPr algn="just"/>
            <a:r>
              <a:rPr lang="tr-TR" b="1" i="1" dirty="0">
                <a:latin typeface="Times New Roman" panose="02020603050405020304" pitchFamily="18" charset="0"/>
                <a:cs typeface="Times New Roman" panose="02020603050405020304" pitchFamily="18" charset="0"/>
              </a:rPr>
              <a:t>KMK 14 hükmüne göre</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bir arsanın tek Malikinin, o arsayı Paylara bölerek </a:t>
            </a:r>
            <a:r>
              <a:rPr lang="tr-TR" b="1" dirty="0">
                <a:latin typeface="Times New Roman" panose="02020603050405020304" pitchFamily="18" charset="0"/>
                <a:cs typeface="Times New Roman" panose="02020603050405020304" pitchFamily="18" charset="0"/>
              </a:rPr>
              <a:t>Kat</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İrtifakı </a:t>
            </a:r>
            <a:r>
              <a:rPr lang="tr-TR" dirty="0">
                <a:latin typeface="Times New Roman" panose="02020603050405020304" pitchFamily="18" charset="0"/>
                <a:cs typeface="Times New Roman" panose="02020603050405020304" pitchFamily="18" charset="0"/>
              </a:rPr>
              <a:t>kurması mümkündür. </a:t>
            </a:r>
          </a:p>
          <a:p>
            <a:pPr algn="just"/>
            <a:r>
              <a:rPr lang="tr-TR" b="1" i="1" dirty="0">
                <a:latin typeface="Times New Roman" panose="02020603050405020304" pitchFamily="18" charset="0"/>
                <a:cs typeface="Times New Roman" panose="02020603050405020304" pitchFamily="18" charset="0"/>
              </a:rPr>
              <a:t>KMK 13 hükmü uyarınca</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Kat Mülkiyetine çevrilmeye elverişli binanın </a:t>
            </a:r>
            <a:r>
              <a:rPr lang="tr-TR" dirty="0">
                <a:latin typeface="Times New Roman" panose="02020603050405020304" pitchFamily="18" charset="0"/>
                <a:cs typeface="Times New Roman" panose="02020603050405020304" pitchFamily="18" charset="0"/>
              </a:rPr>
              <a:t>tek Maliki, Taşınmazını bağımsız bölümlere ayırıp, her birine </a:t>
            </a:r>
            <a:r>
              <a:rPr lang="tr-TR" b="1" dirty="0">
                <a:latin typeface="Times New Roman" panose="02020603050405020304" pitchFamily="18" charset="0"/>
                <a:cs typeface="Times New Roman" panose="02020603050405020304" pitchFamily="18" charset="0"/>
              </a:rPr>
              <a:t>Paylı</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Mülkiyet esaslarına </a:t>
            </a:r>
            <a:r>
              <a:rPr lang="tr-TR" dirty="0">
                <a:latin typeface="Times New Roman" panose="02020603050405020304" pitchFamily="18" charset="0"/>
                <a:cs typeface="Times New Roman" panose="02020603050405020304" pitchFamily="18" charset="0"/>
              </a:rPr>
              <a:t>göre Arsa Payı özgüleyerek </a:t>
            </a:r>
            <a:r>
              <a:rPr lang="tr-TR" b="1" dirty="0">
                <a:latin typeface="Times New Roman" panose="02020603050405020304" pitchFamily="18" charset="0"/>
                <a:cs typeface="Times New Roman" panose="02020603050405020304" pitchFamily="18" charset="0"/>
              </a:rPr>
              <a:t>Kat Mülkiyeti </a:t>
            </a:r>
            <a:r>
              <a:rPr lang="tr-TR" dirty="0">
                <a:latin typeface="Times New Roman" panose="02020603050405020304" pitchFamily="18" charset="0"/>
                <a:cs typeface="Times New Roman" panose="02020603050405020304" pitchFamily="18" charset="0"/>
              </a:rPr>
              <a:t>kurabilir. </a:t>
            </a:r>
          </a:p>
          <a:p>
            <a:pPr marL="0" indent="0" algn="just">
              <a:buNone/>
            </a:pPr>
            <a:endParaRPr lang="tr-TR" dirty="0"/>
          </a:p>
        </p:txBody>
      </p:sp>
    </p:spTree>
    <p:extLst>
      <p:ext uri="{BB962C8B-B14F-4D97-AF65-F5344CB8AC3E}">
        <p14:creationId xmlns:p14="http://schemas.microsoft.com/office/powerpoint/2010/main" val="212175473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dirty="0">
                <a:latin typeface="Times New Roman" panose="02020603050405020304" pitchFamily="18" charset="0"/>
                <a:cs typeface="Times New Roman" panose="02020603050405020304" pitchFamily="18" charset="0"/>
              </a:rPr>
              <a:t>Paylı Mülkiyet </a:t>
            </a:r>
            <a:r>
              <a:rPr lang="tr-TR" dirty="0">
                <a:latin typeface="Times New Roman" panose="02020603050405020304" pitchFamily="18" charset="0"/>
                <a:cs typeface="Times New Roman" panose="02020603050405020304" pitchFamily="18" charset="0"/>
              </a:rPr>
              <a:t>ilişkisini doğuran </a:t>
            </a:r>
            <a:r>
              <a:rPr lang="tr-TR" b="1" dirty="0">
                <a:latin typeface="Times New Roman" panose="02020603050405020304" pitchFamily="18" charset="0"/>
                <a:cs typeface="Times New Roman" panose="02020603050405020304" pitchFamily="18" charset="0"/>
              </a:rPr>
              <a:t>Hukuki Sebep</a:t>
            </a:r>
            <a:r>
              <a:rPr lang="tr-TR" dirty="0">
                <a:latin typeface="Times New Roman" panose="02020603050405020304" pitchFamily="18" charset="0"/>
                <a:cs typeface="Times New Roman" panose="02020603050405020304" pitchFamily="18" charset="0"/>
              </a:rPr>
              <a:t>, tek taraflı bir Hukuki İşlem veya iki taraflı bir Hukuki İşlem olabilir. </a:t>
            </a:r>
          </a:p>
          <a:p>
            <a:pPr algn="just"/>
            <a:r>
              <a:rPr lang="tr-TR" b="1" dirty="0">
                <a:latin typeface="Times New Roman" panose="02020603050405020304" pitchFamily="18" charset="0"/>
                <a:cs typeface="Times New Roman" panose="02020603050405020304" pitchFamily="18" charset="0"/>
              </a:rPr>
              <a:t>Tek Taraflı Hukuki İşleme örnek </a:t>
            </a:r>
            <a:r>
              <a:rPr lang="tr-TR" dirty="0">
                <a:latin typeface="Times New Roman" panose="02020603050405020304" pitchFamily="18" charset="0"/>
                <a:cs typeface="Times New Roman" panose="02020603050405020304" pitchFamily="18" charset="0"/>
              </a:rPr>
              <a:t>olarak, </a:t>
            </a:r>
            <a:r>
              <a:rPr lang="tr-TR" b="1" i="1" dirty="0">
                <a:latin typeface="Times New Roman" panose="02020603050405020304" pitchFamily="18" charset="0"/>
                <a:cs typeface="Times New Roman" panose="02020603050405020304" pitchFamily="18" charset="0"/>
              </a:rPr>
              <a:t>Vasiyet</a:t>
            </a:r>
            <a:r>
              <a:rPr lang="tr-TR" dirty="0">
                <a:latin typeface="Times New Roman" panose="02020603050405020304" pitchFamily="18" charset="0"/>
                <a:cs typeface="Times New Roman" panose="02020603050405020304" pitchFamily="18" charset="0"/>
              </a:rPr>
              <a:t> verilebilir. </a:t>
            </a:r>
          </a:p>
          <a:p>
            <a:pPr algn="just"/>
            <a:r>
              <a:rPr lang="tr-TR" b="1" dirty="0">
                <a:latin typeface="Times New Roman" panose="02020603050405020304" pitchFamily="18" charset="0"/>
                <a:cs typeface="Times New Roman" panose="02020603050405020304" pitchFamily="18" charset="0"/>
              </a:rPr>
              <a:t>İki Taraflı Hukuki İşleme örnek </a:t>
            </a:r>
            <a:r>
              <a:rPr lang="tr-TR" dirty="0">
                <a:latin typeface="Times New Roman" panose="02020603050405020304" pitchFamily="18" charset="0"/>
                <a:cs typeface="Times New Roman" panose="02020603050405020304" pitchFamily="18" charset="0"/>
              </a:rPr>
              <a:t>olarak ise, </a:t>
            </a:r>
            <a:r>
              <a:rPr lang="tr-TR" b="1" i="1" dirty="0">
                <a:latin typeface="Times New Roman" panose="02020603050405020304" pitchFamily="18" charset="0"/>
                <a:cs typeface="Times New Roman" panose="02020603050405020304" pitchFamily="18" charset="0"/>
              </a:rPr>
              <a:t>Satış</a:t>
            </a:r>
            <a:r>
              <a:rPr lang="tr-TR" dirty="0">
                <a:latin typeface="Times New Roman" panose="02020603050405020304" pitchFamily="18" charset="0"/>
                <a:cs typeface="Times New Roman" panose="02020603050405020304" pitchFamily="18" charset="0"/>
              </a:rPr>
              <a:t> ve </a:t>
            </a:r>
            <a:r>
              <a:rPr lang="tr-TR" b="1" i="1" dirty="0">
                <a:latin typeface="Times New Roman" panose="02020603050405020304" pitchFamily="18" charset="0"/>
                <a:cs typeface="Times New Roman" panose="02020603050405020304" pitchFamily="18" charset="0"/>
              </a:rPr>
              <a:t>Bağışlama Sözleşmeleri</a:t>
            </a:r>
            <a:r>
              <a:rPr lang="tr-TR" dirty="0">
                <a:latin typeface="Times New Roman" panose="02020603050405020304" pitchFamily="18" charset="0"/>
                <a:cs typeface="Times New Roman" panose="02020603050405020304" pitchFamily="18" charset="0"/>
              </a:rPr>
              <a:t> verilebilir. </a:t>
            </a:r>
          </a:p>
          <a:p>
            <a:pPr algn="just"/>
            <a:r>
              <a:rPr lang="tr-TR" b="1" dirty="0">
                <a:latin typeface="Times New Roman" panose="02020603050405020304" pitchFamily="18" charset="0"/>
                <a:cs typeface="Times New Roman" panose="02020603050405020304" pitchFamily="18" charset="0"/>
              </a:rPr>
              <a:t>Paylı Mülkiyetin Hukuki İşlemle kurulmasına bir başka örnek ise</a:t>
            </a:r>
            <a:r>
              <a:rPr lang="tr-TR" dirty="0">
                <a:latin typeface="Times New Roman" panose="02020603050405020304" pitchFamily="18" charset="0"/>
                <a:cs typeface="Times New Roman" panose="02020603050405020304" pitchFamily="18" charset="0"/>
              </a:rPr>
              <a:t>, Miras Ortaklığında, </a:t>
            </a:r>
            <a:r>
              <a:rPr lang="tr-TR" b="1" dirty="0">
                <a:latin typeface="Times New Roman" panose="02020603050405020304" pitchFamily="18" charset="0"/>
                <a:cs typeface="Times New Roman" panose="02020603050405020304" pitchFamily="18" charset="0"/>
              </a:rPr>
              <a:t>Mirasçıların</a:t>
            </a:r>
            <a:r>
              <a:rPr lang="tr-TR" dirty="0">
                <a:latin typeface="Times New Roman" panose="02020603050405020304" pitchFamily="18" charset="0"/>
                <a:cs typeface="Times New Roman" panose="02020603050405020304" pitchFamily="18" charset="0"/>
              </a:rPr>
              <a:t> yaptıkları </a:t>
            </a:r>
            <a:r>
              <a:rPr lang="tr-TR" b="1" dirty="0">
                <a:latin typeface="Times New Roman" panose="02020603050405020304" pitchFamily="18" charset="0"/>
                <a:cs typeface="Times New Roman" panose="02020603050405020304" pitchFamily="18" charset="0"/>
              </a:rPr>
              <a:t>Paylaşma Sözleşmesi </a:t>
            </a:r>
            <a:r>
              <a:rPr lang="tr-TR" dirty="0">
                <a:latin typeface="Times New Roman" panose="02020603050405020304" pitchFamily="18" charset="0"/>
                <a:cs typeface="Times New Roman" panose="02020603050405020304" pitchFamily="18" charset="0"/>
              </a:rPr>
              <a:t>ile</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Tereke Mallarının tamamı veya bir kısmı üzerindeki </a:t>
            </a:r>
            <a:r>
              <a:rPr lang="tr-TR" b="1" dirty="0">
                <a:latin typeface="Times New Roman" panose="02020603050405020304" pitchFamily="18" charset="0"/>
                <a:cs typeface="Times New Roman" panose="02020603050405020304" pitchFamily="18" charset="0"/>
              </a:rPr>
              <a:t>Elbirliği</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Mülkiyetini</a:t>
            </a:r>
            <a:r>
              <a:rPr lang="tr-TR" dirty="0">
                <a:latin typeface="Times New Roman" panose="02020603050405020304" pitchFamily="18" charset="0"/>
                <a:cs typeface="Times New Roman" panose="02020603050405020304" pitchFamily="18" charset="0"/>
              </a:rPr>
              <a:t> Miras Payları oranında </a:t>
            </a:r>
            <a:r>
              <a:rPr lang="tr-TR" b="1" dirty="0">
                <a:latin typeface="Times New Roman" panose="02020603050405020304" pitchFamily="18" charset="0"/>
                <a:cs typeface="Times New Roman" panose="02020603050405020304" pitchFamily="18" charset="0"/>
              </a:rPr>
              <a:t>Paylı Mülkiyete </a:t>
            </a:r>
            <a:r>
              <a:rPr lang="tr-TR" dirty="0">
                <a:latin typeface="Times New Roman" panose="02020603050405020304" pitchFamily="18" charset="0"/>
                <a:cs typeface="Times New Roman" panose="02020603050405020304" pitchFamily="18" charset="0"/>
              </a:rPr>
              <a:t>çevirmeleridir (</a:t>
            </a:r>
            <a:r>
              <a:rPr lang="tr-TR" i="1" dirty="0">
                <a:latin typeface="Times New Roman" panose="02020603050405020304" pitchFamily="18" charset="0"/>
                <a:cs typeface="Times New Roman" panose="02020603050405020304" pitchFamily="18" charset="0"/>
              </a:rPr>
              <a:t>MK m. 676 / II). </a:t>
            </a:r>
          </a:p>
        </p:txBody>
      </p:sp>
    </p:spTree>
    <p:extLst>
      <p:ext uri="{BB962C8B-B14F-4D97-AF65-F5344CB8AC3E}">
        <p14:creationId xmlns:p14="http://schemas.microsoft.com/office/powerpoint/2010/main" val="332404380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Paylı Mülkiyetin Yetkili Makamın Kararı İle Kurulması </a:t>
            </a:r>
          </a:p>
        </p:txBody>
      </p:sp>
      <p:sp>
        <p:nvSpPr>
          <p:cNvPr id="3" name="İçerik Yer Tutucusu 2"/>
          <p:cNvSpPr>
            <a:spLocks noGrp="1"/>
          </p:cNvSpPr>
          <p:nvPr>
            <p:ph idx="1"/>
          </p:nvPr>
        </p:nvSpPr>
        <p:spPr/>
        <p:txBody>
          <a:bodyPr>
            <a:normAutofit/>
          </a:bodyPr>
          <a:lstStyle/>
          <a:p>
            <a:pPr algn="just"/>
            <a:r>
              <a:rPr lang="tr-TR" sz="3600" dirty="0">
                <a:latin typeface="Times New Roman" panose="02020603050405020304" pitchFamily="18" charset="0"/>
                <a:cs typeface="Times New Roman" panose="02020603050405020304" pitchFamily="18" charset="0"/>
              </a:rPr>
              <a:t>Paylı Mülkiyetin Yetkili Makamın Kararıyla doğmasına Örnek olarak şu durumlar gösterilebilir: </a:t>
            </a:r>
          </a:p>
          <a:p>
            <a:pPr algn="just"/>
            <a:r>
              <a:rPr lang="tr-TR" sz="3600" b="1" dirty="0">
                <a:latin typeface="Times New Roman" panose="02020603050405020304" pitchFamily="18" charset="0"/>
                <a:cs typeface="Times New Roman" panose="02020603050405020304" pitchFamily="18" charset="0"/>
              </a:rPr>
              <a:t>1)Hakimin birden çok Davacı lehine vereceği bir hüküm onların arasında Paylı Mülkiyet kurabilir. </a:t>
            </a:r>
          </a:p>
          <a:p>
            <a:pPr algn="just"/>
            <a:r>
              <a:rPr lang="tr-TR" sz="3600" b="1" i="1" dirty="0">
                <a:latin typeface="Times New Roman" panose="02020603050405020304" pitchFamily="18" charset="0"/>
                <a:cs typeface="Times New Roman" panose="02020603050405020304" pitchFamily="18" charset="0"/>
              </a:rPr>
              <a:t>Bu duruma Örnek olarak,</a:t>
            </a:r>
            <a:r>
              <a:rPr lang="tr-TR" sz="3600" dirty="0">
                <a:latin typeface="Times New Roman" panose="02020603050405020304" pitchFamily="18" charset="0"/>
                <a:cs typeface="Times New Roman" panose="02020603050405020304" pitchFamily="18" charset="0"/>
              </a:rPr>
              <a:t> iki Kişinin bir Taşınmazı birlikte satın almış olmaları, fakat Satıcının tescil isteminde bulunmaktan kaçınmış olması durumu  gösterilmektedir. </a:t>
            </a:r>
          </a:p>
        </p:txBody>
      </p:sp>
    </p:spTree>
    <p:extLst>
      <p:ext uri="{BB962C8B-B14F-4D97-AF65-F5344CB8AC3E}">
        <p14:creationId xmlns:p14="http://schemas.microsoft.com/office/powerpoint/2010/main" val="319523435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dirty="0">
                <a:latin typeface="Times New Roman" panose="02020603050405020304" pitchFamily="18" charset="0"/>
                <a:cs typeface="Times New Roman" panose="02020603050405020304" pitchFamily="18" charset="0"/>
              </a:rPr>
              <a:t>Bu kişilerin mülkiyetin hükmen kendilerine geçirilmesi için </a:t>
            </a:r>
            <a:r>
              <a:rPr lang="tr-TR" sz="3600" b="1" i="1" dirty="0">
                <a:latin typeface="Times New Roman" panose="02020603050405020304" pitchFamily="18" charset="0"/>
                <a:cs typeface="Times New Roman" panose="02020603050405020304" pitchFamily="18" charset="0"/>
              </a:rPr>
              <a:t>MK m. 716 / 1 hükmü </a:t>
            </a:r>
            <a:r>
              <a:rPr lang="tr-TR" sz="3600" dirty="0">
                <a:latin typeface="Times New Roman" panose="02020603050405020304" pitchFamily="18" charset="0"/>
                <a:cs typeface="Times New Roman" panose="02020603050405020304" pitchFamily="18" charset="0"/>
              </a:rPr>
              <a:t>uyarınca birlikte Dava açmaları üzerine, Hakimin mülkiyetin Alıcılara geçmesine ilişkin kararıyla </a:t>
            </a:r>
            <a:r>
              <a:rPr lang="tr-TR" sz="3600" b="1" dirty="0">
                <a:latin typeface="Times New Roman" panose="02020603050405020304" pitchFamily="18" charset="0"/>
                <a:cs typeface="Times New Roman" panose="02020603050405020304" pitchFamily="18" charset="0"/>
              </a:rPr>
              <a:t>Paylı Mülkiyet </a:t>
            </a:r>
            <a:r>
              <a:rPr lang="tr-TR" sz="3600" dirty="0">
                <a:latin typeface="Times New Roman" panose="02020603050405020304" pitchFamily="18" charset="0"/>
                <a:cs typeface="Times New Roman" panose="02020603050405020304" pitchFamily="18" charset="0"/>
              </a:rPr>
              <a:t>doğmuş olur. </a:t>
            </a:r>
          </a:p>
          <a:p>
            <a:pPr algn="just"/>
            <a:r>
              <a:rPr lang="tr-TR" sz="3600" b="1" dirty="0">
                <a:latin typeface="Times New Roman" panose="02020603050405020304" pitchFamily="18" charset="0"/>
                <a:cs typeface="Times New Roman" panose="02020603050405020304" pitchFamily="18" charset="0"/>
              </a:rPr>
              <a:t>2)Cebri İcra yoluyla yapılan bir Arttırmaya </a:t>
            </a:r>
            <a:r>
              <a:rPr lang="tr-TR" sz="3600" dirty="0">
                <a:latin typeface="Times New Roman" panose="02020603050405020304" pitchFamily="18" charset="0"/>
                <a:cs typeface="Times New Roman" panose="02020603050405020304" pitchFamily="18" charset="0"/>
              </a:rPr>
              <a:t>birlikte pey sürenler lehine, İcra Dairesince verilecek İhale Kararıyla Paylı Mülkiyet meydana gelmiş olur. </a:t>
            </a:r>
          </a:p>
        </p:txBody>
      </p:sp>
    </p:spTree>
    <p:extLst>
      <p:ext uri="{BB962C8B-B14F-4D97-AF65-F5344CB8AC3E}">
        <p14:creationId xmlns:p14="http://schemas.microsoft.com/office/powerpoint/2010/main" val="35717625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dirty="0">
                <a:latin typeface="Times New Roman" panose="02020603050405020304" pitchFamily="18" charset="0"/>
                <a:cs typeface="Times New Roman" panose="02020603050405020304" pitchFamily="18" charset="0"/>
              </a:rPr>
              <a:t>3)Bir İdari Makama da birden çok kişi arasında Paylı Mülkiyet kurma yetkisi tanınmış olabilir. </a:t>
            </a:r>
          </a:p>
          <a:p>
            <a:pPr algn="just"/>
            <a:r>
              <a:rPr lang="tr-TR" b="1" dirty="0">
                <a:latin typeface="Times New Roman" panose="02020603050405020304" pitchFamily="18" charset="0"/>
                <a:cs typeface="Times New Roman" panose="02020603050405020304" pitchFamily="18" charset="0"/>
              </a:rPr>
              <a:t>Örneğin, </a:t>
            </a:r>
            <a:r>
              <a:rPr lang="tr-TR" b="1" i="1" dirty="0">
                <a:latin typeface="Times New Roman" panose="02020603050405020304" pitchFamily="18" charset="0"/>
                <a:cs typeface="Times New Roman" panose="02020603050405020304" pitchFamily="18" charset="0"/>
              </a:rPr>
              <a:t>3154 sayılı İmar Kanunu’nun 18. maddesine </a:t>
            </a:r>
            <a:r>
              <a:rPr lang="tr-TR" b="1" dirty="0">
                <a:latin typeface="Times New Roman" panose="02020603050405020304" pitchFamily="18" charset="0"/>
                <a:cs typeface="Times New Roman" panose="02020603050405020304" pitchFamily="18" charset="0"/>
              </a:rPr>
              <a:t>göre</a:t>
            </a:r>
            <a:r>
              <a:rPr lang="tr-TR" dirty="0">
                <a:latin typeface="Times New Roman" panose="02020603050405020304" pitchFamily="18" charset="0"/>
                <a:cs typeface="Times New Roman" panose="02020603050405020304" pitchFamily="18" charset="0"/>
              </a:rPr>
              <a:t>, bazı Taşınmazların İmar Planına uygun şekilde inşaata elverişli hale getirilmesi için, Taşınmaz Maliklerinin rızası aranmaksızın, </a:t>
            </a:r>
            <a:r>
              <a:rPr lang="tr-TR" b="1" dirty="0">
                <a:latin typeface="Times New Roman" panose="02020603050405020304" pitchFamily="18" charset="0"/>
                <a:cs typeface="Times New Roman" panose="02020603050405020304" pitchFamily="18" charset="0"/>
              </a:rPr>
              <a:t>Belediye,</a:t>
            </a:r>
            <a:r>
              <a:rPr lang="tr-TR" dirty="0">
                <a:latin typeface="Times New Roman" panose="02020603050405020304" pitchFamily="18" charset="0"/>
                <a:cs typeface="Times New Roman" panose="02020603050405020304" pitchFamily="18" charset="0"/>
              </a:rPr>
              <a:t> Paylı Mülkiyete karar verebilir. </a:t>
            </a:r>
          </a:p>
          <a:p>
            <a:pPr algn="just"/>
            <a:r>
              <a:rPr lang="tr-TR" dirty="0">
                <a:latin typeface="Times New Roman" panose="02020603050405020304" pitchFamily="18" charset="0"/>
                <a:cs typeface="Times New Roman" panose="02020603050405020304" pitchFamily="18" charset="0"/>
              </a:rPr>
              <a:t>Aynı şekilde, </a:t>
            </a:r>
            <a:r>
              <a:rPr lang="tr-TR" b="1" dirty="0">
                <a:latin typeface="Times New Roman" panose="02020603050405020304" pitchFamily="18" charset="0"/>
                <a:cs typeface="Times New Roman" panose="02020603050405020304" pitchFamily="18" charset="0"/>
              </a:rPr>
              <a:t>Kadastro Kanunu’nun 15. maddesine göre, </a:t>
            </a:r>
            <a:r>
              <a:rPr lang="tr-TR" dirty="0">
                <a:latin typeface="Times New Roman" panose="02020603050405020304" pitchFamily="18" charset="0"/>
                <a:cs typeface="Times New Roman" panose="02020603050405020304" pitchFamily="18" charset="0"/>
              </a:rPr>
              <a:t>bir </a:t>
            </a:r>
            <a:r>
              <a:rPr lang="tr-TR" b="1" dirty="0">
                <a:latin typeface="Times New Roman" panose="02020603050405020304" pitchFamily="18" charset="0"/>
                <a:cs typeface="Times New Roman" panose="02020603050405020304" pitchFamily="18" charset="0"/>
              </a:rPr>
              <a:t>Taşınmaz Payının Zilyet lehine </a:t>
            </a:r>
            <a:r>
              <a:rPr lang="tr-TR" dirty="0">
                <a:latin typeface="Times New Roman" panose="02020603050405020304" pitchFamily="18" charset="0"/>
                <a:cs typeface="Times New Roman" panose="02020603050405020304" pitchFamily="18" charset="0"/>
              </a:rPr>
              <a:t>tespiti mümkündür. Böyle bir tespit, Paylı Mülkiyetin meydana gelmesini sağlar. </a:t>
            </a:r>
          </a:p>
        </p:txBody>
      </p:sp>
    </p:spTree>
    <p:extLst>
      <p:ext uri="{BB962C8B-B14F-4D97-AF65-F5344CB8AC3E}">
        <p14:creationId xmlns:p14="http://schemas.microsoft.com/office/powerpoint/2010/main" val="33371264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Eşyaya Bağlı Mülkiyete Örnek </a:t>
            </a:r>
          </a:p>
        </p:txBody>
      </p:sp>
      <p:sp>
        <p:nvSpPr>
          <p:cNvPr id="3" name="İçerik Yer Tutucusu 2"/>
          <p:cNvSpPr>
            <a:spLocks noGrp="1"/>
          </p:cNvSpPr>
          <p:nvPr>
            <p:ph idx="1"/>
          </p:nvPr>
        </p:nvSpPr>
        <p:spPr/>
        <p:txBody>
          <a:bodyPr>
            <a:normAutofit fontScale="92500" lnSpcReduction="10000"/>
          </a:bodyPr>
          <a:lstStyle/>
          <a:p>
            <a:pPr algn="just"/>
            <a:r>
              <a:rPr lang="tr-TR" sz="3600" b="1" i="1" dirty="0">
                <a:latin typeface="Times New Roman" panose="02020603050405020304" pitchFamily="18" charset="0"/>
                <a:cs typeface="Times New Roman" panose="02020603050405020304" pitchFamily="18" charset="0"/>
              </a:rPr>
              <a:t>Örneğin</a:t>
            </a:r>
            <a:r>
              <a:rPr lang="tr-TR" sz="3600" b="1" dirty="0">
                <a:latin typeface="Times New Roman" panose="02020603050405020304" pitchFamily="18" charset="0"/>
                <a:cs typeface="Times New Roman" panose="02020603050405020304" pitchFamily="18" charset="0"/>
              </a:rPr>
              <a:t>,</a:t>
            </a:r>
            <a:r>
              <a:rPr lang="tr-TR" sz="3600" dirty="0">
                <a:latin typeface="Times New Roman" panose="02020603050405020304" pitchFamily="18" charset="0"/>
                <a:cs typeface="Times New Roman" panose="02020603050405020304" pitchFamily="18" charset="0"/>
              </a:rPr>
              <a:t> bir kimsenin üzerinde Evi bulunan Arsası ile üzerinde Yüzme Havuzu ve Tenis Kortu bulunan Arsası </a:t>
            </a:r>
            <a:r>
              <a:rPr lang="tr-TR" sz="3600" dirty="0" err="1">
                <a:latin typeface="Times New Roman" panose="02020603050405020304" pitchFamily="18" charset="0"/>
                <a:cs typeface="Times New Roman" panose="02020603050405020304" pitchFamily="18" charset="0"/>
              </a:rPr>
              <a:t>yanyana</a:t>
            </a:r>
            <a:r>
              <a:rPr lang="tr-TR" sz="3600" dirty="0">
                <a:latin typeface="Times New Roman" panose="02020603050405020304" pitchFamily="18" charset="0"/>
                <a:cs typeface="Times New Roman" panose="02020603050405020304" pitchFamily="18" charset="0"/>
              </a:rPr>
              <a:t> iki ayrı Parsel oluşturmaktadır. </a:t>
            </a:r>
          </a:p>
          <a:p>
            <a:pPr algn="just"/>
            <a:r>
              <a:rPr lang="tr-TR" sz="3600" dirty="0">
                <a:latin typeface="Times New Roman" panose="02020603050405020304" pitchFamily="18" charset="0"/>
                <a:cs typeface="Times New Roman" panose="02020603050405020304" pitchFamily="18" charset="0"/>
              </a:rPr>
              <a:t>Bu iki Taşınmazdan her biri, </a:t>
            </a:r>
            <a:r>
              <a:rPr lang="tr-TR" sz="3600" i="1" dirty="0">
                <a:latin typeface="Times New Roman" panose="02020603050405020304" pitchFamily="18" charset="0"/>
                <a:cs typeface="Times New Roman" panose="02020603050405020304" pitchFamily="18" charset="0"/>
              </a:rPr>
              <a:t>Tapu Kütüğünün </a:t>
            </a:r>
            <a:r>
              <a:rPr lang="tr-TR" sz="3600" dirty="0">
                <a:latin typeface="Times New Roman" panose="02020603050405020304" pitchFamily="18" charset="0"/>
                <a:cs typeface="Times New Roman" panose="02020603050405020304" pitchFamily="18" charset="0"/>
              </a:rPr>
              <a:t>ayrı ayrı sayfalarında kayıtlıdır. </a:t>
            </a:r>
          </a:p>
          <a:p>
            <a:pPr algn="just"/>
            <a:r>
              <a:rPr lang="tr-TR" sz="3600" dirty="0">
                <a:latin typeface="Times New Roman" panose="02020603050405020304" pitchFamily="18" charset="0"/>
                <a:cs typeface="Times New Roman" panose="02020603050405020304" pitchFamily="18" charset="0"/>
              </a:rPr>
              <a:t>İşte, bu </a:t>
            </a:r>
            <a:r>
              <a:rPr lang="tr-TR" sz="3600" b="1" i="1" dirty="0">
                <a:latin typeface="Times New Roman" panose="02020603050405020304" pitchFamily="18" charset="0"/>
                <a:cs typeface="Times New Roman" panose="02020603050405020304" pitchFamily="18" charset="0"/>
              </a:rPr>
              <a:t>Taşınmazların Maliki</a:t>
            </a:r>
            <a:r>
              <a:rPr lang="tr-TR" sz="3600" dirty="0">
                <a:latin typeface="Times New Roman" panose="02020603050405020304" pitchFamily="18" charset="0"/>
                <a:cs typeface="Times New Roman" panose="02020603050405020304" pitchFamily="18" charset="0"/>
              </a:rPr>
              <a:t>, üzerinde Havuz ve Tenis Kortu bulunan Arsanın Mülkiyetinin başkasına devrini, ancak üzerinde Ev bulunan Arsanın Mülkiyetinin Devrine bağlı kılabilir.  </a:t>
            </a:r>
          </a:p>
          <a:p>
            <a:endParaRPr lang="tr-TR" dirty="0"/>
          </a:p>
        </p:txBody>
      </p:sp>
    </p:spTree>
    <p:extLst>
      <p:ext uri="{BB962C8B-B14F-4D97-AF65-F5344CB8AC3E}">
        <p14:creationId xmlns:p14="http://schemas.microsoft.com/office/powerpoint/2010/main" val="211030468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Kanunla Paylı Mülkiyetin Kurulması </a:t>
            </a: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Paylı Mülkiyet kanundan da doğmuş olabilir</a:t>
            </a:r>
            <a:r>
              <a:rPr lang="tr-TR" sz="3600" dirty="0">
                <a:latin typeface="Times New Roman" panose="02020603050405020304" pitchFamily="18" charset="0"/>
                <a:cs typeface="Times New Roman" panose="02020603050405020304" pitchFamily="18" charset="0"/>
              </a:rPr>
              <a:t>. </a:t>
            </a:r>
          </a:p>
          <a:p>
            <a:pPr algn="just"/>
            <a:r>
              <a:rPr lang="tr-TR" sz="3600" dirty="0">
                <a:latin typeface="Times New Roman" panose="02020603050405020304" pitchFamily="18" charset="0"/>
                <a:cs typeface="Times New Roman" panose="02020603050405020304" pitchFamily="18" charset="0"/>
              </a:rPr>
              <a:t>Buna </a:t>
            </a:r>
            <a:r>
              <a:rPr lang="tr-TR" sz="3600" b="1" i="1" dirty="0">
                <a:latin typeface="Times New Roman" panose="02020603050405020304" pitchFamily="18" charset="0"/>
                <a:cs typeface="Times New Roman" panose="02020603050405020304" pitchFamily="18" charset="0"/>
              </a:rPr>
              <a:t>Örnek olarak, </a:t>
            </a:r>
            <a:r>
              <a:rPr lang="tr-TR" sz="3600" dirty="0">
                <a:latin typeface="Times New Roman" panose="02020603050405020304" pitchFamily="18" charset="0"/>
                <a:cs typeface="Times New Roman" panose="02020603050405020304" pitchFamily="18" charset="0"/>
              </a:rPr>
              <a:t>MK m. 721, MK m. 776 ve MK m. 222 hükümleri gösterilebilir. </a:t>
            </a:r>
          </a:p>
          <a:p>
            <a:pPr algn="just"/>
            <a:r>
              <a:rPr lang="tr-TR" sz="3600" b="1" dirty="0">
                <a:latin typeface="Times New Roman" panose="02020603050405020304" pitchFamily="18" charset="0"/>
                <a:cs typeface="Times New Roman" panose="02020603050405020304" pitchFamily="18" charset="0"/>
              </a:rPr>
              <a:t>MK m. 721 hükmüne göre</a:t>
            </a:r>
            <a:r>
              <a:rPr lang="tr-TR" sz="3600" dirty="0">
                <a:latin typeface="Times New Roman" panose="02020603050405020304" pitchFamily="18" charset="0"/>
                <a:cs typeface="Times New Roman" panose="02020603050405020304" pitchFamily="18" charset="0"/>
              </a:rPr>
              <a:t>: </a:t>
            </a:r>
          </a:p>
          <a:p>
            <a:pPr marL="0" indent="0" algn="just">
              <a:buNone/>
            </a:pPr>
            <a:r>
              <a:rPr lang="tr-TR" sz="3600" dirty="0">
                <a:latin typeface="Times New Roman" panose="02020603050405020304" pitchFamily="18" charset="0"/>
                <a:cs typeface="Times New Roman" panose="02020603050405020304" pitchFamily="18" charset="0"/>
              </a:rPr>
              <a:t> «</a:t>
            </a:r>
            <a:r>
              <a:rPr lang="tr-TR" sz="3600" i="1" dirty="0">
                <a:latin typeface="Times New Roman" panose="02020603050405020304" pitchFamily="18" charset="0"/>
                <a:cs typeface="Times New Roman" panose="02020603050405020304" pitchFamily="18" charset="0"/>
              </a:rPr>
              <a:t>İki taşınmazı birbirinden ayırmaya yarayan duvar, parmaklık, çit gibi sınırlıklar, aksi ispat edilmedikçe, her iki komşunun paylı malı sayılır.»</a:t>
            </a:r>
          </a:p>
        </p:txBody>
      </p:sp>
    </p:spTree>
    <p:extLst>
      <p:ext uri="{BB962C8B-B14F-4D97-AF65-F5344CB8AC3E}">
        <p14:creationId xmlns:p14="http://schemas.microsoft.com/office/powerpoint/2010/main" val="206983315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MK m. 776 / 1 hükmüne göre ise</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Birden çok kişinin taşınır malları önemli bir zarara uğratılmadan veya aşırı bir emek ve para harcanmadan ayrılmayacak şekilde birbiriyle birleşmiş veya karışmışsa o kişiler, yeni şey üzerinde kendi taşınırlarının birleşme veya karışma zamanındaki değerleri oranında paylı mülkiyete sahip olurlar.»</a:t>
            </a:r>
          </a:p>
          <a:p>
            <a:pPr algn="just"/>
            <a:r>
              <a:rPr lang="tr-TR" b="1" dirty="0">
                <a:latin typeface="Times New Roman" panose="02020603050405020304" pitchFamily="18" charset="0"/>
                <a:cs typeface="Times New Roman" panose="02020603050405020304" pitchFamily="18" charset="0"/>
              </a:rPr>
              <a:t>MK m. 222 / II hükmüne göre </a:t>
            </a:r>
            <a:r>
              <a:rPr lang="tr-TR" dirty="0">
                <a:latin typeface="Times New Roman" panose="02020603050405020304" pitchFamily="18" charset="0"/>
                <a:cs typeface="Times New Roman" panose="02020603050405020304" pitchFamily="18" charset="0"/>
              </a:rPr>
              <a:t>ise, Eşler arasında </a:t>
            </a:r>
            <a:r>
              <a:rPr lang="tr-TR" b="1" dirty="0">
                <a:latin typeface="Times New Roman" panose="02020603050405020304" pitchFamily="18" charset="0"/>
                <a:cs typeface="Times New Roman" panose="02020603050405020304" pitchFamily="18" charset="0"/>
              </a:rPr>
              <a:t>Yasal Mal Rejimi </a:t>
            </a:r>
            <a:r>
              <a:rPr lang="tr-TR" dirty="0">
                <a:latin typeface="Times New Roman" panose="02020603050405020304" pitchFamily="18" charset="0"/>
                <a:cs typeface="Times New Roman" panose="02020603050405020304" pitchFamily="18" charset="0"/>
              </a:rPr>
              <a:t>olarak düzenlenmiş olan </a:t>
            </a:r>
            <a:r>
              <a:rPr lang="tr-TR" b="1" dirty="0">
                <a:latin typeface="Times New Roman" panose="02020603050405020304" pitchFamily="18" charset="0"/>
                <a:cs typeface="Times New Roman" panose="02020603050405020304" pitchFamily="18" charset="0"/>
              </a:rPr>
              <a:t>Edinilmiş Mallara Katılma Rejiminde,</a:t>
            </a:r>
            <a:r>
              <a:rPr lang="tr-TR" dirty="0">
                <a:latin typeface="Times New Roman" panose="02020603050405020304" pitchFamily="18" charset="0"/>
                <a:cs typeface="Times New Roman" panose="02020603050405020304" pitchFamily="18" charset="0"/>
              </a:rPr>
              <a:t> Eşlerden hangisine ait olduğu ispat edilemeyen mallar onların Paylı Mülkiyetinde sayılır. </a:t>
            </a:r>
          </a:p>
          <a:p>
            <a:endParaRPr lang="tr-TR" dirty="0"/>
          </a:p>
          <a:p>
            <a:pPr marL="0" indent="0">
              <a:buNone/>
            </a:pPr>
            <a:endParaRPr lang="tr-TR" dirty="0"/>
          </a:p>
        </p:txBody>
      </p:sp>
    </p:spTree>
    <p:extLst>
      <p:ext uri="{BB962C8B-B14F-4D97-AF65-F5344CB8AC3E}">
        <p14:creationId xmlns:p14="http://schemas.microsoft.com/office/powerpoint/2010/main" val="48157248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2318198" y="0"/>
            <a:ext cx="8690137" cy="4063756"/>
          </a:xfrm>
        </p:spPr>
        <p:txBody>
          <a:bodyPr>
            <a:normAutofit fontScale="90000"/>
          </a:bodyPr>
          <a:lstStyle/>
          <a:p>
            <a:r>
              <a:rPr lang="tr-TR" sz="3600" b="1" dirty="0">
                <a:latin typeface="Times New Roman" panose="02020603050405020304" pitchFamily="18" charset="0"/>
                <a:cs typeface="Times New Roman" panose="02020603050405020304" pitchFamily="18" charset="0"/>
              </a:rPr>
              <a:t>Paylı Mülkiyette Pay Kavramı ve Paydaşların Payları Bakımından Durumları</a:t>
            </a:r>
            <a:br>
              <a:rPr lang="tr-TR" sz="3600" b="1" dirty="0">
                <a:latin typeface="Times New Roman" panose="02020603050405020304" pitchFamily="18" charset="0"/>
                <a:cs typeface="Times New Roman" panose="02020603050405020304" pitchFamily="18" charset="0"/>
              </a:rPr>
            </a:br>
            <a:r>
              <a:rPr lang="tr-TR" sz="4400" b="1" dirty="0">
                <a:latin typeface="Times New Roman" panose="02020603050405020304" pitchFamily="18" charset="0"/>
                <a:cs typeface="Times New Roman" panose="02020603050405020304" pitchFamily="18" charset="0"/>
              </a:rPr>
              <a:t>(</a:t>
            </a:r>
            <a:r>
              <a:rPr lang="tr-TR" sz="2700" b="1" i="1" dirty="0">
                <a:latin typeface="Times New Roman" panose="02020603050405020304" pitchFamily="18" charset="0"/>
                <a:cs typeface="Times New Roman" panose="02020603050405020304" pitchFamily="18" charset="0"/>
              </a:rPr>
              <a:t>Sirmen</a:t>
            </a:r>
            <a:r>
              <a:rPr lang="tr-TR" sz="2700" i="1" dirty="0">
                <a:latin typeface="Times New Roman" panose="02020603050405020304" pitchFamily="18" charset="0"/>
                <a:cs typeface="Times New Roman" panose="02020603050405020304" pitchFamily="18" charset="0"/>
              </a:rPr>
              <a:t>,</a:t>
            </a:r>
            <a:r>
              <a:rPr lang="tr-TR" sz="2700" b="1" i="1" dirty="0">
                <a:latin typeface="Times New Roman" panose="02020603050405020304" pitchFamily="18" charset="0"/>
                <a:cs typeface="Times New Roman" panose="02020603050405020304" pitchFamily="18" charset="0"/>
              </a:rPr>
              <a:t> Eşya H., 7. B., s. 286 vd.; </a:t>
            </a:r>
            <a:r>
              <a:rPr lang="tr-TR" sz="2700" b="1" i="1" dirty="0" err="1">
                <a:latin typeface="Times New Roman" panose="02020603050405020304" pitchFamily="18" charset="0"/>
                <a:cs typeface="Times New Roman" panose="02020603050405020304" pitchFamily="18" charset="0"/>
              </a:rPr>
              <a:t>Oğuzman</a:t>
            </a:r>
            <a:r>
              <a:rPr lang="tr-TR" sz="2700" b="1" i="1" dirty="0">
                <a:latin typeface="Times New Roman" panose="02020603050405020304" pitchFamily="18" charset="0"/>
                <a:cs typeface="Times New Roman" panose="02020603050405020304" pitchFamily="18" charset="0"/>
              </a:rPr>
              <a:t> / </a:t>
            </a:r>
            <a:r>
              <a:rPr lang="tr-TR" sz="2700" b="1" i="1" dirty="0" err="1">
                <a:latin typeface="Times New Roman" panose="02020603050405020304" pitchFamily="18" charset="0"/>
                <a:cs typeface="Times New Roman" panose="02020603050405020304" pitchFamily="18" charset="0"/>
              </a:rPr>
              <a:t>Seliçi</a:t>
            </a:r>
            <a:r>
              <a:rPr lang="tr-TR" sz="2700" b="1" i="1" dirty="0">
                <a:latin typeface="Times New Roman" panose="02020603050405020304" pitchFamily="18" charset="0"/>
                <a:cs typeface="Times New Roman" panose="02020603050405020304" pitchFamily="18" charset="0"/>
              </a:rPr>
              <a:t> / Oktay- Özdemir, Eşya H., 19. B., s. , 306 vd., Eren, Mülkiyet H., 4. B., s. 93 vd.; Ertaş, Eşya H., 11. B., s. 232 vd.)</a:t>
            </a:r>
            <a:br>
              <a:rPr lang="tr-TR" sz="2700" b="1" i="1" dirty="0">
                <a:latin typeface="Times New Roman" panose="02020603050405020304" pitchFamily="18" charset="0"/>
                <a:cs typeface="Times New Roman" panose="02020603050405020304" pitchFamily="18" charset="0"/>
              </a:rPr>
            </a:br>
            <a:br>
              <a:rPr lang="tr-TR" sz="2700" b="1" i="1" dirty="0"/>
            </a:br>
            <a:br>
              <a:rPr lang="tr-TR" sz="2700" b="1" i="1" dirty="0"/>
            </a:br>
            <a:br>
              <a:rPr lang="tr-TR" sz="2700" b="1" dirty="0"/>
            </a:br>
            <a:endParaRPr lang="tr-TR" sz="2700" b="1" dirty="0"/>
          </a:p>
        </p:txBody>
      </p:sp>
      <p:sp>
        <p:nvSpPr>
          <p:cNvPr id="3" name="Alt Başlık 2"/>
          <p:cNvSpPr>
            <a:spLocks noGrp="1"/>
          </p:cNvSpPr>
          <p:nvPr>
            <p:ph type="subTitle" idx="1"/>
          </p:nvPr>
        </p:nvSpPr>
        <p:spPr>
          <a:xfrm>
            <a:off x="1068946" y="2733539"/>
            <a:ext cx="10318362" cy="3705898"/>
          </a:xfrm>
        </p:spPr>
        <p:txBody>
          <a:bodyPr>
            <a:noAutofit/>
          </a:bodyPr>
          <a:lstStyle/>
          <a:p>
            <a:r>
              <a:rPr lang="tr-TR" dirty="0"/>
              <a:t>Bu başlık altında, şu konular incelenir:</a:t>
            </a:r>
          </a:p>
          <a:p>
            <a:r>
              <a:rPr lang="tr-TR" dirty="0">
                <a:latin typeface="Times New Roman" panose="02020603050405020304" pitchFamily="18" charset="0"/>
                <a:cs typeface="Times New Roman" panose="02020603050405020304" pitchFamily="18" charset="0"/>
              </a:rPr>
              <a:t>«</a:t>
            </a:r>
            <a:r>
              <a:rPr lang="tr-TR" b="1" dirty="0">
                <a:latin typeface="Times New Roman" panose="02020603050405020304" pitchFamily="18" charset="0"/>
                <a:cs typeface="Times New Roman" panose="02020603050405020304" pitchFamily="18" charset="0"/>
              </a:rPr>
              <a:t>Payın İçeriği ve İşlevi», </a:t>
            </a:r>
          </a:p>
          <a:p>
            <a:r>
              <a:rPr lang="tr-TR" b="1" dirty="0">
                <a:latin typeface="Times New Roman" panose="02020603050405020304" pitchFamily="18" charset="0"/>
                <a:cs typeface="Times New Roman" panose="02020603050405020304" pitchFamily="18" charset="0"/>
              </a:rPr>
              <a:t>«Pay Oranı», </a:t>
            </a:r>
          </a:p>
          <a:p>
            <a:r>
              <a:rPr lang="tr-TR" dirty="0">
                <a:latin typeface="Times New Roman" panose="02020603050405020304" pitchFamily="18" charset="0"/>
                <a:cs typeface="Times New Roman" panose="02020603050405020304" pitchFamily="18" charset="0"/>
              </a:rPr>
              <a:t>«</a:t>
            </a:r>
            <a:r>
              <a:rPr lang="tr-TR" b="1" dirty="0">
                <a:latin typeface="Times New Roman" panose="02020603050405020304" pitchFamily="18" charset="0"/>
                <a:cs typeface="Times New Roman" panose="02020603050405020304" pitchFamily="18" charset="0"/>
              </a:rPr>
              <a:t>Paydaşların Paya İlişkin Hukuki İşlemleri», </a:t>
            </a:r>
          </a:p>
          <a:p>
            <a:r>
              <a:rPr lang="tr-TR" b="1" dirty="0">
                <a:latin typeface="Times New Roman" panose="02020603050405020304" pitchFamily="18" charset="0"/>
                <a:cs typeface="Times New Roman" panose="02020603050405020304" pitchFamily="18" charset="0"/>
              </a:rPr>
              <a:t>«Payın İntikali ve Haczi», </a:t>
            </a:r>
          </a:p>
          <a:p>
            <a:r>
              <a:rPr lang="tr-TR" dirty="0">
                <a:latin typeface="Times New Roman" panose="02020603050405020304" pitchFamily="18" charset="0"/>
                <a:cs typeface="Times New Roman" panose="02020603050405020304" pitchFamily="18" charset="0"/>
              </a:rPr>
              <a:t>«</a:t>
            </a:r>
            <a:r>
              <a:rPr lang="tr-TR" b="1" dirty="0">
                <a:latin typeface="Times New Roman" panose="02020603050405020304" pitchFamily="18" charset="0"/>
                <a:cs typeface="Times New Roman" panose="02020603050405020304" pitchFamily="18" charset="0"/>
              </a:rPr>
              <a:t>Paya İlişkin Hakkın Korunması» </a:t>
            </a:r>
          </a:p>
        </p:txBody>
      </p:sp>
    </p:spTree>
    <p:extLst>
      <p:ext uri="{BB962C8B-B14F-4D97-AF65-F5344CB8AC3E}">
        <p14:creationId xmlns:p14="http://schemas.microsoft.com/office/powerpoint/2010/main" val="148309350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solidFill>
                  <a:schemeClr val="tx1"/>
                </a:solidFill>
                <a:latin typeface="Times New Roman" pitchFamily="18" charset="0"/>
                <a:cs typeface="Times New Roman" pitchFamily="18" charset="0"/>
              </a:rPr>
              <a:t>Paydaşların Payları Bakımından Durumları</a:t>
            </a:r>
          </a:p>
        </p:txBody>
      </p:sp>
      <p:graphicFrame>
        <p:nvGraphicFramePr>
          <p:cNvPr id="4" name="3 İçerik Yer Tutucusu"/>
          <p:cNvGraphicFramePr>
            <a:graphicFrameLocks noGrp="1"/>
          </p:cNvGraphicFramePr>
          <p:nvPr>
            <p:ph idx="1"/>
            <p:extLst>
              <p:ext uri="{D42A27DB-BD31-4B8C-83A1-F6EECF244321}">
                <p14:modId xmlns:p14="http://schemas.microsoft.com/office/powerpoint/2010/main" val="1831639326"/>
              </p:ext>
            </p:extLst>
          </p:nvPr>
        </p:nvGraphicFramePr>
        <p:xfrm>
          <a:off x="1981200" y="1882775"/>
          <a:ext cx="82296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2241384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extLst>
              <p:ext uri="{D42A27DB-BD31-4B8C-83A1-F6EECF244321}">
                <p14:modId xmlns:p14="http://schemas.microsoft.com/office/powerpoint/2010/main" val="1395680956"/>
              </p:ext>
            </p:extLst>
          </p:nvPr>
        </p:nvGraphicFramePr>
        <p:xfrm>
          <a:off x="152400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5114586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Payın İçeriği ve İşlevi </a:t>
            </a:r>
          </a:p>
        </p:txBody>
      </p:sp>
      <p:sp>
        <p:nvSpPr>
          <p:cNvPr id="3" name="İçerik Yer Tutucusu 2"/>
          <p:cNvSpPr>
            <a:spLocks noGrp="1"/>
          </p:cNvSpPr>
          <p:nvPr>
            <p:ph idx="1"/>
          </p:nvPr>
        </p:nvSpPr>
        <p:spPr>
          <a:xfrm>
            <a:off x="714023" y="2073980"/>
            <a:ext cx="10515600" cy="4351338"/>
          </a:xfrm>
        </p:spPr>
        <p:txBody>
          <a:bodyPr>
            <a:normAutofit/>
          </a:bodyPr>
          <a:lstStyle/>
          <a:p>
            <a:pPr algn="just"/>
            <a:r>
              <a:rPr lang="tr-TR" sz="3600" b="1" u="sng" dirty="0">
                <a:latin typeface="Times New Roman" panose="02020603050405020304" pitchFamily="18" charset="0"/>
                <a:cs typeface="Times New Roman" panose="02020603050405020304" pitchFamily="18" charset="0"/>
              </a:rPr>
              <a:t>Paylı Mülkiyette Pay,</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her Paydaşın </a:t>
            </a:r>
            <a:r>
              <a:rPr lang="tr-TR" sz="3600" b="1" i="1" dirty="0">
                <a:latin typeface="Times New Roman" panose="02020603050405020304" pitchFamily="18" charset="0"/>
                <a:cs typeface="Times New Roman" panose="02020603050405020304" pitchFamily="18" charset="0"/>
              </a:rPr>
              <a:t>Paylı Mala </a:t>
            </a:r>
            <a:r>
              <a:rPr lang="tr-TR" sz="3600" dirty="0">
                <a:latin typeface="Times New Roman" panose="02020603050405020304" pitchFamily="18" charset="0"/>
                <a:cs typeface="Times New Roman" panose="02020603050405020304" pitchFamily="18" charset="0"/>
              </a:rPr>
              <a:t>ilişkin</a:t>
            </a:r>
            <a:r>
              <a:rPr lang="tr-TR" sz="3600" b="1" dirty="0">
                <a:latin typeface="Times New Roman" panose="02020603050405020304" pitchFamily="18" charset="0"/>
                <a:cs typeface="Times New Roman" panose="02020603050405020304" pitchFamily="18" charset="0"/>
              </a:rPr>
              <a:t> Yetki ve Yükümlülüklerinin bütününü ifade eder. </a:t>
            </a:r>
          </a:p>
          <a:p>
            <a:pPr algn="just"/>
            <a:r>
              <a:rPr lang="tr-TR" sz="3600" b="1" dirty="0">
                <a:latin typeface="Times New Roman" panose="02020603050405020304" pitchFamily="18" charset="0"/>
                <a:cs typeface="Times New Roman" panose="02020603050405020304" pitchFamily="18" charset="0"/>
              </a:rPr>
              <a:t>Paydaşlar, Paylı Mala ilişkin Yetkilerinden bazılarını tek başlarına kullanabilirler</a:t>
            </a:r>
            <a:r>
              <a:rPr lang="tr-TR" sz="3600" dirty="0">
                <a:latin typeface="Times New Roman" panose="02020603050405020304" pitchFamily="18" charset="0"/>
                <a:cs typeface="Times New Roman" panose="02020603050405020304" pitchFamily="18" charset="0"/>
              </a:rPr>
              <a:t>. </a:t>
            </a:r>
          </a:p>
          <a:p>
            <a:pPr algn="just"/>
            <a:r>
              <a:rPr lang="tr-TR" sz="3600" dirty="0">
                <a:latin typeface="Times New Roman" panose="02020603050405020304" pitchFamily="18" charset="0"/>
                <a:cs typeface="Times New Roman" panose="02020603050405020304" pitchFamily="18" charset="0"/>
              </a:rPr>
              <a:t>Bu </a:t>
            </a:r>
            <a:r>
              <a:rPr lang="tr-TR" sz="3600" b="1" dirty="0">
                <a:latin typeface="Times New Roman" panose="02020603050405020304" pitchFamily="18" charset="0"/>
                <a:cs typeface="Times New Roman" panose="02020603050405020304" pitchFamily="18" charset="0"/>
              </a:rPr>
              <a:t>Yetki </a:t>
            </a:r>
            <a:r>
              <a:rPr lang="tr-TR" sz="3600" dirty="0">
                <a:latin typeface="Times New Roman" panose="02020603050405020304" pitchFamily="18" charset="0"/>
                <a:cs typeface="Times New Roman" panose="02020603050405020304" pitchFamily="18" charset="0"/>
              </a:rPr>
              <a:t>ve </a:t>
            </a:r>
            <a:r>
              <a:rPr lang="tr-TR" sz="3600" b="1" dirty="0">
                <a:latin typeface="Times New Roman" panose="02020603050405020304" pitchFamily="18" charset="0"/>
                <a:cs typeface="Times New Roman" panose="02020603050405020304" pitchFamily="18" charset="0"/>
              </a:rPr>
              <a:t>Yükümlülüklerin bazıları bölünebilir</a:t>
            </a:r>
            <a:r>
              <a:rPr lang="tr-TR" sz="3600" dirty="0">
                <a:latin typeface="Times New Roman" panose="02020603050405020304" pitchFamily="18" charset="0"/>
                <a:cs typeface="Times New Roman" panose="02020603050405020304" pitchFamily="18" charset="0"/>
              </a:rPr>
              <a:t>, bazıları ise bölünemez. </a:t>
            </a:r>
          </a:p>
          <a:p>
            <a:pPr marL="0" indent="0" algn="just">
              <a:buNone/>
            </a:pPr>
            <a:endParaRPr lang="tr-TR" sz="3600" dirty="0"/>
          </a:p>
          <a:p>
            <a:pPr algn="just"/>
            <a:endParaRPr lang="tr-TR" dirty="0"/>
          </a:p>
          <a:p>
            <a:pPr marL="0" indent="0" algn="just">
              <a:buNone/>
            </a:pPr>
            <a:endParaRPr lang="tr-TR" dirty="0"/>
          </a:p>
        </p:txBody>
      </p:sp>
    </p:spTree>
    <p:extLst>
      <p:ext uri="{BB962C8B-B14F-4D97-AF65-F5344CB8AC3E}">
        <p14:creationId xmlns:p14="http://schemas.microsoft.com/office/powerpoint/2010/main" val="111503079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4400" b="1" dirty="0">
                <a:latin typeface="Times New Roman" panose="02020603050405020304" pitchFamily="18" charset="0"/>
                <a:cs typeface="Times New Roman" panose="02020603050405020304" pitchFamily="18" charset="0"/>
              </a:rPr>
              <a:t>Paydaşlar, </a:t>
            </a:r>
            <a:r>
              <a:rPr lang="tr-TR" sz="4400" b="1" i="1" dirty="0">
                <a:latin typeface="Times New Roman" panose="02020603050405020304" pitchFamily="18" charset="0"/>
                <a:cs typeface="Times New Roman" panose="02020603050405020304" pitchFamily="18" charset="0"/>
              </a:rPr>
              <a:t>Bölünebilir Nitelikte olan Yetkileri</a:t>
            </a:r>
            <a:r>
              <a:rPr lang="tr-TR" sz="4400" b="1" dirty="0">
                <a:latin typeface="Times New Roman" panose="02020603050405020304" pitchFamily="18" charset="0"/>
                <a:cs typeface="Times New Roman" panose="02020603050405020304" pitchFamily="18" charset="0"/>
              </a:rPr>
              <a:t>, Payları oranında, tek başlarına kullanabilirler. </a:t>
            </a:r>
          </a:p>
          <a:p>
            <a:pPr algn="just"/>
            <a:r>
              <a:rPr lang="tr-TR" sz="4400" b="1" dirty="0">
                <a:latin typeface="Times New Roman" panose="02020603050405020304" pitchFamily="18" charset="0"/>
                <a:cs typeface="Times New Roman" panose="02020603050405020304" pitchFamily="18" charset="0"/>
              </a:rPr>
              <a:t>Bölünemez yetkilerin bir kısmı</a:t>
            </a:r>
            <a:r>
              <a:rPr lang="tr-TR" sz="4400" dirty="0">
                <a:latin typeface="Times New Roman" panose="02020603050405020304" pitchFamily="18" charset="0"/>
                <a:cs typeface="Times New Roman" panose="02020603050405020304" pitchFamily="18" charset="0"/>
              </a:rPr>
              <a:t>, her </a:t>
            </a:r>
            <a:r>
              <a:rPr lang="tr-TR" sz="4400" b="1" i="1" dirty="0">
                <a:latin typeface="Times New Roman" panose="02020603050405020304" pitchFamily="18" charset="0"/>
                <a:cs typeface="Times New Roman" panose="02020603050405020304" pitchFamily="18" charset="0"/>
              </a:rPr>
              <a:t>Paydaş</a:t>
            </a:r>
            <a:r>
              <a:rPr lang="tr-TR" sz="4400" dirty="0">
                <a:latin typeface="Times New Roman" panose="02020603050405020304" pitchFamily="18" charset="0"/>
                <a:cs typeface="Times New Roman" panose="02020603050405020304" pitchFamily="18" charset="0"/>
              </a:rPr>
              <a:t> tarafından, </a:t>
            </a:r>
            <a:r>
              <a:rPr lang="tr-TR" sz="4400" b="1" dirty="0">
                <a:latin typeface="Times New Roman" panose="02020603050405020304" pitchFamily="18" charset="0"/>
                <a:cs typeface="Times New Roman" panose="02020603050405020304" pitchFamily="18" charset="0"/>
              </a:rPr>
              <a:t>tek başına kullanılabilir.</a:t>
            </a:r>
          </a:p>
          <a:p>
            <a:pPr marL="0" indent="0">
              <a:buNone/>
            </a:pPr>
            <a:endParaRPr lang="tr-TR" dirty="0"/>
          </a:p>
        </p:txBody>
      </p:sp>
    </p:spTree>
    <p:extLst>
      <p:ext uri="{BB962C8B-B14F-4D97-AF65-F5344CB8AC3E}">
        <p14:creationId xmlns:p14="http://schemas.microsoft.com/office/powerpoint/2010/main" val="146157116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Diğer bir kısım Yetkiler </a:t>
            </a:r>
            <a:r>
              <a:rPr lang="tr-TR" dirty="0">
                <a:latin typeface="Times New Roman" panose="02020603050405020304" pitchFamily="18" charset="0"/>
                <a:cs typeface="Times New Roman" panose="02020603050405020304" pitchFamily="18" charset="0"/>
              </a:rPr>
              <a:t>ise, Paydaşların bazen </a:t>
            </a:r>
            <a:r>
              <a:rPr lang="tr-TR" b="1" i="1" dirty="0">
                <a:latin typeface="Times New Roman" panose="02020603050405020304" pitchFamily="18" charset="0"/>
                <a:cs typeface="Times New Roman" panose="02020603050405020304" pitchFamily="18" charset="0"/>
              </a:rPr>
              <a:t>Basit</a:t>
            </a:r>
            <a:r>
              <a:rPr lang="tr-TR"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Çoğunluk</a:t>
            </a:r>
            <a:r>
              <a:rPr lang="tr-TR" i="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bazen de </a:t>
            </a:r>
            <a:r>
              <a:rPr lang="tr-TR" b="1" i="1" dirty="0">
                <a:latin typeface="Times New Roman" panose="02020603050405020304" pitchFamily="18" charset="0"/>
                <a:cs typeface="Times New Roman" panose="02020603050405020304" pitchFamily="18" charset="0"/>
              </a:rPr>
              <a:t>Çifte Çoğunluk </a:t>
            </a:r>
            <a:r>
              <a:rPr lang="tr-TR" dirty="0">
                <a:latin typeface="Times New Roman" panose="02020603050405020304" pitchFamily="18" charset="0"/>
                <a:cs typeface="Times New Roman" panose="02020603050405020304" pitchFamily="18" charset="0"/>
              </a:rPr>
              <a:t>ile</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veya </a:t>
            </a:r>
            <a:r>
              <a:rPr lang="tr-TR" b="1" i="1" dirty="0">
                <a:latin typeface="Times New Roman" panose="02020603050405020304" pitchFamily="18" charset="0"/>
                <a:cs typeface="Times New Roman" panose="02020603050405020304" pitchFamily="18" charset="0"/>
              </a:rPr>
              <a:t>Oybirliğiyle</a:t>
            </a:r>
            <a:r>
              <a:rPr lang="tr-TR" b="1" dirty="0">
                <a:latin typeface="Times New Roman" panose="02020603050405020304" pitchFamily="18" charset="0"/>
                <a:cs typeface="Times New Roman" panose="02020603050405020304" pitchFamily="18" charset="0"/>
              </a:rPr>
              <a:t> alacakları Kararlar çerçevesinde birlikte kullanılabilir. </a:t>
            </a:r>
          </a:p>
          <a:p>
            <a:pPr algn="just"/>
            <a:r>
              <a:rPr lang="tr-TR" b="1" dirty="0">
                <a:latin typeface="Times New Roman" panose="02020603050405020304" pitchFamily="18" charset="0"/>
                <a:cs typeface="Times New Roman" panose="02020603050405020304" pitchFamily="18" charset="0"/>
              </a:rPr>
              <a:t>Pay,</a:t>
            </a:r>
            <a:r>
              <a:rPr lang="tr-TR" dirty="0">
                <a:latin typeface="Times New Roman" panose="02020603050405020304" pitchFamily="18" charset="0"/>
                <a:cs typeface="Times New Roman" panose="02020603050405020304" pitchFamily="18" charset="0"/>
              </a:rPr>
              <a:t> aynı zamanda </a:t>
            </a:r>
            <a:r>
              <a:rPr lang="tr-TR" b="1" dirty="0">
                <a:latin typeface="Times New Roman" panose="02020603050405020304" pitchFamily="18" charset="0"/>
                <a:cs typeface="Times New Roman" panose="02020603050405020304" pitchFamily="18" charset="0"/>
              </a:rPr>
              <a:t>Paylı Mülkiyetin Sona Ermesinde</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Mal</a:t>
            </a:r>
            <a:r>
              <a:rPr lang="tr-TR" dirty="0">
                <a:latin typeface="Times New Roman" panose="02020603050405020304" pitchFamily="18" charset="0"/>
                <a:cs typeface="Times New Roman" panose="02020603050405020304" pitchFamily="18" charset="0"/>
              </a:rPr>
              <a:t> veya </a:t>
            </a:r>
            <a:r>
              <a:rPr lang="tr-TR" b="1" i="1" dirty="0">
                <a:latin typeface="Times New Roman" panose="02020603050405020304" pitchFamily="18" charset="0"/>
                <a:cs typeface="Times New Roman" panose="02020603050405020304" pitchFamily="18" charset="0"/>
              </a:rPr>
              <a:t>Para </a:t>
            </a:r>
            <a:r>
              <a:rPr lang="tr-TR" dirty="0">
                <a:latin typeface="Times New Roman" panose="02020603050405020304" pitchFamily="18" charset="0"/>
                <a:cs typeface="Times New Roman" panose="02020603050405020304" pitchFamily="18" charset="0"/>
              </a:rPr>
              <a:t>olarak </a:t>
            </a:r>
            <a:r>
              <a:rPr lang="tr-TR" b="1" dirty="0">
                <a:latin typeface="Times New Roman" panose="02020603050405020304" pitchFamily="18" charset="0"/>
                <a:cs typeface="Times New Roman" panose="02020603050405020304" pitchFamily="18" charset="0"/>
              </a:rPr>
              <a:t>her Paydaşın eline geçecek Değerin belirlenmesini </a:t>
            </a:r>
            <a:r>
              <a:rPr lang="tr-TR" dirty="0">
                <a:latin typeface="Times New Roman" panose="02020603050405020304" pitchFamily="18" charset="0"/>
                <a:cs typeface="Times New Roman" panose="02020603050405020304" pitchFamily="18" charset="0"/>
              </a:rPr>
              <a:t>de </a:t>
            </a:r>
            <a:r>
              <a:rPr lang="tr-TR" b="1" dirty="0">
                <a:latin typeface="Times New Roman" panose="02020603050405020304" pitchFamily="18" charset="0"/>
                <a:cs typeface="Times New Roman" panose="02020603050405020304" pitchFamily="18" charset="0"/>
              </a:rPr>
              <a:t>sağlar. </a:t>
            </a:r>
          </a:p>
          <a:p>
            <a:pPr algn="just"/>
            <a:r>
              <a:rPr lang="tr-TR" b="1" dirty="0">
                <a:latin typeface="Times New Roman" panose="02020603050405020304" pitchFamily="18" charset="0"/>
                <a:cs typeface="Times New Roman" panose="02020603050405020304" pitchFamily="18" charset="0"/>
              </a:rPr>
              <a:t>Payın Maddi </a:t>
            </a:r>
            <a:r>
              <a:rPr lang="tr-TR" dirty="0">
                <a:latin typeface="Times New Roman" panose="02020603050405020304" pitchFamily="18" charset="0"/>
                <a:cs typeface="Times New Roman" panose="02020603050405020304" pitchFamily="18" charset="0"/>
              </a:rPr>
              <a:t>bir</a:t>
            </a:r>
            <a:r>
              <a:rPr lang="tr-TR" b="1" dirty="0">
                <a:latin typeface="Times New Roman" panose="02020603050405020304" pitchFamily="18" charset="0"/>
                <a:cs typeface="Times New Roman" panose="02020603050405020304" pitchFamily="18" charset="0"/>
              </a:rPr>
              <a:t> Varlığı yoktur</a:t>
            </a:r>
            <a:r>
              <a:rPr lang="tr-TR" dirty="0">
                <a:latin typeface="Times New Roman" panose="02020603050405020304" pitchFamily="18" charset="0"/>
                <a:cs typeface="Times New Roman" panose="02020603050405020304" pitchFamily="18" charset="0"/>
              </a:rPr>
              <a:t>. Buna rağmen, </a:t>
            </a:r>
            <a:r>
              <a:rPr lang="tr-TR" b="1" i="1" dirty="0">
                <a:latin typeface="Times New Roman" panose="02020603050405020304" pitchFamily="18" charset="0"/>
                <a:cs typeface="Times New Roman" panose="02020603050405020304" pitchFamily="18" charset="0"/>
              </a:rPr>
              <a:t>Medeni Kanun, </a:t>
            </a:r>
            <a:r>
              <a:rPr lang="tr-TR" b="1" dirty="0">
                <a:latin typeface="Times New Roman" panose="02020603050405020304" pitchFamily="18" charset="0"/>
                <a:cs typeface="Times New Roman" panose="02020603050405020304" pitchFamily="18" charset="0"/>
              </a:rPr>
              <a:t>Taşınmazdaki Paylı Mülkiyet Payını</a:t>
            </a:r>
            <a:r>
              <a:rPr lang="tr-TR" b="1" i="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kural olarak</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Taşınmaz Hükümlerine </a:t>
            </a:r>
            <a:r>
              <a:rPr lang="tr-TR" b="1" dirty="0">
                <a:latin typeface="Times New Roman" panose="02020603050405020304" pitchFamily="18" charset="0"/>
                <a:cs typeface="Times New Roman" panose="02020603050405020304" pitchFamily="18" charset="0"/>
              </a:rPr>
              <a:t>tabi tutmuştur. </a:t>
            </a:r>
          </a:p>
          <a:p>
            <a:pPr marL="0" indent="0">
              <a:buNone/>
            </a:pPr>
            <a:endParaRPr lang="tr-TR" dirty="0"/>
          </a:p>
        </p:txBody>
      </p:sp>
    </p:spTree>
    <p:extLst>
      <p:ext uri="{BB962C8B-B14F-4D97-AF65-F5344CB8AC3E}">
        <p14:creationId xmlns:p14="http://schemas.microsoft.com/office/powerpoint/2010/main" val="11163978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Pay Oranı</a:t>
            </a:r>
            <a:endParaRPr lang="tr-TR" dirty="0"/>
          </a:p>
        </p:txBody>
      </p:sp>
      <p:sp>
        <p:nvSpPr>
          <p:cNvPr id="3" name="İçerik Yer Tutucusu 2"/>
          <p:cNvSpPr>
            <a:spLocks noGrp="1"/>
          </p:cNvSpPr>
          <p:nvPr>
            <p:ph idx="1"/>
          </p:nvPr>
        </p:nvSpPr>
        <p:spPr/>
        <p:txBody>
          <a:bodyPr/>
          <a:lstStyle/>
          <a:p>
            <a:pPr algn="just"/>
            <a:r>
              <a:rPr lang="tr-TR" b="1" u="sng" dirty="0">
                <a:latin typeface="Times New Roman" panose="02020603050405020304" pitchFamily="18" charset="0"/>
                <a:cs typeface="Times New Roman" panose="02020603050405020304" pitchFamily="18" charset="0"/>
              </a:rPr>
              <a:t>Paylı Mülkiyette</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her Paydaşın sahip bulunduğu Pay Miktarı, </a:t>
            </a:r>
            <a:r>
              <a:rPr lang="tr-TR" dirty="0">
                <a:latin typeface="Times New Roman" panose="02020603050405020304" pitchFamily="18" charset="0"/>
                <a:cs typeface="Times New Roman" panose="02020603050405020304" pitchFamily="18" charset="0"/>
              </a:rPr>
              <a:t>1 /2, 1/3 gibi </a:t>
            </a:r>
            <a:r>
              <a:rPr lang="tr-TR" b="1" dirty="0">
                <a:latin typeface="Times New Roman" panose="02020603050405020304" pitchFamily="18" charset="0"/>
                <a:cs typeface="Times New Roman" panose="02020603050405020304" pitchFamily="18" charset="0"/>
              </a:rPr>
              <a:t>belirli </a:t>
            </a:r>
            <a:r>
              <a:rPr lang="tr-TR" dirty="0">
                <a:latin typeface="Times New Roman" panose="02020603050405020304" pitchFamily="18" charset="0"/>
                <a:cs typeface="Times New Roman" panose="02020603050405020304" pitchFamily="18" charset="0"/>
              </a:rPr>
              <a:t>bir </a:t>
            </a:r>
            <a:r>
              <a:rPr lang="tr-TR" b="1" i="1" dirty="0">
                <a:latin typeface="Times New Roman" panose="02020603050405020304" pitchFamily="18" charset="0"/>
                <a:cs typeface="Times New Roman" panose="02020603050405020304" pitchFamily="18" charset="0"/>
              </a:rPr>
              <a:t>Oranla </a:t>
            </a:r>
            <a:r>
              <a:rPr lang="tr-TR" b="1" dirty="0">
                <a:latin typeface="Times New Roman" panose="02020603050405020304" pitchFamily="18" charset="0"/>
                <a:cs typeface="Times New Roman" panose="02020603050405020304" pitchFamily="18" charset="0"/>
              </a:rPr>
              <a:t>gösterilir. </a:t>
            </a:r>
          </a:p>
          <a:p>
            <a:pPr algn="just"/>
            <a:r>
              <a:rPr lang="tr-TR" b="1" u="sng" dirty="0">
                <a:latin typeface="Times New Roman" panose="02020603050405020304" pitchFamily="18" charset="0"/>
                <a:cs typeface="Times New Roman" panose="02020603050405020304" pitchFamily="18" charset="0"/>
              </a:rPr>
              <a:t>Pay Oranı</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Paydaşların </a:t>
            </a:r>
            <a:r>
              <a:rPr lang="tr-TR" b="1" i="1" dirty="0">
                <a:latin typeface="Times New Roman" panose="02020603050405020304" pitchFamily="18" charset="0"/>
                <a:cs typeface="Times New Roman" panose="02020603050405020304" pitchFamily="18" charset="0"/>
              </a:rPr>
              <a:t>Yetkileri Kullanma </a:t>
            </a:r>
            <a:r>
              <a:rPr lang="tr-TR" dirty="0">
                <a:latin typeface="Times New Roman" panose="02020603050405020304" pitchFamily="18" charset="0"/>
                <a:cs typeface="Times New Roman" panose="02020603050405020304" pitchFamily="18" charset="0"/>
              </a:rPr>
              <a:t>ve </a:t>
            </a:r>
            <a:r>
              <a:rPr lang="tr-TR" b="1" i="1" dirty="0">
                <a:latin typeface="Times New Roman" panose="02020603050405020304" pitchFamily="18" charset="0"/>
                <a:cs typeface="Times New Roman" panose="02020603050405020304" pitchFamily="18" charset="0"/>
              </a:rPr>
              <a:t>Yükümlülüklere</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Katılma Ölçüsünün </a:t>
            </a:r>
            <a:r>
              <a:rPr lang="tr-TR" b="1" dirty="0">
                <a:latin typeface="Times New Roman" panose="02020603050405020304" pitchFamily="18" charset="0"/>
                <a:cs typeface="Times New Roman" panose="02020603050405020304" pitchFamily="18" charset="0"/>
              </a:rPr>
              <a:t>belirleyicisidir. </a:t>
            </a:r>
          </a:p>
          <a:p>
            <a:pPr algn="just"/>
            <a:r>
              <a:rPr lang="tr-TR" dirty="0">
                <a:latin typeface="Times New Roman" panose="02020603050405020304" pitchFamily="18" charset="0"/>
                <a:cs typeface="Times New Roman" panose="02020603050405020304" pitchFamily="18" charset="0"/>
              </a:rPr>
              <a:t>Her </a:t>
            </a:r>
            <a:r>
              <a:rPr lang="tr-TR" b="1" dirty="0">
                <a:latin typeface="Times New Roman" panose="02020603050405020304" pitchFamily="18" charset="0"/>
                <a:cs typeface="Times New Roman" panose="02020603050405020304" pitchFamily="18" charset="0"/>
              </a:rPr>
              <a:t>Paydaş, </a:t>
            </a:r>
            <a:r>
              <a:rPr lang="tr-TR" b="1" i="1" dirty="0">
                <a:latin typeface="Times New Roman" panose="02020603050405020304" pitchFamily="18" charset="0"/>
                <a:cs typeface="Times New Roman" panose="02020603050405020304" pitchFamily="18" charset="0"/>
              </a:rPr>
              <a:t>Paylı Malın Yönetiminde </a:t>
            </a:r>
            <a:r>
              <a:rPr lang="tr-TR" dirty="0">
                <a:latin typeface="Times New Roman" panose="02020603050405020304" pitchFamily="18" charset="0"/>
                <a:cs typeface="Times New Roman" panose="02020603050405020304" pitchFamily="18" charset="0"/>
              </a:rPr>
              <a:t>ve </a:t>
            </a:r>
            <a:r>
              <a:rPr lang="tr-TR" b="1" i="1" dirty="0">
                <a:latin typeface="Times New Roman" panose="02020603050405020304" pitchFamily="18" charset="0"/>
                <a:cs typeface="Times New Roman" panose="02020603050405020304" pitchFamily="18" charset="0"/>
              </a:rPr>
              <a:t>Paylı Mala ilişkin Tasarruflarda Payı Oranında </a:t>
            </a:r>
            <a:r>
              <a:rPr lang="tr-TR" b="1" dirty="0">
                <a:latin typeface="Times New Roman" panose="02020603050405020304" pitchFamily="18" charset="0"/>
                <a:cs typeface="Times New Roman" panose="02020603050405020304" pitchFamily="18" charset="0"/>
              </a:rPr>
              <a:t>söz sahibidir </a:t>
            </a:r>
            <a:r>
              <a:rPr lang="tr-TR" dirty="0">
                <a:latin typeface="Times New Roman" panose="02020603050405020304" pitchFamily="18" charset="0"/>
                <a:cs typeface="Times New Roman" panose="02020603050405020304" pitchFamily="18" charset="0"/>
              </a:rPr>
              <a:t>ve </a:t>
            </a:r>
            <a:r>
              <a:rPr lang="tr-TR" b="1" dirty="0">
                <a:latin typeface="Times New Roman" panose="02020603050405020304" pitchFamily="18" charset="0"/>
                <a:cs typeface="Times New Roman" panose="02020603050405020304" pitchFamily="18" charset="0"/>
              </a:rPr>
              <a:t>Yükümlülüklere, </a:t>
            </a:r>
            <a:r>
              <a:rPr lang="tr-TR" b="1" i="1" dirty="0">
                <a:latin typeface="Times New Roman" panose="02020603050405020304" pitchFamily="18" charset="0"/>
                <a:cs typeface="Times New Roman" panose="02020603050405020304" pitchFamily="18" charset="0"/>
              </a:rPr>
              <a:t>Payı Oranında </a:t>
            </a:r>
            <a:r>
              <a:rPr lang="tr-TR" b="1" dirty="0">
                <a:latin typeface="Times New Roman" panose="02020603050405020304" pitchFamily="18" charset="0"/>
                <a:cs typeface="Times New Roman" panose="02020603050405020304" pitchFamily="18" charset="0"/>
              </a:rPr>
              <a:t>katılır. </a:t>
            </a:r>
          </a:p>
          <a:p>
            <a:pPr algn="just"/>
            <a:r>
              <a:rPr lang="tr-TR" b="1" u="sng" dirty="0">
                <a:latin typeface="Times New Roman" panose="02020603050405020304" pitchFamily="18" charset="0"/>
                <a:cs typeface="Times New Roman" panose="02020603050405020304" pitchFamily="18" charset="0"/>
              </a:rPr>
              <a:t>Pay Oranı, </a:t>
            </a:r>
            <a:r>
              <a:rPr lang="tr-TR" b="1" i="1" dirty="0">
                <a:latin typeface="Times New Roman" panose="02020603050405020304" pitchFamily="18" charset="0"/>
                <a:cs typeface="Times New Roman" panose="02020603050405020304" pitchFamily="18" charset="0"/>
              </a:rPr>
              <a:t>Paylı Mülkiyetin kurulmasına yol açan Hukuki İşlemde</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Yetkili Makamın Kararında </a:t>
            </a:r>
            <a:r>
              <a:rPr lang="tr-TR" dirty="0">
                <a:latin typeface="Times New Roman" panose="02020603050405020304" pitchFamily="18" charset="0"/>
                <a:cs typeface="Times New Roman" panose="02020603050405020304" pitchFamily="18" charset="0"/>
              </a:rPr>
              <a:t>veya </a:t>
            </a:r>
            <a:r>
              <a:rPr lang="tr-TR" b="1" i="1" dirty="0">
                <a:latin typeface="Times New Roman" panose="02020603050405020304" pitchFamily="18" charset="0"/>
                <a:cs typeface="Times New Roman" panose="02020603050405020304" pitchFamily="18" charset="0"/>
              </a:rPr>
              <a:t>Kanun Hükmünde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örneğin, MK m.  776 </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I)</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belirtilmiş olabilir. </a:t>
            </a:r>
          </a:p>
        </p:txBody>
      </p:sp>
    </p:spTree>
    <p:extLst>
      <p:ext uri="{BB962C8B-B14F-4D97-AF65-F5344CB8AC3E}">
        <p14:creationId xmlns:p14="http://schemas.microsoft.com/office/powerpoint/2010/main" val="254236448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b="1" dirty="0"/>
          </a:p>
        </p:txBody>
      </p:sp>
      <p:sp>
        <p:nvSpPr>
          <p:cNvPr id="3" name="İçerik Yer Tutucusu 2"/>
          <p:cNvSpPr>
            <a:spLocks noGrp="1"/>
          </p:cNvSpPr>
          <p:nvPr>
            <p:ph idx="1"/>
          </p:nvPr>
        </p:nvSpPr>
        <p:spPr/>
        <p:txBody>
          <a:bodyPr>
            <a:normAutofit/>
          </a:bodyPr>
          <a:lstStyle/>
          <a:p>
            <a:pPr algn="just"/>
            <a:r>
              <a:rPr lang="tr-TR" sz="4000" b="1" i="1" dirty="0">
                <a:latin typeface="Times New Roman" panose="02020603050405020304" pitchFamily="18" charset="0"/>
                <a:cs typeface="Times New Roman" panose="02020603050405020304" pitchFamily="18" charset="0"/>
              </a:rPr>
              <a:t>Paylı Mülkiyetin Kurulmasına yol açan Hukuki Sebepte Pay Oranı belirtilmemiş ise</a:t>
            </a:r>
            <a:r>
              <a:rPr lang="tr-TR" sz="4000" b="1" dirty="0">
                <a:latin typeface="Times New Roman" panose="02020603050405020304" pitchFamily="18" charset="0"/>
                <a:cs typeface="Times New Roman" panose="02020603050405020304" pitchFamily="18" charset="0"/>
              </a:rPr>
              <a:t>, </a:t>
            </a:r>
            <a:r>
              <a:rPr lang="tr-TR" sz="4000" b="1" u="sng" dirty="0">
                <a:latin typeface="Times New Roman" panose="02020603050405020304" pitchFamily="18" charset="0"/>
                <a:cs typeface="Times New Roman" panose="02020603050405020304" pitchFamily="18" charset="0"/>
              </a:rPr>
              <a:t>Paydaşların Payları</a:t>
            </a:r>
            <a:r>
              <a:rPr lang="tr-TR" sz="4000" b="1" dirty="0">
                <a:latin typeface="Times New Roman" panose="02020603050405020304" pitchFamily="18" charset="0"/>
                <a:cs typeface="Times New Roman" panose="02020603050405020304" pitchFamily="18" charset="0"/>
              </a:rPr>
              <a:t>, birbirine eşit sayılır </a:t>
            </a:r>
            <a:r>
              <a:rPr lang="tr-TR" sz="4000" dirty="0">
                <a:latin typeface="Times New Roman" panose="02020603050405020304" pitchFamily="18" charset="0"/>
                <a:cs typeface="Times New Roman" panose="02020603050405020304" pitchFamily="18" charset="0"/>
              </a:rPr>
              <a:t>(</a:t>
            </a:r>
            <a:r>
              <a:rPr lang="tr-TR" sz="4000" i="1" dirty="0">
                <a:latin typeface="Times New Roman" panose="02020603050405020304" pitchFamily="18" charset="0"/>
                <a:cs typeface="Times New Roman" panose="02020603050405020304" pitchFamily="18" charset="0"/>
              </a:rPr>
              <a:t>MK m. 688 / II</a:t>
            </a:r>
            <a:r>
              <a:rPr lang="tr-TR" sz="4000" dirty="0">
                <a:latin typeface="Times New Roman" panose="02020603050405020304" pitchFamily="18" charset="0"/>
                <a:cs typeface="Times New Roman" panose="02020603050405020304" pitchFamily="18" charset="0"/>
              </a:rPr>
              <a:t>). </a:t>
            </a:r>
          </a:p>
          <a:p>
            <a:pPr algn="just"/>
            <a:r>
              <a:rPr lang="tr-TR" sz="4000" dirty="0">
                <a:latin typeface="Times New Roman" panose="02020603050405020304" pitchFamily="18" charset="0"/>
                <a:cs typeface="Times New Roman" panose="02020603050405020304" pitchFamily="18" charset="0"/>
              </a:rPr>
              <a:t>Fakat</a:t>
            </a:r>
            <a:r>
              <a:rPr lang="tr-TR" sz="4000" b="1" dirty="0">
                <a:latin typeface="Times New Roman" panose="02020603050405020304" pitchFamily="18" charset="0"/>
                <a:cs typeface="Times New Roman" panose="02020603050405020304" pitchFamily="18" charset="0"/>
              </a:rPr>
              <a:t> bu Hüküm, </a:t>
            </a:r>
            <a:r>
              <a:rPr lang="tr-TR" sz="4000" b="1" i="1" dirty="0">
                <a:latin typeface="Times New Roman" panose="02020603050405020304" pitchFamily="18" charset="0"/>
                <a:cs typeface="Times New Roman" panose="02020603050405020304" pitchFamily="18" charset="0"/>
              </a:rPr>
              <a:t>Emredici Nitelikte </a:t>
            </a:r>
            <a:r>
              <a:rPr lang="tr-TR" sz="4000" b="1" dirty="0">
                <a:latin typeface="Times New Roman" panose="02020603050405020304" pitchFamily="18" charset="0"/>
                <a:cs typeface="Times New Roman" panose="02020603050405020304" pitchFamily="18" charset="0"/>
              </a:rPr>
              <a:t>değildir</a:t>
            </a:r>
            <a:r>
              <a:rPr lang="tr-TR" sz="4000" dirty="0">
                <a:latin typeface="Times New Roman" panose="02020603050405020304" pitchFamily="18" charset="0"/>
                <a:cs typeface="Times New Roman" panose="02020603050405020304" pitchFamily="18" charset="0"/>
              </a:rPr>
              <a:t>. Aslında, </a:t>
            </a:r>
            <a:r>
              <a:rPr lang="tr-TR" sz="4000" i="1" dirty="0">
                <a:latin typeface="Times New Roman" panose="02020603050405020304" pitchFamily="18" charset="0"/>
                <a:cs typeface="Times New Roman" panose="02020603050405020304" pitchFamily="18" charset="0"/>
              </a:rPr>
              <a:t>a</a:t>
            </a:r>
            <a:r>
              <a:rPr lang="tr-TR" sz="4000" b="1" i="1" dirty="0">
                <a:latin typeface="Times New Roman" panose="02020603050405020304" pitchFamily="18" charset="0"/>
                <a:cs typeface="Times New Roman" panose="02020603050405020304" pitchFamily="18" charset="0"/>
              </a:rPr>
              <a:t>ksi kanıtlanabilen</a:t>
            </a:r>
            <a:r>
              <a:rPr lang="tr-TR" sz="4000" b="1" dirty="0">
                <a:latin typeface="Times New Roman" panose="02020603050405020304" pitchFamily="18" charset="0"/>
                <a:cs typeface="Times New Roman" panose="02020603050405020304" pitchFamily="18" charset="0"/>
              </a:rPr>
              <a:t> bir </a:t>
            </a:r>
            <a:r>
              <a:rPr lang="tr-TR" sz="4000" b="1" i="1" dirty="0">
                <a:latin typeface="Times New Roman" panose="02020603050405020304" pitchFamily="18" charset="0"/>
                <a:cs typeface="Times New Roman" panose="02020603050405020304" pitchFamily="18" charset="0"/>
              </a:rPr>
              <a:t>Karine</a:t>
            </a:r>
            <a:r>
              <a:rPr lang="tr-TR" sz="4000" b="1" dirty="0">
                <a:latin typeface="Times New Roman" panose="02020603050405020304" pitchFamily="18" charset="0"/>
                <a:cs typeface="Times New Roman" panose="02020603050405020304" pitchFamily="18" charset="0"/>
              </a:rPr>
              <a:t> koymaktadır. </a:t>
            </a:r>
          </a:p>
        </p:txBody>
      </p:sp>
    </p:spTree>
    <p:extLst>
      <p:ext uri="{BB962C8B-B14F-4D97-AF65-F5344CB8AC3E}">
        <p14:creationId xmlns:p14="http://schemas.microsoft.com/office/powerpoint/2010/main" val="29725433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a:latin typeface="Times New Roman" panose="02020603050405020304" pitchFamily="18" charset="0"/>
                <a:cs typeface="Times New Roman" panose="02020603050405020304" pitchFamily="18" charset="0"/>
              </a:rPr>
              <a:t>Bunun için de, </a:t>
            </a:r>
            <a:r>
              <a:rPr lang="tr-TR" sz="3200" b="1" dirty="0">
                <a:latin typeface="Times New Roman" panose="02020603050405020304" pitchFamily="18" charset="0"/>
                <a:cs typeface="Times New Roman" panose="02020603050405020304" pitchFamily="18" charset="0"/>
              </a:rPr>
              <a:t>TST m. 29 hükmü</a:t>
            </a:r>
            <a:r>
              <a:rPr lang="tr-TR" sz="32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kıyasen</a:t>
            </a:r>
            <a:r>
              <a:rPr lang="tr-TR" sz="3200" dirty="0">
                <a:latin typeface="Times New Roman" panose="02020603050405020304" pitchFamily="18" charset="0"/>
                <a:cs typeface="Times New Roman" panose="02020603050405020304" pitchFamily="18" charset="0"/>
              </a:rPr>
              <a:t> uygulanarak üzerinde Havuz ve Tenis Kortu bulunan Taşınmazın Sayfasının Mal Sahipleri Sütununa – </a:t>
            </a:r>
            <a:r>
              <a:rPr lang="tr-TR" sz="3200" i="1" dirty="0">
                <a:latin typeface="Times New Roman" panose="02020603050405020304" pitchFamily="18" charset="0"/>
                <a:cs typeface="Times New Roman" panose="02020603050405020304" pitchFamily="18" charset="0"/>
              </a:rPr>
              <a:t>Mal Sahibinin İsmi yerine-</a:t>
            </a:r>
            <a:r>
              <a:rPr lang="tr-TR" sz="3200" dirty="0">
                <a:latin typeface="Times New Roman" panose="02020603050405020304" pitchFamily="18" charset="0"/>
                <a:cs typeface="Times New Roman" panose="02020603050405020304" pitchFamily="18" charset="0"/>
              </a:rPr>
              <a:t> Evin bulunduğu Arsanın Ada, Parsel numaraları kaydedilir.  </a:t>
            </a:r>
          </a:p>
          <a:p>
            <a:pPr algn="just"/>
            <a:r>
              <a:rPr lang="tr-TR" sz="3200" b="1" dirty="0">
                <a:latin typeface="Times New Roman" panose="02020603050405020304" pitchFamily="18" charset="0"/>
                <a:cs typeface="Times New Roman" panose="02020603050405020304" pitchFamily="18" charset="0"/>
              </a:rPr>
              <a:t>Bu Kayıt </a:t>
            </a:r>
            <a:r>
              <a:rPr lang="tr-TR" sz="3200" dirty="0">
                <a:latin typeface="Times New Roman" panose="02020603050405020304" pitchFamily="18" charset="0"/>
                <a:cs typeface="Times New Roman" panose="02020603050405020304" pitchFamily="18" charset="0"/>
              </a:rPr>
              <a:t>ise, </a:t>
            </a:r>
            <a:r>
              <a:rPr lang="tr-TR" sz="3200" i="1" dirty="0">
                <a:latin typeface="Times New Roman" panose="02020603050405020304" pitchFamily="18" charset="0"/>
                <a:cs typeface="Times New Roman" panose="02020603050405020304" pitchFamily="18" charset="0"/>
              </a:rPr>
              <a:t>Tes</a:t>
            </a:r>
            <a:r>
              <a:rPr lang="tr-TR" sz="3200" b="1" i="1" dirty="0">
                <a:latin typeface="Times New Roman" panose="02020603050405020304" pitchFamily="18" charset="0"/>
                <a:cs typeface="Times New Roman" panose="02020603050405020304" pitchFamily="18" charset="0"/>
              </a:rPr>
              <a:t>cil hükmündedir </a:t>
            </a:r>
            <a:r>
              <a:rPr lang="tr-TR" sz="3200" dirty="0">
                <a:latin typeface="Times New Roman" panose="02020603050405020304" pitchFamily="18" charset="0"/>
                <a:cs typeface="Times New Roman" panose="02020603050405020304" pitchFamily="18" charset="0"/>
              </a:rPr>
              <a:t>ve </a:t>
            </a:r>
            <a:r>
              <a:rPr lang="tr-TR" sz="3200" b="1" dirty="0">
                <a:latin typeface="Times New Roman" panose="02020603050405020304" pitchFamily="18" charset="0"/>
                <a:cs typeface="Times New Roman" panose="02020603050405020304" pitchFamily="18" charset="0"/>
              </a:rPr>
              <a:t>üzerinde Ev bulunan Arsanın Maliki kimse</a:t>
            </a:r>
            <a:r>
              <a:rPr lang="tr-TR" sz="3200" dirty="0">
                <a:latin typeface="Times New Roman" panose="02020603050405020304" pitchFamily="18" charset="0"/>
                <a:cs typeface="Times New Roman" panose="02020603050405020304" pitchFamily="18" charset="0"/>
              </a:rPr>
              <a:t>, onu, </a:t>
            </a:r>
            <a:r>
              <a:rPr lang="tr-TR" sz="3200" b="1" i="1" dirty="0">
                <a:latin typeface="Times New Roman" panose="02020603050405020304" pitchFamily="18" charset="0"/>
                <a:cs typeface="Times New Roman" panose="02020603050405020304" pitchFamily="18" charset="0"/>
              </a:rPr>
              <a:t>Havuz ve Tenis Kortunun yer aldığı Taşınmazın </a:t>
            </a:r>
            <a:r>
              <a:rPr lang="tr-TR" sz="3200" dirty="0">
                <a:latin typeface="Times New Roman" panose="02020603050405020304" pitchFamily="18" charset="0"/>
                <a:cs typeface="Times New Roman" panose="02020603050405020304" pitchFamily="18" charset="0"/>
              </a:rPr>
              <a:t>da </a:t>
            </a:r>
            <a:r>
              <a:rPr lang="tr-TR" sz="3200" b="1" i="1" dirty="0">
                <a:latin typeface="Times New Roman" panose="02020603050405020304" pitchFamily="18" charset="0"/>
                <a:cs typeface="Times New Roman" panose="02020603050405020304" pitchFamily="18" charset="0"/>
              </a:rPr>
              <a:t>Maliki</a:t>
            </a:r>
            <a:r>
              <a:rPr lang="tr-TR" sz="3200" b="1" dirty="0">
                <a:latin typeface="Times New Roman" panose="02020603050405020304" pitchFamily="18" charset="0"/>
                <a:cs typeface="Times New Roman" panose="02020603050405020304" pitchFamily="18" charset="0"/>
              </a:rPr>
              <a:t> durumuna sokar. </a:t>
            </a:r>
          </a:p>
          <a:p>
            <a:pPr marL="0" indent="0">
              <a:buNone/>
            </a:pPr>
            <a:endParaRPr lang="tr-TR" dirty="0"/>
          </a:p>
          <a:p>
            <a:endParaRPr lang="tr-TR" sz="3200" dirty="0"/>
          </a:p>
        </p:txBody>
      </p:sp>
    </p:spTree>
    <p:extLst>
      <p:ext uri="{BB962C8B-B14F-4D97-AF65-F5344CB8AC3E}">
        <p14:creationId xmlns:p14="http://schemas.microsoft.com/office/powerpoint/2010/main" val="181190414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u="sng" dirty="0">
                <a:latin typeface="Times New Roman" panose="02020603050405020304" pitchFamily="18" charset="0"/>
                <a:cs typeface="Times New Roman" panose="02020603050405020304" pitchFamily="18" charset="0"/>
              </a:rPr>
              <a:t>Paylı Mülkiyete tabi Taşınmazlarda</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Tapu Kütüğündeki Tescil</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Pay Oranını</a:t>
            </a:r>
            <a:r>
              <a:rPr lang="tr-TR" dirty="0">
                <a:latin typeface="Times New Roman" panose="02020603050405020304" pitchFamily="18" charset="0"/>
                <a:cs typeface="Times New Roman" panose="02020603050405020304" pitchFamily="18" charset="0"/>
              </a:rPr>
              <a:t> da </a:t>
            </a:r>
            <a:r>
              <a:rPr lang="tr-TR" b="1" dirty="0">
                <a:latin typeface="Times New Roman" panose="02020603050405020304" pitchFamily="18" charset="0"/>
                <a:cs typeface="Times New Roman" panose="02020603050405020304" pitchFamily="18" charset="0"/>
              </a:rPr>
              <a:t>gösterecektir. </a:t>
            </a:r>
          </a:p>
          <a:p>
            <a:pPr algn="just"/>
            <a:r>
              <a:rPr lang="tr-TR" b="1" dirty="0">
                <a:latin typeface="Times New Roman" panose="02020603050405020304" pitchFamily="18" charset="0"/>
                <a:cs typeface="Times New Roman" panose="02020603050405020304" pitchFamily="18" charset="0"/>
              </a:rPr>
              <a:t>Kütüğe,</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Tescilin Hukuki Sebebini içeren Belgede gösterilen Pay Oranı </a:t>
            </a:r>
            <a:r>
              <a:rPr lang="tr-TR" b="1" dirty="0">
                <a:latin typeface="Times New Roman" panose="02020603050405020304" pitchFamily="18" charset="0"/>
                <a:cs typeface="Times New Roman" panose="02020603050405020304" pitchFamily="18" charset="0"/>
              </a:rPr>
              <a:t>kaydedilir. </a:t>
            </a:r>
          </a:p>
          <a:p>
            <a:pPr algn="just"/>
            <a:r>
              <a:rPr lang="tr-TR" b="1" i="1" dirty="0">
                <a:latin typeface="Times New Roman" panose="02020603050405020304" pitchFamily="18" charset="0"/>
                <a:cs typeface="Times New Roman" panose="02020603050405020304" pitchFamily="18" charset="0"/>
              </a:rPr>
              <a:t>Hukuki Sebepte Pay Oranı gösterilmemiş </a:t>
            </a:r>
            <a:r>
              <a:rPr lang="tr-TR" i="1" dirty="0">
                <a:latin typeface="Times New Roman" panose="02020603050405020304" pitchFamily="18" charset="0"/>
                <a:cs typeface="Times New Roman" panose="02020603050405020304" pitchFamily="18" charset="0"/>
              </a:rPr>
              <a:t>ise</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Tapu Memuru</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kendiliğinden,</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Pay Oranlarının Eşit sayılacağı Karinesine göre Tescil yapamaz. </a:t>
            </a:r>
          </a:p>
          <a:p>
            <a:pPr algn="just"/>
            <a:r>
              <a:rPr lang="tr-TR" b="1" dirty="0">
                <a:latin typeface="Times New Roman" panose="02020603050405020304" pitchFamily="18" charset="0"/>
                <a:cs typeface="Times New Roman" panose="02020603050405020304" pitchFamily="18" charset="0"/>
              </a:rPr>
              <a:t>Tapu Memuru</a:t>
            </a:r>
            <a:r>
              <a:rPr lang="tr-TR" dirty="0">
                <a:latin typeface="Times New Roman" panose="02020603050405020304" pitchFamily="18" charset="0"/>
                <a:cs typeface="Times New Roman" panose="02020603050405020304" pitchFamily="18" charset="0"/>
              </a:rPr>
              <a:t>, bu konuda, </a:t>
            </a:r>
            <a:r>
              <a:rPr lang="tr-TR" b="1" dirty="0">
                <a:latin typeface="Times New Roman" panose="02020603050405020304" pitchFamily="18" charset="0"/>
                <a:cs typeface="Times New Roman" panose="02020603050405020304" pitchFamily="18" charset="0"/>
              </a:rPr>
              <a:t>bütün İlgililerden</a:t>
            </a:r>
            <a:r>
              <a:rPr lang="tr-TR" b="1" i="1" dirty="0">
                <a:latin typeface="Times New Roman" panose="02020603050405020304" pitchFamily="18" charset="0"/>
                <a:cs typeface="Times New Roman" panose="02020603050405020304" pitchFamily="18" charset="0"/>
              </a:rPr>
              <a:t>, Yazılı Açıklama </a:t>
            </a:r>
            <a:r>
              <a:rPr lang="tr-TR" b="1" dirty="0">
                <a:latin typeface="Times New Roman" panose="02020603050405020304" pitchFamily="18" charset="0"/>
                <a:cs typeface="Times New Roman" panose="02020603050405020304" pitchFamily="18" charset="0"/>
              </a:rPr>
              <a:t>istemelidir.</a:t>
            </a:r>
            <a:r>
              <a:rPr lang="tr-TR" dirty="0">
                <a:latin typeface="Times New Roman" panose="02020603050405020304" pitchFamily="18" charset="0"/>
                <a:cs typeface="Times New Roman" panose="02020603050405020304" pitchFamily="18" charset="0"/>
              </a:rPr>
              <a:t> </a:t>
            </a:r>
          </a:p>
          <a:p>
            <a:pPr marL="0" indent="0">
              <a:buNone/>
            </a:pPr>
            <a:endParaRPr lang="tr-TR" dirty="0"/>
          </a:p>
        </p:txBody>
      </p:sp>
    </p:spTree>
    <p:extLst>
      <p:ext uri="{BB962C8B-B14F-4D97-AF65-F5344CB8AC3E}">
        <p14:creationId xmlns:p14="http://schemas.microsoft.com/office/powerpoint/2010/main" val="379099252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i="1" dirty="0">
                <a:latin typeface="Times New Roman" panose="02020603050405020304" pitchFamily="18" charset="0"/>
                <a:cs typeface="Times New Roman" panose="02020603050405020304" pitchFamily="18" charset="0"/>
              </a:rPr>
              <a:t>Eğer Tescil hukuki sebepten farklı bir oranı gösteriyorsa </a:t>
            </a:r>
            <a:r>
              <a:rPr lang="tr-TR" sz="3200" dirty="0">
                <a:latin typeface="Times New Roman" panose="02020603050405020304" pitchFamily="18" charset="0"/>
                <a:cs typeface="Times New Roman" panose="02020603050405020304" pitchFamily="18" charset="0"/>
              </a:rPr>
              <a:t>veya </a:t>
            </a:r>
            <a:r>
              <a:rPr lang="tr-TR" sz="3200" b="1" i="1" dirty="0">
                <a:latin typeface="Times New Roman" panose="02020603050405020304" pitchFamily="18" charset="0"/>
                <a:cs typeface="Times New Roman" panose="02020603050405020304" pitchFamily="18" charset="0"/>
              </a:rPr>
              <a:t>Hukuki Sebepte bir Oran bulunmasına rağmen</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Kütükte bu Oran yazılı değilse</a:t>
            </a:r>
            <a:r>
              <a:rPr lang="tr-TR" sz="32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MK m. 1027 hükmü gereğince</a:t>
            </a:r>
            <a:r>
              <a:rPr lang="tr-TR" sz="3200" b="1" i="1" dirty="0">
                <a:latin typeface="Times New Roman" panose="02020603050405020304" pitchFamily="18" charset="0"/>
                <a:cs typeface="Times New Roman" panose="02020603050405020304" pitchFamily="18" charset="0"/>
              </a:rPr>
              <a:t>,</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Sicilin Düzeltilmesi sağlanabilir.</a:t>
            </a:r>
          </a:p>
          <a:p>
            <a:pPr algn="just"/>
            <a:r>
              <a:rPr lang="tr-TR" sz="3200" b="1" i="1" dirty="0">
                <a:latin typeface="Times New Roman" panose="02020603050405020304" pitchFamily="18" charset="0"/>
                <a:cs typeface="Times New Roman" panose="02020603050405020304" pitchFamily="18" charset="0"/>
              </a:rPr>
              <a:t>Pay Oranının  yanlış tescili durumunda</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İyiniyetli Üçünc</a:t>
            </a:r>
            <a:r>
              <a:rPr lang="tr-TR" sz="3200" dirty="0">
                <a:latin typeface="Times New Roman" panose="02020603050405020304" pitchFamily="18" charset="0"/>
                <a:cs typeface="Times New Roman" panose="02020603050405020304" pitchFamily="18" charset="0"/>
              </a:rPr>
              <a:t>ü </a:t>
            </a:r>
            <a:r>
              <a:rPr lang="tr-TR" sz="3200" b="1" dirty="0">
                <a:latin typeface="Times New Roman" panose="02020603050405020304" pitchFamily="18" charset="0"/>
                <a:cs typeface="Times New Roman" panose="02020603050405020304" pitchFamily="18" charset="0"/>
              </a:rPr>
              <a:t>Kişilerin Kazanımı korunur </a:t>
            </a:r>
            <a:r>
              <a:rPr lang="tr-TR" sz="32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MK m. 1023)</a:t>
            </a:r>
          </a:p>
          <a:p>
            <a:pPr marL="0" indent="0" algn="just">
              <a:buNone/>
            </a:pPr>
            <a:r>
              <a:rPr lang="tr-TR" sz="3200" i="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Sirmen, </a:t>
            </a:r>
            <a:r>
              <a:rPr lang="tr-TR" i="1" dirty="0">
                <a:latin typeface="Times New Roman" panose="02020603050405020304" pitchFamily="18" charset="0"/>
                <a:cs typeface="Times New Roman" panose="02020603050405020304" pitchFamily="18" charset="0"/>
              </a:rPr>
              <a:t>7.B., s. 287</a:t>
            </a:r>
            <a:r>
              <a:rPr lang="tr-TR" sz="3200" i="1"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Ayrıca bkz. </a:t>
            </a:r>
            <a:r>
              <a:rPr lang="tr-TR" b="1" i="1" dirty="0" err="1">
                <a:latin typeface="Times New Roman" panose="02020603050405020304" pitchFamily="18" charset="0"/>
                <a:cs typeface="Times New Roman" panose="02020603050405020304" pitchFamily="18" charset="0"/>
              </a:rPr>
              <a:t>Oğuzman</a:t>
            </a:r>
            <a:r>
              <a:rPr lang="tr-TR" b="1" i="1" dirty="0">
                <a:latin typeface="Times New Roman" panose="02020603050405020304" pitchFamily="18" charset="0"/>
                <a:cs typeface="Times New Roman" panose="02020603050405020304" pitchFamily="18" charset="0"/>
              </a:rPr>
              <a:t> / </a:t>
            </a:r>
            <a:r>
              <a:rPr lang="tr-TR" b="1" i="1" dirty="0" err="1">
                <a:latin typeface="Times New Roman" panose="02020603050405020304" pitchFamily="18" charset="0"/>
                <a:cs typeface="Times New Roman" panose="02020603050405020304" pitchFamily="18" charset="0"/>
              </a:rPr>
              <a:t>Seliçi</a:t>
            </a:r>
            <a:r>
              <a:rPr lang="tr-TR" b="1" i="1" dirty="0">
                <a:latin typeface="Times New Roman" panose="02020603050405020304" pitchFamily="18" charset="0"/>
                <a:cs typeface="Times New Roman" panose="02020603050405020304" pitchFamily="18" charset="0"/>
              </a:rPr>
              <a:t> / Oktay- Özdemir</a:t>
            </a:r>
            <a:r>
              <a:rPr lang="tr-TR" i="1" dirty="0">
                <a:latin typeface="Times New Roman" panose="02020603050405020304" pitchFamily="18" charset="0"/>
                <a:cs typeface="Times New Roman" panose="02020603050405020304" pitchFamily="18" charset="0"/>
              </a:rPr>
              <a:t>, 17. B., s. 305, N. 1234)</a:t>
            </a:r>
            <a:endParaRPr lang="tr-TR" sz="3200" dirty="0"/>
          </a:p>
          <a:p>
            <a:pPr marL="0" indent="0">
              <a:buNone/>
            </a:pPr>
            <a:endParaRPr lang="tr-TR" dirty="0"/>
          </a:p>
        </p:txBody>
      </p:sp>
    </p:spTree>
    <p:extLst>
      <p:ext uri="{BB962C8B-B14F-4D97-AF65-F5344CB8AC3E}">
        <p14:creationId xmlns:p14="http://schemas.microsoft.com/office/powerpoint/2010/main" val="70941486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b="1" i="1" dirty="0">
                <a:latin typeface="Times New Roman" panose="02020603050405020304" pitchFamily="18" charset="0"/>
                <a:cs typeface="Times New Roman" panose="02020603050405020304" pitchFamily="18" charset="0"/>
              </a:rPr>
              <a:t>Mevcut ve geçerli Pay Oranının değiştirilmesi ise</a:t>
            </a:r>
            <a:r>
              <a:rPr lang="tr-TR" i="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ancak </a:t>
            </a:r>
            <a:r>
              <a:rPr lang="tr-TR" b="1" dirty="0">
                <a:latin typeface="Times New Roman" panose="02020603050405020304" pitchFamily="18" charset="0"/>
                <a:cs typeface="Times New Roman" panose="02020603050405020304" pitchFamily="18" charset="0"/>
              </a:rPr>
              <a:t>yeni bir Resmi Senet </a:t>
            </a:r>
            <a:r>
              <a:rPr lang="tr-TR" dirty="0">
                <a:latin typeface="Times New Roman" panose="02020603050405020304" pitchFamily="18" charset="0"/>
                <a:cs typeface="Times New Roman" panose="02020603050405020304" pitchFamily="18" charset="0"/>
              </a:rPr>
              <a:t>ve buna göre </a:t>
            </a:r>
            <a:r>
              <a:rPr lang="tr-TR" b="1" dirty="0">
                <a:latin typeface="Times New Roman" panose="02020603050405020304" pitchFamily="18" charset="0"/>
                <a:cs typeface="Times New Roman" panose="02020603050405020304" pitchFamily="18" charset="0"/>
              </a:rPr>
              <a:t>yeni Tescil yapılması ile mümkündür. </a:t>
            </a:r>
          </a:p>
          <a:p>
            <a:pPr algn="just"/>
            <a:r>
              <a:rPr lang="tr-TR" dirty="0">
                <a:latin typeface="Times New Roman" panose="02020603050405020304" pitchFamily="18" charset="0"/>
                <a:cs typeface="Times New Roman" panose="02020603050405020304" pitchFamily="18" charset="0"/>
              </a:rPr>
              <a:t>Fakat, </a:t>
            </a:r>
            <a:r>
              <a:rPr lang="tr-TR" b="1" dirty="0">
                <a:latin typeface="Times New Roman" panose="02020603050405020304" pitchFamily="18" charset="0"/>
                <a:cs typeface="Times New Roman" panose="02020603050405020304" pitchFamily="18" charset="0"/>
              </a:rPr>
              <a:t>Paydaş sonradan başka bir Paya sahip olduğu takdirde, edinilen Pay üzerinde herhangi bir Kısıtlama bulunmuyorsa,</a:t>
            </a:r>
            <a:r>
              <a:rPr lang="tr-TR" dirty="0">
                <a:latin typeface="Times New Roman" panose="02020603050405020304" pitchFamily="18" charset="0"/>
                <a:cs typeface="Times New Roman" panose="02020603050405020304" pitchFamily="18" charset="0"/>
              </a:rPr>
              <a:t> TST 28/4’ün 1. cümlesi uyarınca tescil sırasında Payların Toplamı yazılır. </a:t>
            </a:r>
          </a:p>
          <a:p>
            <a:pPr algn="just"/>
            <a:r>
              <a:rPr lang="tr-TR" b="1" i="1" dirty="0">
                <a:latin typeface="Times New Roman" panose="02020603050405020304" pitchFamily="18" charset="0"/>
                <a:cs typeface="Times New Roman" panose="02020603050405020304" pitchFamily="18" charset="0"/>
              </a:rPr>
              <a:t>TST 28 / 4’ün 2. cümlesine göre </a:t>
            </a:r>
            <a:r>
              <a:rPr lang="tr-TR" dirty="0">
                <a:latin typeface="Times New Roman" panose="02020603050405020304" pitchFamily="18" charset="0"/>
                <a:cs typeface="Times New Roman" panose="02020603050405020304" pitchFamily="18" charset="0"/>
              </a:rPr>
              <a:t>de, </a:t>
            </a:r>
            <a:r>
              <a:rPr lang="tr-TR" b="1" dirty="0">
                <a:latin typeface="Times New Roman" panose="02020603050405020304" pitchFamily="18" charset="0"/>
                <a:cs typeface="Times New Roman" panose="02020603050405020304" pitchFamily="18" charset="0"/>
              </a:rPr>
              <a:t>edinilen Pay üzerinde Kısıtlama bulunuyorsa,</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Kısıtlamanın terkin edilmesi </a:t>
            </a:r>
            <a:r>
              <a:rPr lang="tr-TR" dirty="0">
                <a:latin typeface="Times New Roman" panose="02020603050405020304" pitchFamily="18" charset="0"/>
                <a:cs typeface="Times New Roman" panose="02020603050405020304" pitchFamily="18" charset="0"/>
              </a:rPr>
              <a:t>ile </a:t>
            </a:r>
            <a:r>
              <a:rPr lang="tr-TR" b="1" dirty="0">
                <a:latin typeface="Times New Roman" panose="02020603050405020304" pitchFamily="18" charset="0"/>
                <a:cs typeface="Times New Roman" panose="02020603050405020304" pitchFamily="18" charset="0"/>
              </a:rPr>
              <a:t>birleştirilme, </a:t>
            </a:r>
            <a:r>
              <a:rPr lang="tr-TR" b="1" i="1" dirty="0">
                <a:latin typeface="Times New Roman" panose="02020603050405020304" pitchFamily="18" charset="0"/>
                <a:cs typeface="Times New Roman" panose="02020603050405020304" pitchFamily="18" charset="0"/>
              </a:rPr>
              <a:t>Tapu Müdürlüğünce </a:t>
            </a:r>
            <a:r>
              <a:rPr lang="tr-TR" b="1" dirty="0" err="1">
                <a:latin typeface="Times New Roman" panose="02020603050405020304" pitchFamily="18" charset="0"/>
                <a:cs typeface="Times New Roman" panose="02020603050405020304" pitchFamily="18" charset="0"/>
              </a:rPr>
              <a:t>re’sen</a:t>
            </a:r>
            <a:r>
              <a:rPr lang="tr-TR" b="1" dirty="0">
                <a:latin typeface="Times New Roman" panose="02020603050405020304" pitchFamily="18" charset="0"/>
                <a:cs typeface="Times New Roman" panose="02020603050405020304" pitchFamily="18" charset="0"/>
              </a:rPr>
              <a:t> yapılır. </a:t>
            </a:r>
          </a:p>
          <a:p>
            <a:pPr algn="just"/>
            <a:r>
              <a:rPr lang="tr-TR" dirty="0">
                <a:latin typeface="Times New Roman" panose="02020603050405020304" pitchFamily="18" charset="0"/>
                <a:cs typeface="Times New Roman" panose="02020603050405020304" pitchFamily="18" charset="0"/>
              </a:rPr>
              <a:t>Böylece, </a:t>
            </a:r>
            <a:r>
              <a:rPr lang="tr-TR" b="1" dirty="0">
                <a:latin typeface="Times New Roman" panose="02020603050405020304" pitchFamily="18" charset="0"/>
                <a:cs typeface="Times New Roman" panose="02020603050405020304" pitchFamily="18" charset="0"/>
              </a:rPr>
              <a:t>örneğin Pay rehinli </a:t>
            </a:r>
            <a:r>
              <a:rPr lang="tr-TR" dirty="0">
                <a:latin typeface="Times New Roman" panose="02020603050405020304" pitchFamily="18" charset="0"/>
                <a:cs typeface="Times New Roman" panose="02020603050405020304" pitchFamily="18" charset="0"/>
              </a:rPr>
              <a:t>ise,</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Rehin terkin edilmedikçe Paylar birleştirilmeyecek</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Rehinin terkin edilmesi durumunda ise, </a:t>
            </a:r>
            <a:r>
              <a:rPr lang="tr-TR" dirty="0">
                <a:latin typeface="Times New Roman" panose="02020603050405020304" pitchFamily="18" charset="0"/>
                <a:cs typeface="Times New Roman" panose="02020603050405020304" pitchFamily="18" charset="0"/>
              </a:rPr>
              <a:t>Paylar </a:t>
            </a:r>
            <a:r>
              <a:rPr lang="tr-TR" dirty="0" err="1">
                <a:latin typeface="Times New Roman" panose="02020603050405020304" pitchFamily="18" charset="0"/>
                <a:cs typeface="Times New Roman" panose="02020603050405020304" pitchFamily="18" charset="0"/>
              </a:rPr>
              <a:t>re’sen</a:t>
            </a:r>
            <a:r>
              <a:rPr lang="tr-TR" dirty="0">
                <a:latin typeface="Times New Roman" panose="02020603050405020304" pitchFamily="18" charset="0"/>
                <a:cs typeface="Times New Roman" panose="02020603050405020304" pitchFamily="18" charset="0"/>
              </a:rPr>
              <a:t> birleştirilecektir.  </a:t>
            </a:r>
          </a:p>
          <a:p>
            <a:pPr marL="0" indent="0">
              <a:buNone/>
            </a:pPr>
            <a:endParaRPr lang="tr-TR" dirty="0"/>
          </a:p>
        </p:txBody>
      </p:sp>
    </p:spTree>
    <p:extLst>
      <p:ext uri="{BB962C8B-B14F-4D97-AF65-F5344CB8AC3E}">
        <p14:creationId xmlns:p14="http://schemas.microsoft.com/office/powerpoint/2010/main" val="390811261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extLst>
              <p:ext uri="{D42A27DB-BD31-4B8C-83A1-F6EECF244321}">
                <p14:modId xmlns:p14="http://schemas.microsoft.com/office/powerpoint/2010/main" val="3176854128"/>
              </p:ext>
            </p:extLst>
          </p:nvPr>
        </p:nvGraphicFramePr>
        <p:xfrm>
          <a:off x="152400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9699235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Times New Roman" panose="02020603050405020304" pitchFamily="18" charset="0"/>
                <a:cs typeface="Times New Roman" panose="02020603050405020304" pitchFamily="18" charset="0"/>
              </a:rPr>
              <a:t>Paydaşların Paya İlişkin Hukuki İşlemleri</a:t>
            </a:r>
            <a:r>
              <a:rPr lang="tr-TR" dirty="0">
                <a:latin typeface="Times New Roman" panose="02020603050405020304" pitchFamily="18" charset="0"/>
                <a:cs typeface="Times New Roman" panose="02020603050405020304" pitchFamily="18" charset="0"/>
              </a:rPr>
              <a:t> </a:t>
            </a:r>
          </a:p>
        </p:txBody>
      </p:sp>
      <p:sp>
        <p:nvSpPr>
          <p:cNvPr id="3" name="İçerik Yer Tutucusu 2"/>
          <p:cNvSpPr>
            <a:spLocks noGrp="1"/>
          </p:cNvSpPr>
          <p:nvPr>
            <p:ph idx="1"/>
          </p:nvPr>
        </p:nvSpPr>
        <p:spPr>
          <a:xfrm>
            <a:off x="838200" y="1813594"/>
            <a:ext cx="10515600" cy="4351338"/>
          </a:xfrm>
        </p:spPr>
        <p:txBody>
          <a:bodyPr>
            <a:normAutofit/>
          </a:bodyPr>
          <a:lstStyle/>
          <a:p>
            <a:pPr algn="just"/>
            <a:r>
              <a:rPr lang="tr-TR" sz="3200" b="1" dirty="0">
                <a:latin typeface="Times New Roman" panose="02020603050405020304" pitchFamily="18" charset="0"/>
                <a:cs typeface="Times New Roman" panose="02020603050405020304" pitchFamily="18" charset="0"/>
              </a:rPr>
              <a:t>MK m. 688 / III hükmüne göre: </a:t>
            </a:r>
          </a:p>
          <a:p>
            <a:pPr marL="0" indent="0" algn="just">
              <a:buNone/>
            </a:pP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Paydaşlardan her biri kendi payı bakımından malik hak ve yükümlülüklerine sahip olur. Pay devredilebilir, </a:t>
            </a:r>
            <a:r>
              <a:rPr lang="tr-TR" sz="3200" i="1" dirty="0" err="1">
                <a:latin typeface="Times New Roman" panose="02020603050405020304" pitchFamily="18" charset="0"/>
                <a:cs typeface="Times New Roman" panose="02020603050405020304" pitchFamily="18" charset="0"/>
              </a:rPr>
              <a:t>rehnedilebilir</a:t>
            </a:r>
            <a:r>
              <a:rPr lang="tr-TR" sz="3200" i="1" dirty="0">
                <a:latin typeface="Times New Roman" panose="02020603050405020304" pitchFamily="18" charset="0"/>
                <a:cs typeface="Times New Roman" panose="02020603050405020304" pitchFamily="18" charset="0"/>
              </a:rPr>
              <a:t> ve alacaklılar tarafından haczettirilebilir</a:t>
            </a:r>
            <a:r>
              <a:rPr lang="tr-TR" sz="3200" dirty="0">
                <a:latin typeface="Times New Roman" panose="02020603050405020304" pitchFamily="18" charset="0"/>
                <a:cs typeface="Times New Roman" panose="02020603050405020304" pitchFamily="18" charset="0"/>
              </a:rPr>
              <a:t>.» </a:t>
            </a:r>
          </a:p>
          <a:p>
            <a:pPr algn="just"/>
            <a:r>
              <a:rPr lang="tr-TR" sz="3200" dirty="0">
                <a:latin typeface="Times New Roman" panose="02020603050405020304" pitchFamily="18" charset="0"/>
                <a:cs typeface="Times New Roman" panose="02020603050405020304" pitchFamily="18" charset="0"/>
              </a:rPr>
              <a:t>Buna göre, </a:t>
            </a:r>
            <a:r>
              <a:rPr lang="tr-TR" sz="3200" b="1" dirty="0">
                <a:latin typeface="Times New Roman" panose="02020603050405020304" pitchFamily="18" charset="0"/>
                <a:cs typeface="Times New Roman" panose="02020603050405020304" pitchFamily="18" charset="0"/>
              </a:rPr>
              <a:t>Paylı Mülkiyette</a:t>
            </a:r>
            <a:r>
              <a:rPr lang="tr-TR" sz="3200" dirty="0">
                <a:latin typeface="Times New Roman" panose="02020603050405020304" pitchFamily="18" charset="0"/>
                <a:cs typeface="Times New Roman" panose="02020603050405020304" pitchFamily="18" charset="0"/>
              </a:rPr>
              <a:t>, her </a:t>
            </a:r>
            <a:r>
              <a:rPr lang="tr-TR" sz="3200" b="1" dirty="0">
                <a:latin typeface="Times New Roman" panose="02020603050405020304" pitchFamily="18" charset="0"/>
                <a:cs typeface="Times New Roman" panose="02020603050405020304" pitchFamily="18" charset="0"/>
              </a:rPr>
              <a:t>Paydaşın</a:t>
            </a:r>
            <a:r>
              <a:rPr lang="tr-TR" sz="3200" dirty="0">
                <a:latin typeface="Times New Roman" panose="02020603050405020304" pitchFamily="18" charset="0"/>
                <a:cs typeface="Times New Roman" panose="02020603050405020304" pitchFamily="18" charset="0"/>
              </a:rPr>
              <a:t> kural olarak, </a:t>
            </a:r>
            <a:r>
              <a:rPr lang="tr-TR" sz="3200" b="1" i="1" dirty="0">
                <a:latin typeface="Times New Roman" panose="02020603050405020304" pitchFamily="18" charset="0"/>
                <a:cs typeface="Times New Roman" panose="02020603050405020304" pitchFamily="18" charset="0"/>
              </a:rPr>
              <a:t>diğer Paydaşların rızasını almasına gerek olmaksızın</a:t>
            </a:r>
            <a:r>
              <a:rPr lang="tr-TR" sz="3200" dirty="0">
                <a:latin typeface="Times New Roman" panose="02020603050405020304" pitchFamily="18" charset="0"/>
                <a:cs typeface="Times New Roman" panose="02020603050405020304" pitchFamily="18" charset="0"/>
              </a:rPr>
              <a:t>, </a:t>
            </a:r>
            <a:r>
              <a:rPr lang="tr-TR" sz="3200" b="1" u="sng" dirty="0">
                <a:latin typeface="Times New Roman" panose="02020603050405020304" pitchFamily="18" charset="0"/>
                <a:cs typeface="Times New Roman" panose="02020603050405020304" pitchFamily="18" charset="0"/>
              </a:rPr>
              <a:t>Payını devretme ve rehin etme yetkisi </a:t>
            </a:r>
            <a:r>
              <a:rPr lang="tr-TR" sz="3200" b="1" dirty="0">
                <a:latin typeface="Times New Roman" panose="02020603050405020304" pitchFamily="18" charset="0"/>
                <a:cs typeface="Times New Roman" panose="02020603050405020304" pitchFamily="18" charset="0"/>
              </a:rPr>
              <a:t>bulunmaktadır. </a:t>
            </a:r>
          </a:p>
          <a:p>
            <a:pPr marL="0" indent="0" algn="just">
              <a:buNone/>
            </a:pPr>
            <a:endParaRPr lang="tr-TR" dirty="0"/>
          </a:p>
          <a:p>
            <a:endParaRPr lang="tr-TR" dirty="0"/>
          </a:p>
        </p:txBody>
      </p:sp>
    </p:spTree>
    <p:extLst>
      <p:ext uri="{BB962C8B-B14F-4D97-AF65-F5344CB8AC3E}">
        <p14:creationId xmlns:p14="http://schemas.microsoft.com/office/powerpoint/2010/main" val="190446580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algn="just"/>
            <a:r>
              <a:rPr lang="tr-TR" sz="3600" dirty="0">
                <a:latin typeface="Times New Roman" panose="02020603050405020304" pitchFamily="18" charset="0"/>
                <a:cs typeface="Times New Roman" panose="02020603050405020304" pitchFamily="18" charset="0"/>
              </a:rPr>
              <a:t>Her </a:t>
            </a:r>
            <a:r>
              <a:rPr lang="tr-TR" sz="3600" b="1" dirty="0">
                <a:latin typeface="Times New Roman" panose="02020603050405020304" pitchFamily="18" charset="0"/>
                <a:cs typeface="Times New Roman" panose="02020603050405020304" pitchFamily="18" charset="0"/>
              </a:rPr>
              <a:t>Paydaş,</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Payının tamamını devredebileceği gibi</a:t>
            </a:r>
            <a:r>
              <a:rPr lang="tr-TR" sz="3600" dirty="0">
                <a:latin typeface="Times New Roman" panose="02020603050405020304" pitchFamily="18" charset="0"/>
                <a:cs typeface="Times New Roman" panose="02020603050405020304" pitchFamily="18" charset="0"/>
              </a:rPr>
              <a:t>, yalnız </a:t>
            </a:r>
            <a:r>
              <a:rPr lang="tr-TR" sz="3600" b="1" dirty="0">
                <a:latin typeface="Times New Roman" panose="02020603050405020304" pitchFamily="18" charset="0"/>
                <a:cs typeface="Times New Roman" panose="02020603050405020304" pitchFamily="18" charset="0"/>
              </a:rPr>
              <a:t>bir kısmını </a:t>
            </a:r>
            <a:r>
              <a:rPr lang="tr-TR" sz="3600" dirty="0">
                <a:latin typeface="Times New Roman" panose="02020603050405020304" pitchFamily="18" charset="0"/>
                <a:cs typeface="Times New Roman" panose="02020603050405020304" pitchFamily="18" charset="0"/>
              </a:rPr>
              <a:t>da </a:t>
            </a:r>
            <a:r>
              <a:rPr lang="tr-TR" sz="3600" b="1" dirty="0">
                <a:latin typeface="Times New Roman" panose="02020603050405020304" pitchFamily="18" charset="0"/>
                <a:cs typeface="Times New Roman" panose="02020603050405020304" pitchFamily="18" charset="0"/>
              </a:rPr>
              <a:t>devredebilir</a:t>
            </a:r>
            <a:r>
              <a:rPr lang="tr-TR" sz="3600" dirty="0">
                <a:latin typeface="Times New Roman" panose="02020603050405020304" pitchFamily="18" charset="0"/>
                <a:cs typeface="Times New Roman" panose="02020603050405020304" pitchFamily="18" charset="0"/>
              </a:rPr>
              <a:t>. </a:t>
            </a:r>
          </a:p>
          <a:p>
            <a:pPr algn="just"/>
            <a:r>
              <a:rPr lang="tr-TR" sz="3600" b="1" dirty="0">
                <a:latin typeface="Times New Roman" panose="02020603050405020304" pitchFamily="18" charset="0"/>
                <a:cs typeface="Times New Roman" panose="02020603050405020304" pitchFamily="18" charset="0"/>
              </a:rPr>
              <a:t>Payın tamamını </a:t>
            </a:r>
            <a:r>
              <a:rPr lang="tr-TR" sz="3600" dirty="0">
                <a:latin typeface="Times New Roman" panose="02020603050405020304" pitchFamily="18" charset="0"/>
                <a:cs typeface="Times New Roman" panose="02020603050405020304" pitchFamily="18" charset="0"/>
              </a:rPr>
              <a:t>veya</a:t>
            </a:r>
            <a:r>
              <a:rPr lang="tr-TR" sz="3600" b="1" dirty="0">
                <a:latin typeface="Times New Roman" panose="02020603050405020304" pitchFamily="18" charset="0"/>
                <a:cs typeface="Times New Roman" panose="02020603050405020304" pitchFamily="18" charset="0"/>
              </a:rPr>
              <a:t> bir kısmını edinen kişinin, </a:t>
            </a:r>
            <a:r>
              <a:rPr lang="tr-TR" sz="3600" b="1" i="1" dirty="0">
                <a:latin typeface="Times New Roman" panose="02020603050405020304" pitchFamily="18" charset="0"/>
                <a:cs typeface="Times New Roman" panose="02020603050405020304" pitchFamily="18" charset="0"/>
              </a:rPr>
              <a:t>Üçüncü</a:t>
            </a:r>
            <a:r>
              <a:rPr lang="tr-TR" sz="3600" b="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bir Kişi </a:t>
            </a:r>
            <a:r>
              <a:rPr lang="tr-TR" sz="3600" dirty="0">
                <a:latin typeface="Times New Roman" panose="02020603050405020304" pitchFamily="18" charset="0"/>
                <a:cs typeface="Times New Roman" panose="02020603050405020304" pitchFamily="18" charset="0"/>
              </a:rPr>
              <a:t>veya </a:t>
            </a:r>
            <a:r>
              <a:rPr lang="tr-TR" sz="3600" b="1" dirty="0">
                <a:latin typeface="Times New Roman" panose="02020603050405020304" pitchFamily="18" charset="0"/>
                <a:cs typeface="Times New Roman" panose="02020603050405020304" pitchFamily="18" charset="0"/>
              </a:rPr>
              <a:t>diğer bir </a:t>
            </a:r>
            <a:r>
              <a:rPr lang="tr-TR" sz="3600" b="1" i="1" dirty="0">
                <a:latin typeface="Times New Roman" panose="02020603050405020304" pitchFamily="18" charset="0"/>
                <a:cs typeface="Times New Roman" panose="02020603050405020304" pitchFamily="18" charset="0"/>
              </a:rPr>
              <a:t>Paydaş</a:t>
            </a:r>
            <a:r>
              <a:rPr lang="tr-TR" sz="3600" b="1" dirty="0">
                <a:latin typeface="Times New Roman" panose="02020603050405020304" pitchFamily="18" charset="0"/>
                <a:cs typeface="Times New Roman" panose="02020603050405020304" pitchFamily="18" charset="0"/>
              </a:rPr>
              <a:t> olması mümkündür. </a:t>
            </a:r>
          </a:p>
          <a:p>
            <a:pPr algn="just"/>
            <a:r>
              <a:rPr lang="tr-TR" sz="3600" b="1" dirty="0">
                <a:latin typeface="Times New Roman" panose="02020603050405020304" pitchFamily="18" charset="0"/>
                <a:cs typeface="Times New Roman" panose="02020603050405020304" pitchFamily="18" charset="0"/>
              </a:rPr>
              <a:t>Üçüncü Kişi</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Payın ister tamamını ister bir kısmını edinsin</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Paydaş sıfatını kazanır</a:t>
            </a:r>
            <a:r>
              <a:rPr lang="tr-TR" sz="3600" dirty="0">
                <a:latin typeface="Times New Roman" panose="02020603050405020304" pitchFamily="18" charset="0"/>
                <a:cs typeface="Times New Roman" panose="02020603050405020304" pitchFamily="18" charset="0"/>
              </a:rPr>
              <a:t>. </a:t>
            </a:r>
          </a:p>
          <a:p>
            <a:pPr algn="just"/>
            <a:r>
              <a:rPr lang="tr-TR" sz="3600" b="1" i="1" dirty="0">
                <a:latin typeface="Times New Roman" panose="02020603050405020304" pitchFamily="18" charset="0"/>
                <a:cs typeface="Times New Roman" panose="02020603050405020304" pitchFamily="18" charset="0"/>
              </a:rPr>
              <a:t>Payı edinen Kişi zaten Paydaş ise, </a:t>
            </a:r>
            <a:r>
              <a:rPr lang="tr-TR" sz="3600" dirty="0">
                <a:latin typeface="Times New Roman" panose="02020603050405020304" pitchFamily="18" charset="0"/>
                <a:cs typeface="Times New Roman" panose="02020603050405020304" pitchFamily="18" charset="0"/>
              </a:rPr>
              <a:t>edindiği Pay Oranında Payı artar. </a:t>
            </a:r>
          </a:p>
          <a:p>
            <a:endParaRPr lang="tr-TR" dirty="0"/>
          </a:p>
        </p:txBody>
      </p:sp>
    </p:spTree>
    <p:extLst>
      <p:ext uri="{BB962C8B-B14F-4D97-AF65-F5344CB8AC3E}">
        <p14:creationId xmlns:p14="http://schemas.microsoft.com/office/powerpoint/2010/main" val="195954284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734494" y="1924999"/>
            <a:ext cx="10515600" cy="4351338"/>
          </a:xfrm>
        </p:spPr>
        <p:txBody>
          <a:bodyPr>
            <a:noAutofit/>
          </a:bodyPr>
          <a:lstStyle/>
          <a:p>
            <a:pPr algn="just"/>
            <a:r>
              <a:rPr lang="tr-TR" sz="3600" b="1" dirty="0">
                <a:latin typeface="Times New Roman" panose="02020603050405020304" pitchFamily="18" charset="0"/>
                <a:cs typeface="Times New Roman" panose="02020603050405020304" pitchFamily="18" charset="0"/>
              </a:rPr>
              <a:t>Paydaşın kendi Payı üzerinde Mülkiyeti Devir Borcu doğuran bir işlem yapması halinde, </a:t>
            </a:r>
            <a:r>
              <a:rPr lang="tr-TR" sz="3600" b="1" i="1" dirty="0">
                <a:latin typeface="Times New Roman" panose="02020603050405020304" pitchFamily="18" charset="0"/>
                <a:cs typeface="Times New Roman" panose="02020603050405020304" pitchFamily="18" charset="0"/>
              </a:rPr>
              <a:t>Payın ilişkin bulunduğu mal bir Taşınmaz ise, </a:t>
            </a:r>
            <a:r>
              <a:rPr lang="tr-TR" sz="3600" b="1" dirty="0">
                <a:latin typeface="Times New Roman" panose="02020603050405020304" pitchFamily="18" charset="0"/>
                <a:cs typeface="Times New Roman" panose="02020603050405020304" pitchFamily="18" charset="0"/>
              </a:rPr>
              <a:t>gerekli şekil şartlarına uyulmalıdır. </a:t>
            </a:r>
          </a:p>
          <a:p>
            <a:pPr algn="just"/>
            <a:r>
              <a:rPr lang="tr-TR" sz="3600" b="1" i="1" dirty="0">
                <a:latin typeface="Times New Roman" panose="02020603050405020304" pitchFamily="18" charset="0"/>
                <a:cs typeface="Times New Roman" panose="02020603050405020304" pitchFamily="18" charset="0"/>
              </a:rPr>
              <a:t>Örneğin,</a:t>
            </a:r>
            <a:r>
              <a:rPr lang="tr-TR" sz="3600" dirty="0">
                <a:latin typeface="Times New Roman" panose="02020603050405020304" pitchFamily="18" charset="0"/>
                <a:cs typeface="Times New Roman" panose="02020603050405020304" pitchFamily="18" charset="0"/>
              </a:rPr>
              <a:t> Payın Satışına ilişkin Sözleşmenin Tapu Müdürü veya onu yetkilendireceği görevli tarafından düzenlenmesi gerekir (</a:t>
            </a:r>
            <a:r>
              <a:rPr lang="tr-TR" sz="3200" i="1" dirty="0">
                <a:latin typeface="Times New Roman" panose="02020603050405020304" pitchFamily="18" charset="0"/>
                <a:cs typeface="Times New Roman" panose="02020603050405020304" pitchFamily="18" charset="0"/>
              </a:rPr>
              <a:t>MK m. 706/ I, Tapu K. m. 26/1</a:t>
            </a:r>
            <a:r>
              <a:rPr lang="tr-TR" sz="32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73833449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Payın devredilmesi için </a:t>
            </a:r>
            <a:r>
              <a:rPr lang="tr-TR" sz="3600" dirty="0">
                <a:latin typeface="Times New Roman" panose="02020603050405020304" pitchFamily="18" charset="0"/>
                <a:cs typeface="Times New Roman" panose="02020603050405020304" pitchFamily="18" charset="0"/>
              </a:rPr>
              <a:t>de </a:t>
            </a:r>
            <a:r>
              <a:rPr lang="tr-TR" sz="3600" b="1" i="1" dirty="0">
                <a:latin typeface="Times New Roman" panose="02020603050405020304" pitchFamily="18" charset="0"/>
                <a:cs typeface="Times New Roman" panose="02020603050405020304" pitchFamily="18" charset="0"/>
              </a:rPr>
              <a:t>Paydaşın Tescil İsteminde bulunması </a:t>
            </a:r>
            <a:r>
              <a:rPr lang="tr-TR" sz="3600" dirty="0">
                <a:latin typeface="Times New Roman" panose="02020603050405020304" pitchFamily="18" charset="0"/>
                <a:cs typeface="Times New Roman" panose="02020603050405020304" pitchFamily="18" charset="0"/>
              </a:rPr>
              <a:t>ve </a:t>
            </a:r>
            <a:r>
              <a:rPr lang="tr-TR" sz="3600" b="1" i="1" dirty="0">
                <a:latin typeface="Times New Roman" panose="02020603050405020304" pitchFamily="18" charset="0"/>
                <a:cs typeface="Times New Roman" panose="02020603050405020304" pitchFamily="18" charset="0"/>
              </a:rPr>
              <a:t>Tescil yapılması </a:t>
            </a:r>
            <a:r>
              <a:rPr lang="tr-TR" sz="3600" b="1" dirty="0">
                <a:latin typeface="Times New Roman" panose="02020603050405020304" pitchFamily="18" charset="0"/>
                <a:cs typeface="Times New Roman" panose="02020603050405020304" pitchFamily="18" charset="0"/>
              </a:rPr>
              <a:t>şarttır</a:t>
            </a:r>
            <a:r>
              <a:rPr lang="tr-TR" sz="3600" dirty="0">
                <a:latin typeface="Times New Roman" panose="02020603050405020304" pitchFamily="18" charset="0"/>
                <a:cs typeface="Times New Roman" panose="02020603050405020304" pitchFamily="18" charset="0"/>
              </a:rPr>
              <a:t>. </a:t>
            </a:r>
          </a:p>
          <a:p>
            <a:pPr algn="just"/>
            <a:r>
              <a:rPr lang="tr-TR" sz="3600" b="1" dirty="0">
                <a:latin typeface="Times New Roman" panose="02020603050405020304" pitchFamily="18" charset="0"/>
                <a:cs typeface="Times New Roman" panose="02020603050405020304" pitchFamily="18" charset="0"/>
              </a:rPr>
              <a:t>Tescil işlemi yapılırken</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Paydaşın</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Tasarruf Yetkisini </a:t>
            </a:r>
            <a:r>
              <a:rPr lang="tr-TR" sz="3600" dirty="0">
                <a:latin typeface="Times New Roman" panose="02020603050405020304" pitchFamily="18" charset="0"/>
                <a:cs typeface="Times New Roman" panose="02020603050405020304" pitchFamily="18" charset="0"/>
              </a:rPr>
              <a:t>ve </a:t>
            </a:r>
            <a:r>
              <a:rPr lang="tr-TR" sz="3600" b="1" dirty="0">
                <a:latin typeface="Times New Roman" panose="02020603050405020304" pitchFamily="18" charset="0"/>
                <a:cs typeface="Times New Roman" panose="02020603050405020304" pitchFamily="18" charset="0"/>
              </a:rPr>
              <a:t>Tescilin Hukuki Sebebini ispat etmesi gerekir </a:t>
            </a:r>
            <a:r>
              <a:rPr lang="tr-TR" sz="36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MK m. 1015 / 1). </a:t>
            </a:r>
          </a:p>
          <a:p>
            <a:pPr algn="just"/>
            <a:r>
              <a:rPr lang="tr-TR" sz="3600" b="1" i="1" dirty="0">
                <a:latin typeface="Times New Roman" panose="02020603050405020304" pitchFamily="18" charset="0"/>
                <a:cs typeface="Times New Roman" panose="02020603050405020304" pitchFamily="18" charset="0"/>
              </a:rPr>
              <a:t>Taşınır bir Mala ilişkin Payın devredilmesinde ise</a:t>
            </a:r>
            <a:r>
              <a:rPr lang="tr-TR" sz="3600" i="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Malın Zilyetliği devredilmelidir. </a:t>
            </a:r>
          </a:p>
          <a:p>
            <a:pPr marL="0" indent="0">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5691775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400" b="1" dirty="0">
                <a:latin typeface="Times New Roman" panose="02020603050405020304" pitchFamily="18" charset="0"/>
                <a:cs typeface="Times New Roman" panose="02020603050405020304" pitchFamily="18" charset="0"/>
              </a:rPr>
              <a:t>Paydaşın Payını devredebilmesi için, diğer Paydaşların rızasını alması, </a:t>
            </a:r>
            <a:r>
              <a:rPr lang="tr-TR" sz="4400" dirty="0">
                <a:latin typeface="Times New Roman" panose="02020603050405020304" pitchFamily="18" charset="0"/>
                <a:cs typeface="Times New Roman" panose="02020603050405020304" pitchFamily="18" charset="0"/>
              </a:rPr>
              <a:t>kural olarak</a:t>
            </a:r>
            <a:r>
              <a:rPr lang="tr-TR" sz="4400" b="1" dirty="0">
                <a:latin typeface="Times New Roman" panose="02020603050405020304" pitchFamily="18" charset="0"/>
                <a:cs typeface="Times New Roman" panose="02020603050405020304" pitchFamily="18" charset="0"/>
              </a:rPr>
              <a:t>, gerekli değildir. </a:t>
            </a:r>
          </a:p>
          <a:p>
            <a:pPr algn="just"/>
            <a:r>
              <a:rPr lang="tr-TR" sz="4400" dirty="0">
                <a:latin typeface="Times New Roman" panose="02020603050405020304" pitchFamily="18" charset="0"/>
                <a:cs typeface="Times New Roman" panose="02020603050405020304" pitchFamily="18" charset="0"/>
              </a:rPr>
              <a:t>Fakat, </a:t>
            </a:r>
            <a:r>
              <a:rPr lang="tr-TR" sz="4400" b="1" dirty="0">
                <a:latin typeface="Times New Roman" panose="02020603050405020304" pitchFamily="18" charset="0"/>
                <a:cs typeface="Times New Roman" panose="02020603050405020304" pitchFamily="18" charset="0"/>
              </a:rPr>
              <a:t>Payı devretme yetkisi, </a:t>
            </a:r>
            <a:r>
              <a:rPr lang="tr-TR" sz="4400" b="1" i="1" dirty="0">
                <a:latin typeface="Times New Roman" panose="02020603050405020304" pitchFamily="18" charset="0"/>
                <a:cs typeface="Times New Roman" panose="02020603050405020304" pitchFamily="18" charset="0"/>
              </a:rPr>
              <a:t>Paydaşlara tanınan Yasal Önalım Hakkıyla </a:t>
            </a:r>
            <a:r>
              <a:rPr lang="tr-TR" sz="4400" b="1" dirty="0">
                <a:latin typeface="Times New Roman" panose="02020603050405020304" pitchFamily="18" charset="0"/>
                <a:cs typeface="Times New Roman" panose="02020603050405020304" pitchFamily="18" charset="0"/>
              </a:rPr>
              <a:t>sınırlanmıştır.   </a:t>
            </a:r>
          </a:p>
          <a:p>
            <a:pPr marL="0" indent="0" algn="just">
              <a:buNone/>
            </a:pPr>
            <a:endParaRPr lang="tr-TR" sz="2400" dirty="0"/>
          </a:p>
          <a:p>
            <a:pPr algn="just"/>
            <a:endParaRPr lang="tr-TR" sz="2400" b="1" dirty="0"/>
          </a:p>
          <a:p>
            <a:pPr marL="0" indent="0">
              <a:buNone/>
            </a:pPr>
            <a:endParaRPr lang="tr-TR" dirty="0"/>
          </a:p>
        </p:txBody>
      </p:sp>
    </p:spTree>
    <p:extLst>
      <p:ext uri="{BB962C8B-B14F-4D97-AF65-F5344CB8AC3E}">
        <p14:creationId xmlns:p14="http://schemas.microsoft.com/office/powerpoint/2010/main" val="374170493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MK m. 732 hükmüne göre</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bir Taşınmazdaki Mülkiyet Payının Satışında, </a:t>
            </a:r>
            <a:r>
              <a:rPr lang="tr-TR" sz="3600" b="1" dirty="0">
                <a:latin typeface="Times New Roman" panose="02020603050405020304" pitchFamily="18" charset="0"/>
                <a:cs typeface="Times New Roman" panose="02020603050405020304" pitchFamily="18" charset="0"/>
              </a:rPr>
              <a:t>diğer Paydaşlar</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Yasal Önalım Haklarını kullanarak </a:t>
            </a:r>
            <a:r>
              <a:rPr lang="tr-TR" sz="3600" b="1" dirty="0">
                <a:latin typeface="Times New Roman" panose="02020603050405020304" pitchFamily="18" charset="0"/>
                <a:cs typeface="Times New Roman" panose="02020603050405020304" pitchFamily="18" charset="0"/>
              </a:rPr>
              <a:t>o Payı öncelikle </a:t>
            </a:r>
            <a:r>
              <a:rPr lang="tr-TR" sz="3600" b="1" i="1" dirty="0">
                <a:latin typeface="Times New Roman" panose="02020603050405020304" pitchFamily="18" charset="0"/>
                <a:cs typeface="Times New Roman" panose="02020603050405020304" pitchFamily="18" charset="0"/>
              </a:rPr>
              <a:t>Satın alma hakkına </a:t>
            </a:r>
            <a:r>
              <a:rPr lang="tr-TR" sz="3600" b="1" dirty="0">
                <a:latin typeface="Times New Roman" panose="02020603050405020304" pitchFamily="18" charset="0"/>
                <a:cs typeface="Times New Roman" panose="02020603050405020304" pitchFamily="18" charset="0"/>
              </a:rPr>
              <a:t>sahiptirler. </a:t>
            </a:r>
          </a:p>
          <a:p>
            <a:pPr algn="just"/>
            <a:r>
              <a:rPr lang="tr-TR" sz="3600" dirty="0">
                <a:latin typeface="Times New Roman" panose="02020603050405020304" pitchFamily="18" charset="0"/>
                <a:cs typeface="Times New Roman" panose="02020603050405020304" pitchFamily="18" charset="0"/>
              </a:rPr>
              <a:t>Fakat, </a:t>
            </a:r>
            <a:r>
              <a:rPr lang="tr-TR" sz="3600" b="1" i="1" dirty="0">
                <a:latin typeface="Times New Roman" panose="02020603050405020304" pitchFamily="18" charset="0"/>
                <a:cs typeface="Times New Roman" panose="02020603050405020304" pitchFamily="18" charset="0"/>
              </a:rPr>
              <a:t>Pay bir Taşınmazın Mülkiyetine bağlı kılınmışsa</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o Pay bağlı olduğu Taşınmazın Mülkiyetinden ayrı olarak devredilemeyeceği </a:t>
            </a:r>
            <a:r>
              <a:rPr lang="tr-TR" sz="3600" dirty="0">
                <a:latin typeface="Times New Roman" panose="02020603050405020304" pitchFamily="18" charset="0"/>
                <a:cs typeface="Times New Roman" panose="02020603050405020304" pitchFamily="18" charset="0"/>
              </a:rPr>
              <a:t>için, bu durumda, </a:t>
            </a:r>
            <a:r>
              <a:rPr lang="tr-TR" sz="3600" b="1" dirty="0">
                <a:latin typeface="Times New Roman" panose="02020603050405020304" pitchFamily="18" charset="0"/>
                <a:cs typeface="Times New Roman" panose="02020603050405020304" pitchFamily="18" charset="0"/>
              </a:rPr>
              <a:t>Paydaşların </a:t>
            </a:r>
            <a:r>
              <a:rPr lang="tr-TR" sz="3600" b="1" i="1" dirty="0">
                <a:latin typeface="Times New Roman" panose="02020603050405020304" pitchFamily="18" charset="0"/>
                <a:cs typeface="Times New Roman" panose="02020603050405020304" pitchFamily="18" charset="0"/>
              </a:rPr>
              <a:t>Önalım Hakkı </a:t>
            </a:r>
            <a:r>
              <a:rPr lang="tr-TR" sz="3600" dirty="0">
                <a:latin typeface="Times New Roman" panose="02020603050405020304" pitchFamily="18" charset="0"/>
                <a:cs typeface="Times New Roman" panose="02020603050405020304" pitchFamily="18" charset="0"/>
              </a:rPr>
              <a:t>da </a:t>
            </a:r>
            <a:r>
              <a:rPr lang="tr-TR" sz="3600" b="1" dirty="0">
                <a:latin typeface="Times New Roman" panose="02020603050405020304" pitchFamily="18" charset="0"/>
                <a:cs typeface="Times New Roman" panose="02020603050405020304" pitchFamily="18" charset="0"/>
              </a:rPr>
              <a:t>yoktur. </a:t>
            </a:r>
          </a:p>
        </p:txBody>
      </p:sp>
    </p:spTree>
    <p:extLst>
      <p:ext uri="{BB962C8B-B14F-4D97-AF65-F5344CB8AC3E}">
        <p14:creationId xmlns:p14="http://schemas.microsoft.com/office/powerpoint/2010/main" val="9234712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4000" dirty="0">
                <a:latin typeface="Times New Roman" panose="02020603050405020304" pitchFamily="18" charset="0"/>
                <a:cs typeface="Times New Roman" panose="02020603050405020304" pitchFamily="18" charset="0"/>
              </a:rPr>
              <a:t>Böylece, </a:t>
            </a:r>
            <a:r>
              <a:rPr lang="tr-TR" sz="4000" b="1" i="1" dirty="0">
                <a:latin typeface="Times New Roman" panose="02020603050405020304" pitchFamily="18" charset="0"/>
                <a:cs typeface="Times New Roman" panose="02020603050405020304" pitchFamily="18" charset="0"/>
              </a:rPr>
              <a:t>iki Taşınmaz arasında kurulan Bağlılık</a:t>
            </a:r>
            <a:r>
              <a:rPr lang="tr-TR" sz="4000" dirty="0">
                <a:latin typeface="Times New Roman" panose="02020603050405020304" pitchFamily="18" charset="0"/>
                <a:cs typeface="Times New Roman" panose="02020603050405020304" pitchFamily="18" charset="0"/>
              </a:rPr>
              <a:t>, </a:t>
            </a:r>
            <a:r>
              <a:rPr lang="tr-TR" sz="4000" b="1" dirty="0">
                <a:latin typeface="Times New Roman" panose="02020603050405020304" pitchFamily="18" charset="0"/>
                <a:cs typeface="Times New Roman" panose="02020603050405020304" pitchFamily="18" charset="0"/>
              </a:rPr>
              <a:t>Evin bulunduğu Arsanın Tapu Kütüğündeki sayfasının </a:t>
            </a:r>
            <a:r>
              <a:rPr lang="tr-TR" sz="4000" b="1" i="1" dirty="0">
                <a:latin typeface="Times New Roman" panose="02020603050405020304" pitchFamily="18" charset="0"/>
                <a:cs typeface="Times New Roman" panose="02020603050405020304" pitchFamily="18" charset="0"/>
              </a:rPr>
              <a:t>Beyanlar Sütununda </a:t>
            </a:r>
            <a:r>
              <a:rPr lang="tr-TR" sz="4000" dirty="0">
                <a:latin typeface="Times New Roman" panose="02020603050405020304" pitchFamily="18" charset="0"/>
                <a:cs typeface="Times New Roman" panose="02020603050405020304" pitchFamily="18" charset="0"/>
              </a:rPr>
              <a:t>da gösterilir. </a:t>
            </a:r>
          </a:p>
          <a:p>
            <a:pPr algn="just"/>
            <a:r>
              <a:rPr lang="tr-TR" sz="4000" dirty="0">
                <a:latin typeface="Times New Roman" panose="02020603050405020304" pitchFamily="18" charset="0"/>
                <a:cs typeface="Times New Roman" panose="02020603050405020304" pitchFamily="18" charset="0"/>
              </a:rPr>
              <a:t>İşte </a:t>
            </a:r>
            <a:r>
              <a:rPr lang="tr-TR" sz="4000" b="1" dirty="0">
                <a:latin typeface="Times New Roman" panose="02020603050405020304" pitchFamily="18" charset="0"/>
                <a:cs typeface="Times New Roman" panose="02020603050405020304" pitchFamily="18" charset="0"/>
              </a:rPr>
              <a:t>Evin bulunduğu Taşınmazın Mülkiyetinin Devredilmesi, </a:t>
            </a:r>
            <a:r>
              <a:rPr lang="tr-TR" sz="4000" dirty="0">
                <a:latin typeface="Times New Roman" panose="02020603050405020304" pitchFamily="18" charset="0"/>
                <a:cs typeface="Times New Roman" panose="02020603050405020304" pitchFamily="18" charset="0"/>
              </a:rPr>
              <a:t>kendiliğinden</a:t>
            </a:r>
            <a:r>
              <a:rPr lang="tr-TR" sz="4000" b="1" dirty="0">
                <a:latin typeface="Times New Roman" panose="02020603050405020304" pitchFamily="18" charset="0"/>
                <a:cs typeface="Times New Roman" panose="02020603050405020304" pitchFamily="18" charset="0"/>
              </a:rPr>
              <a:t> diğer Taşınmazın Mülkiyetinin </a:t>
            </a:r>
            <a:r>
              <a:rPr lang="tr-TR" sz="4000" dirty="0">
                <a:latin typeface="Times New Roman" panose="02020603050405020304" pitchFamily="18" charset="0"/>
                <a:cs typeface="Times New Roman" panose="02020603050405020304" pitchFamily="18" charset="0"/>
              </a:rPr>
              <a:t>de </a:t>
            </a:r>
            <a:r>
              <a:rPr lang="tr-TR" sz="4000" b="1" dirty="0">
                <a:latin typeface="Times New Roman" panose="02020603050405020304" pitchFamily="18" charset="0"/>
                <a:cs typeface="Times New Roman" panose="02020603050405020304" pitchFamily="18" charset="0"/>
              </a:rPr>
              <a:t>devredilmesini sağlar. </a:t>
            </a:r>
          </a:p>
          <a:p>
            <a:endParaRPr lang="tr-TR" dirty="0"/>
          </a:p>
        </p:txBody>
      </p:sp>
    </p:spTree>
    <p:extLst>
      <p:ext uri="{BB962C8B-B14F-4D97-AF65-F5344CB8AC3E}">
        <p14:creationId xmlns:p14="http://schemas.microsoft.com/office/powerpoint/2010/main" val="391207420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dirty="0">
                <a:latin typeface="Times New Roman" panose="02020603050405020304" pitchFamily="18" charset="0"/>
                <a:cs typeface="Times New Roman" panose="02020603050405020304" pitchFamily="18" charset="0"/>
              </a:rPr>
              <a:t>Mülkiyetin Devri dışındaki Hakların, </a:t>
            </a:r>
            <a:r>
              <a:rPr lang="tr-TR" sz="3200" b="1" i="1" dirty="0">
                <a:latin typeface="Times New Roman" panose="02020603050405020304" pitchFamily="18" charset="0"/>
                <a:cs typeface="Times New Roman" panose="02020603050405020304" pitchFamily="18" charset="0"/>
              </a:rPr>
              <a:t>Payın Tamamı üzerinde kurulması </a:t>
            </a:r>
            <a:r>
              <a:rPr lang="tr-TR" sz="3200" b="1" dirty="0">
                <a:latin typeface="Times New Roman" panose="02020603050405020304" pitchFamily="18" charset="0"/>
                <a:cs typeface="Times New Roman" panose="02020603050405020304" pitchFamily="18" charset="0"/>
              </a:rPr>
              <a:t>gereklidir</a:t>
            </a:r>
            <a:r>
              <a:rPr lang="tr-TR" sz="3200" dirty="0">
                <a:latin typeface="Times New Roman" panose="02020603050405020304" pitchFamily="18" charset="0"/>
                <a:cs typeface="Times New Roman" panose="02020603050405020304" pitchFamily="18" charset="0"/>
              </a:rPr>
              <a:t>. </a:t>
            </a:r>
          </a:p>
          <a:p>
            <a:pPr algn="just"/>
            <a:r>
              <a:rPr lang="tr-TR" sz="3200" b="1" dirty="0">
                <a:latin typeface="Times New Roman" panose="02020603050405020304" pitchFamily="18" charset="0"/>
                <a:cs typeface="Times New Roman" panose="02020603050405020304" pitchFamily="18" charset="0"/>
              </a:rPr>
              <a:t>Kısmi olarak </a:t>
            </a:r>
            <a:r>
              <a:rPr lang="tr-TR" sz="3200" b="1" i="1" dirty="0">
                <a:latin typeface="Times New Roman" panose="02020603050405020304" pitchFamily="18" charset="0"/>
                <a:cs typeface="Times New Roman" panose="02020603050405020304" pitchFamily="18" charset="0"/>
              </a:rPr>
              <a:t>Rehin Hakkı </a:t>
            </a:r>
            <a:r>
              <a:rPr lang="tr-TR" sz="3200" dirty="0">
                <a:latin typeface="Times New Roman" panose="02020603050405020304" pitchFamily="18" charset="0"/>
                <a:cs typeface="Times New Roman" panose="02020603050405020304" pitchFamily="18" charset="0"/>
              </a:rPr>
              <a:t>veya </a:t>
            </a:r>
            <a:r>
              <a:rPr lang="tr-TR" sz="3200" b="1" i="1" dirty="0">
                <a:latin typeface="Times New Roman" panose="02020603050405020304" pitchFamily="18" charset="0"/>
                <a:cs typeface="Times New Roman" panose="02020603050405020304" pitchFamily="18" charset="0"/>
              </a:rPr>
              <a:t>İntifa Hakkı </a:t>
            </a:r>
            <a:r>
              <a:rPr lang="tr-TR" sz="3200" b="1" dirty="0">
                <a:latin typeface="Times New Roman" panose="02020603050405020304" pitchFamily="18" charset="0"/>
                <a:cs typeface="Times New Roman" panose="02020603050405020304" pitchFamily="18" charset="0"/>
              </a:rPr>
              <a:t>kurulması mümkün olmamalıdır. </a:t>
            </a:r>
          </a:p>
          <a:p>
            <a:pPr algn="just"/>
            <a:r>
              <a:rPr lang="tr-TR" sz="3200" dirty="0">
                <a:latin typeface="Times New Roman" panose="02020603050405020304" pitchFamily="18" charset="0"/>
                <a:cs typeface="Times New Roman" panose="02020603050405020304" pitchFamily="18" charset="0"/>
              </a:rPr>
              <a:t>Yine, </a:t>
            </a:r>
            <a:r>
              <a:rPr lang="tr-TR" sz="3200" b="1" i="1" dirty="0">
                <a:latin typeface="Times New Roman" panose="02020603050405020304" pitchFamily="18" charset="0"/>
                <a:cs typeface="Times New Roman" panose="02020603050405020304" pitchFamily="18" charset="0"/>
              </a:rPr>
              <a:t>Paya ilişkin Alım, Önalım</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ve</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Geri Alım Sözleşmeleri </a:t>
            </a:r>
            <a:r>
              <a:rPr lang="tr-TR" sz="3200" b="1" dirty="0">
                <a:latin typeface="Times New Roman" panose="02020603050405020304" pitchFamily="18" charset="0"/>
                <a:cs typeface="Times New Roman" panose="02020603050405020304" pitchFamily="18" charset="0"/>
              </a:rPr>
              <a:t>kurulabilir </a:t>
            </a:r>
            <a:r>
              <a:rPr lang="tr-TR" sz="3200" dirty="0">
                <a:latin typeface="Times New Roman" panose="02020603050405020304" pitchFamily="18" charset="0"/>
                <a:cs typeface="Times New Roman" panose="02020603050405020304" pitchFamily="18" charset="0"/>
              </a:rPr>
              <a:t>ve </a:t>
            </a:r>
            <a:r>
              <a:rPr lang="tr-TR" sz="3200" b="1" i="1" dirty="0">
                <a:latin typeface="Times New Roman" panose="02020603050405020304" pitchFamily="18" charset="0"/>
                <a:cs typeface="Times New Roman" panose="02020603050405020304" pitchFamily="18" charset="0"/>
              </a:rPr>
              <a:t>Tapu Kütüğüne </a:t>
            </a:r>
            <a:r>
              <a:rPr lang="tr-TR" sz="3200" b="1" dirty="0">
                <a:latin typeface="Times New Roman" panose="02020603050405020304" pitchFamily="18" charset="0"/>
                <a:cs typeface="Times New Roman" panose="02020603050405020304" pitchFamily="18" charset="0"/>
              </a:rPr>
              <a:t>şerh ettirilebilir.</a:t>
            </a:r>
            <a:r>
              <a:rPr lang="tr-TR" sz="3200" dirty="0">
                <a:latin typeface="Times New Roman" panose="02020603050405020304" pitchFamily="18" charset="0"/>
                <a:cs typeface="Times New Roman" panose="02020603050405020304" pitchFamily="18" charset="0"/>
              </a:rPr>
              <a:t> </a:t>
            </a:r>
          </a:p>
          <a:p>
            <a:pPr marL="0" indent="0" algn="just">
              <a:buNone/>
            </a:pPr>
            <a:r>
              <a:rPr lang="tr-TR" sz="2400" b="1" dirty="0">
                <a:latin typeface="Times New Roman" panose="02020603050405020304" pitchFamily="18" charset="0"/>
                <a:cs typeface="Times New Roman" panose="02020603050405020304" pitchFamily="18" charset="0"/>
              </a:rPr>
              <a:t>(</a:t>
            </a:r>
            <a:r>
              <a:rPr lang="tr-TR" sz="2400" b="1" i="1" dirty="0" err="1">
                <a:latin typeface="Times New Roman" panose="02020603050405020304" pitchFamily="18" charset="0"/>
                <a:cs typeface="Times New Roman" panose="02020603050405020304" pitchFamily="18" charset="0"/>
              </a:rPr>
              <a:t>Oğuzman</a:t>
            </a:r>
            <a:r>
              <a:rPr lang="tr-TR" sz="2400" b="1" i="1" dirty="0">
                <a:latin typeface="Times New Roman" panose="02020603050405020304" pitchFamily="18" charset="0"/>
                <a:cs typeface="Times New Roman" panose="02020603050405020304" pitchFamily="18" charset="0"/>
              </a:rPr>
              <a:t> / </a:t>
            </a:r>
            <a:r>
              <a:rPr lang="tr-TR" sz="2400" b="1" i="1" dirty="0" err="1">
                <a:latin typeface="Times New Roman" panose="02020603050405020304" pitchFamily="18" charset="0"/>
                <a:cs typeface="Times New Roman" panose="02020603050405020304" pitchFamily="18" charset="0"/>
              </a:rPr>
              <a:t>Seliçi</a:t>
            </a:r>
            <a:r>
              <a:rPr lang="tr-TR" sz="2400" b="1" i="1" dirty="0">
                <a:latin typeface="Times New Roman" panose="02020603050405020304" pitchFamily="18" charset="0"/>
                <a:cs typeface="Times New Roman" panose="02020603050405020304" pitchFamily="18" charset="0"/>
              </a:rPr>
              <a:t> / Oktay- Özdemir, </a:t>
            </a:r>
            <a:r>
              <a:rPr lang="tr-TR" sz="2400" i="1" dirty="0">
                <a:latin typeface="Times New Roman" panose="02020603050405020304" pitchFamily="18" charset="0"/>
                <a:cs typeface="Times New Roman" panose="02020603050405020304" pitchFamily="18" charset="0"/>
              </a:rPr>
              <a:t>Eşya Hukuku, 19. Bası, s. 307- 308)</a:t>
            </a:r>
          </a:p>
          <a:p>
            <a:pPr marL="0" indent="0">
              <a:buNone/>
            </a:pPr>
            <a:endParaRPr lang="tr-TR" dirty="0"/>
          </a:p>
        </p:txBody>
      </p:sp>
    </p:spTree>
    <p:extLst>
      <p:ext uri="{BB962C8B-B14F-4D97-AF65-F5344CB8AC3E}">
        <p14:creationId xmlns:p14="http://schemas.microsoft.com/office/powerpoint/2010/main" val="342529430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735169" y="1786988"/>
            <a:ext cx="10515600" cy="4351338"/>
          </a:xfrm>
        </p:spPr>
        <p:txBody>
          <a:bodyPr>
            <a:normAutofit/>
          </a:bodyPr>
          <a:lstStyle/>
          <a:p>
            <a:pPr algn="just"/>
            <a:r>
              <a:rPr lang="tr-TR" sz="3200" b="1" i="1" dirty="0">
                <a:latin typeface="Times New Roman" panose="02020603050405020304" pitchFamily="18" charset="0"/>
                <a:cs typeface="Times New Roman" panose="02020603050405020304" pitchFamily="18" charset="0"/>
              </a:rPr>
              <a:t>MK m. 688 / III hükmüne göre</a:t>
            </a:r>
            <a:r>
              <a:rPr lang="tr-TR" sz="3200" b="1" dirty="0">
                <a:latin typeface="Times New Roman" panose="02020603050405020304" pitchFamily="18" charset="0"/>
                <a:cs typeface="Times New Roman" panose="02020603050405020304" pitchFamily="18" charset="0"/>
              </a:rPr>
              <a:t>, Payın rehin edilmesi de mümkündür. </a:t>
            </a:r>
          </a:p>
          <a:p>
            <a:pPr algn="just"/>
            <a:r>
              <a:rPr lang="tr-TR" sz="3200" dirty="0">
                <a:latin typeface="Times New Roman" panose="02020603050405020304" pitchFamily="18" charset="0"/>
                <a:cs typeface="Times New Roman" panose="02020603050405020304" pitchFamily="18" charset="0"/>
              </a:rPr>
              <a:t>Fakat, </a:t>
            </a:r>
            <a:r>
              <a:rPr lang="tr-TR" sz="3200" b="1" dirty="0">
                <a:latin typeface="Times New Roman" panose="02020603050405020304" pitchFamily="18" charset="0"/>
                <a:cs typeface="Times New Roman" panose="02020603050405020304" pitchFamily="18" charset="0"/>
              </a:rPr>
              <a:t>Pay ancak bütün olarak rehin edilebilir</a:t>
            </a:r>
            <a:r>
              <a:rPr lang="tr-TR" sz="3200" dirty="0">
                <a:latin typeface="Times New Roman" panose="02020603050405020304" pitchFamily="18" charset="0"/>
                <a:cs typeface="Times New Roman" panose="02020603050405020304" pitchFamily="18" charset="0"/>
              </a:rPr>
              <a:t>. </a:t>
            </a:r>
          </a:p>
          <a:p>
            <a:pPr algn="just"/>
            <a:r>
              <a:rPr lang="tr-TR" sz="3200" dirty="0">
                <a:latin typeface="Times New Roman" panose="02020603050405020304" pitchFamily="18" charset="0"/>
                <a:cs typeface="Times New Roman" panose="02020603050405020304" pitchFamily="18" charset="0"/>
              </a:rPr>
              <a:t>Paydaş payını bölerek, bunun bir kısmını rehin edemez (</a:t>
            </a:r>
            <a:r>
              <a:rPr lang="tr-TR" sz="3200" i="1" dirty="0">
                <a:latin typeface="Times New Roman" panose="02020603050405020304" pitchFamily="18" charset="0"/>
                <a:cs typeface="Times New Roman" panose="02020603050405020304" pitchFamily="18" charset="0"/>
              </a:rPr>
              <a:t>TST m. 33 /2). </a:t>
            </a:r>
          </a:p>
          <a:p>
            <a:pPr algn="just"/>
            <a:r>
              <a:rPr lang="tr-TR" sz="3200" b="1" dirty="0">
                <a:latin typeface="Times New Roman" panose="02020603050405020304" pitchFamily="18" charset="0"/>
                <a:cs typeface="Times New Roman" panose="02020603050405020304" pitchFamily="18" charset="0"/>
              </a:rPr>
              <a:t>Payın Rehininde önemli olan diğer bir nokta </a:t>
            </a:r>
            <a:r>
              <a:rPr lang="tr-TR" sz="3200" dirty="0">
                <a:latin typeface="Times New Roman" panose="02020603050405020304" pitchFamily="18" charset="0"/>
                <a:cs typeface="Times New Roman" panose="02020603050405020304" pitchFamily="18" charset="0"/>
              </a:rPr>
              <a:t>ise, bir</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Payın Rehin Edilmesinin,</a:t>
            </a:r>
            <a:r>
              <a:rPr lang="tr-TR" sz="3200" b="1" dirty="0">
                <a:latin typeface="Times New Roman" panose="02020603050405020304" pitchFamily="18" charset="0"/>
                <a:cs typeface="Times New Roman" panose="02020603050405020304" pitchFamily="18" charset="0"/>
              </a:rPr>
              <a:t> sonradan Eşyanın tamamı üzerinde Rehin Hakkının kurulmasını engellemesidir. </a:t>
            </a:r>
          </a:p>
        </p:txBody>
      </p:sp>
    </p:spTree>
    <p:extLst>
      <p:ext uri="{BB962C8B-B14F-4D97-AF65-F5344CB8AC3E}">
        <p14:creationId xmlns:p14="http://schemas.microsoft.com/office/powerpoint/2010/main" val="242682724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dirty="0">
                <a:latin typeface="Times New Roman" panose="02020603050405020304" pitchFamily="18" charset="0"/>
                <a:cs typeface="Times New Roman" panose="02020603050405020304" pitchFamily="18" charset="0"/>
              </a:rPr>
              <a:t>Gerçekten,</a:t>
            </a:r>
            <a:r>
              <a:rPr lang="tr-TR" sz="3600" b="1" i="1" dirty="0">
                <a:latin typeface="Times New Roman" panose="02020603050405020304" pitchFamily="18" charset="0"/>
                <a:cs typeface="Times New Roman" panose="02020603050405020304" pitchFamily="18" charset="0"/>
              </a:rPr>
              <a:t> MK m. 692 / II hükmüne göre, </a:t>
            </a:r>
            <a:r>
              <a:rPr lang="tr-TR" sz="3600" b="1" dirty="0">
                <a:latin typeface="Times New Roman" panose="02020603050405020304" pitchFamily="18" charset="0"/>
                <a:cs typeface="Times New Roman" panose="02020603050405020304" pitchFamily="18" charset="0"/>
              </a:rPr>
              <a:t>Paylar üzerinde </a:t>
            </a:r>
            <a:r>
              <a:rPr lang="tr-TR" sz="3600" b="1" i="1" dirty="0">
                <a:latin typeface="Times New Roman" panose="02020603050405020304" pitchFamily="18" charset="0"/>
                <a:cs typeface="Times New Roman" panose="02020603050405020304" pitchFamily="18" charset="0"/>
              </a:rPr>
              <a:t>Taşınmaz Rehini</a:t>
            </a:r>
            <a:r>
              <a:rPr lang="tr-TR" sz="3600" i="1"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veya</a:t>
            </a:r>
            <a:r>
              <a:rPr lang="tr-TR" sz="3600" b="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Taşınmaz Yükü </a:t>
            </a:r>
            <a:r>
              <a:rPr lang="tr-TR" sz="3600" b="1" dirty="0">
                <a:latin typeface="Times New Roman" panose="02020603050405020304" pitchFamily="18" charset="0"/>
                <a:cs typeface="Times New Roman" panose="02020603050405020304" pitchFamily="18" charset="0"/>
              </a:rPr>
              <a:t>kurulmuşsa,</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Paydaşlar,</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Malın Tamamını </a:t>
            </a:r>
            <a:r>
              <a:rPr lang="tr-TR" sz="3600" b="1" i="1" dirty="0">
                <a:latin typeface="Times New Roman" panose="02020603050405020304" pitchFamily="18" charset="0"/>
                <a:cs typeface="Times New Roman" panose="02020603050405020304" pitchFamily="18" charset="0"/>
              </a:rPr>
              <a:t>benzer Haklarla </a:t>
            </a:r>
            <a:r>
              <a:rPr lang="tr-TR" sz="3600" b="1" dirty="0">
                <a:latin typeface="Times New Roman" panose="02020603050405020304" pitchFamily="18" charset="0"/>
                <a:cs typeface="Times New Roman" panose="02020603050405020304" pitchFamily="18" charset="0"/>
              </a:rPr>
              <a:t>kayıtlayamazlar. </a:t>
            </a:r>
          </a:p>
          <a:p>
            <a:pPr algn="just"/>
            <a:r>
              <a:rPr lang="tr-TR" sz="3600" dirty="0">
                <a:latin typeface="Times New Roman" panose="02020603050405020304" pitchFamily="18" charset="0"/>
                <a:cs typeface="Times New Roman" panose="02020603050405020304" pitchFamily="18" charset="0"/>
              </a:rPr>
              <a:t>Ancak </a:t>
            </a:r>
            <a:r>
              <a:rPr lang="tr-TR" sz="3600" b="1" dirty="0">
                <a:latin typeface="Times New Roman" panose="02020603050405020304" pitchFamily="18" charset="0"/>
                <a:cs typeface="Times New Roman" panose="02020603050405020304" pitchFamily="18" charset="0"/>
              </a:rPr>
              <a:t>İsviçre Federal Mahkemesi</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Pay üzerinde Taşınmaz Rehini kurulmuşsa, </a:t>
            </a:r>
            <a:r>
              <a:rPr lang="tr-TR" sz="3600" b="1" dirty="0">
                <a:latin typeface="Times New Roman" panose="02020603050405020304" pitchFamily="18" charset="0"/>
                <a:cs typeface="Times New Roman" panose="02020603050405020304" pitchFamily="18" charset="0"/>
              </a:rPr>
              <a:t>Malın Tamamının Rehin edilemeyeceğine ilişkin Yasağı</a:t>
            </a:r>
            <a:r>
              <a:rPr lang="tr-TR" sz="3600" dirty="0">
                <a:latin typeface="Times New Roman" panose="02020603050405020304" pitchFamily="18" charset="0"/>
                <a:cs typeface="Times New Roman" panose="02020603050405020304" pitchFamily="18" charset="0"/>
              </a:rPr>
              <a:t>, mutlak olarak </a:t>
            </a:r>
            <a:r>
              <a:rPr lang="tr-TR" sz="3600" b="1" dirty="0">
                <a:latin typeface="Times New Roman" panose="02020603050405020304" pitchFamily="18" charset="0"/>
                <a:cs typeface="Times New Roman" panose="02020603050405020304" pitchFamily="18" charset="0"/>
              </a:rPr>
              <a:t>kabul etmemektedir. </a:t>
            </a:r>
          </a:p>
          <a:p>
            <a:pPr marL="0" indent="0" algn="just">
              <a:buNone/>
            </a:pPr>
            <a:endParaRPr lang="tr-TR" sz="3600" b="1" dirty="0">
              <a:latin typeface="Times New Roman" panose="02020603050405020304" pitchFamily="18" charset="0"/>
              <a:cs typeface="Times New Roman" panose="02020603050405020304" pitchFamily="18" charset="0"/>
            </a:endParaRPr>
          </a:p>
          <a:p>
            <a:endParaRPr lang="tr-TR" sz="3600" dirty="0"/>
          </a:p>
        </p:txBody>
      </p:sp>
    </p:spTree>
    <p:extLst>
      <p:ext uri="{BB962C8B-B14F-4D97-AF65-F5344CB8AC3E}">
        <p14:creationId xmlns:p14="http://schemas.microsoft.com/office/powerpoint/2010/main" val="151365277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Mahkeme, </a:t>
            </a:r>
            <a:r>
              <a:rPr lang="tr-TR" sz="3600" b="1" i="1" dirty="0">
                <a:latin typeface="Times New Roman" panose="02020603050405020304" pitchFamily="18" charset="0"/>
                <a:cs typeface="Times New Roman" panose="02020603050405020304" pitchFamily="18" charset="0"/>
              </a:rPr>
              <a:t>İlgililerin, </a:t>
            </a:r>
            <a:r>
              <a:rPr lang="tr-TR" sz="3600" b="1" dirty="0">
                <a:latin typeface="Times New Roman" panose="02020603050405020304" pitchFamily="18" charset="0"/>
                <a:cs typeface="Times New Roman" panose="02020603050405020304" pitchFamily="18" charset="0"/>
              </a:rPr>
              <a:t>özellikle</a:t>
            </a:r>
            <a:r>
              <a:rPr lang="tr-TR" sz="3600" dirty="0">
                <a:latin typeface="Times New Roman" panose="02020603050405020304" pitchFamily="18" charset="0"/>
                <a:cs typeface="Times New Roman" panose="02020603050405020304" pitchFamily="18" charset="0"/>
              </a:rPr>
              <a:t> de </a:t>
            </a:r>
            <a:r>
              <a:rPr lang="tr-TR" sz="3600" b="1" dirty="0">
                <a:latin typeface="Times New Roman" panose="02020603050405020304" pitchFamily="18" charset="0"/>
                <a:cs typeface="Times New Roman" panose="02020603050405020304" pitchFamily="18" charset="0"/>
              </a:rPr>
              <a:t>Pay üzerinde Rehin Hakkına sahip olan Kişinin Rızası </a:t>
            </a:r>
            <a:r>
              <a:rPr lang="tr-TR" sz="3600" dirty="0">
                <a:latin typeface="Times New Roman" panose="02020603050405020304" pitchFamily="18" charset="0"/>
                <a:cs typeface="Times New Roman" panose="02020603050405020304" pitchFamily="18" charset="0"/>
              </a:rPr>
              <a:t>ile</a:t>
            </a:r>
            <a:r>
              <a:rPr lang="tr-TR" sz="3600" b="1"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sıra bakımından, </a:t>
            </a:r>
            <a:r>
              <a:rPr lang="tr-TR" sz="3600" b="1" dirty="0">
                <a:latin typeface="Times New Roman" panose="02020603050405020304" pitchFamily="18" charset="0"/>
                <a:cs typeface="Times New Roman" panose="02020603050405020304" pitchFamily="18" charset="0"/>
              </a:rPr>
              <a:t>Pay üzerindeki Rehin Hakkının önüne geçmek üzere, Taşınmazın tamamının Rehin edilebileceğini kabul etmektedir. </a:t>
            </a:r>
          </a:p>
          <a:p>
            <a:pPr algn="just"/>
            <a:r>
              <a:rPr lang="tr-TR" sz="3600" b="1" dirty="0">
                <a:latin typeface="Times New Roman" panose="02020603050405020304" pitchFamily="18" charset="0"/>
                <a:cs typeface="Times New Roman" panose="02020603050405020304" pitchFamily="18" charset="0"/>
              </a:rPr>
              <a:t>Şüphesiz, </a:t>
            </a:r>
            <a:r>
              <a:rPr lang="tr-TR" sz="3600" b="1" i="1" dirty="0">
                <a:latin typeface="Times New Roman" panose="02020603050405020304" pitchFamily="18" charset="0"/>
                <a:cs typeface="Times New Roman" panose="02020603050405020304" pitchFamily="18" charset="0"/>
              </a:rPr>
              <a:t>Taşınmazın tamamı Rehin edilmiş </a:t>
            </a:r>
            <a:r>
              <a:rPr lang="tr-TR" sz="3600" dirty="0">
                <a:latin typeface="Times New Roman" panose="02020603050405020304" pitchFamily="18" charset="0"/>
                <a:cs typeface="Times New Roman" panose="02020603050405020304" pitchFamily="18" charset="0"/>
              </a:rPr>
              <a:t>ise, </a:t>
            </a:r>
            <a:r>
              <a:rPr lang="tr-TR" sz="3600" b="1" dirty="0">
                <a:latin typeface="Times New Roman" panose="02020603050405020304" pitchFamily="18" charset="0"/>
                <a:cs typeface="Times New Roman" panose="02020603050405020304" pitchFamily="18" charset="0"/>
              </a:rPr>
              <a:t>sonradan Pay üzerinde Rehin Hakkı kurmak mümkündür. </a:t>
            </a:r>
          </a:p>
          <a:p>
            <a:pPr marL="0" indent="0">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265539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838200" y="1786988"/>
            <a:ext cx="10515600" cy="4351338"/>
          </a:xfrm>
        </p:spPr>
        <p:txBody>
          <a:bodyPr>
            <a:normAutofit/>
          </a:bodyPr>
          <a:lstStyle/>
          <a:p>
            <a:pPr algn="just"/>
            <a:r>
              <a:rPr lang="tr-TR" b="1" i="1" dirty="0">
                <a:latin typeface="Times New Roman" panose="02020603050405020304" pitchFamily="18" charset="0"/>
                <a:cs typeface="Times New Roman" panose="02020603050405020304" pitchFamily="18" charset="0"/>
              </a:rPr>
              <a:t>MK m. 688/ </a:t>
            </a:r>
            <a:r>
              <a:rPr lang="tr-TR" b="1" i="1" dirty="0" err="1">
                <a:latin typeface="Times New Roman" panose="02020603050405020304" pitchFamily="18" charset="0"/>
                <a:cs typeface="Times New Roman" panose="02020603050405020304" pitchFamily="18" charset="0"/>
              </a:rPr>
              <a:t>III’ün</a:t>
            </a:r>
            <a:r>
              <a:rPr lang="tr-TR" b="1" i="1" dirty="0">
                <a:latin typeface="Times New Roman" panose="02020603050405020304" pitchFamily="18" charset="0"/>
                <a:cs typeface="Times New Roman" panose="02020603050405020304" pitchFamily="18" charset="0"/>
              </a:rPr>
              <a:t> 2. cümlesinde</a:t>
            </a:r>
            <a:r>
              <a:rPr lang="tr-TR" dirty="0">
                <a:latin typeface="Times New Roman" panose="02020603050405020304" pitchFamily="18" charset="0"/>
                <a:cs typeface="Times New Roman" panose="02020603050405020304" pitchFamily="18" charset="0"/>
              </a:rPr>
              <a:t>, sadece </a:t>
            </a:r>
            <a:r>
              <a:rPr lang="tr-TR" b="1" dirty="0">
                <a:latin typeface="Times New Roman" panose="02020603050405020304" pitchFamily="18" charset="0"/>
                <a:cs typeface="Times New Roman" panose="02020603050405020304" pitchFamily="18" charset="0"/>
              </a:rPr>
              <a:t>Payın Devredilmesi </a:t>
            </a:r>
            <a:r>
              <a:rPr lang="tr-TR" dirty="0">
                <a:latin typeface="Times New Roman" panose="02020603050405020304" pitchFamily="18" charset="0"/>
                <a:cs typeface="Times New Roman" panose="02020603050405020304" pitchFamily="18" charset="0"/>
              </a:rPr>
              <a:t>ve </a:t>
            </a:r>
            <a:r>
              <a:rPr lang="tr-TR" b="1" dirty="0">
                <a:latin typeface="Times New Roman" panose="02020603050405020304" pitchFamily="18" charset="0"/>
                <a:cs typeface="Times New Roman" panose="02020603050405020304" pitchFamily="18" charset="0"/>
              </a:rPr>
              <a:t>Rehin edilmesinden</a:t>
            </a:r>
            <a:r>
              <a:rPr lang="tr-TR" dirty="0">
                <a:latin typeface="Times New Roman" panose="02020603050405020304" pitchFamily="18" charset="0"/>
                <a:cs typeface="Times New Roman" panose="02020603050405020304" pitchFamily="18" charset="0"/>
              </a:rPr>
              <a:t> söz edilmektedir. </a:t>
            </a:r>
          </a:p>
          <a:p>
            <a:pPr algn="just"/>
            <a:r>
              <a:rPr lang="tr-TR" dirty="0">
                <a:latin typeface="Times New Roman" panose="02020603050405020304" pitchFamily="18" charset="0"/>
                <a:cs typeface="Times New Roman" panose="02020603050405020304" pitchFamily="18" charset="0"/>
              </a:rPr>
              <a:t>Bununla birlikte, </a:t>
            </a:r>
            <a:r>
              <a:rPr lang="tr-TR" b="1" i="1" dirty="0">
                <a:latin typeface="Times New Roman" panose="02020603050405020304" pitchFamily="18" charset="0"/>
                <a:cs typeface="Times New Roman" panose="02020603050405020304" pitchFamily="18" charset="0"/>
              </a:rPr>
              <a:t>MK m. 688 / III hükmünün 1. cümlesinde,</a:t>
            </a:r>
            <a:r>
              <a:rPr lang="tr-TR" i="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Paydaşlardan her birinin kendi Payı </a:t>
            </a:r>
            <a:r>
              <a:rPr lang="tr-TR" dirty="0">
                <a:latin typeface="Times New Roman" panose="02020603050405020304" pitchFamily="18" charset="0"/>
                <a:cs typeface="Times New Roman" panose="02020603050405020304" pitchFamily="18" charset="0"/>
              </a:rPr>
              <a:t>bakımından</a:t>
            </a:r>
            <a:r>
              <a:rPr lang="tr-TR" b="1" dirty="0">
                <a:latin typeface="Times New Roman" panose="02020603050405020304" pitchFamily="18" charset="0"/>
                <a:cs typeface="Times New Roman" panose="02020603050405020304" pitchFamily="18" charset="0"/>
              </a:rPr>
              <a:t> Malik </a:t>
            </a:r>
            <a:r>
              <a:rPr lang="tr-TR" b="1" i="1" dirty="0">
                <a:latin typeface="Times New Roman" panose="02020603050405020304" pitchFamily="18" charset="0"/>
                <a:cs typeface="Times New Roman" panose="02020603050405020304" pitchFamily="18" charset="0"/>
              </a:rPr>
              <a:t>Hak</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ve </a:t>
            </a:r>
            <a:r>
              <a:rPr lang="tr-TR" b="1" i="1" dirty="0">
                <a:latin typeface="Times New Roman" panose="02020603050405020304" pitchFamily="18" charset="0"/>
                <a:cs typeface="Times New Roman" panose="02020603050405020304" pitchFamily="18" charset="0"/>
              </a:rPr>
              <a:t>Yükümlülüklerine</a:t>
            </a:r>
            <a:r>
              <a:rPr lang="tr-TR" b="1" dirty="0">
                <a:latin typeface="Times New Roman" panose="02020603050405020304" pitchFamily="18" charset="0"/>
                <a:cs typeface="Times New Roman" panose="02020603050405020304" pitchFamily="18" charset="0"/>
              </a:rPr>
              <a:t> sahip olduğu </a:t>
            </a:r>
            <a:r>
              <a:rPr lang="tr-TR" dirty="0">
                <a:latin typeface="Times New Roman" panose="02020603050405020304" pitchFamily="18" charset="0"/>
                <a:cs typeface="Times New Roman" panose="02020603050405020304" pitchFamily="18" charset="0"/>
              </a:rPr>
              <a:t>belirtildiğine</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göre,  </a:t>
            </a:r>
            <a:r>
              <a:rPr lang="tr-TR" b="1" dirty="0">
                <a:latin typeface="Times New Roman" panose="02020603050405020304" pitchFamily="18" charset="0"/>
                <a:cs typeface="Times New Roman" panose="02020603050405020304" pitchFamily="18" charset="0"/>
              </a:rPr>
              <a:t>Pay üzerinde, </a:t>
            </a:r>
            <a:r>
              <a:rPr lang="tr-TR" b="1" i="1" dirty="0">
                <a:latin typeface="Times New Roman" panose="02020603050405020304" pitchFamily="18" charset="0"/>
                <a:cs typeface="Times New Roman" panose="02020603050405020304" pitchFamily="18" charset="0"/>
              </a:rPr>
              <a:t>diğer Paydaşların Haklarını ihlal etmeyen Sınırlı Ayni Haklar</a:t>
            </a:r>
            <a:r>
              <a:rPr lang="tr-TR" i="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da </a:t>
            </a:r>
            <a:r>
              <a:rPr lang="tr-TR" b="1" dirty="0">
                <a:latin typeface="Times New Roman" panose="02020603050405020304" pitchFamily="18" charset="0"/>
                <a:cs typeface="Times New Roman" panose="02020603050405020304" pitchFamily="18" charset="0"/>
              </a:rPr>
              <a:t>kurulabilir.  </a:t>
            </a:r>
          </a:p>
          <a:p>
            <a:pPr algn="just"/>
            <a:r>
              <a:rPr lang="tr-TR" b="1" i="1" dirty="0">
                <a:latin typeface="Times New Roman" panose="02020603050405020304" pitchFamily="18" charset="0"/>
                <a:cs typeface="Times New Roman" panose="02020603050405020304" pitchFamily="18" charset="0"/>
              </a:rPr>
              <a:t>MK m. 697 </a:t>
            </a:r>
            <a:r>
              <a:rPr lang="tr-TR" i="1" dirty="0">
                <a:latin typeface="Times New Roman" panose="02020603050405020304" pitchFamily="18" charset="0"/>
                <a:cs typeface="Times New Roman" panose="02020603050405020304" pitchFamily="18" charset="0"/>
              </a:rPr>
              <a:t>ve</a:t>
            </a:r>
            <a:r>
              <a:rPr lang="tr-TR" b="1" i="1" dirty="0">
                <a:latin typeface="Times New Roman" panose="02020603050405020304" pitchFamily="18" charset="0"/>
                <a:cs typeface="Times New Roman" panose="02020603050405020304" pitchFamily="18" charset="0"/>
              </a:rPr>
              <a:t> m. 700 hükümlerinde, </a:t>
            </a:r>
            <a:r>
              <a:rPr lang="tr-TR" dirty="0">
                <a:latin typeface="Times New Roman" panose="02020603050405020304" pitchFamily="18" charset="0"/>
                <a:cs typeface="Times New Roman" panose="02020603050405020304" pitchFamily="18" charset="0"/>
              </a:rPr>
              <a:t>Pay üzerinde kurulan </a:t>
            </a:r>
            <a:r>
              <a:rPr lang="tr-TR" b="1" dirty="0">
                <a:latin typeface="Times New Roman" panose="02020603050405020304" pitchFamily="18" charset="0"/>
                <a:cs typeface="Times New Roman" panose="02020603050405020304" pitchFamily="18" charset="0"/>
              </a:rPr>
              <a:t>İntifa Hakkına</a:t>
            </a:r>
            <a:r>
              <a:rPr lang="tr-TR" dirty="0">
                <a:latin typeface="Times New Roman" panose="02020603050405020304" pitchFamily="18" charset="0"/>
                <a:cs typeface="Times New Roman" panose="02020603050405020304" pitchFamily="18" charset="0"/>
              </a:rPr>
              <a:t> ve </a:t>
            </a:r>
            <a:r>
              <a:rPr lang="tr-TR" b="1" i="1" dirty="0">
                <a:latin typeface="Times New Roman" panose="02020603050405020304" pitchFamily="18" charset="0"/>
                <a:cs typeface="Times New Roman" panose="02020603050405020304" pitchFamily="18" charset="0"/>
              </a:rPr>
              <a:t>MK m. 692 / II hükmünde </a:t>
            </a:r>
            <a:r>
              <a:rPr lang="tr-TR" dirty="0">
                <a:latin typeface="Times New Roman" panose="02020603050405020304" pitchFamily="18" charset="0"/>
                <a:cs typeface="Times New Roman" panose="02020603050405020304" pitchFamily="18" charset="0"/>
              </a:rPr>
              <a:t>ise, </a:t>
            </a:r>
            <a:r>
              <a:rPr lang="tr-TR" b="1" dirty="0">
                <a:latin typeface="Times New Roman" panose="02020603050405020304" pitchFamily="18" charset="0"/>
                <a:cs typeface="Times New Roman" panose="02020603050405020304" pitchFamily="18" charset="0"/>
              </a:rPr>
              <a:t>Pay üzerinde kurulan </a:t>
            </a:r>
            <a:r>
              <a:rPr lang="tr-TR" b="1" i="1" dirty="0">
                <a:latin typeface="Times New Roman" panose="02020603050405020304" pitchFamily="18" charset="0"/>
                <a:cs typeface="Times New Roman" panose="02020603050405020304" pitchFamily="18" charset="0"/>
              </a:rPr>
              <a:t>Taşınmaz Yüküne ilişkin hükümler </a:t>
            </a:r>
            <a:r>
              <a:rPr lang="tr-TR" dirty="0">
                <a:latin typeface="Times New Roman" panose="02020603050405020304" pitchFamily="18" charset="0"/>
                <a:cs typeface="Times New Roman" panose="02020603050405020304" pitchFamily="18" charset="0"/>
              </a:rPr>
              <a:t>yer almaktadır. </a:t>
            </a:r>
          </a:p>
          <a:p>
            <a:pPr marL="0" indent="0" algn="just">
              <a:buNone/>
            </a:pPr>
            <a:endParaRPr lang="tr-TR" sz="2400" dirty="0">
              <a:latin typeface="Times New Roman" panose="02020603050405020304" pitchFamily="18" charset="0"/>
              <a:cs typeface="Times New Roman" panose="02020603050405020304" pitchFamily="18" charset="0"/>
            </a:endParaRPr>
          </a:p>
          <a:p>
            <a:pPr algn="just"/>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11921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Buna karşılık </a:t>
            </a:r>
            <a:r>
              <a:rPr lang="tr-TR" b="1" i="1" dirty="0">
                <a:latin typeface="Times New Roman" panose="02020603050405020304" pitchFamily="18" charset="0"/>
                <a:cs typeface="Times New Roman" panose="02020603050405020304" pitchFamily="18" charset="0"/>
              </a:rPr>
              <a:t>Pay,</a:t>
            </a:r>
            <a:r>
              <a:rPr lang="tr-TR" b="1" dirty="0">
                <a:latin typeface="Times New Roman" panose="02020603050405020304" pitchFamily="18" charset="0"/>
                <a:cs typeface="Times New Roman" panose="02020603050405020304" pitchFamily="18" charset="0"/>
              </a:rPr>
              <a:t> diğer Paydaşların Haklarıyla bağdaşmayan </a:t>
            </a:r>
            <a:r>
              <a:rPr lang="tr-TR" b="1" i="1" dirty="0">
                <a:latin typeface="Times New Roman" panose="02020603050405020304" pitchFamily="18" charset="0"/>
                <a:cs typeface="Times New Roman" panose="02020603050405020304" pitchFamily="18" charset="0"/>
              </a:rPr>
              <a:t>İrtifak Haklarına </a:t>
            </a:r>
            <a:r>
              <a:rPr lang="tr-TR" b="1" dirty="0">
                <a:latin typeface="Times New Roman" panose="02020603050405020304" pitchFamily="18" charset="0"/>
                <a:cs typeface="Times New Roman" panose="02020603050405020304" pitchFamily="18" charset="0"/>
              </a:rPr>
              <a:t>konu olamaz. </a:t>
            </a:r>
          </a:p>
          <a:p>
            <a:pPr algn="just"/>
            <a:r>
              <a:rPr lang="tr-TR" b="1" dirty="0">
                <a:latin typeface="Times New Roman" panose="02020603050405020304" pitchFamily="18" charset="0"/>
                <a:cs typeface="Times New Roman" panose="02020603050405020304" pitchFamily="18" charset="0"/>
              </a:rPr>
              <a:t>Geçit Hakkı, bu </a:t>
            </a:r>
            <a:r>
              <a:rPr lang="tr-TR" dirty="0">
                <a:latin typeface="Times New Roman" panose="02020603050405020304" pitchFamily="18" charset="0"/>
                <a:cs typeface="Times New Roman" panose="02020603050405020304" pitchFamily="18" charset="0"/>
              </a:rPr>
              <a:t>duruma, </a:t>
            </a:r>
            <a:r>
              <a:rPr lang="tr-TR" b="1" dirty="0">
                <a:latin typeface="Times New Roman" panose="02020603050405020304" pitchFamily="18" charset="0"/>
                <a:cs typeface="Times New Roman" panose="02020603050405020304" pitchFamily="18" charset="0"/>
              </a:rPr>
              <a:t>örnek olarak </a:t>
            </a:r>
            <a:r>
              <a:rPr lang="tr-TR" dirty="0">
                <a:latin typeface="Times New Roman" panose="02020603050405020304" pitchFamily="18" charset="0"/>
                <a:cs typeface="Times New Roman" panose="02020603050405020304" pitchFamily="18" charset="0"/>
              </a:rPr>
              <a:t>verilmektedir.  Bir </a:t>
            </a:r>
            <a:r>
              <a:rPr lang="tr-TR" b="1" dirty="0">
                <a:latin typeface="Times New Roman" panose="02020603050405020304" pitchFamily="18" charset="0"/>
                <a:cs typeface="Times New Roman" panose="02020603050405020304" pitchFamily="18" charset="0"/>
              </a:rPr>
              <a:t>Taşınmaz Payı üzerinde bir Geçit Hakkı kurulmasına, </a:t>
            </a:r>
            <a:r>
              <a:rPr lang="tr-TR" dirty="0">
                <a:latin typeface="Times New Roman" panose="02020603050405020304" pitchFamily="18" charset="0"/>
                <a:cs typeface="Times New Roman" panose="02020603050405020304" pitchFamily="18" charset="0"/>
              </a:rPr>
              <a:t>gerek </a:t>
            </a:r>
            <a:r>
              <a:rPr lang="tr-TR" b="1" i="1" dirty="0">
                <a:latin typeface="Times New Roman" panose="02020603050405020304" pitchFamily="18" charset="0"/>
                <a:cs typeface="Times New Roman" panose="02020603050405020304" pitchFamily="18" charset="0"/>
              </a:rPr>
              <a:t>Payın</a:t>
            </a:r>
            <a:r>
              <a:rPr lang="tr-TR" b="1" dirty="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 gerek söz konusu </a:t>
            </a:r>
            <a:r>
              <a:rPr lang="tr-TR" b="1" i="1" dirty="0">
                <a:latin typeface="Times New Roman" panose="02020603050405020304" pitchFamily="18" charset="0"/>
                <a:cs typeface="Times New Roman" panose="02020603050405020304" pitchFamily="18" charset="0"/>
              </a:rPr>
              <a:t>İrtifakın niteliği </a:t>
            </a:r>
            <a:r>
              <a:rPr lang="tr-TR" dirty="0">
                <a:latin typeface="Times New Roman" panose="02020603050405020304" pitchFamily="18" charset="0"/>
                <a:cs typeface="Times New Roman" panose="02020603050405020304" pitchFamily="18" charset="0"/>
              </a:rPr>
              <a:t>imkân vermez. </a:t>
            </a:r>
          </a:p>
          <a:p>
            <a:pPr algn="just"/>
            <a:r>
              <a:rPr lang="tr-TR" dirty="0">
                <a:latin typeface="Times New Roman" panose="02020603050405020304" pitchFamily="18" charset="0"/>
                <a:cs typeface="Times New Roman" panose="02020603050405020304" pitchFamily="18" charset="0"/>
              </a:rPr>
              <a:t>Bu bağlamda, </a:t>
            </a:r>
            <a:r>
              <a:rPr lang="tr-TR" b="1" i="1" dirty="0">
                <a:latin typeface="Times New Roman" panose="02020603050405020304" pitchFamily="18" charset="0"/>
                <a:cs typeface="Times New Roman" panose="02020603050405020304" pitchFamily="18" charset="0"/>
              </a:rPr>
              <a:t>Geçit Hakkı,</a:t>
            </a:r>
            <a:r>
              <a:rPr lang="tr-TR" b="1" dirty="0">
                <a:latin typeface="Times New Roman" panose="02020603050405020304" pitchFamily="18" charset="0"/>
                <a:cs typeface="Times New Roman" panose="02020603050405020304" pitchFamily="18" charset="0"/>
              </a:rPr>
              <a:t> tüm Taşınmaz üzerinde </a:t>
            </a:r>
            <a:r>
              <a:rPr lang="tr-TR" dirty="0">
                <a:latin typeface="Times New Roman" panose="02020603050405020304" pitchFamily="18" charset="0"/>
                <a:cs typeface="Times New Roman" panose="02020603050405020304" pitchFamily="18" charset="0"/>
              </a:rPr>
              <a:t>bir</a:t>
            </a:r>
            <a:r>
              <a:rPr lang="tr-TR" b="1" dirty="0">
                <a:latin typeface="Times New Roman" panose="02020603050405020304" pitchFamily="18" charset="0"/>
                <a:cs typeface="Times New Roman" panose="02020603050405020304" pitchFamily="18" charset="0"/>
              </a:rPr>
              <a:t> Yük oluşturduğu </a:t>
            </a:r>
            <a:r>
              <a:rPr lang="tr-TR" dirty="0">
                <a:latin typeface="Times New Roman" panose="02020603050405020304" pitchFamily="18" charset="0"/>
                <a:cs typeface="Times New Roman" panose="02020603050405020304" pitchFamily="18" charset="0"/>
              </a:rPr>
              <a:t>için, </a:t>
            </a:r>
            <a:r>
              <a:rPr lang="tr-TR" b="1" dirty="0">
                <a:latin typeface="Times New Roman" panose="02020603050405020304" pitchFamily="18" charset="0"/>
                <a:cs typeface="Times New Roman" panose="02020603050405020304" pitchFamily="18" charset="0"/>
              </a:rPr>
              <a:t>Taşınmazın her zerresinde </a:t>
            </a:r>
            <a:r>
              <a:rPr lang="tr-TR" b="1" i="1" dirty="0">
                <a:latin typeface="Times New Roman" panose="02020603050405020304" pitchFamily="18" charset="0"/>
                <a:cs typeface="Times New Roman" panose="02020603050405020304" pitchFamily="18" charset="0"/>
              </a:rPr>
              <a:t>Mülkiyet Hakkına </a:t>
            </a:r>
            <a:r>
              <a:rPr lang="tr-TR" b="1" dirty="0">
                <a:latin typeface="Times New Roman" panose="02020603050405020304" pitchFamily="18" charset="0"/>
                <a:cs typeface="Times New Roman" panose="02020603050405020304" pitchFamily="18" charset="0"/>
              </a:rPr>
              <a:t>sahip olan diğer Paydaşların </a:t>
            </a:r>
            <a:r>
              <a:rPr lang="tr-TR" dirty="0">
                <a:latin typeface="Times New Roman" panose="02020603050405020304" pitchFamily="18" charset="0"/>
                <a:cs typeface="Times New Roman" panose="02020603050405020304" pitchFamily="18" charset="0"/>
              </a:rPr>
              <a:t>bu </a:t>
            </a:r>
            <a:r>
              <a:rPr lang="tr-TR" b="1" dirty="0">
                <a:latin typeface="Times New Roman" panose="02020603050405020304" pitchFamily="18" charset="0"/>
                <a:cs typeface="Times New Roman" panose="02020603050405020304" pitchFamily="18" charset="0"/>
              </a:rPr>
              <a:t>Hakkını ihlal eder. </a:t>
            </a:r>
          </a:p>
          <a:p>
            <a:pPr algn="just"/>
            <a:r>
              <a:rPr lang="tr-TR" b="1" dirty="0">
                <a:latin typeface="Times New Roman" panose="02020603050405020304" pitchFamily="18" charset="0"/>
                <a:cs typeface="Times New Roman" panose="02020603050405020304" pitchFamily="18" charset="0"/>
              </a:rPr>
              <a:t>Geçit Hakkı Sahibinin</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diğer Paydaşların Mülkiyet Hakkını ihlal etmeksizin</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o yerden geçme imkânı yoktur. </a:t>
            </a:r>
          </a:p>
          <a:p>
            <a:pPr marL="0" indent="0" algn="just">
              <a:buNone/>
            </a:pPr>
            <a:endParaRPr lang="tr-TR" dirty="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47086842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a:latin typeface="Times New Roman" panose="02020603050405020304" pitchFamily="18" charset="0"/>
                <a:cs typeface="Times New Roman" panose="02020603050405020304" pitchFamily="18" charset="0"/>
              </a:rPr>
              <a:t>Aynı şekilde</a:t>
            </a:r>
            <a:r>
              <a:rPr lang="tr-TR" sz="3200" b="1" dirty="0">
                <a:latin typeface="Times New Roman" panose="02020603050405020304" pitchFamily="18" charset="0"/>
                <a:cs typeface="Times New Roman" panose="02020603050405020304" pitchFamily="18" charset="0"/>
              </a:rPr>
              <a:t>, Pay üzerinde </a:t>
            </a:r>
            <a:r>
              <a:rPr lang="tr-TR" sz="3200" b="1" i="1" dirty="0">
                <a:latin typeface="Times New Roman" panose="02020603050405020304" pitchFamily="18" charset="0"/>
                <a:cs typeface="Times New Roman" panose="02020603050405020304" pitchFamily="18" charset="0"/>
              </a:rPr>
              <a:t>Üst Hakkı </a:t>
            </a:r>
            <a:r>
              <a:rPr lang="tr-TR" sz="3200" dirty="0">
                <a:latin typeface="Times New Roman" panose="02020603050405020304" pitchFamily="18" charset="0"/>
                <a:cs typeface="Times New Roman" panose="02020603050405020304" pitchFamily="18" charset="0"/>
              </a:rPr>
              <a:t>ve </a:t>
            </a:r>
            <a:r>
              <a:rPr lang="tr-TR" sz="3200" b="1" i="1" dirty="0">
                <a:latin typeface="Times New Roman" panose="02020603050405020304" pitchFamily="18" charset="0"/>
                <a:cs typeface="Times New Roman" panose="02020603050405020304" pitchFamily="18" charset="0"/>
              </a:rPr>
              <a:t>Kaynak Hakkı </a:t>
            </a:r>
            <a:r>
              <a:rPr lang="tr-TR" sz="3200" dirty="0">
                <a:latin typeface="Times New Roman" panose="02020603050405020304" pitchFamily="18" charset="0"/>
                <a:cs typeface="Times New Roman" panose="02020603050405020304" pitchFamily="18" charset="0"/>
              </a:rPr>
              <a:t>da </a:t>
            </a:r>
            <a:r>
              <a:rPr lang="tr-TR" sz="3200" b="1" dirty="0">
                <a:latin typeface="Times New Roman" panose="02020603050405020304" pitchFamily="18" charset="0"/>
                <a:cs typeface="Times New Roman" panose="02020603050405020304" pitchFamily="18" charset="0"/>
              </a:rPr>
              <a:t>kurulamaz. </a:t>
            </a:r>
          </a:p>
          <a:p>
            <a:pPr algn="just"/>
            <a:r>
              <a:rPr lang="tr-TR" sz="3200" b="1" dirty="0">
                <a:latin typeface="Times New Roman" panose="02020603050405020304" pitchFamily="18" charset="0"/>
                <a:cs typeface="Times New Roman" panose="02020603050405020304" pitchFamily="18" charset="0"/>
              </a:rPr>
              <a:t>Bu tür </a:t>
            </a:r>
            <a:r>
              <a:rPr lang="tr-TR" sz="3200" b="1" i="1" dirty="0">
                <a:latin typeface="Times New Roman" panose="02020603050405020304" pitchFamily="18" charset="0"/>
                <a:cs typeface="Times New Roman" panose="02020603050405020304" pitchFamily="18" charset="0"/>
              </a:rPr>
              <a:t>Sınırlı Ayni Haklar </a:t>
            </a:r>
            <a:r>
              <a:rPr lang="tr-TR" sz="3200" dirty="0">
                <a:latin typeface="Times New Roman" panose="02020603050405020304" pitchFamily="18" charset="0"/>
                <a:cs typeface="Times New Roman" panose="02020603050405020304" pitchFamily="18" charset="0"/>
              </a:rPr>
              <a:t>da Pay üzerinde değil, </a:t>
            </a:r>
            <a:r>
              <a:rPr lang="tr-TR" sz="3200" b="1" i="1" dirty="0">
                <a:latin typeface="Times New Roman" panose="02020603050405020304" pitchFamily="18" charset="0"/>
                <a:cs typeface="Times New Roman" panose="02020603050405020304" pitchFamily="18" charset="0"/>
              </a:rPr>
              <a:t>Paydaşların</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Oybirliğiyle alacakları </a:t>
            </a:r>
            <a:r>
              <a:rPr lang="tr-TR" sz="3200" i="1" dirty="0">
                <a:latin typeface="Times New Roman" panose="02020603050405020304" pitchFamily="18" charset="0"/>
                <a:cs typeface="Times New Roman" panose="02020603050405020304" pitchFamily="18" charset="0"/>
              </a:rPr>
              <a:t>bir </a:t>
            </a:r>
            <a:r>
              <a:rPr lang="tr-TR" sz="3200" b="1" i="1" dirty="0">
                <a:latin typeface="Times New Roman" panose="02020603050405020304" pitchFamily="18" charset="0"/>
                <a:cs typeface="Times New Roman" panose="02020603050405020304" pitchFamily="18" charset="0"/>
              </a:rPr>
              <a:t>Karar </a:t>
            </a:r>
            <a:r>
              <a:rPr lang="tr-TR" sz="3200" dirty="0">
                <a:latin typeface="Times New Roman" panose="02020603050405020304" pitchFamily="18" charset="0"/>
                <a:cs typeface="Times New Roman" panose="02020603050405020304" pitchFamily="18" charset="0"/>
              </a:rPr>
              <a:t>ile </a:t>
            </a:r>
            <a:r>
              <a:rPr lang="tr-TR" sz="3200" b="1" dirty="0">
                <a:latin typeface="Times New Roman" panose="02020603050405020304" pitchFamily="18" charset="0"/>
                <a:cs typeface="Times New Roman" panose="02020603050405020304" pitchFamily="18" charset="0"/>
              </a:rPr>
              <a:t>Taşınmazın</a:t>
            </a:r>
            <a:r>
              <a:rPr lang="tr-TR" sz="3200" dirty="0">
                <a:latin typeface="Times New Roman" panose="02020603050405020304" pitchFamily="18" charset="0"/>
                <a:cs typeface="Times New Roman" panose="02020603050405020304" pitchFamily="18" charset="0"/>
              </a:rPr>
              <a:t> ancak </a:t>
            </a:r>
            <a:r>
              <a:rPr lang="tr-TR" sz="3200" b="1" dirty="0">
                <a:latin typeface="Times New Roman" panose="02020603050405020304" pitchFamily="18" charset="0"/>
                <a:cs typeface="Times New Roman" panose="02020603050405020304" pitchFamily="18" charset="0"/>
              </a:rPr>
              <a:t>tamamı üzerinde kurulabilir.  </a:t>
            </a:r>
          </a:p>
          <a:p>
            <a:pPr algn="just"/>
            <a:r>
              <a:rPr lang="tr-TR" sz="3200" dirty="0">
                <a:latin typeface="Times New Roman" panose="02020603050405020304" pitchFamily="18" charset="0"/>
                <a:cs typeface="Times New Roman" panose="02020603050405020304" pitchFamily="18" charset="0"/>
              </a:rPr>
              <a:t>Her Paydaş, </a:t>
            </a:r>
            <a:r>
              <a:rPr lang="tr-TR" sz="3200" b="1" dirty="0">
                <a:latin typeface="Times New Roman" panose="02020603050405020304" pitchFamily="18" charset="0"/>
                <a:cs typeface="Times New Roman" panose="02020603050405020304" pitchFamily="18" charset="0"/>
              </a:rPr>
              <a:t>Payı üzerinde</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diğer Paydaşların Hakları </a:t>
            </a:r>
            <a:r>
              <a:rPr lang="tr-TR" sz="3200" i="1" dirty="0">
                <a:latin typeface="Times New Roman" panose="02020603050405020304" pitchFamily="18" charset="0"/>
                <a:cs typeface="Times New Roman" panose="02020603050405020304" pitchFamily="18" charset="0"/>
              </a:rPr>
              <a:t>ile </a:t>
            </a:r>
            <a:r>
              <a:rPr lang="tr-TR" sz="3200" b="1" dirty="0">
                <a:latin typeface="Times New Roman" panose="02020603050405020304" pitchFamily="18" charset="0"/>
                <a:cs typeface="Times New Roman" panose="02020603050405020304" pitchFamily="18" charset="0"/>
              </a:rPr>
              <a:t>bağdaşan </a:t>
            </a:r>
            <a:r>
              <a:rPr lang="tr-TR" sz="3200" b="1" i="1" dirty="0">
                <a:latin typeface="Times New Roman" panose="02020603050405020304" pitchFamily="18" charset="0"/>
                <a:cs typeface="Times New Roman" panose="02020603050405020304" pitchFamily="18" charset="0"/>
              </a:rPr>
              <a:t>Önalım</a:t>
            </a:r>
            <a:r>
              <a:rPr lang="tr-TR" sz="3200" i="1" dirty="0">
                <a:latin typeface="Times New Roman" panose="02020603050405020304" pitchFamily="18" charset="0"/>
                <a:cs typeface="Times New Roman" panose="02020603050405020304" pitchFamily="18" charset="0"/>
              </a:rPr>
              <a:t>,</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Alım,</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Geri Alım Hakları </a:t>
            </a:r>
            <a:r>
              <a:rPr lang="tr-TR" sz="3200" b="1" dirty="0">
                <a:latin typeface="Times New Roman" panose="02020603050405020304" pitchFamily="18" charset="0"/>
                <a:cs typeface="Times New Roman" panose="02020603050405020304" pitchFamily="18" charset="0"/>
              </a:rPr>
              <a:t>tanıyıp,</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bu Hakları </a:t>
            </a:r>
            <a:r>
              <a:rPr lang="tr-TR" sz="3200" b="1" i="1" dirty="0">
                <a:latin typeface="Times New Roman" panose="02020603050405020304" pitchFamily="18" charset="0"/>
                <a:cs typeface="Times New Roman" panose="02020603050405020304" pitchFamily="18" charset="0"/>
              </a:rPr>
              <a:t>Tapu Kütüğüne </a:t>
            </a:r>
            <a:r>
              <a:rPr lang="tr-TR" sz="3200" b="1" dirty="0">
                <a:latin typeface="Times New Roman" panose="02020603050405020304" pitchFamily="18" charset="0"/>
                <a:cs typeface="Times New Roman" panose="02020603050405020304" pitchFamily="18" charset="0"/>
              </a:rPr>
              <a:t>şerh ettirebilir. </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algn="just"/>
            <a:endParaRPr lang="tr-TR" sz="2400" dirty="0">
              <a:latin typeface="Times New Roman" panose="02020603050405020304" pitchFamily="18" charset="0"/>
              <a:cs typeface="Times New Roman" panose="02020603050405020304" pitchFamily="18" charset="0"/>
            </a:endParaRPr>
          </a:p>
          <a:p>
            <a:endParaRPr lang="tr-TR" sz="2400" dirty="0"/>
          </a:p>
          <a:p>
            <a:pPr marL="0" indent="0" algn="just">
              <a:buNone/>
            </a:pPr>
            <a:endParaRPr lang="tr-TR" sz="2400" dirty="0"/>
          </a:p>
          <a:p>
            <a:pPr algn="just"/>
            <a:endParaRPr lang="tr-TR" sz="2400" dirty="0"/>
          </a:p>
          <a:p>
            <a:pPr algn="just"/>
            <a:endParaRPr lang="tr-TR" sz="2400" dirty="0"/>
          </a:p>
          <a:p>
            <a:pPr algn="just"/>
            <a:endParaRPr lang="tr-TR" sz="2400" dirty="0"/>
          </a:p>
          <a:p>
            <a:pPr algn="just"/>
            <a:endParaRPr lang="tr-TR" dirty="0"/>
          </a:p>
          <a:p>
            <a:endParaRPr lang="tr-TR" dirty="0"/>
          </a:p>
        </p:txBody>
      </p:sp>
    </p:spTree>
    <p:extLst>
      <p:ext uri="{BB962C8B-B14F-4D97-AF65-F5344CB8AC3E}">
        <p14:creationId xmlns:p14="http://schemas.microsoft.com/office/powerpoint/2010/main" val="191803082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b="1" dirty="0">
                <a:latin typeface="Times New Roman" panose="02020603050405020304" pitchFamily="18" charset="0"/>
                <a:cs typeface="Times New Roman" panose="02020603050405020304" pitchFamily="18" charset="0"/>
              </a:rPr>
              <a:t>Pay, </a:t>
            </a:r>
            <a:r>
              <a:rPr lang="tr-TR" sz="3600" dirty="0">
                <a:latin typeface="Times New Roman" panose="02020603050405020304" pitchFamily="18" charset="0"/>
                <a:cs typeface="Times New Roman" panose="02020603050405020304" pitchFamily="18" charset="0"/>
              </a:rPr>
              <a:t>sadece </a:t>
            </a:r>
            <a:r>
              <a:rPr lang="tr-TR" sz="3600" b="1" dirty="0">
                <a:latin typeface="Times New Roman" panose="02020603050405020304" pitchFamily="18" charset="0"/>
                <a:cs typeface="Times New Roman" panose="02020603050405020304" pitchFamily="18" charset="0"/>
              </a:rPr>
              <a:t>Bağımsız, </a:t>
            </a:r>
            <a:r>
              <a:rPr lang="tr-TR" sz="3600" b="1" i="1" dirty="0">
                <a:latin typeface="Times New Roman" panose="02020603050405020304" pitchFamily="18" charset="0"/>
                <a:cs typeface="Times New Roman" panose="02020603050405020304" pitchFamily="18" charset="0"/>
              </a:rPr>
              <a:t>Kişiye Bağlı Paylı Mülkiyette</a:t>
            </a:r>
            <a:r>
              <a:rPr lang="tr-TR" sz="3600" b="1" dirty="0">
                <a:latin typeface="Times New Roman" panose="02020603050405020304" pitchFamily="18" charset="0"/>
                <a:cs typeface="Times New Roman" panose="02020603050405020304" pitchFamily="18" charset="0"/>
              </a:rPr>
              <a:t>, bağımsız olarak devredilebilir, </a:t>
            </a:r>
            <a:r>
              <a:rPr lang="tr-TR" sz="3600" b="1" i="1" dirty="0">
                <a:latin typeface="Times New Roman" panose="02020603050405020304" pitchFamily="18" charset="0"/>
                <a:cs typeface="Times New Roman" panose="02020603050405020304" pitchFamily="18" charset="0"/>
              </a:rPr>
              <a:t>Sınırlı Ayni Haklara </a:t>
            </a:r>
            <a:r>
              <a:rPr lang="tr-TR" sz="3600" dirty="0">
                <a:latin typeface="Times New Roman" panose="02020603050405020304" pitchFamily="18" charset="0"/>
                <a:cs typeface="Times New Roman" panose="02020603050405020304" pitchFamily="18" charset="0"/>
              </a:rPr>
              <a:t>veya </a:t>
            </a:r>
            <a:r>
              <a:rPr lang="tr-TR" sz="3600" b="1" i="1" dirty="0">
                <a:latin typeface="Times New Roman" panose="02020603050405020304" pitchFamily="18" charset="0"/>
                <a:cs typeface="Times New Roman" panose="02020603050405020304" pitchFamily="18" charset="0"/>
              </a:rPr>
              <a:t>Alım Hakkına</a:t>
            </a:r>
            <a:r>
              <a:rPr lang="tr-TR" sz="3600" b="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Geri Alım Hakkına</a:t>
            </a:r>
            <a:r>
              <a:rPr lang="tr-TR" sz="3600" b="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Önalım</a:t>
            </a:r>
            <a:r>
              <a:rPr lang="tr-TR" sz="3600" b="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Haklarına</a:t>
            </a:r>
            <a:r>
              <a:rPr lang="tr-TR" sz="3600" i="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konu olabilir. </a:t>
            </a:r>
          </a:p>
          <a:p>
            <a:pPr algn="just"/>
            <a:r>
              <a:rPr lang="tr-TR" sz="3600" dirty="0">
                <a:latin typeface="Times New Roman" panose="02020603050405020304" pitchFamily="18" charset="0"/>
                <a:cs typeface="Times New Roman" panose="02020603050405020304" pitchFamily="18" charset="0"/>
              </a:rPr>
              <a:t>Oysa, </a:t>
            </a:r>
            <a:r>
              <a:rPr lang="tr-TR" sz="3600" b="1" dirty="0">
                <a:latin typeface="Times New Roman" panose="02020603050405020304" pitchFamily="18" charset="0"/>
                <a:cs typeface="Times New Roman" panose="02020603050405020304" pitchFamily="18" charset="0"/>
              </a:rPr>
              <a:t>Bağımlı</a:t>
            </a:r>
            <a:r>
              <a:rPr lang="tr-TR" sz="3600" dirty="0">
                <a:latin typeface="Times New Roman" panose="02020603050405020304" pitchFamily="18" charset="0"/>
                <a:cs typeface="Times New Roman" panose="02020603050405020304" pitchFamily="18" charset="0"/>
              </a:rPr>
              <a:t>, yani </a:t>
            </a:r>
            <a:r>
              <a:rPr lang="tr-TR" sz="3600" b="1" i="1" dirty="0">
                <a:latin typeface="Times New Roman" panose="02020603050405020304" pitchFamily="18" charset="0"/>
                <a:cs typeface="Times New Roman" panose="02020603050405020304" pitchFamily="18" charset="0"/>
              </a:rPr>
              <a:t>Eşyaya Bağlı Paylı Mülkiyette</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Payın Mülkiyetine bağlandığı Taşınmazdan bağımsız olarak bu Haklara konu olması mümkün değildir. </a:t>
            </a:r>
          </a:p>
          <a:p>
            <a:endParaRPr lang="tr-TR" dirty="0"/>
          </a:p>
        </p:txBody>
      </p:sp>
    </p:spTree>
    <p:extLst>
      <p:ext uri="{BB962C8B-B14F-4D97-AF65-F5344CB8AC3E}">
        <p14:creationId xmlns:p14="http://schemas.microsoft.com/office/powerpoint/2010/main" val="333587967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u="sng" dirty="0">
                <a:latin typeface="Times New Roman" panose="02020603050405020304" pitchFamily="18" charset="0"/>
                <a:cs typeface="Times New Roman" panose="02020603050405020304" pitchFamily="18" charset="0"/>
              </a:rPr>
              <a:t>Paydaşların Paylarına  ilişkin olarak Malın Maddi Kullanımını hedefleyen Borçlandırıcı İşlemler, </a:t>
            </a:r>
            <a:r>
              <a:rPr lang="tr-TR" sz="3200" b="1" i="1" dirty="0">
                <a:latin typeface="Times New Roman" panose="02020603050405020304" pitchFamily="18" charset="0"/>
                <a:cs typeface="Times New Roman" panose="02020603050405020304" pitchFamily="18" charset="0"/>
              </a:rPr>
              <a:t>örneğin, </a:t>
            </a:r>
            <a:r>
              <a:rPr lang="tr-TR" sz="3200" b="1" dirty="0">
                <a:latin typeface="Times New Roman" panose="02020603050405020304" pitchFamily="18" charset="0"/>
                <a:cs typeface="Times New Roman" panose="02020603050405020304" pitchFamily="18" charset="0"/>
              </a:rPr>
              <a:t>Kira Sözleşmesi yapıp yapamayacakları konusunda</a:t>
            </a:r>
            <a:r>
              <a:rPr lang="tr-TR" sz="3200" dirty="0">
                <a:latin typeface="Times New Roman" panose="02020603050405020304" pitchFamily="18" charset="0"/>
                <a:cs typeface="Times New Roman" panose="02020603050405020304" pitchFamily="18" charset="0"/>
              </a:rPr>
              <a:t> değişik </a:t>
            </a:r>
            <a:r>
              <a:rPr lang="tr-TR" sz="3200" b="1" dirty="0">
                <a:latin typeface="Times New Roman" panose="02020603050405020304" pitchFamily="18" charset="0"/>
                <a:cs typeface="Times New Roman" panose="02020603050405020304" pitchFamily="18" charset="0"/>
              </a:rPr>
              <a:t>Yargıtay İçtihatları </a:t>
            </a:r>
            <a:r>
              <a:rPr lang="tr-TR" sz="3200" dirty="0">
                <a:latin typeface="Times New Roman" panose="02020603050405020304" pitchFamily="18" charset="0"/>
                <a:cs typeface="Times New Roman" panose="02020603050405020304" pitchFamily="18" charset="0"/>
              </a:rPr>
              <a:t>ve </a:t>
            </a:r>
            <a:r>
              <a:rPr lang="tr-TR" sz="3200" b="1" dirty="0">
                <a:latin typeface="Times New Roman" panose="02020603050405020304" pitchFamily="18" charset="0"/>
                <a:cs typeface="Times New Roman" panose="02020603050405020304" pitchFamily="18" charset="0"/>
              </a:rPr>
              <a:t>Kararları </a:t>
            </a:r>
            <a:r>
              <a:rPr lang="tr-TR" sz="3200" dirty="0">
                <a:latin typeface="Times New Roman" panose="02020603050405020304" pitchFamily="18" charset="0"/>
                <a:cs typeface="Times New Roman" panose="02020603050405020304" pitchFamily="18" charset="0"/>
              </a:rPr>
              <a:t>bulunmaktadır. </a:t>
            </a:r>
          </a:p>
          <a:p>
            <a:pPr algn="just"/>
            <a:r>
              <a:rPr lang="tr-TR" sz="3200" b="1" dirty="0">
                <a:latin typeface="Times New Roman" panose="02020603050405020304" pitchFamily="18" charset="0"/>
                <a:cs typeface="Times New Roman" panose="02020603050405020304" pitchFamily="18" charset="0"/>
              </a:rPr>
              <a:t>Yargıtay’ın 1946 yılında verdiği bir İçtihadı Birleştirme Kararında, (</a:t>
            </a:r>
            <a:r>
              <a:rPr lang="tr-TR" sz="3200" i="1" dirty="0">
                <a:latin typeface="Times New Roman" panose="02020603050405020304" pitchFamily="18" charset="0"/>
                <a:cs typeface="Times New Roman" panose="02020603050405020304" pitchFamily="18" charset="0"/>
              </a:rPr>
              <a:t>YİBK. 27.11.1946, 28 / 15  - RG. 21. 4. 1947, S. 6588</a:t>
            </a:r>
            <a:r>
              <a:rPr lang="tr-TR" sz="3200" dirty="0">
                <a:latin typeface="Times New Roman" panose="02020603050405020304" pitchFamily="18" charset="0"/>
                <a:cs typeface="Times New Roman" panose="02020603050405020304" pitchFamily="18" charset="0"/>
              </a:rPr>
              <a:t>) bir </a:t>
            </a:r>
            <a:r>
              <a:rPr lang="tr-TR" sz="3200" b="1" dirty="0">
                <a:latin typeface="Times New Roman" panose="02020603050405020304" pitchFamily="18" charset="0"/>
                <a:cs typeface="Times New Roman" panose="02020603050405020304" pitchFamily="18" charset="0"/>
              </a:rPr>
              <a:t>Paydaşın kendisine özgülenen kısmı dahi kiraya veremeyeceği </a:t>
            </a:r>
            <a:r>
              <a:rPr lang="tr-TR" sz="3200" dirty="0">
                <a:latin typeface="Times New Roman" panose="02020603050405020304" pitchFamily="18" charset="0"/>
                <a:cs typeface="Times New Roman" panose="02020603050405020304" pitchFamily="18" charset="0"/>
              </a:rPr>
              <a:t>ifade edilmiştir. </a:t>
            </a:r>
          </a:p>
          <a:p>
            <a:pPr marL="0" indent="0" algn="just">
              <a:buNone/>
            </a:pPr>
            <a:endParaRPr lang="tr-TR" sz="3200" b="1" dirty="0">
              <a:latin typeface="Times New Roman" panose="02020603050405020304" pitchFamily="18" charset="0"/>
              <a:cs typeface="Times New Roman" panose="02020603050405020304" pitchFamily="18" charset="0"/>
            </a:endParaRPr>
          </a:p>
          <a:p>
            <a:pPr algn="just"/>
            <a:endParaRPr lang="tr-TR" sz="3200" dirty="0"/>
          </a:p>
          <a:p>
            <a:pPr algn="just"/>
            <a:endParaRPr lang="tr-TR" sz="3200" dirty="0"/>
          </a:p>
          <a:p>
            <a:endParaRPr lang="tr-TR" dirty="0"/>
          </a:p>
        </p:txBody>
      </p:sp>
    </p:spTree>
    <p:extLst>
      <p:ext uri="{BB962C8B-B14F-4D97-AF65-F5344CB8AC3E}">
        <p14:creationId xmlns:p14="http://schemas.microsoft.com/office/powerpoint/2010/main" val="283836580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4000" dirty="0">
                <a:latin typeface="Times New Roman" panose="02020603050405020304" pitchFamily="18" charset="0"/>
                <a:cs typeface="Times New Roman" panose="02020603050405020304" pitchFamily="18" charset="0"/>
              </a:rPr>
              <a:t>Bu Karardan, bir </a:t>
            </a:r>
            <a:r>
              <a:rPr lang="tr-TR" sz="4000" b="1" dirty="0">
                <a:latin typeface="Times New Roman" panose="02020603050405020304" pitchFamily="18" charset="0"/>
                <a:cs typeface="Times New Roman" panose="02020603050405020304" pitchFamily="18" charset="0"/>
              </a:rPr>
              <a:t>Paydaşın, </a:t>
            </a:r>
            <a:r>
              <a:rPr lang="tr-TR" sz="4000" b="1" u="sng" dirty="0">
                <a:latin typeface="Times New Roman" panose="02020603050405020304" pitchFamily="18" charset="0"/>
                <a:cs typeface="Times New Roman" panose="02020603050405020304" pitchFamily="18" charset="0"/>
              </a:rPr>
              <a:t>Payını Kiraya vermesinin</a:t>
            </a:r>
            <a:r>
              <a:rPr lang="tr-TR" sz="4000" b="1" dirty="0">
                <a:latin typeface="Times New Roman" panose="02020603050405020304" pitchFamily="18" charset="0"/>
                <a:cs typeface="Times New Roman" panose="02020603050405020304" pitchFamily="18" charset="0"/>
              </a:rPr>
              <a:t>, Paylı Malın kısmen Kiraya verilmesi anlamına geleceği</a:t>
            </a:r>
            <a:r>
              <a:rPr lang="tr-TR" sz="4000" dirty="0">
                <a:latin typeface="Times New Roman" panose="02020603050405020304" pitchFamily="18" charset="0"/>
                <a:cs typeface="Times New Roman" panose="02020603050405020304" pitchFamily="18" charset="0"/>
              </a:rPr>
              <a:t>, bunun ise </a:t>
            </a:r>
            <a:r>
              <a:rPr lang="tr-TR" sz="4000" b="1" u="sng" dirty="0">
                <a:latin typeface="Times New Roman" panose="02020603050405020304" pitchFamily="18" charset="0"/>
                <a:cs typeface="Times New Roman" panose="02020603050405020304" pitchFamily="18" charset="0"/>
              </a:rPr>
              <a:t>Önemli Yönetim İşlerinden </a:t>
            </a:r>
            <a:r>
              <a:rPr lang="tr-TR" sz="4000" dirty="0">
                <a:latin typeface="Times New Roman" panose="02020603050405020304" pitchFamily="18" charset="0"/>
                <a:cs typeface="Times New Roman" panose="02020603050405020304" pitchFamily="18" charset="0"/>
              </a:rPr>
              <a:t>olup, </a:t>
            </a:r>
            <a:r>
              <a:rPr lang="tr-TR" sz="4000" b="1" i="1" dirty="0">
                <a:latin typeface="Times New Roman" panose="02020603050405020304" pitchFamily="18" charset="0"/>
                <a:cs typeface="Times New Roman" panose="02020603050405020304" pitchFamily="18" charset="0"/>
              </a:rPr>
              <a:t>Pay ve Paydaş Çoğunluğu ile alınması gereken bir Karara </a:t>
            </a:r>
            <a:r>
              <a:rPr lang="tr-TR" sz="4000" b="1" dirty="0">
                <a:latin typeface="Times New Roman" panose="02020603050405020304" pitchFamily="18" charset="0"/>
                <a:cs typeface="Times New Roman" panose="02020603050405020304" pitchFamily="18" charset="0"/>
              </a:rPr>
              <a:t>dayanması gerektiği </a:t>
            </a:r>
            <a:r>
              <a:rPr lang="tr-TR" sz="4000" dirty="0">
                <a:latin typeface="Times New Roman" panose="02020603050405020304" pitchFamily="18" charset="0"/>
                <a:cs typeface="Times New Roman" panose="02020603050405020304" pitchFamily="18" charset="0"/>
              </a:rPr>
              <a:t>sonucu</a:t>
            </a:r>
            <a:r>
              <a:rPr lang="tr-TR" sz="4000" b="1" dirty="0">
                <a:latin typeface="Times New Roman" panose="02020603050405020304" pitchFamily="18" charset="0"/>
                <a:cs typeface="Times New Roman" panose="02020603050405020304" pitchFamily="18" charset="0"/>
              </a:rPr>
              <a:t> çıkmaktadır. </a:t>
            </a:r>
          </a:p>
          <a:p>
            <a:endParaRPr lang="tr-TR" dirty="0"/>
          </a:p>
        </p:txBody>
      </p:sp>
    </p:spTree>
    <p:extLst>
      <p:ext uri="{BB962C8B-B14F-4D97-AF65-F5344CB8AC3E}">
        <p14:creationId xmlns:p14="http://schemas.microsoft.com/office/powerpoint/2010/main" val="1779394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3600" b="1" dirty="0">
                <a:latin typeface="Times New Roman" panose="02020603050405020304" pitchFamily="18" charset="0"/>
                <a:cs typeface="Times New Roman" panose="02020603050405020304" pitchFamily="18" charset="0"/>
              </a:rPr>
              <a:t>Mülkiyete konu olan Malın</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Taşınır Mal </a:t>
            </a:r>
            <a:r>
              <a:rPr lang="tr-TR" sz="3600" dirty="0">
                <a:latin typeface="Times New Roman" panose="02020603050405020304" pitchFamily="18" charset="0"/>
                <a:cs typeface="Times New Roman" panose="02020603050405020304" pitchFamily="18" charset="0"/>
              </a:rPr>
              <a:t>veya </a:t>
            </a:r>
            <a:r>
              <a:rPr lang="tr-TR" sz="3600" b="1" i="1" dirty="0">
                <a:latin typeface="Times New Roman" panose="02020603050405020304" pitchFamily="18" charset="0"/>
                <a:cs typeface="Times New Roman" panose="02020603050405020304" pitchFamily="18" charset="0"/>
              </a:rPr>
              <a:t>Taşınmaz Mal </a:t>
            </a:r>
            <a:r>
              <a:rPr lang="tr-TR" sz="3600" dirty="0">
                <a:latin typeface="Times New Roman" panose="02020603050405020304" pitchFamily="18" charset="0"/>
                <a:cs typeface="Times New Roman" panose="02020603050405020304" pitchFamily="18" charset="0"/>
              </a:rPr>
              <a:t>olmasına göre de </a:t>
            </a:r>
            <a:r>
              <a:rPr lang="tr-TR" sz="3600" b="1" u="sng" dirty="0">
                <a:latin typeface="Times New Roman" panose="02020603050405020304" pitchFamily="18" charset="0"/>
                <a:cs typeface="Times New Roman" panose="02020603050405020304" pitchFamily="18" charset="0"/>
              </a:rPr>
              <a:t>Taşınır Mülkiyeti </a:t>
            </a:r>
            <a:r>
              <a:rPr lang="tr-TR" sz="3600" dirty="0">
                <a:latin typeface="Times New Roman" panose="02020603050405020304" pitchFamily="18" charset="0"/>
                <a:cs typeface="Times New Roman" panose="02020603050405020304" pitchFamily="18" charset="0"/>
              </a:rPr>
              <a:t>ve </a:t>
            </a:r>
            <a:r>
              <a:rPr lang="tr-TR" sz="3600" b="1" u="sng" dirty="0">
                <a:latin typeface="Times New Roman" panose="02020603050405020304" pitchFamily="18" charset="0"/>
                <a:cs typeface="Times New Roman" panose="02020603050405020304" pitchFamily="18" charset="0"/>
              </a:rPr>
              <a:t>Taşınmaz Mülkiyeti </a:t>
            </a:r>
            <a:r>
              <a:rPr lang="tr-TR" sz="3600" b="1" dirty="0">
                <a:latin typeface="Times New Roman" panose="02020603050405020304" pitchFamily="18" charset="0"/>
                <a:cs typeface="Times New Roman" panose="02020603050405020304" pitchFamily="18" charset="0"/>
              </a:rPr>
              <a:t>ayrımı söz konusu olur.  </a:t>
            </a:r>
          </a:p>
          <a:p>
            <a:pPr algn="just"/>
            <a:r>
              <a:rPr lang="tr-TR" sz="3600" dirty="0">
                <a:latin typeface="Times New Roman" panose="02020603050405020304" pitchFamily="18" charset="0"/>
                <a:cs typeface="Times New Roman" panose="02020603050405020304" pitchFamily="18" charset="0"/>
              </a:rPr>
              <a:t>Bu </a:t>
            </a:r>
            <a:r>
              <a:rPr lang="tr-TR" sz="3600" b="1" dirty="0">
                <a:latin typeface="Times New Roman" panose="02020603050405020304" pitchFamily="18" charset="0"/>
                <a:cs typeface="Times New Roman" panose="02020603050405020304" pitchFamily="18" charset="0"/>
              </a:rPr>
              <a:t>Ayırım</a:t>
            </a:r>
            <a:r>
              <a:rPr lang="tr-TR" sz="3600" dirty="0">
                <a:latin typeface="Times New Roman" panose="02020603050405020304" pitchFamily="18" charset="0"/>
                <a:cs typeface="Times New Roman" panose="02020603050405020304" pitchFamily="18" charset="0"/>
              </a:rPr>
              <a:t>, </a:t>
            </a:r>
            <a:r>
              <a:rPr lang="tr-TR" sz="3600" b="1" u="sng" dirty="0">
                <a:latin typeface="Times New Roman" panose="02020603050405020304" pitchFamily="18" charset="0"/>
                <a:cs typeface="Times New Roman" panose="02020603050405020304" pitchFamily="18" charset="0"/>
              </a:rPr>
              <a:t>Medeni Kanunun </a:t>
            </a:r>
            <a:r>
              <a:rPr lang="tr-TR" sz="3600" dirty="0">
                <a:latin typeface="Times New Roman" panose="02020603050405020304" pitchFamily="18" charset="0"/>
                <a:cs typeface="Times New Roman" panose="02020603050405020304" pitchFamily="18" charset="0"/>
              </a:rPr>
              <a:t>da </a:t>
            </a:r>
            <a:r>
              <a:rPr lang="tr-TR" sz="3600" b="1" i="1" dirty="0">
                <a:latin typeface="Times New Roman" panose="02020603050405020304" pitchFamily="18" charset="0"/>
                <a:cs typeface="Times New Roman" panose="02020603050405020304" pitchFamily="18" charset="0"/>
              </a:rPr>
              <a:t>esas aldığı ayırımdır</a:t>
            </a:r>
            <a:r>
              <a:rPr lang="tr-TR" sz="3600" dirty="0">
                <a:latin typeface="Times New Roman" panose="02020603050405020304" pitchFamily="18" charset="0"/>
                <a:cs typeface="Times New Roman" panose="02020603050405020304" pitchFamily="18" charset="0"/>
              </a:rPr>
              <a:t>: </a:t>
            </a:r>
          </a:p>
          <a:p>
            <a:pPr algn="just"/>
            <a:r>
              <a:rPr lang="tr-TR" sz="3600" b="1" dirty="0">
                <a:latin typeface="Times New Roman" panose="02020603050405020304" pitchFamily="18" charset="0"/>
                <a:cs typeface="Times New Roman" panose="02020603050405020304" pitchFamily="18" charset="0"/>
              </a:rPr>
              <a:t>Birinci Kısım, İkinci Bölüm:  </a:t>
            </a:r>
            <a:r>
              <a:rPr lang="tr-TR" sz="3600" b="1" u="sng" dirty="0">
                <a:latin typeface="Times New Roman" panose="02020603050405020304" pitchFamily="18" charset="0"/>
                <a:cs typeface="Times New Roman" panose="02020603050405020304" pitchFamily="18" charset="0"/>
              </a:rPr>
              <a:t>Taşınmaz Mülkiyeti </a:t>
            </a:r>
            <a:r>
              <a:rPr lang="tr-TR" sz="3600" i="1"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MK m. 704- 761</a:t>
            </a:r>
            <a:r>
              <a:rPr lang="tr-TR" sz="3200" dirty="0">
                <a:latin typeface="Times New Roman" panose="02020603050405020304" pitchFamily="18" charset="0"/>
                <a:cs typeface="Times New Roman" panose="02020603050405020304" pitchFamily="18" charset="0"/>
              </a:rPr>
              <a:t>); </a:t>
            </a:r>
          </a:p>
          <a:p>
            <a:pPr algn="just"/>
            <a:r>
              <a:rPr lang="tr-TR" sz="3600" b="1" dirty="0">
                <a:latin typeface="Times New Roman" panose="02020603050405020304" pitchFamily="18" charset="0"/>
                <a:cs typeface="Times New Roman" panose="02020603050405020304" pitchFamily="18" charset="0"/>
              </a:rPr>
              <a:t>Üçüncü Bölüm: </a:t>
            </a:r>
            <a:r>
              <a:rPr lang="tr-TR" sz="3600" b="1" u="sng" dirty="0">
                <a:latin typeface="Times New Roman" panose="02020603050405020304" pitchFamily="18" charset="0"/>
                <a:cs typeface="Times New Roman" panose="02020603050405020304" pitchFamily="18" charset="0"/>
              </a:rPr>
              <a:t>Taşınır Mülkiyeti </a:t>
            </a:r>
            <a:r>
              <a:rPr lang="tr-TR" sz="36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MK m. 762- 778</a:t>
            </a:r>
            <a:r>
              <a:rPr lang="tr-TR" sz="3600" i="1"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23203213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Autofit/>
          </a:bodyPr>
          <a:lstStyle/>
          <a:p>
            <a:pPr algn="just"/>
            <a:r>
              <a:rPr lang="tr-TR" b="1" u="sng" dirty="0">
                <a:latin typeface="Times New Roman" panose="02020603050405020304" pitchFamily="18" charset="0"/>
                <a:cs typeface="Times New Roman" panose="02020603050405020304" pitchFamily="18" charset="0"/>
              </a:rPr>
              <a:t>Yargıtay’ın söz konusu Karardaki görüşünün kabul edilebilmesi </a:t>
            </a:r>
            <a:r>
              <a:rPr lang="tr-TR" u="sng" dirty="0">
                <a:latin typeface="Times New Roman" panose="02020603050405020304" pitchFamily="18" charset="0"/>
                <a:cs typeface="Times New Roman" panose="02020603050405020304" pitchFamily="18" charset="0"/>
              </a:rPr>
              <a:t>için</a:t>
            </a:r>
            <a:r>
              <a:rPr lang="tr-TR" b="1" u="sng" dirty="0">
                <a:latin typeface="Times New Roman" panose="02020603050405020304" pitchFamily="18" charset="0"/>
                <a:cs typeface="Times New Roman" panose="02020603050405020304" pitchFamily="18" charset="0"/>
              </a:rPr>
              <a:t>, Olayda şu Durumların bulunması gerekir: </a:t>
            </a:r>
            <a:endParaRPr lang="tr-TR" u="sng"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Paylı Maldan Yararlanma Şekli, </a:t>
            </a:r>
            <a:r>
              <a:rPr lang="tr-TR" dirty="0">
                <a:latin typeface="Times New Roman" panose="02020603050405020304" pitchFamily="18" charset="0"/>
                <a:cs typeface="Times New Roman" panose="02020603050405020304" pitchFamily="18" charset="0"/>
              </a:rPr>
              <a:t>bir </a:t>
            </a:r>
            <a:r>
              <a:rPr lang="tr-TR" b="1" dirty="0">
                <a:latin typeface="Times New Roman" panose="02020603050405020304" pitchFamily="18" charset="0"/>
                <a:cs typeface="Times New Roman" panose="02020603050405020304" pitchFamily="18" charset="0"/>
              </a:rPr>
              <a:t>Sözleşmeyle belirlenerek </a:t>
            </a:r>
            <a:r>
              <a:rPr lang="tr-TR" dirty="0">
                <a:latin typeface="Times New Roman" panose="02020603050405020304" pitchFamily="18" charset="0"/>
                <a:cs typeface="Times New Roman" panose="02020603050405020304" pitchFamily="18" charset="0"/>
              </a:rPr>
              <a:t>bir </a:t>
            </a:r>
            <a:r>
              <a:rPr lang="tr-TR" b="1" dirty="0">
                <a:latin typeface="Times New Roman" panose="02020603050405020304" pitchFamily="18" charset="0"/>
                <a:cs typeface="Times New Roman" panose="02020603050405020304" pitchFamily="18" charset="0"/>
              </a:rPr>
              <a:t>Paydaşın kullanacağı kısım tayin edilmiş </a:t>
            </a:r>
            <a:r>
              <a:rPr lang="tr-TR" dirty="0">
                <a:latin typeface="Times New Roman" panose="02020603050405020304" pitchFamily="18" charset="0"/>
                <a:cs typeface="Times New Roman" panose="02020603050405020304" pitchFamily="18" charset="0"/>
              </a:rPr>
              <a:t>ve </a:t>
            </a:r>
            <a:r>
              <a:rPr lang="tr-TR" b="1" dirty="0">
                <a:latin typeface="Times New Roman" panose="02020603050405020304" pitchFamily="18" charset="0"/>
                <a:cs typeface="Times New Roman" panose="02020603050405020304" pitchFamily="18" charset="0"/>
              </a:rPr>
              <a:t>bu konuda </a:t>
            </a:r>
            <a:r>
              <a:rPr lang="tr-TR" b="1" i="1" dirty="0">
                <a:latin typeface="Times New Roman" panose="02020603050405020304" pitchFamily="18" charset="0"/>
                <a:cs typeface="Times New Roman" panose="02020603050405020304" pitchFamily="18" charset="0"/>
              </a:rPr>
              <a:t>Pay ve Paydaş Çoğunluğu </a:t>
            </a:r>
            <a:r>
              <a:rPr lang="tr-TR" i="1" dirty="0">
                <a:latin typeface="Times New Roman" panose="02020603050405020304" pitchFamily="18" charset="0"/>
                <a:cs typeface="Times New Roman" panose="02020603050405020304" pitchFamily="18" charset="0"/>
              </a:rPr>
              <a:t>ile </a:t>
            </a:r>
            <a:r>
              <a:rPr lang="tr-TR" b="1" i="1" dirty="0">
                <a:latin typeface="Times New Roman" panose="02020603050405020304" pitchFamily="18" charset="0"/>
                <a:cs typeface="Times New Roman" panose="02020603050405020304" pitchFamily="18" charset="0"/>
              </a:rPr>
              <a:t>alınan </a:t>
            </a:r>
            <a:r>
              <a:rPr lang="tr-TR" i="1" dirty="0">
                <a:latin typeface="Times New Roman" panose="02020603050405020304" pitchFamily="18" charset="0"/>
                <a:cs typeface="Times New Roman" panose="02020603050405020304" pitchFamily="18" charset="0"/>
              </a:rPr>
              <a:t>bir </a:t>
            </a:r>
            <a:r>
              <a:rPr lang="tr-TR" b="1" i="1" dirty="0">
                <a:latin typeface="Times New Roman" panose="02020603050405020304" pitchFamily="18" charset="0"/>
                <a:cs typeface="Times New Roman" panose="02020603050405020304" pitchFamily="18" charset="0"/>
              </a:rPr>
              <a:t>Karar bulunmalıdır</a:t>
            </a:r>
            <a:r>
              <a:rPr lang="tr-TR" dirty="0">
                <a:latin typeface="Times New Roman" panose="02020603050405020304" pitchFamily="18" charset="0"/>
                <a:cs typeface="Times New Roman" panose="02020603050405020304" pitchFamily="18" charset="0"/>
              </a:rPr>
              <a:t>.</a:t>
            </a:r>
          </a:p>
          <a:p>
            <a:pPr algn="just"/>
            <a:r>
              <a:rPr lang="tr-TR" dirty="0">
                <a:latin typeface="Times New Roman" panose="02020603050405020304" pitchFamily="18" charset="0"/>
                <a:cs typeface="Times New Roman" panose="02020603050405020304" pitchFamily="18" charset="0"/>
              </a:rPr>
              <a:t>Bu durumda, </a:t>
            </a:r>
            <a:r>
              <a:rPr lang="tr-TR" b="1" dirty="0">
                <a:latin typeface="Times New Roman" panose="02020603050405020304" pitchFamily="18" charset="0"/>
                <a:cs typeface="Times New Roman" panose="02020603050405020304" pitchFamily="18" charset="0"/>
              </a:rPr>
              <a:t>Paydaş, </a:t>
            </a:r>
            <a:r>
              <a:rPr lang="tr-TR" b="1" i="1" dirty="0">
                <a:latin typeface="Times New Roman" panose="02020603050405020304" pitchFamily="18" charset="0"/>
                <a:cs typeface="Times New Roman" panose="02020603050405020304" pitchFamily="18" charset="0"/>
              </a:rPr>
              <a:t>kendisine özgülenen yeri</a:t>
            </a:r>
            <a:r>
              <a:rPr lang="tr-TR" b="1" dirty="0">
                <a:latin typeface="Times New Roman" panose="02020603050405020304" pitchFamily="18" charset="0"/>
                <a:cs typeface="Times New Roman" panose="02020603050405020304" pitchFamily="18" charset="0"/>
              </a:rPr>
              <a:t>, Kiraya verebilir, </a:t>
            </a:r>
            <a:r>
              <a:rPr lang="tr-TR" dirty="0">
                <a:latin typeface="Times New Roman" panose="02020603050405020304" pitchFamily="18" charset="0"/>
                <a:cs typeface="Times New Roman" panose="02020603050405020304" pitchFamily="18" charset="0"/>
              </a:rPr>
              <a:t>aksi takdirde, </a:t>
            </a:r>
            <a:r>
              <a:rPr lang="tr-TR" b="1" dirty="0">
                <a:latin typeface="Times New Roman" panose="02020603050405020304" pitchFamily="18" charset="0"/>
                <a:cs typeface="Times New Roman" panose="02020603050405020304" pitchFamily="18" charset="0"/>
              </a:rPr>
              <a:t>Payın, </a:t>
            </a:r>
            <a:r>
              <a:rPr lang="tr-TR" b="1" i="1" dirty="0">
                <a:latin typeface="Times New Roman" panose="02020603050405020304" pitchFamily="18" charset="0"/>
                <a:cs typeface="Times New Roman" panose="02020603050405020304" pitchFamily="18" charset="0"/>
              </a:rPr>
              <a:t>Kiraya verilmesi </a:t>
            </a:r>
            <a:r>
              <a:rPr lang="tr-TR" b="1" dirty="0">
                <a:latin typeface="Times New Roman" panose="02020603050405020304" pitchFamily="18" charset="0"/>
                <a:cs typeface="Times New Roman" panose="02020603050405020304" pitchFamily="18" charset="0"/>
              </a:rPr>
              <a:t>söz konusu olamaz. </a:t>
            </a:r>
          </a:p>
        </p:txBody>
      </p:sp>
    </p:spTree>
    <p:extLst>
      <p:ext uri="{BB962C8B-B14F-4D97-AF65-F5344CB8AC3E}">
        <p14:creationId xmlns:p14="http://schemas.microsoft.com/office/powerpoint/2010/main" val="102496717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600" dirty="0">
                <a:latin typeface="Times New Roman" panose="02020603050405020304" pitchFamily="18" charset="0"/>
                <a:cs typeface="Times New Roman" panose="02020603050405020304" pitchFamily="18" charset="0"/>
              </a:rPr>
              <a:t>Buna karşılık, yine </a:t>
            </a:r>
            <a:r>
              <a:rPr lang="tr-TR" sz="3600" b="1" dirty="0">
                <a:latin typeface="Times New Roman" panose="02020603050405020304" pitchFamily="18" charset="0"/>
                <a:cs typeface="Times New Roman" panose="02020603050405020304" pitchFamily="18" charset="0"/>
              </a:rPr>
              <a:t>bir</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Yargıtay Kararında</a:t>
            </a:r>
            <a:r>
              <a:rPr lang="tr-TR" sz="3600"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Y.1HD 27.5. 1985, 6776 / 6721- YKD . 1986 /3, s. 339 vd.) </a:t>
            </a:r>
            <a:r>
              <a:rPr lang="tr-TR" sz="3600" b="1" dirty="0">
                <a:latin typeface="Times New Roman" panose="02020603050405020304" pitchFamily="18" charset="0"/>
                <a:cs typeface="Times New Roman" panose="02020603050405020304" pitchFamily="18" charset="0"/>
              </a:rPr>
              <a:t>Paylı Malın Kullanma Biçimine ilişkin olarak </a:t>
            </a:r>
            <a:r>
              <a:rPr lang="tr-TR" sz="3600" b="1" i="1" dirty="0">
                <a:latin typeface="Times New Roman" panose="02020603050405020304" pitchFamily="18" charset="0"/>
                <a:cs typeface="Times New Roman" panose="02020603050405020304" pitchFamily="18" charset="0"/>
              </a:rPr>
              <a:t>Paydaşlar arasında yapılan Sözleşmelerin geçerli olduğundan </a:t>
            </a:r>
            <a:r>
              <a:rPr lang="tr-TR" sz="3600" b="1" dirty="0">
                <a:latin typeface="Times New Roman" panose="02020603050405020304" pitchFamily="18" charset="0"/>
                <a:cs typeface="Times New Roman" panose="02020603050405020304" pitchFamily="18" charset="0"/>
              </a:rPr>
              <a:t>söz edilmekte </a:t>
            </a:r>
            <a:r>
              <a:rPr lang="tr-TR" sz="3600" dirty="0">
                <a:latin typeface="Times New Roman" panose="02020603050405020304" pitchFamily="18" charset="0"/>
                <a:cs typeface="Times New Roman" panose="02020603050405020304" pitchFamily="18" charset="0"/>
              </a:rPr>
              <a:t>ve </a:t>
            </a:r>
            <a:r>
              <a:rPr lang="tr-TR" sz="3600" b="1" i="1" dirty="0">
                <a:latin typeface="Times New Roman" panose="02020603050405020304" pitchFamily="18" charset="0"/>
                <a:cs typeface="Times New Roman" panose="02020603050405020304" pitchFamily="18" charset="0"/>
              </a:rPr>
              <a:t>Paydaşın,</a:t>
            </a:r>
            <a:r>
              <a:rPr lang="tr-TR" sz="3600" b="1"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bu</a:t>
            </a:r>
            <a:r>
              <a:rPr lang="tr-TR" sz="3600" b="1" dirty="0">
                <a:latin typeface="Times New Roman" panose="02020603050405020304" pitchFamily="18" charset="0"/>
                <a:cs typeface="Times New Roman" panose="02020603050405020304" pitchFamily="18" charset="0"/>
              </a:rPr>
              <a:t> Sözleşme çerçevesinde, </a:t>
            </a:r>
            <a:r>
              <a:rPr lang="tr-TR" sz="3600" b="1" i="1" dirty="0">
                <a:latin typeface="Times New Roman" panose="02020603050405020304" pitchFamily="18" charset="0"/>
                <a:cs typeface="Times New Roman" panose="02020603050405020304" pitchFamily="18" charset="0"/>
              </a:rPr>
              <a:t>Payını</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kiralayabileceği </a:t>
            </a:r>
            <a:r>
              <a:rPr lang="tr-TR" sz="3600" b="1" dirty="0">
                <a:latin typeface="Times New Roman" panose="02020603050405020304" pitchFamily="18" charset="0"/>
                <a:cs typeface="Times New Roman" panose="02020603050405020304" pitchFamily="18" charset="0"/>
              </a:rPr>
              <a:t>kabul edilmektedir.</a:t>
            </a:r>
          </a:p>
        </p:txBody>
      </p:sp>
    </p:spTree>
    <p:extLst>
      <p:ext uri="{BB962C8B-B14F-4D97-AF65-F5344CB8AC3E}">
        <p14:creationId xmlns:p14="http://schemas.microsoft.com/office/powerpoint/2010/main" val="84142332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u="sng" dirty="0">
                <a:latin typeface="Times New Roman" panose="02020603050405020304" pitchFamily="18" charset="0"/>
                <a:cs typeface="Times New Roman" panose="02020603050405020304" pitchFamily="18" charset="0"/>
              </a:rPr>
              <a:t>Öğretide bir görüşe göre</a:t>
            </a:r>
            <a:r>
              <a:rPr lang="tr-TR" sz="3600" u="sng"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Paylı Maldan Yararlanma Şekli bir</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Sözleşmeyle belirlenerek bir Paydaşın kullanacağı kısım tayin edilmiş </a:t>
            </a:r>
            <a:r>
              <a:rPr lang="tr-TR" sz="3600" i="1" dirty="0">
                <a:latin typeface="Times New Roman" panose="02020603050405020304" pitchFamily="18" charset="0"/>
                <a:cs typeface="Times New Roman" panose="02020603050405020304" pitchFamily="18" charset="0"/>
              </a:rPr>
              <a:t>ise</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Paydaş,</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kendisine özgülenen yeri Kiraya verebilir. </a:t>
            </a:r>
          </a:p>
          <a:p>
            <a:pPr marL="0" indent="0" algn="just">
              <a:buNone/>
            </a:pPr>
            <a:r>
              <a:rPr lang="tr-TR" sz="3600"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a:t>
            </a:r>
            <a:r>
              <a:rPr lang="tr-TR" b="1" i="1" dirty="0" err="1">
                <a:latin typeface="Times New Roman" panose="02020603050405020304" pitchFamily="18" charset="0"/>
                <a:cs typeface="Times New Roman" panose="02020603050405020304" pitchFamily="18" charset="0"/>
              </a:rPr>
              <a:t>Oğuzman</a:t>
            </a:r>
            <a:r>
              <a:rPr lang="tr-TR" b="1" i="1" dirty="0">
                <a:latin typeface="Times New Roman" panose="02020603050405020304" pitchFamily="18" charset="0"/>
                <a:cs typeface="Times New Roman" panose="02020603050405020304" pitchFamily="18" charset="0"/>
              </a:rPr>
              <a:t> / </a:t>
            </a:r>
            <a:r>
              <a:rPr lang="tr-TR" b="1" i="1" dirty="0" err="1">
                <a:latin typeface="Times New Roman" panose="02020603050405020304" pitchFamily="18" charset="0"/>
                <a:cs typeface="Times New Roman" panose="02020603050405020304" pitchFamily="18" charset="0"/>
              </a:rPr>
              <a:t>Seliçi</a:t>
            </a:r>
            <a:r>
              <a:rPr lang="tr-TR" b="1" i="1" dirty="0">
                <a:latin typeface="Times New Roman" panose="02020603050405020304" pitchFamily="18" charset="0"/>
                <a:cs typeface="Times New Roman" panose="02020603050405020304" pitchFamily="18" charset="0"/>
              </a:rPr>
              <a:t> / Oktay – Özdemir, </a:t>
            </a:r>
            <a:r>
              <a:rPr lang="tr-TR" i="1" dirty="0">
                <a:latin typeface="Times New Roman" panose="02020603050405020304" pitchFamily="18" charset="0"/>
                <a:cs typeface="Times New Roman" panose="02020603050405020304" pitchFamily="18" charset="0"/>
              </a:rPr>
              <a:t>Eşya Hukuku, 20. B., İstanbul 2017, N. 1240, N. 1265 vd.; </a:t>
            </a:r>
            <a:r>
              <a:rPr lang="tr-TR" b="1" i="1" dirty="0">
                <a:latin typeface="Times New Roman" panose="02020603050405020304" pitchFamily="18" charset="0"/>
                <a:cs typeface="Times New Roman" panose="02020603050405020304" pitchFamily="18" charset="0"/>
              </a:rPr>
              <a:t>Gürsoy / Eren / Cansel, </a:t>
            </a:r>
            <a:r>
              <a:rPr lang="tr-TR" i="1" dirty="0">
                <a:latin typeface="Times New Roman" panose="02020603050405020304" pitchFamily="18" charset="0"/>
                <a:cs typeface="Times New Roman" panose="02020603050405020304" pitchFamily="18" charset="0"/>
              </a:rPr>
              <a:t>Türk Eşya Hukuku, 2. B</a:t>
            </a:r>
            <a:r>
              <a:rPr lang="tr-TR" b="1" i="1"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Ankara 1984, s. 408</a:t>
            </a:r>
            <a:r>
              <a:rPr lang="tr-TR" b="1" i="1" dirty="0">
                <a:latin typeface="Times New Roman" panose="02020603050405020304" pitchFamily="18" charset="0"/>
                <a:cs typeface="Times New Roman" panose="02020603050405020304" pitchFamily="18" charset="0"/>
              </a:rPr>
              <a:t>; Eren, </a:t>
            </a:r>
            <a:r>
              <a:rPr lang="tr-TR" i="1" dirty="0">
                <a:latin typeface="Times New Roman" panose="02020603050405020304" pitchFamily="18" charset="0"/>
                <a:cs typeface="Times New Roman" panose="02020603050405020304" pitchFamily="18" charset="0"/>
              </a:rPr>
              <a:t>Mülkiyet Hukuku</a:t>
            </a:r>
            <a:r>
              <a:rPr lang="tr-TR" b="1" i="1"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4. B., Ankara 2015, s. 98)</a:t>
            </a:r>
          </a:p>
          <a:p>
            <a:pPr marL="0" indent="0">
              <a:buNone/>
            </a:pPr>
            <a:endParaRPr lang="tr-TR" sz="4000" dirty="0"/>
          </a:p>
        </p:txBody>
      </p:sp>
    </p:spTree>
    <p:extLst>
      <p:ext uri="{BB962C8B-B14F-4D97-AF65-F5344CB8AC3E}">
        <p14:creationId xmlns:p14="http://schemas.microsoft.com/office/powerpoint/2010/main" val="161239762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u="sng" dirty="0">
                <a:latin typeface="Times New Roman" panose="02020603050405020304" pitchFamily="18" charset="0"/>
                <a:cs typeface="Times New Roman" panose="02020603050405020304" pitchFamily="18" charset="0"/>
              </a:rPr>
              <a:t>Diğer bir görüşe göre </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Pay üzerinde İntifa Hakkının kurulması nasıl mümkün oluyor </a:t>
            </a:r>
            <a:r>
              <a:rPr lang="tr-TR" i="1" dirty="0">
                <a:latin typeface="Times New Roman" panose="02020603050405020304" pitchFamily="18" charset="0"/>
                <a:cs typeface="Times New Roman" panose="02020603050405020304" pitchFamily="18" charset="0"/>
              </a:rPr>
              <a:t>ise</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bir Paydaşın kendi Payına bağlı kullanma Hakkını bir başkasına devretmek suretiyle Payını Kiralaması </a:t>
            </a:r>
            <a:r>
              <a:rPr lang="tr-TR" dirty="0">
                <a:latin typeface="Times New Roman" panose="02020603050405020304" pitchFamily="18" charset="0"/>
                <a:cs typeface="Times New Roman" panose="02020603050405020304" pitchFamily="18" charset="0"/>
              </a:rPr>
              <a:t>da </a:t>
            </a:r>
            <a:r>
              <a:rPr lang="tr-TR" b="1" dirty="0">
                <a:latin typeface="Times New Roman" panose="02020603050405020304" pitchFamily="18" charset="0"/>
                <a:cs typeface="Times New Roman" panose="02020603050405020304" pitchFamily="18" charset="0"/>
              </a:rPr>
              <a:t>mümkün olmalıdır. </a:t>
            </a:r>
          </a:p>
          <a:p>
            <a:pPr algn="just"/>
            <a:r>
              <a:rPr lang="tr-TR" dirty="0">
                <a:latin typeface="Times New Roman" panose="02020603050405020304" pitchFamily="18" charset="0"/>
                <a:cs typeface="Times New Roman" panose="02020603050405020304" pitchFamily="18" charset="0"/>
              </a:rPr>
              <a:t>Bu görüş bağlamında, </a:t>
            </a:r>
            <a:r>
              <a:rPr lang="tr-TR" b="1" u="sng" dirty="0">
                <a:latin typeface="Times New Roman" panose="02020603050405020304" pitchFamily="18" charset="0"/>
                <a:cs typeface="Times New Roman" panose="02020603050405020304" pitchFamily="18" charset="0"/>
              </a:rPr>
              <a:t>Kullanma Hakkını Devralan Kimse</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sadece </a:t>
            </a:r>
            <a:r>
              <a:rPr lang="tr-TR" b="1" i="1" dirty="0">
                <a:latin typeface="Times New Roman" panose="02020603050405020304" pitchFamily="18" charset="0"/>
                <a:cs typeface="Times New Roman" panose="02020603050405020304" pitchFamily="18" charset="0"/>
              </a:rPr>
              <a:t>devreden Paydaşa ait olduğu oranda</a:t>
            </a:r>
            <a:r>
              <a:rPr lang="tr-TR" b="1" dirty="0">
                <a:latin typeface="Times New Roman" panose="02020603050405020304" pitchFamily="18" charset="0"/>
                <a:cs typeface="Times New Roman" panose="02020603050405020304" pitchFamily="18" charset="0"/>
              </a:rPr>
              <a:t>, </a:t>
            </a:r>
            <a:r>
              <a:rPr lang="tr-TR" b="1" u="sng" dirty="0">
                <a:latin typeface="Times New Roman" panose="02020603050405020304" pitchFamily="18" charset="0"/>
                <a:cs typeface="Times New Roman" panose="02020603050405020304" pitchFamily="18" charset="0"/>
              </a:rPr>
              <a:t>Paylı Malı Kullanma Hakkına sahip olur. </a:t>
            </a:r>
          </a:p>
          <a:p>
            <a:pPr marL="0" indent="0" algn="just">
              <a:buNone/>
            </a:pPr>
            <a:r>
              <a:rPr lang="tr-TR" dirty="0"/>
              <a:t> </a:t>
            </a:r>
            <a:r>
              <a:rPr lang="tr-TR" dirty="0">
                <a:latin typeface="Times New Roman" panose="02020603050405020304" pitchFamily="18" charset="0"/>
                <a:cs typeface="Times New Roman" panose="02020603050405020304" pitchFamily="18" charset="0"/>
              </a:rPr>
              <a:t>(</a:t>
            </a:r>
            <a:r>
              <a:rPr lang="tr-TR" sz="2400" b="1" i="1" dirty="0" err="1">
                <a:latin typeface="Times New Roman" panose="02020603050405020304" pitchFamily="18" charset="0"/>
                <a:cs typeface="Times New Roman" panose="02020603050405020304" pitchFamily="18" charset="0"/>
              </a:rPr>
              <a:t>Tekinay</a:t>
            </a:r>
            <a:r>
              <a:rPr lang="tr-TR" sz="2400" b="1" i="1" dirty="0">
                <a:latin typeface="Times New Roman" panose="02020603050405020304" pitchFamily="18" charset="0"/>
                <a:cs typeface="Times New Roman" panose="02020603050405020304" pitchFamily="18" charset="0"/>
              </a:rPr>
              <a:t> / Akman / </a:t>
            </a:r>
            <a:r>
              <a:rPr lang="tr-TR" sz="2400" b="1" i="1" dirty="0" err="1">
                <a:latin typeface="Times New Roman" panose="02020603050405020304" pitchFamily="18" charset="0"/>
                <a:cs typeface="Times New Roman" panose="02020603050405020304" pitchFamily="18" charset="0"/>
              </a:rPr>
              <a:t>Burcuoğlu</a:t>
            </a:r>
            <a:r>
              <a:rPr lang="tr-TR" sz="2400" b="1" i="1" dirty="0">
                <a:latin typeface="Times New Roman" panose="02020603050405020304" pitchFamily="18" charset="0"/>
                <a:cs typeface="Times New Roman" panose="02020603050405020304" pitchFamily="18" charset="0"/>
              </a:rPr>
              <a:t> / </a:t>
            </a:r>
            <a:r>
              <a:rPr lang="tr-TR" sz="2400" b="1" i="1" dirty="0" err="1">
                <a:latin typeface="Times New Roman" panose="02020603050405020304" pitchFamily="18" charset="0"/>
                <a:cs typeface="Times New Roman" panose="02020603050405020304" pitchFamily="18" charset="0"/>
              </a:rPr>
              <a:t>Altop</a:t>
            </a:r>
            <a:r>
              <a:rPr lang="tr-TR" sz="2400" b="1" i="1" dirty="0">
                <a:latin typeface="Times New Roman" panose="02020603050405020304" pitchFamily="18" charset="0"/>
                <a:cs typeface="Times New Roman" panose="02020603050405020304" pitchFamily="18" charset="0"/>
              </a:rPr>
              <a:t>, </a:t>
            </a:r>
            <a:r>
              <a:rPr lang="tr-TR" sz="2400" i="1" dirty="0" err="1">
                <a:latin typeface="Times New Roman" panose="02020603050405020304" pitchFamily="18" charset="0"/>
                <a:cs typeface="Times New Roman" panose="02020603050405020304" pitchFamily="18" charset="0"/>
              </a:rPr>
              <a:t>Tekinay</a:t>
            </a:r>
            <a:r>
              <a:rPr lang="tr-TR" sz="2400" i="1" dirty="0">
                <a:latin typeface="Times New Roman" panose="02020603050405020304" pitchFamily="18" charset="0"/>
                <a:cs typeface="Times New Roman" panose="02020603050405020304" pitchFamily="18" charset="0"/>
              </a:rPr>
              <a:t> Eşya Hukuku, C.I, Zilyetlik- Tapu Sicili – Mülkiyet, 5. B., İstanbul 1989, s. 583; </a:t>
            </a:r>
            <a:r>
              <a:rPr lang="tr-TR" sz="2400" b="1" i="1" dirty="0" err="1">
                <a:latin typeface="Times New Roman" panose="02020603050405020304" pitchFamily="18" charset="0"/>
                <a:cs typeface="Times New Roman" panose="02020603050405020304" pitchFamily="18" charset="0"/>
              </a:rPr>
              <a:t>Hatemi</a:t>
            </a:r>
            <a:r>
              <a:rPr lang="tr-TR" sz="2400" b="1" i="1" dirty="0">
                <a:latin typeface="Times New Roman" panose="02020603050405020304" pitchFamily="18" charset="0"/>
                <a:cs typeface="Times New Roman" panose="02020603050405020304" pitchFamily="18" charset="0"/>
              </a:rPr>
              <a:t> / </a:t>
            </a:r>
            <a:r>
              <a:rPr lang="tr-TR" sz="2400" b="1" i="1" dirty="0" err="1">
                <a:latin typeface="Times New Roman" panose="02020603050405020304" pitchFamily="18" charset="0"/>
                <a:cs typeface="Times New Roman" panose="02020603050405020304" pitchFamily="18" charset="0"/>
              </a:rPr>
              <a:t>Serozan</a:t>
            </a:r>
            <a:r>
              <a:rPr lang="tr-TR" sz="2400" b="1" i="1" dirty="0">
                <a:latin typeface="Times New Roman" panose="02020603050405020304" pitchFamily="18" charset="0"/>
                <a:cs typeface="Times New Roman" panose="02020603050405020304" pitchFamily="18" charset="0"/>
              </a:rPr>
              <a:t> / Arpacı</a:t>
            </a:r>
            <a:r>
              <a:rPr lang="tr-TR" sz="2400" i="1" dirty="0">
                <a:latin typeface="Times New Roman" panose="02020603050405020304" pitchFamily="18" charset="0"/>
                <a:cs typeface="Times New Roman" panose="02020603050405020304" pitchFamily="18" charset="0"/>
              </a:rPr>
              <a:t>, Eşya Hukuku, İstanbul 1991, s. 101)</a:t>
            </a:r>
          </a:p>
        </p:txBody>
      </p:sp>
    </p:spTree>
    <p:extLst>
      <p:ext uri="{BB962C8B-B14F-4D97-AF65-F5344CB8AC3E}">
        <p14:creationId xmlns:p14="http://schemas.microsoft.com/office/powerpoint/2010/main" val="370500554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508000" y="1690688"/>
            <a:ext cx="10732911" cy="4890734"/>
          </a:xfrm>
        </p:spPr>
        <p:txBody>
          <a:bodyPr>
            <a:noAutofit/>
          </a:bodyPr>
          <a:lstStyle/>
          <a:p>
            <a:pPr algn="just"/>
            <a:r>
              <a:rPr lang="tr-TR" sz="3600" b="1" dirty="0">
                <a:latin typeface="Times New Roman" panose="02020603050405020304" pitchFamily="18" charset="0"/>
                <a:cs typeface="Times New Roman" panose="02020603050405020304" pitchFamily="18" charset="0"/>
              </a:rPr>
              <a:t>Paya ilişkin Kira Sözleşmesi yapılıp yapılamayacağını belirlemek için, </a:t>
            </a:r>
            <a:r>
              <a:rPr lang="tr-TR" sz="3600" dirty="0">
                <a:latin typeface="Times New Roman" panose="02020603050405020304" pitchFamily="18" charset="0"/>
                <a:cs typeface="Times New Roman" panose="02020603050405020304" pitchFamily="18" charset="0"/>
              </a:rPr>
              <a:t>öncelikle, </a:t>
            </a:r>
            <a:r>
              <a:rPr lang="tr-TR" sz="3600" b="1" i="1" dirty="0">
                <a:latin typeface="Times New Roman" panose="02020603050405020304" pitchFamily="18" charset="0"/>
                <a:cs typeface="Times New Roman" panose="02020603050405020304" pitchFamily="18" charset="0"/>
              </a:rPr>
              <a:t>Pay üzerinde kurulabilen İntifa Hakkının konusunun belirlenmesi </a:t>
            </a:r>
            <a:r>
              <a:rPr lang="tr-TR" sz="3600" b="1" dirty="0">
                <a:latin typeface="Times New Roman" panose="02020603050405020304" pitchFamily="18" charset="0"/>
                <a:cs typeface="Times New Roman" panose="02020603050405020304" pitchFamily="18" charset="0"/>
              </a:rPr>
              <a:t>gerekir. </a:t>
            </a:r>
          </a:p>
          <a:p>
            <a:pPr algn="just"/>
            <a:r>
              <a:rPr lang="tr-TR" sz="3600" b="1" u="sng" dirty="0">
                <a:latin typeface="Times New Roman" panose="02020603050405020304" pitchFamily="18" charset="0"/>
                <a:cs typeface="Times New Roman" panose="02020603050405020304" pitchFamily="18" charset="0"/>
              </a:rPr>
              <a:t>Bizim de katıldığımız görüşe</a:t>
            </a:r>
            <a:r>
              <a:rPr lang="tr-TR" sz="3600" b="1" i="1" u="sng" dirty="0">
                <a:latin typeface="Times New Roman" panose="02020603050405020304" pitchFamily="18" charset="0"/>
                <a:cs typeface="Times New Roman" panose="02020603050405020304" pitchFamily="18" charset="0"/>
              </a:rPr>
              <a:t> </a:t>
            </a:r>
            <a:r>
              <a:rPr lang="tr-TR" sz="3600" b="1" u="sng" dirty="0">
                <a:latin typeface="Times New Roman" panose="02020603050405020304" pitchFamily="18" charset="0"/>
                <a:cs typeface="Times New Roman" panose="02020603050405020304" pitchFamily="18" charset="0"/>
              </a:rPr>
              <a:t>göre</a:t>
            </a:r>
            <a:r>
              <a:rPr lang="tr-TR" sz="3600" b="1" dirty="0">
                <a:latin typeface="Times New Roman" panose="02020603050405020304" pitchFamily="18" charset="0"/>
                <a:cs typeface="Times New Roman" panose="02020603050405020304" pitchFamily="18" charset="0"/>
              </a:rPr>
              <a:t>,</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Pay üzerinde kurulan İntifa Hakkının konusu, </a:t>
            </a:r>
            <a:r>
              <a:rPr lang="tr-TR" sz="3600" i="1" dirty="0">
                <a:latin typeface="Times New Roman" panose="02020603050405020304" pitchFamily="18" charset="0"/>
                <a:cs typeface="Times New Roman" panose="02020603050405020304" pitchFamily="18" charset="0"/>
              </a:rPr>
              <a:t>Pay değildir</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Eşyanın kendisidir. </a:t>
            </a:r>
          </a:p>
          <a:p>
            <a:pPr marL="0" indent="0" algn="just">
              <a:buNone/>
            </a:pPr>
            <a:r>
              <a:rPr lang="tr-TR" sz="3600" b="1" i="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a:t>
            </a:r>
            <a:r>
              <a:rPr lang="tr-TR" b="1" i="1" dirty="0">
                <a:latin typeface="Times New Roman" panose="02020603050405020304" pitchFamily="18" charset="0"/>
                <a:cs typeface="Times New Roman" panose="02020603050405020304" pitchFamily="18" charset="0"/>
              </a:rPr>
              <a:t>Sirmen </a:t>
            </a:r>
            <a:r>
              <a:rPr lang="tr-TR" i="1" dirty="0">
                <a:latin typeface="Times New Roman" panose="02020603050405020304" pitchFamily="18" charset="0"/>
                <a:cs typeface="Times New Roman" panose="02020603050405020304" pitchFamily="18" charset="0"/>
              </a:rPr>
              <a:t>d</a:t>
            </a:r>
            <a:r>
              <a:rPr lang="tr-TR" dirty="0">
                <a:latin typeface="Times New Roman" panose="02020603050405020304" pitchFamily="18" charset="0"/>
                <a:cs typeface="Times New Roman" panose="02020603050405020304" pitchFamily="18" charset="0"/>
              </a:rPr>
              <a:t>e bu görüşte, bkz. </a:t>
            </a:r>
            <a:r>
              <a:rPr lang="tr-TR" b="1" i="1" dirty="0">
                <a:latin typeface="Times New Roman" panose="02020603050405020304" pitchFamily="18" charset="0"/>
                <a:cs typeface="Times New Roman" panose="02020603050405020304" pitchFamily="18" charset="0"/>
              </a:rPr>
              <a:t>Sirmen</a:t>
            </a:r>
            <a:r>
              <a:rPr lang="tr-TR" i="1" dirty="0">
                <a:latin typeface="Times New Roman" panose="02020603050405020304" pitchFamily="18" charset="0"/>
                <a:cs typeface="Times New Roman" panose="02020603050405020304" pitchFamily="18" charset="0"/>
              </a:rPr>
              <a:t>, 7. B.,</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s. 291)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37149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Pay üzerinde kurulan İntifa Hakkının Konusunun Eşyanın kendisi olduğu şeklindeki </a:t>
            </a:r>
            <a:r>
              <a:rPr lang="tr-TR" b="1" u="sng" dirty="0">
                <a:latin typeface="Times New Roman" panose="02020603050405020304" pitchFamily="18" charset="0"/>
                <a:cs typeface="Times New Roman" panose="02020603050405020304" pitchFamily="18" charset="0"/>
              </a:rPr>
              <a:t>bizim de katıldığımız görüşe göre, </a:t>
            </a:r>
            <a:r>
              <a:rPr lang="tr-TR" dirty="0">
                <a:latin typeface="Times New Roman" panose="02020603050405020304" pitchFamily="18" charset="0"/>
                <a:cs typeface="Times New Roman" panose="02020603050405020304" pitchFamily="18" charset="0"/>
              </a:rPr>
              <a:t> her Paydaş, diğer Paydaşların haklarıyla bağdaştığı ölçüde, diğer Paydaşların eşyayı kullanma ve yararlanma yetkisini engellememek üzere Payı üzerinde İntifa hakkı kurabilir. </a:t>
            </a:r>
          </a:p>
          <a:p>
            <a:pPr algn="just"/>
            <a:r>
              <a:rPr lang="tr-TR" dirty="0">
                <a:latin typeface="Times New Roman" panose="02020603050405020304" pitchFamily="18" charset="0"/>
                <a:cs typeface="Times New Roman" panose="02020603050405020304" pitchFamily="18" charset="0"/>
              </a:rPr>
              <a:t>Bu bağlamda, </a:t>
            </a:r>
            <a:r>
              <a:rPr lang="tr-TR" b="1" dirty="0">
                <a:latin typeface="Times New Roman" panose="02020603050405020304" pitchFamily="18" charset="0"/>
                <a:cs typeface="Times New Roman" panose="02020603050405020304" pitchFamily="18" charset="0"/>
              </a:rPr>
              <a:t>İntifa Hakkının Sahibi </a:t>
            </a:r>
            <a:r>
              <a:rPr lang="tr-TR" dirty="0">
                <a:latin typeface="Times New Roman" panose="02020603050405020304" pitchFamily="18" charset="0"/>
                <a:cs typeface="Times New Roman" panose="02020603050405020304" pitchFamily="18" charset="0"/>
              </a:rPr>
              <a:t>de, kendisine bu Hakkı tanıyan Paydaş kadar, Paylı Mülkiyet konusu Eşyayı Kullanma ve ondan Yararlanma Yetkisini elde eder. </a:t>
            </a:r>
          </a:p>
          <a:p>
            <a:pPr marL="0" indent="0" algn="just">
              <a:buNone/>
            </a:pPr>
            <a:r>
              <a:rPr lang="tr-TR" dirty="0">
                <a:latin typeface="Times New Roman" panose="02020603050405020304" pitchFamily="18" charset="0"/>
                <a:cs typeface="Times New Roman" panose="02020603050405020304" pitchFamily="18" charset="0"/>
              </a:rPr>
              <a:t> (</a:t>
            </a:r>
            <a:r>
              <a:rPr lang="tr-TR" sz="2400" b="1" i="1" dirty="0">
                <a:latin typeface="Times New Roman" panose="02020603050405020304" pitchFamily="18" charset="0"/>
                <a:cs typeface="Times New Roman" panose="02020603050405020304" pitchFamily="18" charset="0"/>
              </a:rPr>
              <a:t>Sirmen,</a:t>
            </a:r>
            <a:r>
              <a:rPr lang="tr-TR" sz="2400" i="1" dirty="0">
                <a:latin typeface="Times New Roman" panose="02020603050405020304" pitchFamily="18" charset="0"/>
                <a:cs typeface="Times New Roman" panose="02020603050405020304" pitchFamily="18" charset="0"/>
              </a:rPr>
              <a:t> Eşya H., 7. B., s. 291)</a:t>
            </a:r>
          </a:p>
          <a:p>
            <a:endParaRPr lang="tr-TR" sz="2400" i="1" dirty="0"/>
          </a:p>
        </p:txBody>
      </p:sp>
    </p:spTree>
    <p:extLst>
      <p:ext uri="{BB962C8B-B14F-4D97-AF65-F5344CB8AC3E}">
        <p14:creationId xmlns:p14="http://schemas.microsoft.com/office/powerpoint/2010/main" val="239451640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200" b="1" u="sng" dirty="0">
                <a:latin typeface="Times New Roman" panose="02020603050405020304" pitchFamily="18" charset="0"/>
                <a:cs typeface="Times New Roman" panose="02020603050405020304" pitchFamily="18" charset="0"/>
              </a:rPr>
              <a:t>Ayrıca bu görüşe göre, </a:t>
            </a:r>
            <a:r>
              <a:rPr lang="tr-TR" sz="3200" b="1" i="1" dirty="0">
                <a:latin typeface="Times New Roman" panose="02020603050405020304" pitchFamily="18" charset="0"/>
                <a:cs typeface="Times New Roman" panose="02020603050405020304" pitchFamily="18" charset="0"/>
              </a:rPr>
              <a:t>Pay üzerinde kurulan İntifa Hakkı, Eşya üzerinde Kullanma ve Yararlanma Yetkisi sağladığına göre, </a:t>
            </a:r>
            <a:r>
              <a:rPr lang="tr-TR" sz="3200" dirty="0">
                <a:latin typeface="Times New Roman" panose="02020603050405020304" pitchFamily="18" charset="0"/>
                <a:cs typeface="Times New Roman" panose="02020603050405020304" pitchFamily="18" charset="0"/>
              </a:rPr>
              <a:t>bir </a:t>
            </a:r>
            <a:r>
              <a:rPr lang="tr-TR" sz="3200" b="1" dirty="0">
                <a:latin typeface="Times New Roman" panose="02020603050405020304" pitchFamily="18" charset="0"/>
                <a:cs typeface="Times New Roman" panose="02020603050405020304" pitchFamily="18" charset="0"/>
              </a:rPr>
              <a:t>Paydaşın kendi Payına bağlı Kullanma Hakkını bedel karşılığında bir başkasına devretmesi, </a:t>
            </a:r>
            <a:r>
              <a:rPr lang="tr-TR" sz="3200" dirty="0">
                <a:latin typeface="Times New Roman" panose="02020603050405020304" pitchFamily="18" charset="0"/>
                <a:cs typeface="Times New Roman" panose="02020603050405020304" pitchFamily="18" charset="0"/>
              </a:rPr>
              <a:t>diğer bir deyişle</a:t>
            </a:r>
            <a:r>
              <a:rPr lang="tr-TR" sz="3200" b="1" dirty="0">
                <a:latin typeface="Times New Roman" panose="02020603050405020304" pitchFamily="18" charset="0"/>
                <a:cs typeface="Times New Roman" panose="02020603050405020304" pitchFamily="18" charset="0"/>
              </a:rPr>
              <a:t>, ona Kiracılık Hakkı sağlaması </a:t>
            </a:r>
            <a:r>
              <a:rPr lang="tr-TR" sz="3200" dirty="0">
                <a:latin typeface="Times New Roman" panose="02020603050405020304" pitchFamily="18" charset="0"/>
                <a:cs typeface="Times New Roman" panose="02020603050405020304" pitchFamily="18" charset="0"/>
              </a:rPr>
              <a:t>da </a:t>
            </a:r>
            <a:r>
              <a:rPr lang="tr-TR" sz="3200" b="1" dirty="0">
                <a:latin typeface="Times New Roman" panose="02020603050405020304" pitchFamily="18" charset="0"/>
                <a:cs typeface="Times New Roman" panose="02020603050405020304" pitchFamily="18" charset="0"/>
              </a:rPr>
              <a:t>mümkündür. </a:t>
            </a:r>
          </a:p>
          <a:p>
            <a:pPr algn="just"/>
            <a:r>
              <a:rPr lang="tr-TR" sz="3200" dirty="0">
                <a:latin typeface="Times New Roman" panose="02020603050405020304" pitchFamily="18" charset="0"/>
                <a:cs typeface="Times New Roman" panose="02020603050405020304" pitchFamily="18" charset="0"/>
              </a:rPr>
              <a:t>Bu durumda, </a:t>
            </a:r>
            <a:r>
              <a:rPr lang="tr-TR" sz="3200" b="1" dirty="0">
                <a:latin typeface="Times New Roman" panose="02020603050405020304" pitchFamily="18" charset="0"/>
                <a:cs typeface="Times New Roman" panose="02020603050405020304" pitchFamily="18" charset="0"/>
              </a:rPr>
              <a:t>Paylı Malı Kullanma Hakkını devralan kimse, bu Haktan bunu kendisine sağlayan Paydaş kadar yararlanabilir.  </a:t>
            </a:r>
          </a:p>
          <a:p>
            <a:pPr marL="0" indent="0">
              <a:buNone/>
            </a:pPr>
            <a:endParaRPr lang="tr-TR" sz="3200" dirty="0"/>
          </a:p>
        </p:txBody>
      </p:sp>
    </p:spTree>
    <p:extLst>
      <p:ext uri="{BB962C8B-B14F-4D97-AF65-F5344CB8AC3E}">
        <p14:creationId xmlns:p14="http://schemas.microsoft.com/office/powerpoint/2010/main" val="69922075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dirty="0">
                <a:latin typeface="Times New Roman" panose="02020603050405020304" pitchFamily="18" charset="0"/>
                <a:cs typeface="Times New Roman" panose="02020603050405020304" pitchFamily="18" charset="0"/>
              </a:rPr>
              <a:t>Böylece, </a:t>
            </a:r>
            <a:r>
              <a:rPr lang="tr-TR" sz="4000" b="1" dirty="0">
                <a:latin typeface="Times New Roman" panose="02020603050405020304" pitchFamily="18" charset="0"/>
                <a:cs typeface="Times New Roman" panose="02020603050405020304" pitchFamily="18" charset="0"/>
              </a:rPr>
              <a:t>diğer Paydaşlar bir Paydaşın Paylı Malı Kullanma Yetkisini engelleyemeyecekleri</a:t>
            </a:r>
            <a:r>
              <a:rPr lang="tr-TR" sz="4000" dirty="0">
                <a:latin typeface="Times New Roman" panose="02020603050405020304" pitchFamily="18" charset="0"/>
                <a:cs typeface="Times New Roman" panose="02020603050405020304" pitchFamily="18" charset="0"/>
              </a:rPr>
              <a:t> gibi, </a:t>
            </a:r>
            <a:r>
              <a:rPr lang="tr-TR" sz="4000" b="1" dirty="0">
                <a:latin typeface="Times New Roman" panose="02020603050405020304" pitchFamily="18" charset="0"/>
                <a:cs typeface="Times New Roman" panose="02020603050405020304" pitchFamily="18" charset="0"/>
              </a:rPr>
              <a:t>bu Sınırlar içinde Kullanma Hakkına sahip olan Kiracıya karşı </a:t>
            </a:r>
            <a:r>
              <a:rPr lang="tr-TR" sz="4000" dirty="0">
                <a:latin typeface="Times New Roman" panose="02020603050405020304" pitchFamily="18" charset="0"/>
                <a:cs typeface="Times New Roman" panose="02020603050405020304" pitchFamily="18" charset="0"/>
              </a:rPr>
              <a:t>da</a:t>
            </a:r>
            <a:r>
              <a:rPr lang="tr-TR" sz="4000" b="1" dirty="0">
                <a:latin typeface="Times New Roman" panose="02020603050405020304" pitchFamily="18" charset="0"/>
                <a:cs typeface="Times New Roman" panose="02020603050405020304" pitchFamily="18" charset="0"/>
              </a:rPr>
              <a:t> herhangi bir engellemede bulunamazlar</a:t>
            </a:r>
            <a:r>
              <a:rPr lang="tr-TR" sz="4000" dirty="0">
                <a:latin typeface="Times New Roman" panose="02020603050405020304" pitchFamily="18" charset="0"/>
                <a:cs typeface="Times New Roman" panose="02020603050405020304" pitchFamily="18" charset="0"/>
              </a:rPr>
              <a:t>.</a:t>
            </a:r>
          </a:p>
          <a:p>
            <a:pPr marL="0" indent="0" algn="just">
              <a:buNone/>
            </a:pPr>
            <a:r>
              <a:rPr lang="tr-TR" sz="40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Sirmen, </a:t>
            </a:r>
            <a:r>
              <a:rPr lang="tr-TR" sz="3600" i="1" dirty="0">
                <a:latin typeface="Times New Roman" panose="02020603050405020304" pitchFamily="18" charset="0"/>
                <a:cs typeface="Times New Roman" panose="02020603050405020304" pitchFamily="18" charset="0"/>
              </a:rPr>
              <a:t>Eşya H., 7. B., s. 291)</a:t>
            </a:r>
          </a:p>
        </p:txBody>
      </p:sp>
    </p:spTree>
    <p:extLst>
      <p:ext uri="{BB962C8B-B14F-4D97-AF65-F5344CB8AC3E}">
        <p14:creationId xmlns:p14="http://schemas.microsoft.com/office/powerpoint/2010/main" val="158183431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Times New Roman" panose="02020603050405020304" pitchFamily="18" charset="0"/>
                <a:cs typeface="Times New Roman" panose="02020603050405020304" pitchFamily="18" charset="0"/>
              </a:rPr>
              <a:t>Payın İntikali ve Haczi </a:t>
            </a:r>
          </a:p>
        </p:txBody>
      </p:sp>
      <p:sp>
        <p:nvSpPr>
          <p:cNvPr id="3" name="İçerik Yer Tutucusu 2"/>
          <p:cNvSpPr>
            <a:spLocks noGrp="1"/>
          </p:cNvSpPr>
          <p:nvPr>
            <p:ph idx="1"/>
          </p:nvPr>
        </p:nvSpPr>
        <p:spPr/>
        <p:txBody>
          <a:bodyPr>
            <a:normAutofit/>
          </a:bodyPr>
          <a:lstStyle/>
          <a:p>
            <a:pPr algn="just"/>
            <a:r>
              <a:rPr lang="tr-TR" sz="3600" dirty="0">
                <a:latin typeface="Times New Roman" panose="02020603050405020304" pitchFamily="18" charset="0"/>
                <a:cs typeface="Times New Roman" panose="02020603050405020304" pitchFamily="18" charset="0"/>
              </a:rPr>
              <a:t>Pay, </a:t>
            </a:r>
            <a:r>
              <a:rPr lang="tr-TR" sz="3600" b="1" dirty="0" err="1">
                <a:latin typeface="Times New Roman" panose="02020603050405020304" pitchFamily="18" charset="0"/>
                <a:cs typeface="Times New Roman" panose="02020603050405020304" pitchFamily="18" charset="0"/>
              </a:rPr>
              <a:t>Sağlararası</a:t>
            </a:r>
            <a:r>
              <a:rPr lang="tr-TR" sz="3600" b="1" dirty="0">
                <a:latin typeface="Times New Roman" panose="02020603050405020304" pitchFamily="18" charset="0"/>
                <a:cs typeface="Times New Roman" panose="02020603050405020304" pitchFamily="18" charset="0"/>
              </a:rPr>
              <a:t> İşlemlerle </a:t>
            </a:r>
            <a:r>
              <a:rPr lang="tr-TR" sz="3600" dirty="0">
                <a:latin typeface="Times New Roman" panose="02020603050405020304" pitchFamily="18" charset="0"/>
                <a:cs typeface="Times New Roman" panose="02020603050405020304" pitchFamily="18" charset="0"/>
              </a:rPr>
              <a:t>devredilebildiğine göre, Pay, </a:t>
            </a:r>
            <a:r>
              <a:rPr lang="tr-TR" sz="3600" b="1" dirty="0">
                <a:latin typeface="Times New Roman" panose="02020603050405020304" pitchFamily="18" charset="0"/>
                <a:cs typeface="Times New Roman" panose="02020603050405020304" pitchFamily="18" charset="0"/>
              </a:rPr>
              <a:t>Miras yoluyla </a:t>
            </a:r>
            <a:r>
              <a:rPr lang="tr-TR" sz="3600" dirty="0">
                <a:latin typeface="Times New Roman" panose="02020603050405020304" pitchFamily="18" charset="0"/>
                <a:cs typeface="Times New Roman" panose="02020603050405020304" pitchFamily="18" charset="0"/>
              </a:rPr>
              <a:t>da intikal edebilir. </a:t>
            </a:r>
          </a:p>
          <a:p>
            <a:pPr algn="just"/>
            <a:r>
              <a:rPr lang="tr-TR" sz="3600" b="1" dirty="0">
                <a:latin typeface="Times New Roman" panose="02020603050405020304" pitchFamily="18" charset="0"/>
                <a:cs typeface="Times New Roman" panose="02020603050405020304" pitchFamily="18" charset="0"/>
              </a:rPr>
              <a:t>Medeni Kanun,</a:t>
            </a:r>
            <a:r>
              <a:rPr lang="tr-TR" sz="3600" dirty="0">
                <a:latin typeface="Times New Roman" panose="02020603050405020304" pitchFamily="18" charset="0"/>
                <a:cs typeface="Times New Roman" panose="02020603050405020304" pitchFamily="18" charset="0"/>
              </a:rPr>
              <a:t> her </a:t>
            </a:r>
            <a:r>
              <a:rPr lang="tr-TR" sz="3600" b="1" dirty="0">
                <a:latin typeface="Times New Roman" panose="02020603050405020304" pitchFamily="18" charset="0"/>
                <a:cs typeface="Times New Roman" panose="02020603050405020304" pitchFamily="18" charset="0"/>
              </a:rPr>
              <a:t>Paydaşın, </a:t>
            </a:r>
            <a:r>
              <a:rPr lang="tr-TR" sz="3600" b="1" i="1" dirty="0">
                <a:latin typeface="Times New Roman" panose="02020603050405020304" pitchFamily="18" charset="0"/>
                <a:cs typeface="Times New Roman" panose="02020603050405020304" pitchFamily="18" charset="0"/>
              </a:rPr>
              <a:t>Payı üzerindeki Hakkını</a:t>
            </a:r>
            <a:r>
              <a:rPr lang="tr-TR" sz="3600" b="1" dirty="0">
                <a:latin typeface="Times New Roman" panose="02020603050405020304" pitchFamily="18" charset="0"/>
                <a:cs typeface="Times New Roman" panose="02020603050405020304" pitchFamily="18" charset="0"/>
              </a:rPr>
              <a:t>, Tek Kişi Mülkiyetindeki Malikin Hakkı </a:t>
            </a:r>
            <a:r>
              <a:rPr lang="tr-TR" sz="3600" dirty="0">
                <a:latin typeface="Times New Roman" panose="02020603050405020304" pitchFamily="18" charset="0"/>
                <a:cs typeface="Times New Roman" panose="02020603050405020304" pitchFamily="18" charset="0"/>
              </a:rPr>
              <a:t>gibi </a:t>
            </a:r>
            <a:r>
              <a:rPr lang="tr-TR" sz="3600" b="1" dirty="0">
                <a:latin typeface="Times New Roman" panose="02020603050405020304" pitchFamily="18" charset="0"/>
                <a:cs typeface="Times New Roman" panose="02020603050405020304" pitchFamily="18" charset="0"/>
              </a:rPr>
              <a:t>görmüştür</a:t>
            </a:r>
            <a:r>
              <a:rPr lang="tr-TR" sz="3600" dirty="0">
                <a:latin typeface="Times New Roman" panose="02020603050405020304" pitchFamily="18" charset="0"/>
                <a:cs typeface="Times New Roman" panose="02020603050405020304" pitchFamily="18" charset="0"/>
              </a:rPr>
              <a:t>. </a:t>
            </a:r>
          </a:p>
          <a:p>
            <a:pPr algn="just"/>
            <a:r>
              <a:rPr lang="tr-TR" sz="3600" dirty="0">
                <a:latin typeface="Times New Roman" panose="02020603050405020304" pitchFamily="18" charset="0"/>
                <a:cs typeface="Times New Roman" panose="02020603050405020304" pitchFamily="18" charset="0"/>
              </a:rPr>
              <a:t>Bu bağlamda, </a:t>
            </a:r>
            <a:r>
              <a:rPr lang="tr-TR" sz="3600" b="1" dirty="0">
                <a:latin typeface="Times New Roman" panose="02020603050405020304" pitchFamily="18" charset="0"/>
                <a:cs typeface="Times New Roman" panose="02020603050405020304" pitchFamily="18" charset="0"/>
              </a:rPr>
              <a:t>Paylı Mülkiyette her Paydaşın Payı</a:t>
            </a:r>
            <a:r>
              <a:rPr lang="tr-TR" sz="3600" dirty="0">
                <a:latin typeface="Times New Roman" panose="02020603050405020304" pitchFamily="18" charset="0"/>
                <a:cs typeface="Times New Roman" panose="02020603050405020304" pitchFamily="18" charset="0"/>
              </a:rPr>
              <a:t>, bağımsız bir Hak Konusu olarak, </a:t>
            </a:r>
            <a:r>
              <a:rPr lang="tr-TR" sz="3600" b="1" dirty="0">
                <a:latin typeface="Times New Roman" panose="02020603050405020304" pitchFamily="18" charset="0"/>
                <a:cs typeface="Times New Roman" panose="02020603050405020304" pitchFamily="18" charset="0"/>
              </a:rPr>
              <a:t>Alacaklıların İcra Takibine </a:t>
            </a:r>
            <a:r>
              <a:rPr lang="tr-TR" sz="3600" dirty="0">
                <a:latin typeface="Times New Roman" panose="02020603050405020304" pitchFamily="18" charset="0"/>
                <a:cs typeface="Times New Roman" panose="02020603050405020304" pitchFamily="18" charset="0"/>
              </a:rPr>
              <a:t>açık tutulmuştur. </a:t>
            </a:r>
          </a:p>
          <a:p>
            <a:pPr marL="0" indent="0" algn="just">
              <a:buNone/>
            </a:pPr>
            <a:endParaRPr lang="tr-TR" sz="4400" dirty="0"/>
          </a:p>
        </p:txBody>
      </p:sp>
    </p:spTree>
    <p:extLst>
      <p:ext uri="{BB962C8B-B14F-4D97-AF65-F5344CB8AC3E}">
        <p14:creationId xmlns:p14="http://schemas.microsoft.com/office/powerpoint/2010/main" val="18445197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3200" dirty="0">
                <a:latin typeface="Times New Roman" panose="02020603050405020304" pitchFamily="18" charset="0"/>
                <a:cs typeface="Times New Roman" panose="02020603050405020304" pitchFamily="18" charset="0"/>
              </a:rPr>
              <a:t>Gerçekten, bu husus, </a:t>
            </a:r>
            <a:r>
              <a:rPr lang="tr-TR" sz="3200" b="1" dirty="0">
                <a:latin typeface="Times New Roman" panose="02020603050405020304" pitchFamily="18" charset="0"/>
                <a:cs typeface="Times New Roman" panose="02020603050405020304" pitchFamily="18" charset="0"/>
              </a:rPr>
              <a:t>TMK m. 688 / III hükmünde</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 Alacaklıları tarafından haczettirilebilir</a:t>
            </a:r>
            <a:r>
              <a:rPr lang="tr-TR" sz="3200" dirty="0">
                <a:latin typeface="Times New Roman" panose="02020603050405020304" pitchFamily="18" charset="0"/>
                <a:cs typeface="Times New Roman" panose="02020603050405020304" pitchFamily="18" charset="0"/>
              </a:rPr>
              <a:t>» şeklindeki </a:t>
            </a:r>
            <a:r>
              <a:rPr lang="tr-TR" sz="3200" b="1" dirty="0">
                <a:latin typeface="Times New Roman" panose="02020603050405020304" pitchFamily="18" charset="0"/>
                <a:cs typeface="Times New Roman" panose="02020603050405020304" pitchFamily="18" charset="0"/>
              </a:rPr>
              <a:t>ifadeyle doğrulanmıştır</a:t>
            </a:r>
            <a:r>
              <a:rPr lang="tr-TR" sz="3200" dirty="0">
                <a:latin typeface="Times New Roman" panose="02020603050405020304" pitchFamily="18" charset="0"/>
                <a:cs typeface="Times New Roman" panose="02020603050405020304" pitchFamily="18" charset="0"/>
              </a:rPr>
              <a:t>. </a:t>
            </a:r>
          </a:p>
          <a:p>
            <a:pPr algn="just"/>
            <a:r>
              <a:rPr lang="tr-TR" sz="3200" dirty="0">
                <a:latin typeface="Times New Roman" panose="02020603050405020304" pitchFamily="18" charset="0"/>
                <a:cs typeface="Times New Roman" panose="02020603050405020304" pitchFamily="18" charset="0"/>
              </a:rPr>
              <a:t>Öyleyse, bu hüküm çerçevesinde, </a:t>
            </a:r>
            <a:r>
              <a:rPr lang="tr-TR" sz="3200" b="1" dirty="0">
                <a:latin typeface="Times New Roman" panose="02020603050405020304" pitchFamily="18" charset="0"/>
                <a:cs typeface="Times New Roman" panose="02020603050405020304" pitchFamily="18" charset="0"/>
              </a:rPr>
              <a:t>Payın Haczi de mümkündür. </a:t>
            </a:r>
          </a:p>
          <a:p>
            <a:pPr algn="just"/>
            <a:r>
              <a:rPr lang="tr-TR" sz="3200" b="1" dirty="0">
                <a:latin typeface="Times New Roman" panose="02020603050405020304" pitchFamily="18" charset="0"/>
                <a:cs typeface="Times New Roman" panose="02020603050405020304" pitchFamily="18" charset="0"/>
              </a:rPr>
              <a:t>Alacaklı, borcunu ödemeyen bir Paydaşın Payını, bağımsız olarak haczettirebilir </a:t>
            </a:r>
            <a:r>
              <a:rPr lang="tr-TR" sz="3200" dirty="0">
                <a:latin typeface="Times New Roman" panose="02020603050405020304" pitchFamily="18" charset="0"/>
                <a:cs typeface="Times New Roman" panose="02020603050405020304" pitchFamily="18" charset="0"/>
              </a:rPr>
              <a:t>ve</a:t>
            </a:r>
            <a:r>
              <a:rPr lang="tr-TR" sz="3200" b="1" dirty="0">
                <a:latin typeface="Times New Roman" panose="02020603050405020304" pitchFamily="18" charset="0"/>
                <a:cs typeface="Times New Roman" panose="02020603050405020304" pitchFamily="18" charset="0"/>
              </a:rPr>
              <a:t> bunu </a:t>
            </a:r>
            <a:r>
              <a:rPr lang="tr-TR" sz="3200" b="1" i="1" dirty="0">
                <a:latin typeface="Times New Roman" panose="02020603050405020304" pitchFamily="18" charset="0"/>
                <a:cs typeface="Times New Roman" panose="02020603050405020304" pitchFamily="18" charset="0"/>
              </a:rPr>
              <a:t>İflas Masasına </a:t>
            </a:r>
            <a:r>
              <a:rPr lang="tr-TR" sz="3200" dirty="0">
                <a:latin typeface="Times New Roman" panose="02020603050405020304" pitchFamily="18" charset="0"/>
                <a:cs typeface="Times New Roman" panose="02020603050405020304" pitchFamily="18" charset="0"/>
              </a:rPr>
              <a:t>da </a:t>
            </a:r>
            <a:r>
              <a:rPr lang="tr-TR" sz="3200" b="1" dirty="0">
                <a:latin typeface="Times New Roman" panose="02020603050405020304" pitchFamily="18" charset="0"/>
                <a:cs typeface="Times New Roman" panose="02020603050405020304" pitchFamily="18" charset="0"/>
              </a:rPr>
              <a:t>kaydettirilebilir. </a:t>
            </a:r>
          </a:p>
          <a:p>
            <a:pPr marL="0" indent="0" algn="just">
              <a:buNone/>
            </a:pPr>
            <a:r>
              <a:rPr lang="tr-TR" sz="3600" b="1"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a:t>
            </a:r>
            <a:r>
              <a:rPr lang="tr-TR" sz="3200" b="1" i="1" dirty="0">
                <a:latin typeface="Times New Roman" panose="02020603050405020304" pitchFamily="18" charset="0"/>
                <a:cs typeface="Times New Roman" panose="02020603050405020304" pitchFamily="18" charset="0"/>
              </a:rPr>
              <a:t>Eren,</a:t>
            </a:r>
            <a:r>
              <a:rPr lang="tr-TR" sz="3200" i="1" dirty="0">
                <a:latin typeface="Times New Roman" panose="02020603050405020304" pitchFamily="18" charset="0"/>
                <a:cs typeface="Times New Roman" panose="02020603050405020304" pitchFamily="18" charset="0"/>
              </a:rPr>
              <a:t> Mülkiyet H., 4. B., s. 101) </a:t>
            </a:r>
          </a:p>
          <a:p>
            <a:endParaRPr lang="tr-TR" dirty="0"/>
          </a:p>
        </p:txBody>
      </p:sp>
    </p:spTree>
    <p:extLst>
      <p:ext uri="{BB962C8B-B14F-4D97-AF65-F5344CB8AC3E}">
        <p14:creationId xmlns:p14="http://schemas.microsoft.com/office/powerpoint/2010/main" val="35168698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dirty="0">
                <a:latin typeface="Times New Roman" panose="02020603050405020304" pitchFamily="18" charset="0"/>
                <a:cs typeface="Times New Roman" panose="02020603050405020304" pitchFamily="18" charset="0"/>
              </a:rPr>
              <a:t>Bir şey üzerindeki Mülkiyet Hakkı </a:t>
            </a:r>
            <a:r>
              <a:rPr lang="tr-TR" sz="3200" dirty="0">
                <a:latin typeface="Times New Roman" panose="02020603050405020304" pitchFamily="18" charset="0"/>
                <a:cs typeface="Times New Roman" panose="02020603050405020304" pitchFamily="18" charset="0"/>
              </a:rPr>
              <a:t>ya </a:t>
            </a:r>
            <a:r>
              <a:rPr lang="tr-TR" sz="3200" b="1" i="1" dirty="0">
                <a:latin typeface="Times New Roman" panose="02020603050405020304" pitchFamily="18" charset="0"/>
                <a:cs typeface="Times New Roman" panose="02020603050405020304" pitchFamily="18" charset="0"/>
              </a:rPr>
              <a:t>bir</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Kişiye</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ya da </a:t>
            </a:r>
            <a:r>
              <a:rPr lang="tr-TR" sz="3200" b="1" i="1" dirty="0">
                <a:latin typeface="Times New Roman" panose="02020603050405020304" pitchFamily="18" charset="0"/>
                <a:cs typeface="Times New Roman" panose="02020603050405020304" pitchFamily="18" charset="0"/>
              </a:rPr>
              <a:t>birden çok Kişiye </a:t>
            </a:r>
            <a:r>
              <a:rPr lang="tr-TR" sz="3200" b="1" dirty="0">
                <a:latin typeface="Times New Roman" panose="02020603050405020304" pitchFamily="18" charset="0"/>
                <a:cs typeface="Times New Roman" panose="02020603050405020304" pitchFamily="18" charset="0"/>
              </a:rPr>
              <a:t>ait olur. </a:t>
            </a:r>
          </a:p>
          <a:p>
            <a:pPr algn="just"/>
            <a:r>
              <a:rPr lang="tr-TR" sz="3600" dirty="0">
                <a:latin typeface="Times New Roman" panose="02020603050405020304" pitchFamily="18" charset="0"/>
                <a:cs typeface="Times New Roman" panose="02020603050405020304" pitchFamily="18" charset="0"/>
              </a:rPr>
              <a:t>Bu anlamda </a:t>
            </a:r>
            <a:r>
              <a:rPr lang="tr-TR" sz="3600" b="1" dirty="0">
                <a:latin typeface="Times New Roman" panose="02020603050405020304" pitchFamily="18" charset="0"/>
                <a:cs typeface="Times New Roman" panose="02020603050405020304" pitchFamily="18" charset="0"/>
              </a:rPr>
              <a:t>Mülkiyeti, </a:t>
            </a:r>
            <a:r>
              <a:rPr lang="tr-TR" sz="3600" b="1" i="1" dirty="0">
                <a:latin typeface="Times New Roman" panose="02020603050405020304" pitchFamily="18" charset="0"/>
                <a:cs typeface="Times New Roman" panose="02020603050405020304" pitchFamily="18" charset="0"/>
              </a:rPr>
              <a:t>iki çeşide </a:t>
            </a:r>
            <a:r>
              <a:rPr lang="tr-TR" sz="3600" b="1" dirty="0">
                <a:latin typeface="Times New Roman" panose="02020603050405020304" pitchFamily="18" charset="0"/>
                <a:cs typeface="Times New Roman" panose="02020603050405020304" pitchFamily="18" charset="0"/>
              </a:rPr>
              <a:t>ayırmak mümkündür</a:t>
            </a:r>
            <a:r>
              <a:rPr lang="tr-TR" sz="3600" dirty="0">
                <a:latin typeface="Times New Roman" panose="02020603050405020304" pitchFamily="18" charset="0"/>
                <a:cs typeface="Times New Roman" panose="02020603050405020304" pitchFamily="18" charset="0"/>
              </a:rPr>
              <a:t>: </a:t>
            </a:r>
          </a:p>
          <a:p>
            <a:pPr algn="just"/>
            <a:r>
              <a:rPr lang="tr-TR" sz="3200" b="1" u="sng" dirty="0">
                <a:latin typeface="Times New Roman" panose="02020603050405020304" pitchFamily="18" charset="0"/>
                <a:cs typeface="Times New Roman" panose="02020603050405020304" pitchFamily="18" charset="0"/>
              </a:rPr>
              <a:t>1)Tek Kişi Mülkiyeti </a:t>
            </a:r>
          </a:p>
          <a:p>
            <a:pPr marL="0" indent="0" algn="just">
              <a:buNone/>
            </a:pP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a:t>
            </a:r>
            <a:r>
              <a:rPr lang="tr-TR" b="1" i="1" dirty="0">
                <a:latin typeface="Times New Roman" panose="02020603050405020304" pitchFamily="18" charset="0"/>
                <a:cs typeface="Times New Roman" panose="02020603050405020304" pitchFamily="18" charset="0"/>
              </a:rPr>
              <a:t>Mülkiyet Hakkı</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bir Kişiye aitse</a:t>
            </a:r>
            <a:r>
              <a:rPr lang="tr-TR" dirty="0">
                <a:latin typeface="Times New Roman" panose="02020603050405020304" pitchFamily="18" charset="0"/>
                <a:cs typeface="Times New Roman" panose="02020603050405020304" pitchFamily="18" charset="0"/>
              </a:rPr>
              <a:t>, söz konusu olur.) </a:t>
            </a:r>
          </a:p>
          <a:p>
            <a:pPr algn="just"/>
            <a:r>
              <a:rPr lang="tr-TR" sz="3200" b="1" u="sng" dirty="0">
                <a:latin typeface="Times New Roman" panose="02020603050405020304" pitchFamily="18" charset="0"/>
                <a:cs typeface="Times New Roman" panose="02020603050405020304" pitchFamily="18" charset="0"/>
              </a:rPr>
              <a:t>2)Birlikte Mülkiyet </a:t>
            </a:r>
          </a:p>
          <a:p>
            <a:pPr marL="0" indent="0" algn="just">
              <a:buNone/>
            </a:pP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a:t>
            </a:r>
            <a:r>
              <a:rPr lang="tr-TR" b="1" i="1" dirty="0">
                <a:latin typeface="Times New Roman" panose="02020603050405020304" pitchFamily="18" charset="0"/>
                <a:cs typeface="Times New Roman" panose="02020603050405020304" pitchFamily="18" charset="0"/>
              </a:rPr>
              <a:t>Mülkiyet Hakkı, birden çok Kişiye aitse</a:t>
            </a:r>
            <a:r>
              <a:rPr lang="tr-TR" dirty="0">
                <a:latin typeface="Times New Roman" panose="02020603050405020304" pitchFamily="18" charset="0"/>
                <a:cs typeface="Times New Roman" panose="02020603050405020304" pitchFamily="18" charset="0"/>
              </a:rPr>
              <a:t>, söz konusu olur.) </a:t>
            </a:r>
          </a:p>
          <a:p>
            <a:pPr marL="0" indent="0">
              <a:buNone/>
            </a:pPr>
            <a:endParaRPr lang="tr-TR" dirty="0"/>
          </a:p>
        </p:txBody>
      </p:sp>
    </p:spTree>
    <p:extLst>
      <p:ext uri="{BB962C8B-B14F-4D97-AF65-F5344CB8AC3E}">
        <p14:creationId xmlns:p14="http://schemas.microsoft.com/office/powerpoint/2010/main" val="250726223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Paya İlişkin Hakkın Korunması </a:t>
            </a:r>
          </a:p>
        </p:txBody>
      </p:sp>
      <p:sp>
        <p:nvSpPr>
          <p:cNvPr id="3" name="İçerik Yer Tutucusu 2"/>
          <p:cNvSpPr>
            <a:spLocks noGrp="1"/>
          </p:cNvSpPr>
          <p:nvPr>
            <p:ph idx="1"/>
          </p:nvPr>
        </p:nvSpPr>
        <p:spPr/>
        <p:txBody>
          <a:bodyPr>
            <a:normAutofit/>
          </a:bodyPr>
          <a:lstStyle/>
          <a:p>
            <a:pPr algn="just"/>
            <a:r>
              <a:rPr lang="tr-TR" b="1" dirty="0">
                <a:latin typeface="Times New Roman" panose="02020603050405020304" pitchFamily="18" charset="0"/>
                <a:cs typeface="Times New Roman" panose="02020603050405020304" pitchFamily="18" charset="0"/>
              </a:rPr>
              <a:t>Kendi Payı </a:t>
            </a:r>
            <a:r>
              <a:rPr lang="tr-TR" dirty="0">
                <a:latin typeface="Times New Roman" panose="02020603050405020304" pitchFamily="18" charset="0"/>
                <a:cs typeface="Times New Roman" panose="02020603050405020304" pitchFamily="18" charset="0"/>
              </a:rPr>
              <a:t>bakımından,</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Malikin Hak ve Yetkilerine </a:t>
            </a:r>
            <a:r>
              <a:rPr lang="tr-TR" b="1" dirty="0">
                <a:latin typeface="Times New Roman" panose="02020603050405020304" pitchFamily="18" charset="0"/>
                <a:cs typeface="Times New Roman" panose="02020603050405020304" pitchFamily="18" charset="0"/>
              </a:rPr>
              <a:t>sahip bulunan </a:t>
            </a:r>
            <a:r>
              <a:rPr lang="tr-TR" dirty="0">
                <a:latin typeface="Times New Roman" panose="02020603050405020304" pitchFamily="18" charset="0"/>
                <a:cs typeface="Times New Roman" panose="02020603050405020304" pitchFamily="18" charset="0"/>
              </a:rPr>
              <a:t>her</a:t>
            </a:r>
            <a:r>
              <a:rPr lang="tr-TR" b="1" dirty="0">
                <a:latin typeface="Times New Roman" panose="02020603050405020304" pitchFamily="18" charset="0"/>
                <a:cs typeface="Times New Roman" panose="02020603050405020304" pitchFamily="18" charset="0"/>
              </a:rPr>
              <a:t> Paydaş, </a:t>
            </a:r>
            <a:r>
              <a:rPr lang="tr-TR" b="1" i="1" dirty="0">
                <a:latin typeface="Times New Roman" panose="02020603050405020304" pitchFamily="18" charset="0"/>
                <a:cs typeface="Times New Roman" panose="02020603050405020304" pitchFamily="18" charset="0"/>
              </a:rPr>
              <a:t>Haksız </a:t>
            </a:r>
            <a:r>
              <a:rPr lang="tr-TR" b="1" i="1" dirty="0" err="1">
                <a:latin typeface="Times New Roman" panose="02020603050405020304" pitchFamily="18" charset="0"/>
                <a:cs typeface="Times New Roman" panose="02020603050405020304" pitchFamily="18" charset="0"/>
              </a:rPr>
              <a:t>Elkoyma</a:t>
            </a:r>
            <a:r>
              <a:rPr lang="tr-TR" b="1" i="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ve </a:t>
            </a:r>
            <a:r>
              <a:rPr lang="tr-TR" b="1" i="1" dirty="0" err="1">
                <a:latin typeface="Times New Roman" panose="02020603050405020304" pitchFamily="18" charset="0"/>
                <a:cs typeface="Times New Roman" panose="02020603050405020304" pitchFamily="18" charset="0"/>
              </a:rPr>
              <a:t>Elatmalara</a:t>
            </a:r>
            <a:r>
              <a:rPr lang="tr-TR" b="1" i="1" dirty="0">
                <a:latin typeface="Times New Roman" panose="02020603050405020304" pitchFamily="18" charset="0"/>
                <a:cs typeface="Times New Roman" panose="02020603050405020304" pitchFamily="18" charset="0"/>
              </a:rPr>
              <a:t> karşı,</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Mülkiyet Hakkının Koruyucu Yetkilerinden yararlanarak, </a:t>
            </a:r>
            <a:r>
              <a:rPr lang="tr-TR" b="1" i="1" dirty="0">
                <a:latin typeface="Times New Roman" panose="02020603050405020304" pitchFamily="18" charset="0"/>
                <a:cs typeface="Times New Roman" panose="02020603050405020304" pitchFamily="18" charset="0"/>
              </a:rPr>
              <a:t>İstihkak</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Davasını</a:t>
            </a:r>
            <a:r>
              <a:rPr lang="tr-TR" dirty="0">
                <a:latin typeface="Times New Roman" panose="02020603050405020304" pitchFamily="18" charset="0"/>
                <a:cs typeface="Times New Roman" panose="02020603050405020304" pitchFamily="18" charset="0"/>
              </a:rPr>
              <a:t> ve </a:t>
            </a:r>
            <a:r>
              <a:rPr lang="tr-TR" b="1" i="1" dirty="0" err="1">
                <a:latin typeface="Times New Roman" panose="02020603050405020304" pitchFamily="18" charset="0"/>
                <a:cs typeface="Times New Roman" panose="02020603050405020304" pitchFamily="18" charset="0"/>
              </a:rPr>
              <a:t>Elatmanın</a:t>
            </a:r>
            <a:r>
              <a:rPr lang="tr-TR" b="1" i="1" dirty="0">
                <a:latin typeface="Times New Roman" panose="02020603050405020304" pitchFamily="18" charset="0"/>
                <a:cs typeface="Times New Roman" panose="02020603050405020304" pitchFamily="18" charset="0"/>
              </a:rPr>
              <a:t> Önlenmesi Davasını </a:t>
            </a:r>
            <a:r>
              <a:rPr lang="tr-TR" b="1" dirty="0">
                <a:latin typeface="Times New Roman" panose="02020603050405020304" pitchFamily="18" charset="0"/>
                <a:cs typeface="Times New Roman" panose="02020603050405020304" pitchFamily="18" charset="0"/>
              </a:rPr>
              <a:t>açabilir. </a:t>
            </a:r>
          </a:p>
          <a:p>
            <a:pPr algn="just"/>
            <a:r>
              <a:rPr lang="tr-TR" dirty="0">
                <a:latin typeface="Times New Roman" panose="02020603050405020304" pitchFamily="18" charset="0"/>
                <a:cs typeface="Times New Roman" panose="02020603050405020304" pitchFamily="18" charset="0"/>
              </a:rPr>
              <a:t>Bu </a:t>
            </a:r>
            <a:r>
              <a:rPr lang="tr-TR" b="1" dirty="0">
                <a:latin typeface="Times New Roman" panose="02020603050405020304" pitchFamily="18" charset="0"/>
                <a:cs typeface="Times New Roman" panose="02020603050405020304" pitchFamily="18" charset="0"/>
              </a:rPr>
              <a:t>Davalar,</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Üçüncü Kişilere karşı açılabileceği </a:t>
            </a:r>
            <a:r>
              <a:rPr lang="tr-TR" dirty="0">
                <a:latin typeface="Times New Roman" panose="02020603050405020304" pitchFamily="18" charset="0"/>
                <a:cs typeface="Times New Roman" panose="02020603050405020304" pitchFamily="18" charset="0"/>
              </a:rPr>
              <a:t>gibi, </a:t>
            </a:r>
            <a:r>
              <a:rPr lang="tr-TR" b="1" dirty="0">
                <a:latin typeface="Times New Roman" panose="02020603050405020304" pitchFamily="18" charset="0"/>
                <a:cs typeface="Times New Roman" panose="02020603050405020304" pitchFamily="18" charset="0"/>
              </a:rPr>
              <a:t>Mala haksız </a:t>
            </a:r>
            <a:r>
              <a:rPr lang="tr-TR" b="1" i="1" dirty="0">
                <a:latin typeface="Times New Roman" panose="02020603050405020304" pitchFamily="18" charset="0"/>
                <a:cs typeface="Times New Roman" panose="02020603050405020304" pitchFamily="18" charset="0"/>
              </a:rPr>
              <a:t>olarak el koyan veya el atan diğer Paydaş </a:t>
            </a:r>
            <a:r>
              <a:rPr lang="tr-TR" dirty="0">
                <a:latin typeface="Times New Roman" panose="02020603050405020304" pitchFamily="18" charset="0"/>
                <a:cs typeface="Times New Roman" panose="02020603050405020304" pitchFamily="18" charset="0"/>
              </a:rPr>
              <a:t>veya </a:t>
            </a:r>
            <a:r>
              <a:rPr lang="tr-TR" b="1" i="1" dirty="0">
                <a:latin typeface="Times New Roman" panose="02020603050405020304" pitchFamily="18" charset="0"/>
                <a:cs typeface="Times New Roman" panose="02020603050405020304" pitchFamily="18" charset="0"/>
              </a:rPr>
              <a:t>Paydaşlara karşı </a:t>
            </a:r>
            <a:r>
              <a:rPr lang="tr-TR" dirty="0">
                <a:latin typeface="Times New Roman" panose="02020603050405020304" pitchFamily="18" charset="0"/>
                <a:cs typeface="Times New Roman" panose="02020603050405020304" pitchFamily="18" charset="0"/>
              </a:rPr>
              <a:t>da </a:t>
            </a:r>
            <a:r>
              <a:rPr lang="tr-TR" b="1" dirty="0">
                <a:latin typeface="Times New Roman" panose="02020603050405020304" pitchFamily="18" charset="0"/>
                <a:cs typeface="Times New Roman" panose="02020603050405020304" pitchFamily="18" charset="0"/>
              </a:rPr>
              <a:t>açılabilir. </a:t>
            </a:r>
          </a:p>
          <a:p>
            <a:pPr algn="just"/>
            <a:r>
              <a:rPr lang="tr-TR" b="1" dirty="0">
                <a:latin typeface="Times New Roman" panose="02020603050405020304" pitchFamily="18" charset="0"/>
                <a:cs typeface="Times New Roman" panose="02020603050405020304" pitchFamily="18" charset="0"/>
              </a:rPr>
              <a:t>Üçüncü Kişinin Saldırısına, diğer </a:t>
            </a:r>
            <a:r>
              <a:rPr lang="tr-TR" b="1" i="1" dirty="0">
                <a:latin typeface="Times New Roman" panose="02020603050405020304" pitchFamily="18" charset="0"/>
                <a:cs typeface="Times New Roman" panose="02020603050405020304" pitchFamily="18" charset="0"/>
              </a:rPr>
              <a:t>Paydaşlar</a:t>
            </a:r>
            <a:r>
              <a:rPr lang="tr-TR" b="1" dirty="0">
                <a:latin typeface="Times New Roman" panose="02020603050405020304" pitchFamily="18" charset="0"/>
                <a:cs typeface="Times New Roman" panose="02020603050405020304" pitchFamily="18" charset="0"/>
              </a:rPr>
              <a:t> razı olsalar </a:t>
            </a:r>
            <a:r>
              <a:rPr lang="tr-TR" dirty="0">
                <a:latin typeface="Times New Roman" panose="02020603050405020304" pitchFamily="18" charset="0"/>
                <a:cs typeface="Times New Roman" panose="02020603050405020304" pitchFamily="18" charset="0"/>
              </a:rPr>
              <a:t>dahi,</a:t>
            </a:r>
            <a:r>
              <a:rPr lang="tr-TR" b="1" dirty="0">
                <a:latin typeface="Times New Roman" panose="02020603050405020304" pitchFamily="18" charset="0"/>
                <a:cs typeface="Times New Roman" panose="02020603050405020304" pitchFamily="18" charset="0"/>
              </a:rPr>
              <a:t> rızası bulunmayan Paydaş, </a:t>
            </a:r>
            <a:r>
              <a:rPr lang="tr-TR" b="1" i="1" dirty="0" err="1">
                <a:latin typeface="Times New Roman" panose="02020603050405020304" pitchFamily="18" charset="0"/>
                <a:cs typeface="Times New Roman" panose="02020603050405020304" pitchFamily="18" charset="0"/>
              </a:rPr>
              <a:t>Elatmanın</a:t>
            </a:r>
            <a:r>
              <a:rPr lang="tr-TR" b="1" i="1" dirty="0">
                <a:latin typeface="Times New Roman" panose="02020603050405020304" pitchFamily="18" charset="0"/>
                <a:cs typeface="Times New Roman" panose="02020603050405020304" pitchFamily="18" charset="0"/>
              </a:rPr>
              <a:t> Önlenmesini </a:t>
            </a:r>
            <a:r>
              <a:rPr lang="tr-TR" b="1" dirty="0">
                <a:latin typeface="Times New Roman" panose="02020603050405020304" pitchFamily="18" charset="0"/>
                <a:cs typeface="Times New Roman" panose="02020603050405020304" pitchFamily="18" charset="0"/>
              </a:rPr>
              <a:t>talep edebilir. </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p>
        </p:txBody>
      </p:sp>
    </p:spTree>
    <p:extLst>
      <p:ext uri="{BB962C8B-B14F-4D97-AF65-F5344CB8AC3E}">
        <p14:creationId xmlns:p14="http://schemas.microsoft.com/office/powerpoint/2010/main" val="3703249689"/>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dirty="0">
                <a:latin typeface="Times New Roman" panose="02020603050405020304" pitchFamily="18" charset="0"/>
                <a:cs typeface="Times New Roman" panose="02020603050405020304" pitchFamily="18" charset="0"/>
              </a:rPr>
              <a:t>Zilyetliği Gasp edilen </a:t>
            </a:r>
            <a:r>
              <a:rPr lang="tr-TR" sz="3200" dirty="0">
                <a:latin typeface="Times New Roman" panose="02020603050405020304" pitchFamily="18" charset="0"/>
                <a:cs typeface="Times New Roman" panose="02020603050405020304" pitchFamily="18" charset="0"/>
              </a:rPr>
              <a:t>veya</a:t>
            </a:r>
            <a:r>
              <a:rPr lang="tr-TR" sz="3200" b="1" dirty="0">
                <a:latin typeface="Times New Roman" panose="02020603050405020304" pitchFamily="18" charset="0"/>
                <a:cs typeface="Times New Roman" panose="02020603050405020304" pitchFamily="18" charset="0"/>
              </a:rPr>
              <a:t> Saldırıya uğrayan Paydaş, </a:t>
            </a:r>
            <a:r>
              <a:rPr lang="tr-TR" sz="3200" b="1" i="1" dirty="0">
                <a:latin typeface="Times New Roman" panose="02020603050405020304" pitchFamily="18" charset="0"/>
                <a:cs typeface="Times New Roman" panose="02020603050405020304" pitchFamily="18" charset="0"/>
              </a:rPr>
              <a:t>Üçüncü Kişilere </a:t>
            </a:r>
            <a:r>
              <a:rPr lang="tr-TR" sz="3200" dirty="0">
                <a:latin typeface="Times New Roman" panose="02020603050405020304" pitchFamily="18" charset="0"/>
                <a:cs typeface="Times New Roman" panose="02020603050405020304" pitchFamily="18" charset="0"/>
              </a:rPr>
              <a:t>veya </a:t>
            </a:r>
            <a:r>
              <a:rPr lang="tr-TR" sz="3200" b="1" i="1" dirty="0">
                <a:latin typeface="Times New Roman" panose="02020603050405020304" pitchFamily="18" charset="0"/>
                <a:cs typeface="Times New Roman" panose="02020603050405020304" pitchFamily="18" charset="0"/>
              </a:rPr>
              <a:t>diğer Paydaşlara karşı, </a:t>
            </a:r>
            <a:r>
              <a:rPr lang="tr-TR" sz="3200" b="1" dirty="0">
                <a:latin typeface="Times New Roman" panose="02020603050405020304" pitchFamily="18" charset="0"/>
                <a:cs typeface="Times New Roman" panose="02020603050405020304" pitchFamily="18" charset="0"/>
              </a:rPr>
              <a:t>Zilyetlik Davalarını açabilir </a:t>
            </a:r>
            <a:r>
              <a:rPr lang="tr-TR" sz="3200" dirty="0">
                <a:latin typeface="Times New Roman" panose="02020603050405020304" pitchFamily="18" charset="0"/>
                <a:cs typeface="Times New Roman" panose="02020603050405020304" pitchFamily="18" charset="0"/>
              </a:rPr>
              <a:t>ve </a:t>
            </a:r>
            <a:r>
              <a:rPr lang="tr-TR" sz="3200" b="1" dirty="0">
                <a:latin typeface="Times New Roman" panose="02020603050405020304" pitchFamily="18" charset="0"/>
                <a:cs typeface="Times New Roman" panose="02020603050405020304" pitchFamily="18" charset="0"/>
              </a:rPr>
              <a:t>Kuvvet kullanmak suretiyle Saldırıları defedebilir</a:t>
            </a:r>
            <a:r>
              <a:rPr lang="tr-TR" sz="3200"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MK m. 981</a:t>
            </a:r>
            <a:r>
              <a:rPr lang="tr-TR" sz="3200" i="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ve </a:t>
            </a:r>
            <a:r>
              <a:rPr lang="tr-TR" sz="3200" b="1" i="1" dirty="0">
                <a:latin typeface="Times New Roman" panose="02020603050405020304" pitchFamily="18" charset="0"/>
                <a:cs typeface="Times New Roman" panose="02020603050405020304" pitchFamily="18" charset="0"/>
              </a:rPr>
              <a:t>Zilyetliğin İdari Yoldan Korunmasını </a:t>
            </a:r>
            <a:r>
              <a:rPr lang="tr-TR" sz="3200" b="1" dirty="0">
                <a:latin typeface="Times New Roman" panose="02020603050405020304" pitchFamily="18" charset="0"/>
                <a:cs typeface="Times New Roman" panose="02020603050405020304" pitchFamily="18" charset="0"/>
              </a:rPr>
              <a:t>sağlayabilir. </a:t>
            </a:r>
          </a:p>
          <a:p>
            <a:pPr algn="just"/>
            <a:r>
              <a:rPr lang="tr-TR" sz="3200" b="1" i="1" dirty="0">
                <a:latin typeface="Times New Roman" panose="02020603050405020304" pitchFamily="18" charset="0"/>
                <a:cs typeface="Times New Roman" panose="02020603050405020304" pitchFamily="18" charset="0"/>
              </a:rPr>
              <a:t>Paylı Taşınmazdaki Payı yolsuz olarak bir başkası adına tescil edilmişse</a:t>
            </a:r>
            <a:r>
              <a:rPr lang="tr-TR" sz="3200" b="1" dirty="0">
                <a:latin typeface="Times New Roman" panose="02020603050405020304" pitchFamily="18" charset="0"/>
                <a:cs typeface="Times New Roman" panose="02020603050405020304" pitchFamily="18" charset="0"/>
              </a:rPr>
              <a:t>, Paydaş, </a:t>
            </a:r>
            <a:r>
              <a:rPr lang="tr-TR" sz="3200" b="1" i="1" dirty="0">
                <a:latin typeface="Times New Roman" panose="02020603050405020304" pitchFamily="18" charset="0"/>
                <a:cs typeface="Times New Roman" panose="02020603050405020304" pitchFamily="18" charset="0"/>
              </a:rPr>
              <a:t>Yolsuz Tescilin Düzeltilmesini </a:t>
            </a:r>
            <a:r>
              <a:rPr lang="tr-TR" sz="3200" dirty="0">
                <a:latin typeface="Times New Roman" panose="02020603050405020304" pitchFamily="18" charset="0"/>
                <a:cs typeface="Times New Roman" panose="02020603050405020304" pitchFamily="18" charset="0"/>
              </a:rPr>
              <a:t>de </a:t>
            </a:r>
            <a:r>
              <a:rPr lang="tr-TR" sz="3200" b="1" dirty="0">
                <a:latin typeface="Times New Roman" panose="02020603050405020304" pitchFamily="18" charset="0"/>
                <a:cs typeface="Times New Roman" panose="02020603050405020304" pitchFamily="18" charset="0"/>
              </a:rPr>
              <a:t>dava edebilir </a:t>
            </a:r>
            <a:r>
              <a:rPr lang="tr-TR" sz="3200"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m. 1025).  </a:t>
            </a:r>
          </a:p>
          <a:p>
            <a:pPr marL="0" indent="0">
              <a:buNone/>
            </a:pPr>
            <a:endParaRPr lang="tr-TR" dirty="0"/>
          </a:p>
        </p:txBody>
      </p:sp>
    </p:spTree>
    <p:extLst>
      <p:ext uri="{BB962C8B-B14F-4D97-AF65-F5344CB8AC3E}">
        <p14:creationId xmlns:p14="http://schemas.microsoft.com/office/powerpoint/2010/main" val="144670107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dirty="0">
                <a:latin typeface="Times New Roman" panose="02020603050405020304" pitchFamily="18" charset="0"/>
                <a:cs typeface="Times New Roman" panose="02020603050405020304" pitchFamily="18" charset="0"/>
              </a:rPr>
              <a:t>Bir Paydaşın, Paylı Maldan yararlanmasına engel olarak, onun Zarara uğramasına sebebiyet veren </a:t>
            </a:r>
            <a:r>
              <a:rPr lang="tr-TR" b="1" i="1" dirty="0">
                <a:latin typeface="Times New Roman" panose="02020603050405020304" pitchFamily="18" charset="0"/>
                <a:cs typeface="Times New Roman" panose="02020603050405020304" pitchFamily="18" charset="0"/>
              </a:rPr>
              <a:t>diğer Paydaşa </a:t>
            </a:r>
            <a:r>
              <a:rPr lang="tr-TR" b="1" dirty="0">
                <a:latin typeface="Times New Roman" panose="02020603050405020304" pitchFamily="18" charset="0"/>
                <a:cs typeface="Times New Roman" panose="02020603050405020304" pitchFamily="18" charset="0"/>
              </a:rPr>
              <a:t>karşı </a:t>
            </a:r>
            <a:r>
              <a:rPr lang="tr-TR" b="1" i="1" dirty="0">
                <a:latin typeface="Times New Roman" panose="02020603050405020304" pitchFamily="18" charset="0"/>
                <a:cs typeface="Times New Roman" panose="02020603050405020304" pitchFamily="18" charset="0"/>
              </a:rPr>
              <a:t>Tazminat Davası </a:t>
            </a:r>
            <a:r>
              <a:rPr lang="tr-TR" b="1" dirty="0">
                <a:latin typeface="Times New Roman" panose="02020603050405020304" pitchFamily="18" charset="0"/>
                <a:cs typeface="Times New Roman" panose="02020603050405020304" pitchFamily="18" charset="0"/>
              </a:rPr>
              <a:t>açması</a:t>
            </a:r>
            <a:r>
              <a:rPr lang="tr-TR" dirty="0">
                <a:latin typeface="Times New Roman" panose="02020603050405020304" pitchFamily="18" charset="0"/>
                <a:cs typeface="Times New Roman" panose="02020603050405020304" pitchFamily="18" charset="0"/>
              </a:rPr>
              <a:t> da </a:t>
            </a:r>
            <a:r>
              <a:rPr lang="tr-TR" b="1" dirty="0">
                <a:latin typeface="Times New Roman" panose="02020603050405020304" pitchFamily="18" charset="0"/>
                <a:cs typeface="Times New Roman" panose="02020603050405020304" pitchFamily="18" charset="0"/>
              </a:rPr>
              <a:t>mümkündür. </a:t>
            </a:r>
          </a:p>
          <a:p>
            <a:pPr algn="just"/>
            <a:r>
              <a:rPr lang="tr-TR" dirty="0">
                <a:latin typeface="Times New Roman" panose="02020603050405020304" pitchFamily="18" charset="0"/>
                <a:cs typeface="Times New Roman" panose="02020603050405020304" pitchFamily="18" charset="0"/>
              </a:rPr>
              <a:t>Hatta, </a:t>
            </a:r>
            <a:r>
              <a:rPr lang="tr-TR" b="1" dirty="0">
                <a:latin typeface="Times New Roman" panose="02020603050405020304" pitchFamily="18" charset="0"/>
                <a:cs typeface="Times New Roman" panose="02020603050405020304" pitchFamily="18" charset="0"/>
              </a:rPr>
              <a:t>Yararlanmayı Engelleme söz konusu olmasa </a:t>
            </a:r>
            <a:r>
              <a:rPr lang="tr-TR" dirty="0">
                <a:latin typeface="Times New Roman" panose="02020603050405020304" pitchFamily="18" charset="0"/>
                <a:cs typeface="Times New Roman" panose="02020603050405020304" pitchFamily="18" charset="0"/>
              </a:rPr>
              <a:t>dahi,</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bir </a:t>
            </a:r>
            <a:r>
              <a:rPr lang="tr-TR" b="1" dirty="0">
                <a:latin typeface="Times New Roman" panose="02020603050405020304" pitchFamily="18" charset="0"/>
                <a:cs typeface="Times New Roman" panose="02020603050405020304" pitchFamily="18" charset="0"/>
              </a:rPr>
              <a:t>Paydaş, </a:t>
            </a:r>
            <a:r>
              <a:rPr lang="tr-TR" b="1" i="1" dirty="0">
                <a:latin typeface="Times New Roman" panose="02020603050405020304" pitchFamily="18" charset="0"/>
                <a:cs typeface="Times New Roman" panose="02020603050405020304" pitchFamily="18" charset="0"/>
              </a:rPr>
              <a:t>diğer Paydaşların izni olmadan Paylı Malın Yararlarını kendisine hasretmişse</a:t>
            </a:r>
            <a:r>
              <a:rPr lang="tr-TR" b="1" dirty="0">
                <a:latin typeface="Times New Roman" panose="02020603050405020304" pitchFamily="18" charset="0"/>
                <a:cs typeface="Times New Roman" panose="02020603050405020304" pitchFamily="18" charset="0"/>
              </a:rPr>
              <a:t>, onlara, </a:t>
            </a:r>
            <a:r>
              <a:rPr lang="tr-TR" b="1" i="1" dirty="0">
                <a:latin typeface="Times New Roman" panose="02020603050405020304" pitchFamily="18" charset="0"/>
                <a:cs typeface="Times New Roman" panose="02020603050405020304" pitchFamily="18" charset="0"/>
              </a:rPr>
              <a:t>Tazminat </a:t>
            </a:r>
            <a:r>
              <a:rPr lang="tr-TR" b="1" dirty="0">
                <a:latin typeface="Times New Roman" panose="02020603050405020304" pitchFamily="18" charset="0"/>
                <a:cs typeface="Times New Roman" panose="02020603050405020304" pitchFamily="18" charset="0"/>
              </a:rPr>
              <a:t>ödemekle yükümlü olur. </a:t>
            </a:r>
          </a:p>
          <a:p>
            <a:pPr algn="just"/>
            <a:r>
              <a:rPr lang="tr-TR" dirty="0">
                <a:latin typeface="Times New Roman" panose="02020603050405020304" pitchFamily="18" charset="0"/>
                <a:cs typeface="Times New Roman" panose="02020603050405020304" pitchFamily="18" charset="0"/>
              </a:rPr>
              <a:t>Buna karşılık, </a:t>
            </a:r>
            <a:r>
              <a:rPr lang="tr-TR" b="1" dirty="0">
                <a:latin typeface="Times New Roman" panose="02020603050405020304" pitchFamily="18" charset="0"/>
                <a:cs typeface="Times New Roman" panose="02020603050405020304" pitchFamily="18" charset="0"/>
              </a:rPr>
              <a:t>bir Paydaşın, </a:t>
            </a:r>
            <a:r>
              <a:rPr lang="tr-TR" b="1" i="1" dirty="0">
                <a:latin typeface="Times New Roman" panose="02020603050405020304" pitchFamily="18" charset="0"/>
                <a:cs typeface="Times New Roman" panose="02020603050405020304" pitchFamily="18" charset="0"/>
              </a:rPr>
              <a:t>diğer Paydaşların kullanmalarını engellemeden,</a:t>
            </a:r>
            <a:r>
              <a:rPr lang="tr-TR" b="1" dirty="0">
                <a:latin typeface="Times New Roman" panose="02020603050405020304" pitchFamily="18" charset="0"/>
                <a:cs typeface="Times New Roman" panose="02020603050405020304" pitchFamily="18" charset="0"/>
              </a:rPr>
              <a:t> Paylı Malı kullanması Tazminat ödemesini gerektirmez</a:t>
            </a:r>
            <a:r>
              <a:rPr lang="tr-TR" dirty="0">
                <a:latin typeface="Times New Roman" panose="02020603050405020304" pitchFamily="18" charset="0"/>
                <a:cs typeface="Times New Roman" panose="02020603050405020304" pitchFamily="18" charset="0"/>
              </a:rPr>
              <a:t>. </a:t>
            </a:r>
          </a:p>
          <a:p>
            <a:pPr algn="just"/>
            <a:endParaRPr lang="tr-TR" dirty="0">
              <a:latin typeface="Times New Roman" panose="02020603050405020304" pitchFamily="18" charset="0"/>
              <a:cs typeface="Times New Roman" panose="02020603050405020304" pitchFamily="18" charset="0"/>
            </a:endParaRPr>
          </a:p>
          <a:p>
            <a:pPr marL="0" indent="0" algn="just">
              <a:buNone/>
            </a:pPr>
            <a:endParaRPr lang="tr-TR" dirty="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37140829"/>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lnSpcReduction="10000"/>
          </a:bodyPr>
          <a:lstStyle/>
          <a:p>
            <a:pPr algn="just"/>
            <a:r>
              <a:rPr lang="tr-TR" b="1" i="1" dirty="0">
                <a:latin typeface="Times New Roman" panose="02020603050405020304" pitchFamily="18" charset="0"/>
                <a:cs typeface="Times New Roman" panose="02020603050405020304" pitchFamily="18" charset="0"/>
              </a:rPr>
              <a:t>Korunan Menfaatin bölünemediği durumlarda</a:t>
            </a:r>
            <a:r>
              <a:rPr lang="tr-TR" i="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bir Paydaşın başvurduğu Koruma Tedbirlerinden, diğer Paydaşlar </a:t>
            </a:r>
            <a:r>
              <a:rPr lang="tr-TR" dirty="0">
                <a:latin typeface="Times New Roman" panose="02020603050405020304" pitchFamily="18" charset="0"/>
                <a:cs typeface="Times New Roman" panose="02020603050405020304" pitchFamily="18" charset="0"/>
              </a:rPr>
              <a:t>da </a:t>
            </a:r>
            <a:r>
              <a:rPr lang="tr-TR" b="1" dirty="0">
                <a:latin typeface="Times New Roman" panose="02020603050405020304" pitchFamily="18" charset="0"/>
                <a:cs typeface="Times New Roman" panose="02020603050405020304" pitchFamily="18" charset="0"/>
              </a:rPr>
              <a:t>yararlanmış olur. </a:t>
            </a:r>
          </a:p>
          <a:p>
            <a:pPr algn="just"/>
            <a:r>
              <a:rPr lang="tr-TR" b="1" dirty="0">
                <a:latin typeface="Times New Roman" panose="02020603050405020304" pitchFamily="18" charset="0"/>
                <a:cs typeface="Times New Roman" panose="02020603050405020304" pitchFamily="18" charset="0"/>
              </a:rPr>
              <a:t>MK m. 693 / III hükmü, </a:t>
            </a:r>
            <a:r>
              <a:rPr lang="tr-TR" dirty="0">
                <a:latin typeface="Times New Roman" panose="02020603050405020304" pitchFamily="18" charset="0"/>
                <a:cs typeface="Times New Roman" panose="02020603050405020304" pitchFamily="18" charset="0"/>
              </a:rPr>
              <a:t>bu </a:t>
            </a:r>
            <a:r>
              <a:rPr lang="tr-TR" b="1" i="1" dirty="0">
                <a:latin typeface="Times New Roman" panose="02020603050405020304" pitchFamily="18" charset="0"/>
                <a:cs typeface="Times New Roman" panose="02020603050405020304" pitchFamily="18" charset="0"/>
              </a:rPr>
              <a:t>Yararlanmayı</a:t>
            </a:r>
            <a:r>
              <a:rPr lang="tr-TR" dirty="0">
                <a:latin typeface="Times New Roman" panose="02020603050405020304" pitchFamily="18" charset="0"/>
                <a:cs typeface="Times New Roman" panose="02020603050405020304" pitchFamily="18" charset="0"/>
              </a:rPr>
              <a:t> bir </a:t>
            </a:r>
            <a:r>
              <a:rPr lang="tr-TR" b="1" u="sng" dirty="0">
                <a:latin typeface="Times New Roman" panose="02020603050405020304" pitchFamily="18" charset="0"/>
                <a:cs typeface="Times New Roman" panose="02020603050405020304" pitchFamily="18" charset="0"/>
              </a:rPr>
              <a:t>Paydaşın diğerlerini </a:t>
            </a:r>
            <a:r>
              <a:rPr lang="tr-TR" b="1" dirty="0">
                <a:latin typeface="Times New Roman" panose="02020603050405020304" pitchFamily="18" charset="0"/>
                <a:cs typeface="Times New Roman" panose="02020603050405020304" pitchFamily="18" charset="0"/>
              </a:rPr>
              <a:t>«</a:t>
            </a:r>
            <a:r>
              <a:rPr lang="tr-TR" b="1" u="sng" dirty="0">
                <a:latin typeface="Times New Roman" panose="02020603050405020304" pitchFamily="18" charset="0"/>
                <a:cs typeface="Times New Roman" panose="02020603050405020304" pitchFamily="18" charset="0"/>
              </a:rPr>
              <a:t>temsil etmesi</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olarak ifade etmektedir</a:t>
            </a:r>
            <a:r>
              <a:rPr lang="tr-TR" dirty="0">
                <a:latin typeface="Times New Roman" panose="02020603050405020304" pitchFamily="18" charset="0"/>
                <a:cs typeface="Times New Roman" panose="02020603050405020304" pitchFamily="18" charset="0"/>
              </a:rPr>
              <a:t>. </a:t>
            </a:r>
          </a:p>
          <a:p>
            <a:pPr algn="just"/>
            <a:r>
              <a:rPr lang="tr-TR" dirty="0">
                <a:latin typeface="Times New Roman" panose="02020603050405020304" pitchFamily="18" charset="0"/>
                <a:cs typeface="Times New Roman" panose="02020603050405020304" pitchFamily="18" charset="0"/>
              </a:rPr>
              <a:t>Aslında burada, bir </a:t>
            </a:r>
            <a:r>
              <a:rPr lang="tr-TR" b="1" dirty="0">
                <a:latin typeface="Times New Roman" panose="02020603050405020304" pitchFamily="18" charset="0"/>
                <a:cs typeface="Times New Roman" panose="02020603050405020304" pitchFamily="18" charset="0"/>
              </a:rPr>
              <a:t>Temsil değil</a:t>
            </a:r>
            <a:r>
              <a:rPr lang="tr-TR" dirty="0">
                <a:latin typeface="Times New Roman" panose="02020603050405020304" pitchFamily="18" charset="0"/>
                <a:cs typeface="Times New Roman" panose="02020603050405020304" pitchFamily="18" charset="0"/>
              </a:rPr>
              <a:t>, bir </a:t>
            </a:r>
            <a:r>
              <a:rPr lang="tr-TR" b="1" i="1" u="sng" dirty="0">
                <a:latin typeface="Times New Roman" panose="02020603050405020304" pitchFamily="18" charset="0"/>
                <a:cs typeface="Times New Roman" panose="02020603050405020304" pitchFamily="18" charset="0"/>
              </a:rPr>
              <a:t>Yararlanma</a:t>
            </a:r>
            <a:r>
              <a:rPr lang="tr-TR" b="1" u="sng"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söz konusudur. </a:t>
            </a:r>
          </a:p>
          <a:p>
            <a:pPr algn="just"/>
            <a:r>
              <a:rPr lang="tr-TR" dirty="0">
                <a:latin typeface="Times New Roman" panose="02020603050405020304" pitchFamily="18" charset="0"/>
                <a:cs typeface="Times New Roman" panose="02020603050405020304" pitchFamily="18" charset="0"/>
              </a:rPr>
              <a:t>Buna karşılık, </a:t>
            </a:r>
            <a:r>
              <a:rPr lang="tr-TR" b="1" i="1" dirty="0">
                <a:latin typeface="Times New Roman" panose="02020603050405020304" pitchFamily="18" charset="0"/>
                <a:cs typeface="Times New Roman" panose="02020603050405020304" pitchFamily="18" charset="0"/>
              </a:rPr>
              <a:t>Paylı Mala ilişkin olarak Korunan Menfaat bölünebiliyor </a:t>
            </a:r>
            <a:r>
              <a:rPr lang="tr-TR" i="1" dirty="0">
                <a:latin typeface="Times New Roman" panose="02020603050405020304" pitchFamily="18" charset="0"/>
                <a:cs typeface="Times New Roman" panose="02020603050405020304" pitchFamily="18" charset="0"/>
              </a:rPr>
              <a:t>ise</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Paydaş</a:t>
            </a:r>
            <a:r>
              <a:rPr lang="tr-TR" dirty="0">
                <a:latin typeface="Times New Roman" panose="02020603050405020304" pitchFamily="18" charset="0"/>
                <a:cs typeface="Times New Roman" panose="02020603050405020304" pitchFamily="18" charset="0"/>
              </a:rPr>
              <a:t>, ancak </a:t>
            </a:r>
            <a:r>
              <a:rPr lang="tr-TR" b="1" i="1" dirty="0">
                <a:latin typeface="Times New Roman" panose="02020603050405020304" pitchFamily="18" charset="0"/>
                <a:cs typeface="Times New Roman" panose="02020603050405020304" pitchFamily="18" charset="0"/>
              </a:rPr>
              <a:t>kendi Payı oranında </a:t>
            </a:r>
            <a:r>
              <a:rPr lang="tr-TR" b="1" dirty="0">
                <a:latin typeface="Times New Roman" panose="02020603050405020304" pitchFamily="18" charset="0"/>
                <a:cs typeface="Times New Roman" panose="02020603050405020304" pitchFamily="18" charset="0"/>
              </a:rPr>
              <a:t>dava açabilir.</a:t>
            </a:r>
          </a:p>
          <a:p>
            <a:pPr algn="just"/>
            <a:r>
              <a:rPr lang="tr-TR" dirty="0">
                <a:latin typeface="Times New Roman" panose="02020603050405020304" pitchFamily="18" charset="0"/>
                <a:cs typeface="Times New Roman" panose="02020603050405020304" pitchFamily="18" charset="0"/>
              </a:rPr>
              <a:t> </a:t>
            </a:r>
            <a:r>
              <a:rPr lang="tr-TR" b="1" i="1" u="sng" dirty="0">
                <a:latin typeface="Times New Roman" panose="02020603050405020304" pitchFamily="18" charset="0"/>
                <a:cs typeface="Times New Roman" panose="02020603050405020304" pitchFamily="18" charset="0"/>
              </a:rPr>
              <a:t>Örneğin</a:t>
            </a:r>
            <a:r>
              <a:rPr lang="tr-TR" i="1" u="sng" dirty="0">
                <a:latin typeface="Times New Roman" panose="02020603050405020304" pitchFamily="18" charset="0"/>
                <a:cs typeface="Times New Roman" panose="02020603050405020304" pitchFamily="18" charset="0"/>
              </a:rPr>
              <a:t>,</a:t>
            </a:r>
            <a:r>
              <a:rPr lang="tr-TR" u="sng"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Paylı Mala bir zarar verilmişse, </a:t>
            </a:r>
            <a:r>
              <a:rPr lang="tr-TR" b="1" dirty="0">
                <a:latin typeface="Times New Roman" panose="02020603050405020304" pitchFamily="18" charset="0"/>
                <a:cs typeface="Times New Roman" panose="02020603050405020304" pitchFamily="18" charset="0"/>
              </a:rPr>
              <a:t>her Paydaş</a:t>
            </a:r>
            <a:r>
              <a:rPr lang="tr-TR" dirty="0">
                <a:latin typeface="Times New Roman" panose="02020603050405020304" pitchFamily="18" charset="0"/>
                <a:cs typeface="Times New Roman" panose="02020603050405020304" pitchFamily="18" charset="0"/>
              </a:rPr>
              <a:t>, ancak </a:t>
            </a:r>
            <a:r>
              <a:rPr lang="tr-TR" b="1" dirty="0">
                <a:latin typeface="Times New Roman" panose="02020603050405020304" pitchFamily="18" charset="0"/>
                <a:cs typeface="Times New Roman" panose="02020603050405020304" pitchFamily="18" charset="0"/>
              </a:rPr>
              <a:t>kendi Payı için </a:t>
            </a:r>
            <a:r>
              <a:rPr lang="tr-TR" b="1" i="1" dirty="0">
                <a:latin typeface="Times New Roman" panose="02020603050405020304" pitchFamily="18" charset="0"/>
                <a:cs typeface="Times New Roman" panose="02020603050405020304" pitchFamily="18" charset="0"/>
              </a:rPr>
              <a:t>Tazminat Davası </a:t>
            </a:r>
            <a:r>
              <a:rPr lang="tr-TR" b="1" dirty="0">
                <a:latin typeface="Times New Roman" panose="02020603050405020304" pitchFamily="18" charset="0"/>
                <a:cs typeface="Times New Roman" panose="02020603050405020304" pitchFamily="18" charset="0"/>
              </a:rPr>
              <a:t>açabilir. </a:t>
            </a:r>
          </a:p>
        </p:txBody>
      </p:sp>
    </p:spTree>
    <p:extLst>
      <p:ext uri="{BB962C8B-B14F-4D97-AF65-F5344CB8AC3E}">
        <p14:creationId xmlns:p14="http://schemas.microsoft.com/office/powerpoint/2010/main" val="16413162"/>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28352" y="378004"/>
            <a:ext cx="10515600" cy="1325563"/>
          </a:xfrm>
        </p:spPr>
        <p:txBody>
          <a:bodyPr>
            <a:noAutofit/>
          </a:bodyPr>
          <a:lstStyle/>
          <a:p>
            <a:pPr algn="just"/>
            <a:r>
              <a:rPr lang="tr-TR" sz="3200" b="1" dirty="0">
                <a:latin typeface="Times New Roman" panose="02020603050405020304" pitchFamily="18" charset="0"/>
                <a:cs typeface="Times New Roman" panose="02020603050405020304" pitchFamily="18" charset="0"/>
              </a:rPr>
              <a:t>PAYLI MÜLKİYETTE YÖNETİM ve TASARRUF </a:t>
            </a:r>
            <a:br>
              <a:rPr lang="tr-TR" sz="3200" b="1" dirty="0">
                <a:latin typeface="Times New Roman" panose="02020603050405020304" pitchFamily="18" charset="0"/>
                <a:cs typeface="Times New Roman" panose="02020603050405020304" pitchFamily="18" charset="0"/>
              </a:rPr>
            </a:br>
            <a:r>
              <a:rPr lang="tr-TR" sz="3600" b="1" dirty="0">
                <a:latin typeface="Times New Roman" panose="02020603050405020304" pitchFamily="18" charset="0"/>
                <a:cs typeface="Times New Roman" panose="02020603050405020304" pitchFamily="18" charset="0"/>
              </a:rPr>
              <a:t> (</a:t>
            </a:r>
            <a:r>
              <a:rPr lang="tr-TR" sz="2800" b="1" dirty="0">
                <a:latin typeface="Times New Roman" panose="02020603050405020304" pitchFamily="18" charset="0"/>
                <a:cs typeface="Times New Roman" panose="02020603050405020304" pitchFamily="18" charset="0"/>
              </a:rPr>
              <a:t>Yönetime İlişkin Kanuni Düzenleme</a:t>
            </a:r>
            <a:r>
              <a:rPr lang="tr-TR" sz="3200" b="1" dirty="0">
                <a:latin typeface="Times New Roman" panose="02020603050405020304" pitchFamily="18" charset="0"/>
                <a:cs typeface="Times New Roman" panose="02020603050405020304" pitchFamily="18" charset="0"/>
              </a:rPr>
              <a:t>)</a:t>
            </a:r>
            <a:br>
              <a:rPr lang="tr-TR" sz="3600" b="1" dirty="0">
                <a:latin typeface="Times New Roman" panose="02020603050405020304" pitchFamily="18" charset="0"/>
                <a:cs typeface="Times New Roman" panose="02020603050405020304" pitchFamily="18" charset="0"/>
              </a:rPr>
            </a:br>
            <a:endParaRPr lang="tr-TR" sz="36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just"/>
            <a:r>
              <a:rPr lang="tr-TR" b="1" i="1" dirty="0">
                <a:latin typeface="Times New Roman" panose="02020603050405020304" pitchFamily="18" charset="0"/>
                <a:cs typeface="Times New Roman" panose="02020603050405020304" pitchFamily="18" charset="0"/>
              </a:rPr>
              <a:t>Paydaşlar Paylı Malın ne şekilde yönetileceğini bir sözleşmeyle tayin etmemişlerse </a:t>
            </a:r>
            <a:r>
              <a:rPr lang="tr-TR" sz="2400" dirty="0">
                <a:latin typeface="Times New Roman" panose="02020603050405020304" pitchFamily="18" charset="0"/>
                <a:cs typeface="Times New Roman" panose="02020603050405020304" pitchFamily="18" charset="0"/>
              </a:rPr>
              <a:t>(</a:t>
            </a:r>
            <a:r>
              <a:rPr lang="tr-TR" sz="2400" i="1" dirty="0">
                <a:latin typeface="Times New Roman" panose="02020603050405020304" pitchFamily="18" charset="0"/>
                <a:cs typeface="Times New Roman" panose="02020603050405020304" pitchFamily="18" charset="0"/>
              </a:rPr>
              <a:t>MK m. 689 / I), </a:t>
            </a:r>
            <a:r>
              <a:rPr lang="tr-TR" b="1" dirty="0">
                <a:latin typeface="Times New Roman" panose="02020603050405020304" pitchFamily="18" charset="0"/>
                <a:cs typeface="Times New Roman" panose="02020603050405020304" pitchFamily="18" charset="0"/>
              </a:rPr>
              <a:t>Paylı Mal, bütün Paydaşlar tarafından birlikte alacakları Kararlarla yönetilecektir. </a:t>
            </a:r>
          </a:p>
          <a:p>
            <a:pPr algn="just"/>
            <a:r>
              <a:rPr lang="tr-TR" dirty="0">
                <a:latin typeface="Times New Roman" panose="02020603050405020304" pitchFamily="18" charset="0"/>
                <a:cs typeface="Times New Roman" panose="02020603050405020304" pitchFamily="18" charset="0"/>
              </a:rPr>
              <a:t>Bununla beraber</a:t>
            </a:r>
            <a:r>
              <a:rPr lang="tr-TR" b="1" dirty="0">
                <a:latin typeface="Times New Roman" panose="02020603050405020304" pitchFamily="18" charset="0"/>
                <a:cs typeface="Times New Roman" panose="02020603050405020304" pitchFamily="18" charset="0"/>
              </a:rPr>
              <a:t>, yapılacak İşin Önemine göre, aranan Karar Nisabı değişmektedir. </a:t>
            </a:r>
          </a:p>
          <a:p>
            <a:pPr algn="just"/>
            <a:r>
              <a:rPr lang="tr-TR" b="1" u="sng" dirty="0">
                <a:latin typeface="Times New Roman" panose="02020603050405020304" pitchFamily="18" charset="0"/>
                <a:cs typeface="Times New Roman" panose="02020603050405020304" pitchFamily="18" charset="0"/>
              </a:rPr>
              <a:t>Paydaşların Yönetime ilişkin konularda aldıkları Kararlar</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sonradan Paydaş olan </a:t>
            </a:r>
            <a:r>
              <a:rPr lang="tr-TR" dirty="0">
                <a:latin typeface="Times New Roman" panose="02020603050405020304" pitchFamily="18" charset="0"/>
                <a:cs typeface="Times New Roman" panose="02020603050405020304" pitchFamily="18" charset="0"/>
              </a:rPr>
              <a:t>veya</a:t>
            </a:r>
            <a:r>
              <a:rPr lang="tr-TR" b="1" dirty="0">
                <a:latin typeface="Times New Roman" panose="02020603050405020304" pitchFamily="18" charset="0"/>
                <a:cs typeface="Times New Roman" panose="02020603050405020304" pitchFamily="18" charset="0"/>
              </a:rPr>
              <a:t> Pay üzerinde Ayni Hak kazanan kimseleri de bağlar </a:t>
            </a:r>
            <a:r>
              <a:rPr lang="tr-TR" sz="2400" dirty="0">
                <a:latin typeface="Times New Roman" panose="02020603050405020304" pitchFamily="18" charset="0"/>
                <a:cs typeface="Times New Roman" panose="02020603050405020304" pitchFamily="18" charset="0"/>
              </a:rPr>
              <a:t>(</a:t>
            </a:r>
            <a:r>
              <a:rPr lang="tr-TR" sz="2400" i="1" dirty="0">
                <a:latin typeface="Times New Roman" panose="02020603050405020304" pitchFamily="18" charset="0"/>
                <a:cs typeface="Times New Roman" panose="02020603050405020304" pitchFamily="18" charset="0"/>
              </a:rPr>
              <a:t>MK m. 695 /I</a:t>
            </a:r>
            <a:r>
              <a:rPr lang="tr-TR" sz="24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324125408"/>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Yönetim İşleri, </a:t>
            </a:r>
            <a:r>
              <a:rPr lang="tr-TR" sz="3600" b="1" i="1" dirty="0">
                <a:latin typeface="Times New Roman" panose="02020603050405020304" pitchFamily="18" charset="0"/>
                <a:cs typeface="Times New Roman" panose="02020603050405020304" pitchFamily="18" charset="0"/>
              </a:rPr>
              <a:t>Paylı Eşyanın Yapısına </a:t>
            </a:r>
            <a:r>
              <a:rPr lang="tr-TR" sz="3600" dirty="0">
                <a:latin typeface="Times New Roman" panose="02020603050405020304" pitchFamily="18" charset="0"/>
                <a:cs typeface="Times New Roman" panose="02020603050405020304" pitchFamily="18" charset="0"/>
              </a:rPr>
              <a:t>ve </a:t>
            </a:r>
            <a:r>
              <a:rPr lang="tr-TR" sz="3600" b="1" i="1" dirty="0">
                <a:latin typeface="Times New Roman" panose="02020603050405020304" pitchFamily="18" charset="0"/>
                <a:cs typeface="Times New Roman" panose="02020603050405020304" pitchFamily="18" charset="0"/>
              </a:rPr>
              <a:t>Ekonomik</a:t>
            </a:r>
            <a:r>
              <a:rPr lang="tr-TR" sz="3600" b="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Amacına hizmet eden tüm Eylemleri </a:t>
            </a:r>
            <a:r>
              <a:rPr lang="tr-TR" sz="3600" b="1" dirty="0">
                <a:latin typeface="Times New Roman" panose="02020603050405020304" pitchFamily="18" charset="0"/>
                <a:cs typeface="Times New Roman" panose="02020603050405020304" pitchFamily="18" charset="0"/>
              </a:rPr>
              <a:t>ifade eder</a:t>
            </a:r>
            <a:r>
              <a:rPr lang="tr-TR" sz="3600" dirty="0">
                <a:latin typeface="Times New Roman" panose="02020603050405020304" pitchFamily="18" charset="0"/>
                <a:cs typeface="Times New Roman" panose="02020603050405020304" pitchFamily="18" charset="0"/>
              </a:rPr>
              <a:t>. </a:t>
            </a:r>
          </a:p>
          <a:p>
            <a:pPr algn="just"/>
            <a:r>
              <a:rPr lang="tr-TR" sz="3600" dirty="0">
                <a:latin typeface="Times New Roman" panose="02020603050405020304" pitchFamily="18" charset="0"/>
                <a:cs typeface="Times New Roman" panose="02020603050405020304" pitchFamily="18" charset="0"/>
              </a:rPr>
              <a:t>Bunlar, </a:t>
            </a:r>
            <a:r>
              <a:rPr lang="tr-TR" sz="3600" b="1" dirty="0">
                <a:latin typeface="Times New Roman" panose="02020603050405020304" pitchFamily="18" charset="0"/>
                <a:cs typeface="Times New Roman" panose="02020603050405020304" pitchFamily="18" charset="0"/>
              </a:rPr>
              <a:t>Eşyanın Korunmasına </a:t>
            </a:r>
            <a:r>
              <a:rPr lang="tr-TR" sz="3600" dirty="0">
                <a:latin typeface="Times New Roman" panose="02020603050405020304" pitchFamily="18" charset="0"/>
                <a:cs typeface="Times New Roman" panose="02020603050405020304" pitchFamily="18" charset="0"/>
              </a:rPr>
              <a:t>ya da </a:t>
            </a:r>
            <a:r>
              <a:rPr lang="tr-TR" sz="3600" b="1" dirty="0">
                <a:latin typeface="Times New Roman" panose="02020603050405020304" pitchFamily="18" charset="0"/>
                <a:cs typeface="Times New Roman" panose="02020603050405020304" pitchFamily="18" charset="0"/>
              </a:rPr>
              <a:t>Eşyanın sağladığı Yararın Artmasına yönelik olmak şartı </a:t>
            </a:r>
            <a:r>
              <a:rPr lang="tr-TR" sz="3600" dirty="0">
                <a:latin typeface="Times New Roman" panose="02020603050405020304" pitchFamily="18" charset="0"/>
                <a:cs typeface="Times New Roman" panose="02020603050405020304" pitchFamily="18" charset="0"/>
              </a:rPr>
              <a:t>ile </a:t>
            </a:r>
            <a:r>
              <a:rPr lang="tr-TR" sz="3600" b="1" i="1" dirty="0">
                <a:latin typeface="Times New Roman" panose="02020603050405020304" pitchFamily="18" charset="0"/>
                <a:cs typeface="Times New Roman" panose="02020603050405020304" pitchFamily="18" charset="0"/>
              </a:rPr>
              <a:t>Eşyanın Onarımı </a:t>
            </a:r>
            <a:r>
              <a:rPr lang="tr-TR" sz="3600" b="1" dirty="0">
                <a:latin typeface="Times New Roman" panose="02020603050405020304" pitchFamily="18" charset="0"/>
                <a:cs typeface="Times New Roman" panose="02020603050405020304" pitchFamily="18" charset="0"/>
              </a:rPr>
              <a:t>gibi </a:t>
            </a:r>
            <a:r>
              <a:rPr lang="tr-TR" sz="3600" b="1" u="sng" dirty="0">
                <a:latin typeface="Times New Roman" panose="02020603050405020304" pitchFamily="18" charset="0"/>
                <a:cs typeface="Times New Roman" panose="02020603050405020304" pitchFamily="18" charset="0"/>
              </a:rPr>
              <a:t>Olgusal İşler </a:t>
            </a:r>
            <a:r>
              <a:rPr lang="tr-TR" sz="3600" dirty="0">
                <a:latin typeface="Times New Roman" panose="02020603050405020304" pitchFamily="18" charset="0"/>
                <a:cs typeface="Times New Roman" panose="02020603050405020304" pitchFamily="18" charset="0"/>
              </a:rPr>
              <a:t>veya </a:t>
            </a:r>
            <a:r>
              <a:rPr lang="tr-TR" sz="3600" b="1" i="1" dirty="0">
                <a:latin typeface="Times New Roman" panose="02020603050405020304" pitchFamily="18" charset="0"/>
                <a:cs typeface="Times New Roman" panose="02020603050405020304" pitchFamily="18" charset="0"/>
              </a:rPr>
              <a:t>Eşyanın Kiraya Verilmesi </a:t>
            </a:r>
            <a:r>
              <a:rPr lang="tr-TR" sz="3600" b="1" dirty="0">
                <a:latin typeface="Times New Roman" panose="02020603050405020304" pitchFamily="18" charset="0"/>
                <a:cs typeface="Times New Roman" panose="02020603050405020304" pitchFamily="18" charset="0"/>
              </a:rPr>
              <a:t>gibi, </a:t>
            </a:r>
            <a:r>
              <a:rPr lang="tr-TR" sz="3600" b="1" u="sng" dirty="0">
                <a:latin typeface="Times New Roman" panose="02020603050405020304" pitchFamily="18" charset="0"/>
                <a:cs typeface="Times New Roman" panose="02020603050405020304" pitchFamily="18" charset="0"/>
              </a:rPr>
              <a:t>Hukuki Nitelikte İşler </a:t>
            </a:r>
            <a:r>
              <a:rPr lang="tr-TR" sz="3600" dirty="0">
                <a:latin typeface="Times New Roman" panose="02020603050405020304" pitchFamily="18" charset="0"/>
                <a:cs typeface="Times New Roman" panose="02020603050405020304" pitchFamily="18" charset="0"/>
              </a:rPr>
              <a:t>olabilir. </a:t>
            </a:r>
          </a:p>
          <a:p>
            <a:pPr marL="0" indent="0">
              <a:buNone/>
            </a:pPr>
            <a:endParaRPr lang="tr-TR" sz="3600" dirty="0"/>
          </a:p>
        </p:txBody>
      </p:sp>
    </p:spTree>
    <p:extLst>
      <p:ext uri="{BB962C8B-B14F-4D97-AF65-F5344CB8AC3E}">
        <p14:creationId xmlns:p14="http://schemas.microsoft.com/office/powerpoint/2010/main" val="1792138469"/>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800" b="1" dirty="0">
                <a:latin typeface="Times New Roman" panose="02020603050405020304" pitchFamily="18" charset="0"/>
                <a:cs typeface="Times New Roman" panose="02020603050405020304" pitchFamily="18" charset="0"/>
              </a:rPr>
              <a:t>Medeni Kanun’a Göre Yönetim İşleri</a:t>
            </a:r>
          </a:p>
        </p:txBody>
      </p:sp>
      <p:sp>
        <p:nvSpPr>
          <p:cNvPr id="3" name="İçerik Yer Tutucusu 2"/>
          <p:cNvSpPr>
            <a:spLocks noGrp="1"/>
          </p:cNvSpPr>
          <p:nvPr>
            <p:ph idx="1"/>
          </p:nvPr>
        </p:nvSpPr>
        <p:spPr/>
        <p:txBody>
          <a:bodyPr>
            <a:normAutofit/>
          </a:bodyPr>
          <a:lstStyle/>
          <a:p>
            <a:pPr algn="just"/>
            <a:r>
              <a:rPr lang="tr-TR" sz="4000" b="1" i="1" u="sng" dirty="0">
                <a:latin typeface="Times New Roman" panose="02020603050405020304" pitchFamily="18" charset="0"/>
                <a:cs typeface="Times New Roman" panose="02020603050405020304" pitchFamily="18" charset="0"/>
              </a:rPr>
              <a:t>Medeni Kanun’a göre Yönetim İşleri</a:t>
            </a:r>
            <a:r>
              <a:rPr lang="tr-TR" sz="4000" b="1" u="sng" dirty="0">
                <a:latin typeface="Times New Roman" panose="02020603050405020304" pitchFamily="18" charset="0"/>
                <a:cs typeface="Times New Roman" panose="02020603050405020304" pitchFamily="18" charset="0"/>
              </a:rPr>
              <a:t>, </a:t>
            </a:r>
            <a:r>
              <a:rPr lang="tr-TR" sz="4000" u="sng" dirty="0">
                <a:latin typeface="Times New Roman" panose="02020603050405020304" pitchFamily="18" charset="0"/>
                <a:cs typeface="Times New Roman" panose="02020603050405020304" pitchFamily="18" charset="0"/>
              </a:rPr>
              <a:t>kendi içinde beş gruba ayrılır: </a:t>
            </a:r>
          </a:p>
          <a:p>
            <a:r>
              <a:rPr lang="tr-TR" sz="3600" b="1" i="1" dirty="0">
                <a:latin typeface="Times New Roman" panose="02020603050405020304" pitchFamily="18" charset="0"/>
                <a:cs typeface="Times New Roman" panose="02020603050405020304" pitchFamily="18" charset="0"/>
              </a:rPr>
              <a:t>Zorunlu Yönetim İşleri</a:t>
            </a:r>
          </a:p>
          <a:p>
            <a:r>
              <a:rPr lang="tr-TR" sz="3600" b="1" i="1" dirty="0">
                <a:latin typeface="Times New Roman" panose="02020603050405020304" pitchFamily="18" charset="0"/>
                <a:cs typeface="Times New Roman" panose="02020603050405020304" pitchFamily="18" charset="0"/>
              </a:rPr>
              <a:t>İvedi Yönetim İşleri</a:t>
            </a:r>
          </a:p>
          <a:p>
            <a:r>
              <a:rPr lang="tr-TR" sz="3600" b="1" i="1" dirty="0">
                <a:latin typeface="Times New Roman" panose="02020603050405020304" pitchFamily="18" charset="0"/>
                <a:cs typeface="Times New Roman" panose="02020603050405020304" pitchFamily="18" charset="0"/>
              </a:rPr>
              <a:t>Olağan Yönetim İşleri</a:t>
            </a:r>
          </a:p>
          <a:p>
            <a:r>
              <a:rPr lang="tr-TR" sz="3600" b="1" i="1" dirty="0">
                <a:latin typeface="Times New Roman" panose="02020603050405020304" pitchFamily="18" charset="0"/>
                <a:cs typeface="Times New Roman" panose="02020603050405020304" pitchFamily="18" charset="0"/>
              </a:rPr>
              <a:t>Önemli Yönetim İşleri</a:t>
            </a:r>
          </a:p>
          <a:p>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Olağanüstü Yönetim İşleri </a:t>
            </a:r>
          </a:p>
        </p:txBody>
      </p:sp>
    </p:spTree>
    <p:extLst>
      <p:ext uri="{BB962C8B-B14F-4D97-AF65-F5344CB8AC3E}">
        <p14:creationId xmlns:p14="http://schemas.microsoft.com/office/powerpoint/2010/main" val="1969459441"/>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Times New Roman" panose="02020603050405020304" pitchFamily="18" charset="0"/>
                <a:cs typeface="Times New Roman" panose="02020603050405020304" pitchFamily="18" charset="0"/>
              </a:rPr>
              <a:t>Medeni Kanun’a Göre Yönetim İşleri </a:t>
            </a: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18961394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70280216"/>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Zorunlu Yönetim İşleri</a:t>
            </a:r>
          </a:p>
        </p:txBody>
      </p:sp>
      <p:sp>
        <p:nvSpPr>
          <p:cNvPr id="3" name="İçerik Yer Tutucusu 2"/>
          <p:cNvSpPr>
            <a:spLocks noGrp="1"/>
          </p:cNvSpPr>
          <p:nvPr>
            <p:ph idx="1"/>
          </p:nvPr>
        </p:nvSpPr>
        <p:spPr/>
        <p:txBody>
          <a:bodyPr>
            <a:noAutofit/>
          </a:bodyPr>
          <a:lstStyle/>
          <a:p>
            <a:pPr algn="just"/>
            <a:r>
              <a:rPr lang="tr-TR" sz="5400" b="1" u="sng" dirty="0">
                <a:latin typeface="Times New Roman" panose="02020603050405020304" pitchFamily="18" charset="0"/>
                <a:cs typeface="Times New Roman" panose="02020603050405020304" pitchFamily="18" charset="0"/>
              </a:rPr>
              <a:t>Zorunlu Yönetim İşleri</a:t>
            </a:r>
            <a:r>
              <a:rPr lang="tr-TR" sz="5400" u="sng" dirty="0">
                <a:latin typeface="Times New Roman" panose="02020603050405020304" pitchFamily="18" charset="0"/>
                <a:cs typeface="Times New Roman" panose="02020603050405020304" pitchFamily="18" charset="0"/>
              </a:rPr>
              <a:t>, </a:t>
            </a:r>
            <a:r>
              <a:rPr lang="tr-TR" sz="5400" b="1" dirty="0">
                <a:latin typeface="Times New Roman" panose="02020603050405020304" pitchFamily="18" charset="0"/>
                <a:cs typeface="Times New Roman" panose="02020603050405020304" pitchFamily="18" charset="0"/>
              </a:rPr>
              <a:t>yapılmadığı takdirde, Eşyanın kullanılabilirliği veya değeri azalacak olan </a:t>
            </a:r>
            <a:r>
              <a:rPr lang="tr-TR" sz="5400" dirty="0">
                <a:latin typeface="Times New Roman" panose="02020603050405020304" pitchFamily="18" charset="0"/>
                <a:cs typeface="Times New Roman" panose="02020603050405020304" pitchFamily="18" charset="0"/>
              </a:rPr>
              <a:t>(</a:t>
            </a:r>
            <a:r>
              <a:rPr lang="tr-TR" sz="5400" i="1" dirty="0">
                <a:latin typeface="Times New Roman" panose="02020603050405020304" pitchFamily="18" charset="0"/>
                <a:cs typeface="Times New Roman" panose="02020603050405020304" pitchFamily="18" charset="0"/>
              </a:rPr>
              <a:t>Olağan veya Önemli</a:t>
            </a:r>
            <a:r>
              <a:rPr lang="tr-TR" sz="5400" dirty="0">
                <a:latin typeface="Times New Roman" panose="02020603050405020304" pitchFamily="18" charset="0"/>
                <a:cs typeface="Times New Roman" panose="02020603050405020304" pitchFamily="18" charset="0"/>
              </a:rPr>
              <a:t>) </a:t>
            </a:r>
            <a:r>
              <a:rPr lang="tr-TR" sz="5400" b="1" dirty="0">
                <a:latin typeface="Times New Roman" panose="02020603050405020304" pitchFamily="18" charset="0"/>
                <a:cs typeface="Times New Roman" panose="02020603050405020304" pitchFamily="18" charset="0"/>
              </a:rPr>
              <a:t>Yönetim İşleridir. </a:t>
            </a:r>
          </a:p>
        </p:txBody>
      </p:sp>
    </p:spTree>
    <p:extLst>
      <p:ext uri="{BB962C8B-B14F-4D97-AF65-F5344CB8AC3E}">
        <p14:creationId xmlns:p14="http://schemas.microsoft.com/office/powerpoint/2010/main" val="1521780977"/>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u="sng" dirty="0">
                <a:latin typeface="Times New Roman" panose="02020603050405020304" pitchFamily="18" charset="0"/>
                <a:cs typeface="Times New Roman" panose="02020603050405020304" pitchFamily="18" charset="0"/>
              </a:rPr>
              <a:t>Zorunlu Yönetim İşlerine</a:t>
            </a:r>
            <a:r>
              <a:rPr lang="tr-TR" sz="3200" u="sng" dirty="0">
                <a:latin typeface="Times New Roman" panose="02020603050405020304" pitchFamily="18" charset="0"/>
                <a:cs typeface="Times New Roman" panose="02020603050405020304" pitchFamily="18" charset="0"/>
              </a:rPr>
              <a:t>, </a:t>
            </a:r>
            <a:r>
              <a:rPr lang="tr-TR" sz="3200" b="1" u="sng" dirty="0">
                <a:latin typeface="Times New Roman" panose="02020603050405020304" pitchFamily="18" charset="0"/>
                <a:cs typeface="Times New Roman" panose="02020603050405020304" pitchFamily="18" charset="0"/>
              </a:rPr>
              <a:t>örnek olarak şunlar verilebilir: </a:t>
            </a:r>
          </a:p>
          <a:p>
            <a:pPr algn="just"/>
            <a:r>
              <a:rPr lang="tr-TR" sz="3200" b="1" i="1" dirty="0">
                <a:latin typeface="Times New Roman" panose="02020603050405020304" pitchFamily="18" charset="0"/>
                <a:cs typeface="Times New Roman" panose="02020603050405020304" pitchFamily="18" charset="0"/>
              </a:rPr>
              <a:t>Elektrik Tesisatının, Fırtınadan Zarar Gören Bacanın Onarılması, </a:t>
            </a:r>
          </a:p>
          <a:p>
            <a:pPr algn="just"/>
            <a:r>
              <a:rPr lang="tr-TR" sz="3200" b="1" i="1" dirty="0">
                <a:latin typeface="Times New Roman" panose="02020603050405020304" pitchFamily="18" charset="0"/>
                <a:cs typeface="Times New Roman" panose="02020603050405020304" pitchFamily="18" charset="0"/>
              </a:rPr>
              <a:t>Hayvanların Beslenmesi, </a:t>
            </a:r>
          </a:p>
          <a:p>
            <a:pPr algn="just"/>
            <a:r>
              <a:rPr lang="tr-TR" sz="3200" b="1" i="1" dirty="0">
                <a:latin typeface="Times New Roman" panose="02020603050405020304" pitchFamily="18" charset="0"/>
                <a:cs typeface="Times New Roman" panose="02020603050405020304" pitchFamily="18" charset="0"/>
              </a:rPr>
              <a:t>Sigorta Primlerinin Ödenmesi, </a:t>
            </a:r>
          </a:p>
          <a:p>
            <a:pPr algn="just"/>
            <a:r>
              <a:rPr lang="tr-TR" sz="3200" b="1" i="1" dirty="0">
                <a:latin typeface="Times New Roman" panose="02020603050405020304" pitchFamily="18" charset="0"/>
                <a:cs typeface="Times New Roman" panose="02020603050405020304" pitchFamily="18" charset="0"/>
              </a:rPr>
              <a:t>Temsilci Atanması</a:t>
            </a:r>
            <a:r>
              <a:rPr lang="tr-TR" sz="3200" dirty="0">
                <a:latin typeface="Times New Roman" panose="02020603050405020304" pitchFamily="18" charset="0"/>
                <a:cs typeface="Times New Roman" panose="02020603050405020304" pitchFamily="18" charset="0"/>
              </a:rPr>
              <a:t>, </a:t>
            </a:r>
          </a:p>
          <a:p>
            <a:pPr algn="just"/>
            <a:r>
              <a:rPr lang="tr-TR" sz="3200" b="1" i="1" dirty="0">
                <a:latin typeface="Times New Roman" panose="02020603050405020304" pitchFamily="18" charset="0"/>
                <a:cs typeface="Times New Roman" panose="02020603050405020304" pitchFamily="18" charset="0"/>
              </a:rPr>
              <a:t>Bozulabilecek Meyvelerin Satılması</a:t>
            </a:r>
          </a:p>
          <a:p>
            <a:pPr marL="0" indent="0">
              <a:buNone/>
            </a:pPr>
            <a:endParaRPr lang="tr-TR" sz="3200" dirty="0"/>
          </a:p>
        </p:txBody>
      </p:sp>
    </p:spTree>
    <p:extLst>
      <p:ext uri="{BB962C8B-B14F-4D97-AF65-F5344CB8AC3E}">
        <p14:creationId xmlns:p14="http://schemas.microsoft.com/office/powerpoint/2010/main" val="42006276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52247"/>
            <a:ext cx="10515600" cy="1325563"/>
          </a:xfrm>
        </p:spPr>
        <p:txBody>
          <a:bodyPr/>
          <a:lstStyle/>
          <a:p>
            <a:pPr algn="just"/>
            <a:r>
              <a:rPr lang="tr-TR" b="1" dirty="0">
                <a:latin typeface="+mn-lt"/>
              </a:rPr>
              <a:t>Birlikte Mülkiyetin Çeşitleri (</a:t>
            </a:r>
            <a:r>
              <a:rPr lang="tr-TR" sz="3600" b="1" i="1" dirty="0">
                <a:latin typeface="+mn-lt"/>
              </a:rPr>
              <a:t>Paylı Mülkiyet, Elbirliği Mülkiyeti) </a:t>
            </a:r>
          </a:p>
        </p:txBody>
      </p:sp>
      <p:sp>
        <p:nvSpPr>
          <p:cNvPr id="3" name="İçerik Yer Tutucusu 2"/>
          <p:cNvSpPr>
            <a:spLocks noGrp="1"/>
          </p:cNvSpPr>
          <p:nvPr>
            <p:ph idx="1"/>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Medeni Kanun, </a:t>
            </a:r>
            <a:r>
              <a:rPr lang="tr-TR" sz="3200" b="1" u="sng" dirty="0">
                <a:latin typeface="Times New Roman" panose="02020603050405020304" pitchFamily="18" charset="0"/>
                <a:cs typeface="Times New Roman" panose="02020603050405020304" pitchFamily="18" charset="0"/>
              </a:rPr>
              <a:t>Birlikte Mülkiyet </a:t>
            </a:r>
            <a:r>
              <a:rPr lang="tr-TR" sz="3200" dirty="0">
                <a:latin typeface="Times New Roman" panose="02020603050405020304" pitchFamily="18" charset="0"/>
                <a:cs typeface="Times New Roman" panose="02020603050405020304" pitchFamily="18" charset="0"/>
              </a:rPr>
              <a:t>olarak, </a:t>
            </a:r>
            <a:r>
              <a:rPr lang="tr-TR" sz="3200" b="1" dirty="0">
                <a:latin typeface="Times New Roman" panose="02020603050405020304" pitchFamily="18" charset="0"/>
                <a:cs typeface="Times New Roman" panose="02020603050405020304" pitchFamily="18" charset="0"/>
              </a:rPr>
              <a:t>iki çeşit Mülkiyeti düzenlemektedir: </a:t>
            </a:r>
          </a:p>
          <a:p>
            <a:pPr algn="just"/>
            <a:r>
              <a:rPr lang="tr-TR" sz="3200" b="1" u="sng" dirty="0">
                <a:latin typeface="Times New Roman" panose="02020603050405020304" pitchFamily="18" charset="0"/>
                <a:cs typeface="Times New Roman" panose="02020603050405020304" pitchFamily="18" charset="0"/>
              </a:rPr>
              <a:t>1)Paylı Mülkiyet </a:t>
            </a:r>
          </a:p>
          <a:p>
            <a:pPr marL="0" indent="0" algn="just">
              <a:buNone/>
            </a:pPr>
            <a:r>
              <a:rPr lang="tr-TR" sz="3200"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Birden çok kişi bir Maldaki Mülkiyet hakkında Pay Sahibi bulunuyorsa, «</a:t>
            </a:r>
            <a:r>
              <a:rPr lang="tr-TR" b="1" dirty="0">
                <a:latin typeface="Times New Roman" panose="02020603050405020304" pitchFamily="18" charset="0"/>
                <a:cs typeface="Times New Roman" panose="02020603050405020304" pitchFamily="18" charset="0"/>
              </a:rPr>
              <a:t>Paylı Mülkiyet» söz konusu olur</a:t>
            </a:r>
            <a:r>
              <a:rPr lang="tr-TR" dirty="0">
                <a:latin typeface="Times New Roman" panose="02020603050405020304" pitchFamily="18" charset="0"/>
                <a:cs typeface="Times New Roman" panose="02020603050405020304" pitchFamily="18" charset="0"/>
              </a:rPr>
              <a:t>.)</a:t>
            </a:r>
          </a:p>
          <a:p>
            <a:pPr algn="just"/>
            <a:r>
              <a:rPr lang="tr-TR" sz="3200" b="1" u="sng" dirty="0">
                <a:latin typeface="Times New Roman" panose="02020603050405020304" pitchFamily="18" charset="0"/>
                <a:cs typeface="Times New Roman" panose="02020603050405020304" pitchFamily="18" charset="0"/>
              </a:rPr>
              <a:t>2)Elbirliği Mülkiyeti </a:t>
            </a:r>
            <a:endParaRPr lang="tr-TR" sz="3200" u="sng" dirty="0">
              <a:latin typeface="Times New Roman" panose="02020603050405020304" pitchFamily="18" charset="0"/>
              <a:cs typeface="Times New Roman" panose="02020603050405020304" pitchFamily="18" charset="0"/>
            </a:endParaRPr>
          </a:p>
          <a:p>
            <a:pPr marL="0" indent="0" algn="just">
              <a:buNone/>
            </a:pPr>
            <a:r>
              <a:rPr lang="tr-TR" sz="3200"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Birden çok kişi aralarındaki Ortaklık İlişkisi dolayısıyla bir Mala ortaklaşa Malik bulunuyorsa</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Elbirliği Mülkiyeti» söz konusu olur.)</a:t>
            </a:r>
          </a:p>
        </p:txBody>
      </p:sp>
    </p:spTree>
    <p:extLst>
      <p:ext uri="{BB962C8B-B14F-4D97-AF65-F5344CB8AC3E}">
        <p14:creationId xmlns:p14="http://schemas.microsoft.com/office/powerpoint/2010/main" val="3027578616"/>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b="1" dirty="0">
                <a:latin typeface="Times New Roman" panose="02020603050405020304" pitchFamily="18" charset="0"/>
                <a:cs typeface="Times New Roman" panose="02020603050405020304" pitchFamily="18" charset="0"/>
              </a:rPr>
              <a:t>Zorunlu Yönetim İşlerinin Yapılması Konusundaki Kararlar</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Kanunda bu tür işler için öngörülen Çoğunlukla alınmış olsa </a:t>
            </a:r>
            <a:r>
              <a:rPr lang="tr-TR" sz="3600" dirty="0">
                <a:latin typeface="Times New Roman" panose="02020603050405020304" pitchFamily="18" charset="0"/>
                <a:cs typeface="Times New Roman" panose="02020603050405020304" pitchFamily="18" charset="0"/>
              </a:rPr>
              <a:t>da, </a:t>
            </a:r>
            <a:r>
              <a:rPr lang="tr-TR" sz="3600" b="1" dirty="0">
                <a:latin typeface="Times New Roman" panose="02020603050405020304" pitchFamily="18" charset="0"/>
                <a:cs typeface="Times New Roman" panose="02020603050405020304" pitchFamily="18" charset="0"/>
              </a:rPr>
              <a:t>Azınlığı bağlamaz. </a:t>
            </a:r>
          </a:p>
          <a:p>
            <a:pPr algn="just"/>
            <a:r>
              <a:rPr lang="tr-TR" sz="3600" b="1" i="1" dirty="0">
                <a:latin typeface="Times New Roman" panose="02020603050405020304" pitchFamily="18" charset="0"/>
                <a:cs typeface="Times New Roman" panose="02020603050405020304" pitchFamily="18" charset="0"/>
              </a:rPr>
              <a:t>MK m. 689 / I /1 hükmüne göre,</a:t>
            </a:r>
            <a:r>
              <a:rPr lang="tr-TR" sz="3600" i="1"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her</a:t>
            </a:r>
            <a:r>
              <a:rPr lang="tr-TR" sz="3600" b="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Paydaş</a:t>
            </a:r>
            <a:r>
              <a:rPr lang="tr-TR" sz="3600" i="1" dirty="0">
                <a:latin typeface="Times New Roman" panose="02020603050405020304" pitchFamily="18" charset="0"/>
                <a:cs typeface="Times New Roman" panose="02020603050405020304" pitchFamily="18" charset="0"/>
              </a:rPr>
              <a:t>,</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Zorunlu Yönetim İşlerini tek başına yapmak </a:t>
            </a:r>
            <a:r>
              <a:rPr lang="tr-TR" sz="3600" dirty="0">
                <a:latin typeface="Times New Roman" panose="02020603050405020304" pitchFamily="18" charset="0"/>
                <a:cs typeface="Times New Roman" panose="02020603050405020304" pitchFamily="18" charset="0"/>
              </a:rPr>
              <a:t>ve gerektiğinde, </a:t>
            </a:r>
            <a:r>
              <a:rPr lang="tr-TR" sz="3600" b="1" i="1" dirty="0">
                <a:latin typeface="Times New Roman" panose="02020603050405020304" pitchFamily="18" charset="0"/>
                <a:cs typeface="Times New Roman" panose="02020603050405020304" pitchFamily="18" charset="0"/>
              </a:rPr>
              <a:t>Hâkimden buna ilişkin Önlemlerin alınmasını istemek hakkına </a:t>
            </a:r>
            <a:r>
              <a:rPr lang="tr-TR" sz="3600" b="1" dirty="0">
                <a:latin typeface="Times New Roman" panose="02020603050405020304" pitchFamily="18" charset="0"/>
                <a:cs typeface="Times New Roman" panose="02020603050405020304" pitchFamily="18" charset="0"/>
              </a:rPr>
              <a:t>sahiptir. </a:t>
            </a:r>
          </a:p>
          <a:p>
            <a:pPr marL="0" indent="0">
              <a:buNone/>
            </a:pPr>
            <a:endParaRPr lang="tr-TR" dirty="0"/>
          </a:p>
        </p:txBody>
      </p:sp>
    </p:spTree>
    <p:extLst>
      <p:ext uri="{BB962C8B-B14F-4D97-AF65-F5344CB8AC3E}">
        <p14:creationId xmlns:p14="http://schemas.microsoft.com/office/powerpoint/2010/main" val="1396892423"/>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İvedi Yönetim İşleri </a:t>
            </a:r>
          </a:p>
        </p:txBody>
      </p:sp>
      <p:sp>
        <p:nvSpPr>
          <p:cNvPr id="3" name="İçerik Yer Tutucusu 2"/>
          <p:cNvSpPr>
            <a:spLocks noGrp="1"/>
          </p:cNvSpPr>
          <p:nvPr>
            <p:ph idx="1"/>
          </p:nvPr>
        </p:nvSpPr>
        <p:spPr/>
        <p:txBody>
          <a:bodyPr>
            <a:normAutofit/>
          </a:bodyPr>
          <a:lstStyle/>
          <a:p>
            <a:pPr algn="just"/>
            <a:r>
              <a:rPr lang="tr-TR" sz="3600" b="1" u="sng" dirty="0">
                <a:latin typeface="Times New Roman" panose="02020603050405020304" pitchFamily="18" charset="0"/>
                <a:cs typeface="Times New Roman" panose="02020603050405020304" pitchFamily="18" charset="0"/>
              </a:rPr>
              <a:t>İvedi Yönetim İşleri</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Eşyayı zarara uğramaktan </a:t>
            </a:r>
            <a:r>
              <a:rPr lang="tr-TR" sz="3600" dirty="0">
                <a:latin typeface="Times New Roman" panose="02020603050405020304" pitchFamily="18" charset="0"/>
                <a:cs typeface="Times New Roman" panose="02020603050405020304" pitchFamily="18" charset="0"/>
              </a:rPr>
              <a:t>veya</a:t>
            </a:r>
            <a:r>
              <a:rPr lang="tr-TR" sz="3600" b="1" dirty="0">
                <a:latin typeface="Times New Roman" panose="02020603050405020304" pitchFamily="18" charset="0"/>
                <a:cs typeface="Times New Roman" panose="02020603050405020304" pitchFamily="18" charset="0"/>
              </a:rPr>
              <a:t> uğradığı Zararın artmasından korumak için acilen yapılması gereken </a:t>
            </a:r>
            <a:r>
              <a:rPr lang="tr-TR" sz="3600" b="1" i="1" dirty="0">
                <a:latin typeface="Times New Roman" panose="02020603050405020304" pitchFamily="18" charset="0"/>
                <a:cs typeface="Times New Roman" panose="02020603050405020304" pitchFamily="18" charset="0"/>
              </a:rPr>
              <a:t>Zorunlu Yönetim İşleridir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m. 689 / I / 2). </a:t>
            </a:r>
          </a:p>
          <a:p>
            <a:pPr algn="just"/>
            <a:r>
              <a:rPr lang="tr-TR" sz="3600" dirty="0">
                <a:latin typeface="Times New Roman" panose="02020603050405020304" pitchFamily="18" charset="0"/>
                <a:cs typeface="Times New Roman" panose="02020603050405020304" pitchFamily="18" charset="0"/>
              </a:rPr>
              <a:t>Ancak, </a:t>
            </a:r>
            <a:r>
              <a:rPr lang="tr-TR" sz="3600" b="1" dirty="0">
                <a:latin typeface="Times New Roman" panose="02020603050405020304" pitchFamily="18" charset="0"/>
                <a:cs typeface="Times New Roman" panose="02020603050405020304" pitchFamily="18" charset="0"/>
              </a:rPr>
              <a:t>her </a:t>
            </a:r>
            <a:r>
              <a:rPr lang="tr-TR" sz="3600" b="1" i="1" dirty="0">
                <a:latin typeface="Times New Roman" panose="02020603050405020304" pitchFamily="18" charset="0"/>
                <a:cs typeface="Times New Roman" panose="02020603050405020304" pitchFamily="18" charset="0"/>
              </a:rPr>
              <a:t>Zorunlu Yönetim İşi</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İvedi Yönetim İşlerinden sayılmaz. </a:t>
            </a:r>
          </a:p>
        </p:txBody>
      </p:sp>
    </p:spTree>
    <p:extLst>
      <p:ext uri="{BB962C8B-B14F-4D97-AF65-F5344CB8AC3E}">
        <p14:creationId xmlns:p14="http://schemas.microsoft.com/office/powerpoint/2010/main" val="756462841"/>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u="sng" dirty="0">
                <a:latin typeface="Times New Roman" panose="02020603050405020304" pitchFamily="18" charset="0"/>
                <a:cs typeface="Times New Roman" panose="02020603050405020304" pitchFamily="18" charset="0"/>
              </a:rPr>
              <a:t>İvedi Yönetim İşlerinden sayılan önlemleri</a:t>
            </a:r>
            <a:r>
              <a:rPr lang="tr-TR" b="1" dirty="0">
                <a:latin typeface="Times New Roman" panose="02020603050405020304" pitchFamily="18" charset="0"/>
                <a:cs typeface="Times New Roman" panose="02020603050405020304" pitchFamily="18" charset="0"/>
              </a:rPr>
              <a:t>, her bir Paydaş, tek başına, bütün Paydaşlar hesabına alma yetkisine sahiptir. </a:t>
            </a:r>
          </a:p>
          <a:p>
            <a:pPr algn="just"/>
            <a:r>
              <a:rPr lang="tr-TR" b="1" i="1" dirty="0">
                <a:latin typeface="Times New Roman" panose="02020603050405020304" pitchFamily="18" charset="0"/>
                <a:cs typeface="Times New Roman" panose="02020603050405020304" pitchFamily="18" charset="0"/>
              </a:rPr>
              <a:t>Paydaşların Karar Almalarını sağlayacak Toplantı için Zaman Bulunmaması durumunda</a:t>
            </a:r>
            <a:r>
              <a:rPr lang="tr-TR" dirty="0">
                <a:latin typeface="Times New Roman" panose="02020603050405020304" pitchFamily="18" charset="0"/>
                <a:cs typeface="Times New Roman" panose="02020603050405020304" pitchFamily="18" charset="0"/>
              </a:rPr>
              <a:t>, her</a:t>
            </a:r>
            <a:r>
              <a:rPr lang="tr-TR" b="1" dirty="0">
                <a:latin typeface="Times New Roman" panose="02020603050405020304" pitchFamily="18" charset="0"/>
                <a:cs typeface="Times New Roman" panose="02020603050405020304" pitchFamily="18" charset="0"/>
              </a:rPr>
              <a:t> Paydaşın harekete geçme yetkisi vardır. </a:t>
            </a:r>
          </a:p>
          <a:p>
            <a:pPr algn="just"/>
            <a:r>
              <a:rPr lang="tr-TR" b="1" dirty="0">
                <a:latin typeface="Times New Roman" panose="02020603050405020304" pitchFamily="18" charset="0"/>
                <a:cs typeface="Times New Roman" panose="02020603050405020304" pitchFamily="18" charset="0"/>
              </a:rPr>
              <a:t>Böyle durumlarda, </a:t>
            </a:r>
            <a:r>
              <a:rPr lang="tr-TR" b="1" u="sng" dirty="0">
                <a:latin typeface="Times New Roman" panose="02020603050405020304" pitchFamily="18" charset="0"/>
                <a:cs typeface="Times New Roman" panose="02020603050405020304" pitchFamily="18" charset="0"/>
              </a:rPr>
              <a:t>İvedi Yönetim İşlerine örnek </a:t>
            </a:r>
            <a:r>
              <a:rPr lang="tr-TR" b="1" dirty="0">
                <a:latin typeface="Times New Roman" panose="02020603050405020304" pitchFamily="18" charset="0"/>
                <a:cs typeface="Times New Roman" panose="02020603050405020304" pitchFamily="18" charset="0"/>
              </a:rPr>
              <a:t>olarak şunlar gösterilebilir: </a:t>
            </a:r>
          </a:p>
          <a:p>
            <a:pPr algn="just"/>
            <a:r>
              <a:rPr lang="tr-TR" i="1" dirty="0">
                <a:latin typeface="Times New Roman" panose="02020603050405020304" pitchFamily="18" charset="0"/>
                <a:cs typeface="Times New Roman" panose="02020603050405020304" pitchFamily="18" charset="0"/>
              </a:rPr>
              <a:t>Patlamış su borusunun onarılması, </a:t>
            </a:r>
          </a:p>
          <a:p>
            <a:pPr algn="just"/>
            <a:r>
              <a:rPr lang="tr-TR" i="1" dirty="0">
                <a:latin typeface="Times New Roman" panose="02020603050405020304" pitchFamily="18" charset="0"/>
                <a:cs typeface="Times New Roman" panose="02020603050405020304" pitchFamily="18" charset="0"/>
              </a:rPr>
              <a:t>Bozulmak üzere olan ürünün acilen satılması</a:t>
            </a:r>
          </a:p>
          <a:p>
            <a:pPr marL="0" indent="0">
              <a:buNone/>
            </a:pPr>
            <a:endParaRPr lang="tr-TR" dirty="0"/>
          </a:p>
        </p:txBody>
      </p:sp>
    </p:spTree>
    <p:extLst>
      <p:ext uri="{BB962C8B-B14F-4D97-AF65-F5344CB8AC3E}">
        <p14:creationId xmlns:p14="http://schemas.microsoft.com/office/powerpoint/2010/main" val="1373712925"/>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31711" y="274814"/>
            <a:ext cx="10515600" cy="1325563"/>
          </a:xfrm>
        </p:spPr>
        <p:txBody>
          <a:bodyPr/>
          <a:lstStyle/>
          <a:p>
            <a:r>
              <a:rPr lang="tr-TR" b="1" dirty="0">
                <a:latin typeface="+mn-lt"/>
              </a:rPr>
              <a:t>Olağan Yönetim İşleri</a:t>
            </a:r>
          </a:p>
        </p:txBody>
      </p:sp>
      <p:sp>
        <p:nvSpPr>
          <p:cNvPr id="3" name="İçerik Yer Tutucusu 2"/>
          <p:cNvSpPr>
            <a:spLocks noGrp="1"/>
          </p:cNvSpPr>
          <p:nvPr>
            <p:ph idx="1"/>
          </p:nvPr>
        </p:nvSpPr>
        <p:spPr/>
        <p:txBody>
          <a:bodyPr>
            <a:normAutofit/>
          </a:bodyPr>
          <a:lstStyle/>
          <a:p>
            <a:pPr algn="just"/>
            <a:r>
              <a:rPr lang="tr-TR" sz="3600" dirty="0">
                <a:latin typeface="Times New Roman" panose="02020603050405020304" pitchFamily="18" charset="0"/>
                <a:cs typeface="Times New Roman" panose="02020603050405020304" pitchFamily="18" charset="0"/>
              </a:rPr>
              <a:t>Zorunlu ve İvedi Yönetim İşlerinden olmasa bile, </a:t>
            </a:r>
            <a:r>
              <a:rPr lang="tr-TR" sz="3600" b="1" dirty="0">
                <a:latin typeface="Times New Roman" panose="02020603050405020304" pitchFamily="18" charset="0"/>
                <a:cs typeface="Times New Roman" panose="02020603050405020304" pitchFamily="18" charset="0"/>
              </a:rPr>
              <a:t>Paydaşlardan her biri, </a:t>
            </a:r>
            <a:r>
              <a:rPr lang="tr-TR" sz="3600" b="1" i="1" dirty="0">
                <a:latin typeface="Times New Roman" panose="02020603050405020304" pitchFamily="18" charset="0"/>
                <a:cs typeface="Times New Roman" panose="02020603050405020304" pitchFamily="18" charset="0"/>
              </a:rPr>
              <a:t>Olağan Yönetim İşlerin</a:t>
            </a:r>
            <a:r>
              <a:rPr lang="tr-TR" sz="3600" b="1" dirty="0">
                <a:latin typeface="Times New Roman" panose="02020603050405020304" pitchFamily="18" charset="0"/>
                <a:cs typeface="Times New Roman" panose="02020603050405020304" pitchFamily="18" charset="0"/>
              </a:rPr>
              <a:t>i yapmaya yetkilidir. </a:t>
            </a:r>
          </a:p>
          <a:p>
            <a:pPr algn="just"/>
            <a:r>
              <a:rPr lang="tr-TR" sz="3600" b="1" u="sng" dirty="0">
                <a:latin typeface="Times New Roman" panose="02020603050405020304" pitchFamily="18" charset="0"/>
                <a:cs typeface="Times New Roman" panose="02020603050405020304" pitchFamily="18" charset="0"/>
              </a:rPr>
              <a:t>Kanun,</a:t>
            </a:r>
            <a:r>
              <a:rPr lang="tr-TR" sz="3600" u="sng" dirty="0">
                <a:latin typeface="Times New Roman" panose="02020603050405020304" pitchFamily="18" charset="0"/>
                <a:cs typeface="Times New Roman" panose="02020603050405020304" pitchFamily="18" charset="0"/>
              </a:rPr>
              <a:t> </a:t>
            </a:r>
            <a:r>
              <a:rPr lang="tr-TR" sz="3600" b="1" u="sng" dirty="0">
                <a:latin typeface="Times New Roman" panose="02020603050405020304" pitchFamily="18" charset="0"/>
                <a:cs typeface="Times New Roman" panose="02020603050405020304" pitchFamily="18" charset="0"/>
              </a:rPr>
              <a:t>Olağan Yönetim İşlerine örnek olarak şu durumları vermiştir </a:t>
            </a:r>
            <a:r>
              <a:rPr lang="tr-TR" sz="3600" u="sng" dirty="0">
                <a:latin typeface="Times New Roman" panose="02020603050405020304" pitchFamily="18" charset="0"/>
                <a:cs typeface="Times New Roman" panose="02020603050405020304" pitchFamily="18" charset="0"/>
              </a:rPr>
              <a:t>(</a:t>
            </a:r>
            <a:r>
              <a:rPr lang="tr-TR" sz="3200" i="1" u="sng" dirty="0">
                <a:latin typeface="Times New Roman" panose="02020603050405020304" pitchFamily="18" charset="0"/>
                <a:cs typeface="Times New Roman" panose="02020603050405020304" pitchFamily="18" charset="0"/>
              </a:rPr>
              <a:t>MK m. 690 /1): </a:t>
            </a:r>
          </a:p>
          <a:p>
            <a:pPr algn="just"/>
            <a:r>
              <a:rPr lang="tr-TR" sz="3200" b="1" i="1" dirty="0">
                <a:latin typeface="Times New Roman" panose="02020603050405020304" pitchFamily="18" charset="0"/>
                <a:cs typeface="Times New Roman" panose="02020603050405020304" pitchFamily="18" charset="0"/>
              </a:rPr>
              <a:t>Küçük Onarımlar</a:t>
            </a:r>
          </a:p>
          <a:p>
            <a:pPr algn="just"/>
            <a:r>
              <a:rPr lang="tr-TR" sz="3200" b="1" i="1" dirty="0">
                <a:latin typeface="Times New Roman" panose="02020603050405020304" pitchFamily="18" charset="0"/>
                <a:cs typeface="Times New Roman" panose="02020603050405020304" pitchFamily="18" charset="0"/>
              </a:rPr>
              <a:t>Tarımsal İşler</a:t>
            </a:r>
          </a:p>
          <a:p>
            <a:pPr marL="0" indent="0" algn="just">
              <a:buNone/>
            </a:pPr>
            <a:endParaRPr lang="tr-TR" sz="2400" dirty="0">
              <a:latin typeface="Times New Roman" panose="02020603050405020304" pitchFamily="18" charset="0"/>
              <a:cs typeface="Times New Roman" panose="02020603050405020304" pitchFamily="18" charset="0"/>
            </a:endParaRPr>
          </a:p>
          <a:p>
            <a:pPr algn="just"/>
            <a:endParaRPr lang="tr-TR" sz="2400" dirty="0"/>
          </a:p>
        </p:txBody>
      </p:sp>
    </p:spTree>
    <p:extLst>
      <p:ext uri="{BB962C8B-B14F-4D97-AF65-F5344CB8AC3E}">
        <p14:creationId xmlns:p14="http://schemas.microsoft.com/office/powerpoint/2010/main" val="1428068036"/>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Küçük Onarımlar – Tarımsal İşler </a:t>
            </a:r>
          </a:p>
        </p:txBody>
      </p:sp>
      <p:sp>
        <p:nvSpPr>
          <p:cNvPr id="3" name="İçerik Yer Tutucusu 2"/>
          <p:cNvSpPr>
            <a:spLocks noGrp="1"/>
          </p:cNvSpPr>
          <p:nvPr>
            <p:ph idx="1"/>
          </p:nvPr>
        </p:nvSpPr>
        <p:spPr/>
        <p:txBody>
          <a:bodyPr>
            <a:noAutofit/>
          </a:bodyPr>
          <a:lstStyle/>
          <a:p>
            <a:pPr algn="just"/>
            <a:r>
              <a:rPr lang="tr-TR" sz="4000" b="1" u="sng" dirty="0">
                <a:latin typeface="Times New Roman" panose="02020603050405020304" pitchFamily="18" charset="0"/>
                <a:cs typeface="Times New Roman" panose="02020603050405020304" pitchFamily="18" charset="0"/>
              </a:rPr>
              <a:t>Küçük Onarımlar</a:t>
            </a:r>
            <a:r>
              <a:rPr lang="tr-TR" sz="4000" dirty="0">
                <a:latin typeface="Times New Roman" panose="02020603050405020304" pitchFamily="18" charset="0"/>
                <a:cs typeface="Times New Roman" panose="02020603050405020304" pitchFamily="18" charset="0"/>
              </a:rPr>
              <a:t>, </a:t>
            </a:r>
            <a:r>
              <a:rPr lang="tr-TR" sz="4000" b="1" dirty="0">
                <a:latin typeface="Times New Roman" panose="02020603050405020304" pitchFamily="18" charset="0"/>
                <a:cs typeface="Times New Roman" panose="02020603050405020304" pitchFamily="18" charset="0"/>
              </a:rPr>
              <a:t>Paylı Malın değerine ve gelirine göre önemli sayılmayacak Onarım İşleridir. </a:t>
            </a:r>
          </a:p>
          <a:p>
            <a:pPr algn="just"/>
            <a:r>
              <a:rPr lang="tr-TR" sz="4000" b="1" i="1" dirty="0">
                <a:latin typeface="Times New Roman" panose="02020603050405020304" pitchFamily="18" charset="0"/>
                <a:cs typeface="Times New Roman" panose="02020603050405020304" pitchFamily="18" charset="0"/>
              </a:rPr>
              <a:t>Örneğin,</a:t>
            </a:r>
            <a:r>
              <a:rPr lang="tr-TR" sz="4000" dirty="0">
                <a:latin typeface="Times New Roman" panose="02020603050405020304" pitchFamily="18" charset="0"/>
                <a:cs typeface="Times New Roman" panose="02020603050405020304" pitchFamily="18" charset="0"/>
              </a:rPr>
              <a:t> kırılan camların yerine yenilerinin takılması, tıkanan su, kanalizasyon yollarının açtırılması gibi işler, </a:t>
            </a:r>
            <a:r>
              <a:rPr lang="tr-TR" sz="4000" b="1" dirty="0">
                <a:latin typeface="Times New Roman" panose="02020603050405020304" pitchFamily="18" charset="0"/>
                <a:cs typeface="Times New Roman" panose="02020603050405020304" pitchFamily="18" charset="0"/>
              </a:rPr>
              <a:t>Küçük Onarımlara </a:t>
            </a:r>
            <a:r>
              <a:rPr lang="tr-TR" sz="4000" dirty="0">
                <a:latin typeface="Times New Roman" panose="02020603050405020304" pitchFamily="18" charset="0"/>
                <a:cs typeface="Times New Roman" panose="02020603050405020304" pitchFamily="18" charset="0"/>
              </a:rPr>
              <a:t>dahildir.</a:t>
            </a:r>
          </a:p>
        </p:txBody>
      </p:sp>
    </p:spTree>
    <p:extLst>
      <p:ext uri="{BB962C8B-B14F-4D97-AF65-F5344CB8AC3E}">
        <p14:creationId xmlns:p14="http://schemas.microsoft.com/office/powerpoint/2010/main" val="383903566"/>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b="1" u="sng" dirty="0">
                <a:latin typeface="Times New Roman" panose="02020603050405020304" pitchFamily="18" charset="0"/>
                <a:cs typeface="Times New Roman" panose="02020603050405020304" pitchFamily="18" charset="0"/>
              </a:rPr>
              <a:t>Tarımsal İşlere örnek olarak </a:t>
            </a:r>
            <a:r>
              <a:rPr lang="tr-TR" sz="3600" dirty="0">
                <a:latin typeface="Times New Roman" panose="02020603050405020304" pitchFamily="18" charset="0"/>
                <a:cs typeface="Times New Roman" panose="02020603050405020304" pitchFamily="18" charset="0"/>
              </a:rPr>
              <a:t>ise, ağaçların budanması ve aşılanması, meyve ve sebzelerin toplanması gibi işler gösterilebilir.  </a:t>
            </a:r>
          </a:p>
          <a:p>
            <a:pPr algn="just"/>
            <a:r>
              <a:rPr lang="tr-TR" sz="3600" b="1" dirty="0">
                <a:latin typeface="Times New Roman" panose="02020603050405020304" pitchFamily="18" charset="0"/>
                <a:cs typeface="Times New Roman" panose="02020603050405020304" pitchFamily="18" charset="0"/>
              </a:rPr>
              <a:t>Olağan Yönetim İşleri</a:t>
            </a:r>
            <a:r>
              <a:rPr lang="tr-TR" sz="3600" dirty="0">
                <a:latin typeface="Times New Roman" panose="02020603050405020304" pitchFamily="18" charset="0"/>
                <a:cs typeface="Times New Roman" panose="02020603050405020304" pitchFamily="18" charset="0"/>
              </a:rPr>
              <a:t>, yalnız </a:t>
            </a:r>
            <a:r>
              <a:rPr lang="tr-TR" sz="3600" b="1" i="1" dirty="0">
                <a:latin typeface="Times New Roman" panose="02020603050405020304" pitchFamily="18" charset="0"/>
                <a:cs typeface="Times New Roman" panose="02020603050405020304" pitchFamily="18" charset="0"/>
              </a:rPr>
              <a:t>Küçük Onarımlar </a:t>
            </a:r>
            <a:r>
              <a:rPr lang="tr-TR" sz="3600" dirty="0">
                <a:latin typeface="Times New Roman" panose="02020603050405020304" pitchFamily="18" charset="0"/>
                <a:cs typeface="Times New Roman" panose="02020603050405020304" pitchFamily="18" charset="0"/>
              </a:rPr>
              <a:t>ve </a:t>
            </a:r>
            <a:r>
              <a:rPr lang="tr-TR" sz="3600" b="1" i="1" dirty="0">
                <a:latin typeface="Times New Roman" panose="02020603050405020304" pitchFamily="18" charset="0"/>
                <a:cs typeface="Times New Roman" panose="02020603050405020304" pitchFamily="18" charset="0"/>
              </a:rPr>
              <a:t>Tarımsal İşlerden </a:t>
            </a:r>
            <a:r>
              <a:rPr lang="tr-TR" sz="3600" b="1" dirty="0">
                <a:latin typeface="Times New Roman" panose="02020603050405020304" pitchFamily="18" charset="0"/>
                <a:cs typeface="Times New Roman" panose="02020603050405020304" pitchFamily="18" charset="0"/>
              </a:rPr>
              <a:t>ibaret sayılmamalıdır</a:t>
            </a:r>
            <a:r>
              <a:rPr lang="tr-TR" sz="3600" dirty="0">
                <a:latin typeface="Times New Roman" panose="02020603050405020304" pitchFamily="18" charset="0"/>
                <a:cs typeface="Times New Roman" panose="02020603050405020304" pitchFamily="18" charset="0"/>
              </a:rPr>
              <a:t>. </a:t>
            </a:r>
          </a:p>
          <a:p>
            <a:pPr algn="just"/>
            <a:r>
              <a:rPr lang="tr-TR" sz="3600" dirty="0">
                <a:latin typeface="Times New Roman" panose="02020603050405020304" pitchFamily="18" charset="0"/>
                <a:cs typeface="Times New Roman" panose="02020603050405020304" pitchFamily="18" charset="0"/>
              </a:rPr>
              <a:t>Bu bağlamda</a:t>
            </a:r>
            <a:r>
              <a:rPr lang="tr-TR" sz="3600" b="1" i="1" dirty="0">
                <a:latin typeface="Times New Roman" panose="02020603050405020304" pitchFamily="18" charset="0"/>
                <a:cs typeface="Times New Roman" panose="02020603050405020304" pitchFamily="18" charset="0"/>
              </a:rPr>
              <a:t>, örneğin </a:t>
            </a:r>
            <a:r>
              <a:rPr lang="tr-TR" sz="3600" b="1" dirty="0">
                <a:latin typeface="Times New Roman" panose="02020603050405020304" pitchFamily="18" charset="0"/>
                <a:cs typeface="Times New Roman" panose="02020603050405020304" pitchFamily="18" charset="0"/>
              </a:rPr>
              <a:t>bozulan ürünün satılması </a:t>
            </a:r>
            <a:r>
              <a:rPr lang="tr-TR" sz="3600" dirty="0">
                <a:latin typeface="Times New Roman" panose="02020603050405020304" pitchFamily="18" charset="0"/>
                <a:cs typeface="Times New Roman" panose="02020603050405020304" pitchFamily="18" charset="0"/>
              </a:rPr>
              <a:t>da </a:t>
            </a:r>
            <a:r>
              <a:rPr lang="tr-TR" sz="3600" b="1" i="1" dirty="0">
                <a:latin typeface="Times New Roman" panose="02020603050405020304" pitchFamily="18" charset="0"/>
                <a:cs typeface="Times New Roman" panose="02020603050405020304" pitchFamily="18" charset="0"/>
              </a:rPr>
              <a:t>Olağan Yönetim İşleri </a:t>
            </a:r>
            <a:r>
              <a:rPr lang="tr-TR" sz="3600" dirty="0">
                <a:latin typeface="Times New Roman" panose="02020603050405020304" pitchFamily="18" charset="0"/>
                <a:cs typeface="Times New Roman" panose="02020603050405020304" pitchFamily="18" charset="0"/>
              </a:rPr>
              <a:t>arasında </a:t>
            </a:r>
            <a:r>
              <a:rPr lang="tr-TR" sz="3600" b="1" dirty="0">
                <a:latin typeface="Times New Roman" panose="02020603050405020304" pitchFamily="18" charset="0"/>
                <a:cs typeface="Times New Roman" panose="02020603050405020304" pitchFamily="18" charset="0"/>
              </a:rPr>
              <a:t>sayılabilir. </a:t>
            </a:r>
          </a:p>
          <a:p>
            <a:pPr marL="0" indent="0">
              <a:buNone/>
            </a:pPr>
            <a:endParaRPr lang="tr-TR" dirty="0"/>
          </a:p>
          <a:p>
            <a:endParaRPr lang="tr-TR" dirty="0"/>
          </a:p>
        </p:txBody>
      </p:sp>
    </p:spTree>
    <p:extLst>
      <p:ext uri="{BB962C8B-B14F-4D97-AF65-F5344CB8AC3E}">
        <p14:creationId xmlns:p14="http://schemas.microsoft.com/office/powerpoint/2010/main" val="2444775633"/>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600" b="1" u="sng" dirty="0">
                <a:latin typeface="Times New Roman" panose="02020603050405020304" pitchFamily="18" charset="0"/>
                <a:cs typeface="Times New Roman" panose="02020603050405020304" pitchFamily="18" charset="0"/>
              </a:rPr>
              <a:t>Zorunlu ve İvedi İşlerin yapılmasına ilişkin Kanun Hükümleri saklı kalmak kaydıyla</a:t>
            </a:r>
            <a:r>
              <a:rPr lang="tr-TR" sz="3600" b="1" dirty="0">
                <a:latin typeface="Times New Roman" panose="02020603050405020304" pitchFamily="18" charset="0"/>
                <a:cs typeface="Times New Roman" panose="02020603050405020304" pitchFamily="18" charset="0"/>
              </a:rPr>
              <a:t>, Paydaşların, </a:t>
            </a:r>
            <a:r>
              <a:rPr lang="tr-TR" sz="3600" b="1" i="1" dirty="0">
                <a:latin typeface="Times New Roman" panose="02020603050405020304" pitchFamily="18" charset="0"/>
                <a:cs typeface="Times New Roman" panose="02020603050405020304" pitchFamily="18" charset="0"/>
              </a:rPr>
              <a:t>Çoğunlukla alacakları Karar </a:t>
            </a:r>
            <a:r>
              <a:rPr lang="tr-TR" sz="3600" dirty="0">
                <a:latin typeface="Times New Roman" panose="02020603050405020304" pitchFamily="18" charset="0"/>
                <a:cs typeface="Times New Roman" panose="02020603050405020304" pitchFamily="18" charset="0"/>
              </a:rPr>
              <a:t>ile </a:t>
            </a:r>
            <a:r>
              <a:rPr lang="tr-TR" sz="3600" b="1" dirty="0">
                <a:latin typeface="Times New Roman" panose="02020603050405020304" pitchFamily="18" charset="0"/>
                <a:cs typeface="Times New Roman" panose="02020603050405020304" pitchFamily="18" charset="0"/>
              </a:rPr>
              <a:t>Olağan Yönetim İşlerinde Yetkiyle ilgili olarak bundan farklı bir Düzenleme yapmaları mümkündür </a:t>
            </a:r>
            <a:r>
              <a:rPr lang="tr-TR" sz="36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MK m. 690 / II). </a:t>
            </a:r>
          </a:p>
          <a:p>
            <a:pPr algn="just"/>
            <a:r>
              <a:rPr lang="tr-TR" sz="3600" b="1" dirty="0">
                <a:latin typeface="Times New Roman" panose="02020603050405020304" pitchFamily="18" charset="0"/>
                <a:cs typeface="Times New Roman" panose="02020603050405020304" pitchFamily="18" charset="0"/>
              </a:rPr>
              <a:t>Her Paydaş</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Olağan İşleri  yapmaya yetkili </a:t>
            </a:r>
            <a:r>
              <a:rPr lang="tr-TR" sz="3600" dirty="0">
                <a:latin typeface="Times New Roman" panose="02020603050405020304" pitchFamily="18" charset="0"/>
                <a:cs typeface="Times New Roman" panose="02020603050405020304" pitchFamily="18" charset="0"/>
              </a:rPr>
              <a:t>ise de, </a:t>
            </a:r>
            <a:r>
              <a:rPr lang="tr-TR" sz="3600" b="1" dirty="0">
                <a:latin typeface="Times New Roman" panose="02020603050405020304" pitchFamily="18" charset="0"/>
                <a:cs typeface="Times New Roman" panose="02020603050405020304" pitchFamily="18" charset="0"/>
              </a:rPr>
              <a:t>bu Yetkiyi kullanmak zorunda değildir. </a:t>
            </a:r>
          </a:p>
        </p:txBody>
      </p:sp>
    </p:spTree>
    <p:extLst>
      <p:ext uri="{BB962C8B-B14F-4D97-AF65-F5344CB8AC3E}">
        <p14:creationId xmlns:p14="http://schemas.microsoft.com/office/powerpoint/2010/main" val="4281145259"/>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b="1" i="1" dirty="0">
                <a:latin typeface="Times New Roman" panose="02020603050405020304" pitchFamily="18" charset="0"/>
                <a:cs typeface="Times New Roman" panose="02020603050405020304" pitchFamily="18" charset="0"/>
              </a:rPr>
              <a:t>Olağan Yönetim İşi bir Hukuki İşlem yapılmasını gerektiriyor </a:t>
            </a:r>
            <a:r>
              <a:rPr lang="tr-TR" sz="3600" i="1" dirty="0">
                <a:latin typeface="Times New Roman" panose="02020603050405020304" pitchFamily="18" charset="0"/>
                <a:cs typeface="Times New Roman" panose="02020603050405020304" pitchFamily="18" charset="0"/>
              </a:rPr>
              <a:t>ise</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Hukuki İşlemi yapan Paydaşın, </a:t>
            </a:r>
            <a:r>
              <a:rPr lang="tr-TR" sz="3600" b="1" i="1" dirty="0">
                <a:latin typeface="Times New Roman" panose="02020603050405020304" pitchFamily="18" charset="0"/>
                <a:cs typeface="Times New Roman" panose="02020603050405020304" pitchFamily="18" charset="0"/>
              </a:rPr>
              <a:t>diğer Paydaşları Temsile yetkili olduğu </a:t>
            </a:r>
            <a:r>
              <a:rPr lang="tr-TR" sz="3600" b="1" dirty="0">
                <a:latin typeface="Times New Roman" panose="02020603050405020304" pitchFamily="18" charset="0"/>
                <a:cs typeface="Times New Roman" panose="02020603050405020304" pitchFamily="18" charset="0"/>
              </a:rPr>
              <a:t>kabul edilmelidir. </a:t>
            </a:r>
          </a:p>
          <a:p>
            <a:pPr algn="just"/>
            <a:r>
              <a:rPr lang="tr-TR" sz="3600" b="1" dirty="0">
                <a:latin typeface="Times New Roman" panose="02020603050405020304" pitchFamily="18" charset="0"/>
                <a:cs typeface="Times New Roman" panose="02020603050405020304" pitchFamily="18" charset="0"/>
              </a:rPr>
              <a:t>Olağan Yönetim Yetkisinin Paydaşlarca Daraltılması veya tamamen Ortadan Kaldırılması, </a:t>
            </a:r>
            <a:r>
              <a:rPr lang="tr-TR" sz="3600" b="1" i="1" dirty="0">
                <a:latin typeface="Times New Roman" panose="02020603050405020304" pitchFamily="18" charset="0"/>
                <a:cs typeface="Times New Roman" panose="02020603050405020304" pitchFamily="18" charset="0"/>
              </a:rPr>
              <a:t>Üçüncü Kişilere karşı</a:t>
            </a:r>
            <a:r>
              <a:rPr lang="tr-TR" sz="3600" b="1" dirty="0">
                <a:latin typeface="Times New Roman" panose="02020603050405020304" pitchFamily="18" charset="0"/>
                <a:cs typeface="Times New Roman" panose="02020603050405020304" pitchFamily="18" charset="0"/>
              </a:rPr>
              <a:t>, bunu bildikleri oranda ileri sürülebilir. </a:t>
            </a:r>
          </a:p>
          <a:p>
            <a:pPr marL="0" indent="0">
              <a:buNone/>
            </a:pPr>
            <a:endParaRPr lang="tr-TR" dirty="0"/>
          </a:p>
        </p:txBody>
      </p:sp>
    </p:spTree>
    <p:extLst>
      <p:ext uri="{BB962C8B-B14F-4D97-AF65-F5344CB8AC3E}">
        <p14:creationId xmlns:p14="http://schemas.microsoft.com/office/powerpoint/2010/main" val="2997455878"/>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Önemli Yönetim İşleri </a:t>
            </a:r>
          </a:p>
        </p:txBody>
      </p:sp>
      <p:sp>
        <p:nvSpPr>
          <p:cNvPr id="3" name="İçerik Yer Tutucusu 2"/>
          <p:cNvSpPr>
            <a:spLocks noGrp="1"/>
          </p:cNvSpPr>
          <p:nvPr>
            <p:ph idx="1"/>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MK m. 691 / I hükmüne  göre, </a:t>
            </a:r>
            <a:r>
              <a:rPr lang="tr-TR" sz="3200" b="1" u="sng" dirty="0">
                <a:latin typeface="Times New Roman" panose="02020603050405020304" pitchFamily="18" charset="0"/>
                <a:cs typeface="Times New Roman" panose="02020603050405020304" pitchFamily="18" charset="0"/>
              </a:rPr>
              <a:t>Önemli Yönetim İşleri </a:t>
            </a:r>
            <a:r>
              <a:rPr lang="tr-TR" sz="3200" dirty="0">
                <a:latin typeface="Times New Roman" panose="02020603050405020304" pitchFamily="18" charset="0"/>
                <a:cs typeface="Times New Roman" panose="02020603050405020304" pitchFamily="18" charset="0"/>
              </a:rPr>
              <a:t>için, Paylı Mülkiyette, Paydaşların </a:t>
            </a:r>
            <a:r>
              <a:rPr lang="tr-TR" sz="3200" b="1" i="1" u="sng" dirty="0">
                <a:latin typeface="Times New Roman" panose="02020603050405020304" pitchFamily="18" charset="0"/>
                <a:cs typeface="Times New Roman" panose="02020603050405020304" pitchFamily="18" charset="0"/>
              </a:rPr>
              <a:t>Pay ve Paydaş Çoğunluğu </a:t>
            </a:r>
            <a:r>
              <a:rPr lang="tr-TR" sz="3200" dirty="0">
                <a:latin typeface="Times New Roman" panose="02020603050405020304" pitchFamily="18" charset="0"/>
                <a:cs typeface="Times New Roman" panose="02020603050405020304" pitchFamily="18" charset="0"/>
              </a:rPr>
              <a:t>ile </a:t>
            </a:r>
            <a:r>
              <a:rPr lang="tr-TR" sz="3200" b="1" dirty="0">
                <a:latin typeface="Times New Roman" panose="02020603050405020304" pitchFamily="18" charset="0"/>
                <a:cs typeface="Times New Roman" panose="02020603050405020304" pitchFamily="18" charset="0"/>
              </a:rPr>
              <a:t>karar vermesi gerekir. </a:t>
            </a:r>
          </a:p>
          <a:p>
            <a:pPr algn="just"/>
            <a:r>
              <a:rPr lang="tr-TR" sz="3200" b="1" dirty="0">
                <a:latin typeface="Times New Roman" panose="02020603050405020304" pitchFamily="18" charset="0"/>
                <a:cs typeface="Times New Roman" panose="02020603050405020304" pitchFamily="18" charset="0"/>
              </a:rPr>
              <a:t>Medeni Kanun, </a:t>
            </a:r>
            <a:r>
              <a:rPr lang="tr-TR" sz="3200" dirty="0">
                <a:latin typeface="Times New Roman" panose="02020603050405020304" pitchFamily="18" charset="0"/>
                <a:cs typeface="Times New Roman" panose="02020603050405020304" pitchFamily="18" charset="0"/>
              </a:rPr>
              <a:t>bu hükümde, </a:t>
            </a:r>
            <a:r>
              <a:rPr lang="tr-TR" sz="3200" b="1" u="sng" dirty="0">
                <a:latin typeface="Times New Roman" panose="02020603050405020304" pitchFamily="18" charset="0"/>
                <a:cs typeface="Times New Roman" panose="02020603050405020304" pitchFamily="18" charset="0"/>
              </a:rPr>
              <a:t>Önemli Yönetim İşlerine </a:t>
            </a:r>
            <a:r>
              <a:rPr lang="tr-TR" sz="3200" b="1" i="1" dirty="0">
                <a:latin typeface="Times New Roman" panose="02020603050405020304" pitchFamily="18" charset="0"/>
                <a:cs typeface="Times New Roman" panose="02020603050405020304" pitchFamily="18" charset="0"/>
              </a:rPr>
              <a:t>örnek</a:t>
            </a:r>
            <a:r>
              <a:rPr lang="tr-TR" sz="3200" dirty="0">
                <a:latin typeface="Times New Roman" panose="02020603050405020304" pitchFamily="18" charset="0"/>
                <a:cs typeface="Times New Roman" panose="02020603050405020304" pitchFamily="18" charset="0"/>
              </a:rPr>
              <a:t> olarak, </a:t>
            </a:r>
            <a:r>
              <a:rPr lang="tr-TR" sz="3200" b="1" dirty="0">
                <a:latin typeface="Times New Roman" panose="02020603050405020304" pitchFamily="18" charset="0"/>
                <a:cs typeface="Times New Roman" panose="02020603050405020304" pitchFamily="18" charset="0"/>
              </a:rPr>
              <a:t>İşletme Usulünün </a:t>
            </a:r>
            <a:r>
              <a:rPr lang="tr-TR" sz="3200" dirty="0">
                <a:latin typeface="Times New Roman" panose="02020603050405020304" pitchFamily="18" charset="0"/>
                <a:cs typeface="Times New Roman" panose="02020603050405020304" pitchFamily="18" charset="0"/>
              </a:rPr>
              <a:t>veya </a:t>
            </a:r>
            <a:r>
              <a:rPr lang="tr-TR" sz="3200" b="1" dirty="0">
                <a:latin typeface="Times New Roman" panose="02020603050405020304" pitchFamily="18" charset="0"/>
                <a:cs typeface="Times New Roman" panose="02020603050405020304" pitchFamily="18" charset="0"/>
              </a:rPr>
              <a:t>Tarım Türünün değiştirilmesi, Adi Kira </a:t>
            </a:r>
            <a:r>
              <a:rPr lang="tr-TR" sz="3200" dirty="0">
                <a:latin typeface="Times New Roman" panose="02020603050405020304" pitchFamily="18" charset="0"/>
                <a:cs typeface="Times New Roman" panose="02020603050405020304" pitchFamily="18" charset="0"/>
              </a:rPr>
              <a:t>veya</a:t>
            </a:r>
            <a:r>
              <a:rPr lang="tr-TR" sz="3200" b="1" dirty="0">
                <a:latin typeface="Times New Roman" panose="02020603050405020304" pitchFamily="18" charset="0"/>
                <a:cs typeface="Times New Roman" panose="02020603050405020304" pitchFamily="18" charset="0"/>
              </a:rPr>
              <a:t> Ürün Kirasına ilişkin Sözleşmelerin yapılması </a:t>
            </a:r>
            <a:r>
              <a:rPr lang="tr-TR" sz="3200" dirty="0">
                <a:latin typeface="Times New Roman" panose="02020603050405020304" pitchFamily="18" charset="0"/>
                <a:cs typeface="Times New Roman" panose="02020603050405020304" pitchFamily="18" charset="0"/>
              </a:rPr>
              <a:t>veya</a:t>
            </a:r>
            <a:r>
              <a:rPr lang="tr-TR" sz="3200" b="1" dirty="0">
                <a:latin typeface="Times New Roman" panose="02020603050405020304" pitchFamily="18" charset="0"/>
                <a:cs typeface="Times New Roman" panose="02020603050405020304" pitchFamily="18" charset="0"/>
              </a:rPr>
              <a:t> feshi, Toprağın Islahı </a:t>
            </a:r>
            <a:r>
              <a:rPr lang="tr-TR" sz="3200" dirty="0">
                <a:latin typeface="Times New Roman" panose="02020603050405020304" pitchFamily="18" charset="0"/>
                <a:cs typeface="Times New Roman" panose="02020603050405020304" pitchFamily="18" charset="0"/>
              </a:rPr>
              <a:t>gibi işlerden söz etmektedir. </a:t>
            </a:r>
          </a:p>
        </p:txBody>
      </p:sp>
    </p:spTree>
    <p:extLst>
      <p:ext uri="{BB962C8B-B14F-4D97-AF65-F5344CB8AC3E}">
        <p14:creationId xmlns:p14="http://schemas.microsoft.com/office/powerpoint/2010/main" val="614284387"/>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pPr algn="just"/>
            <a:r>
              <a:rPr lang="tr-TR" sz="3600" b="1" dirty="0">
                <a:latin typeface="+mn-lt"/>
                <a:cs typeface="Times New Roman" panose="02020603050405020304" pitchFamily="18" charset="0"/>
              </a:rPr>
              <a:t>İşletme Usulü ve İşletme Usulünün Değiştirilmesine İlişkin Örnekler </a:t>
            </a:r>
            <a:br>
              <a:rPr lang="tr-TR" sz="3600" b="1" dirty="0">
                <a:latin typeface="+mn-lt"/>
                <a:cs typeface="Times New Roman" panose="02020603050405020304" pitchFamily="18" charset="0"/>
              </a:rPr>
            </a:br>
            <a:endParaRPr lang="tr-TR" sz="3600" dirty="0">
              <a:latin typeface="+mn-lt"/>
            </a:endParaRPr>
          </a:p>
        </p:txBody>
      </p:sp>
      <p:sp>
        <p:nvSpPr>
          <p:cNvPr id="3" name="İçerik Yer Tutucusu 2"/>
          <p:cNvSpPr>
            <a:spLocks noGrp="1"/>
          </p:cNvSpPr>
          <p:nvPr>
            <p:ph idx="1"/>
          </p:nvPr>
        </p:nvSpPr>
        <p:spPr/>
        <p:txBody>
          <a:bodyPr>
            <a:normAutofit/>
          </a:bodyPr>
          <a:lstStyle/>
          <a:p>
            <a:pPr algn="just"/>
            <a:r>
              <a:rPr lang="tr-TR" sz="3600" b="1" u="sng" dirty="0">
                <a:latin typeface="Times New Roman" panose="02020603050405020304" pitchFamily="18" charset="0"/>
                <a:cs typeface="Times New Roman" panose="02020603050405020304" pitchFamily="18" charset="0"/>
              </a:rPr>
              <a:t>İşletme Usulünün Değiştirilmesi</a:t>
            </a:r>
            <a:r>
              <a:rPr lang="tr-TR" sz="3600" dirty="0">
                <a:latin typeface="Times New Roman" panose="02020603050405020304" pitchFamily="18" charset="0"/>
                <a:cs typeface="Times New Roman" panose="02020603050405020304" pitchFamily="18" charset="0"/>
              </a:rPr>
              <a:t>, Paylı Mülkiyete konu olan şeyin özgülendiği Amacın değiştirilmesi anlamına gelmeyen, </a:t>
            </a:r>
            <a:r>
              <a:rPr lang="tr-TR" sz="3600" b="1" i="1" dirty="0">
                <a:latin typeface="Times New Roman" panose="02020603050405020304" pitchFamily="18" charset="0"/>
                <a:cs typeface="Times New Roman" panose="02020603050405020304" pitchFamily="18" charset="0"/>
              </a:rPr>
              <a:t>Maldan Yararlanma Biçimine ilişkin Değişiklikleri </a:t>
            </a:r>
            <a:r>
              <a:rPr lang="tr-TR" sz="3600" b="1" dirty="0">
                <a:latin typeface="Times New Roman" panose="02020603050405020304" pitchFamily="18" charset="0"/>
                <a:cs typeface="Times New Roman" panose="02020603050405020304" pitchFamily="18" charset="0"/>
              </a:rPr>
              <a:t>ifade etmektedir. </a:t>
            </a:r>
          </a:p>
          <a:p>
            <a:pPr algn="just"/>
            <a:r>
              <a:rPr lang="tr-TR" sz="3200" dirty="0">
                <a:latin typeface="Times New Roman" panose="02020603050405020304" pitchFamily="18" charset="0"/>
                <a:cs typeface="Times New Roman" panose="02020603050405020304" pitchFamily="18" charset="0"/>
              </a:rPr>
              <a:t>Bu bağlamda</a:t>
            </a:r>
            <a:r>
              <a:rPr lang="tr-TR" sz="3200" b="1" dirty="0">
                <a:latin typeface="Times New Roman" panose="02020603050405020304" pitchFamily="18" charset="0"/>
                <a:cs typeface="Times New Roman" panose="02020603050405020304" pitchFamily="18" charset="0"/>
              </a:rPr>
              <a:t>, Kömür </a:t>
            </a:r>
            <a:r>
              <a:rPr lang="tr-TR" sz="3200" dirty="0">
                <a:latin typeface="Times New Roman" panose="02020603050405020304" pitchFamily="18" charset="0"/>
                <a:cs typeface="Times New Roman" panose="02020603050405020304" pitchFamily="18" charset="0"/>
              </a:rPr>
              <a:t>veya </a:t>
            </a:r>
            <a:r>
              <a:rPr lang="tr-TR" sz="3200" b="1" dirty="0">
                <a:latin typeface="Times New Roman" panose="02020603050405020304" pitchFamily="18" charset="0"/>
                <a:cs typeface="Times New Roman" panose="02020603050405020304" pitchFamily="18" charset="0"/>
              </a:rPr>
              <a:t>mazotla çalışan Kalorifer Kazanının, Doğal Gazla çalışır hale getirilmesi, </a:t>
            </a:r>
            <a:r>
              <a:rPr lang="tr-TR" sz="3200" b="1" i="1" dirty="0">
                <a:latin typeface="Times New Roman" panose="02020603050405020304" pitchFamily="18" charset="0"/>
                <a:cs typeface="Times New Roman" panose="02020603050405020304" pitchFamily="18" charset="0"/>
              </a:rPr>
              <a:t>İşletme Usulünün değiştirilmesine </a:t>
            </a:r>
            <a:r>
              <a:rPr lang="tr-TR" sz="3200" b="1" dirty="0">
                <a:latin typeface="Times New Roman" panose="02020603050405020304" pitchFamily="18" charset="0"/>
                <a:cs typeface="Times New Roman" panose="02020603050405020304" pitchFamily="18" charset="0"/>
              </a:rPr>
              <a:t>örnek olarak gösterilebilir. </a:t>
            </a:r>
          </a:p>
          <a:p>
            <a:pPr marL="0" indent="0">
              <a:buNone/>
            </a:pPr>
            <a:endParaRPr lang="tr-TR" sz="3600" dirty="0"/>
          </a:p>
        </p:txBody>
      </p:sp>
    </p:spTree>
    <p:extLst>
      <p:ext uri="{BB962C8B-B14F-4D97-AF65-F5344CB8AC3E}">
        <p14:creationId xmlns:p14="http://schemas.microsoft.com/office/powerpoint/2010/main" val="423895833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5388</TotalTime>
  <Words>17245</Words>
  <Application>Microsoft Office PowerPoint</Application>
  <PresentationFormat>Geniş ekran</PresentationFormat>
  <Paragraphs>970</Paragraphs>
  <Slides>263</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263</vt:i4>
      </vt:variant>
    </vt:vector>
  </HeadingPairs>
  <TitlesOfParts>
    <vt:vector size="268" baseType="lpstr">
      <vt:lpstr>Arial</vt:lpstr>
      <vt:lpstr>Calibri</vt:lpstr>
      <vt:lpstr>Calibri Light</vt:lpstr>
      <vt:lpstr>Times New Roman</vt:lpstr>
      <vt:lpstr>Office Teması</vt:lpstr>
      <vt:lpstr>  A.Ü.H.F.  3/A EŞYA HUKUKU DERS NOTLARI (2.Dönem- 8. ve 9. Haftalar) </vt:lpstr>
      <vt:lpstr>Mülkiyetin Çeşitleri  (Sirmen, Eşya H., 7. B., s. 282 vd.; Oğuzman / Seliçi / Oktay- Özdemir, Eşya H., 19.B., s. 301 vd.; Eren, Mülkiyet H., 4. B., s. 84 vd.) </vt:lpstr>
      <vt:lpstr>PowerPoint Sunusu</vt:lpstr>
      <vt:lpstr>Eşyaya Bağlı Mülkiyete Örnek </vt:lpstr>
      <vt:lpstr>PowerPoint Sunusu</vt:lpstr>
      <vt:lpstr>PowerPoint Sunusu</vt:lpstr>
      <vt:lpstr>PowerPoint Sunusu</vt:lpstr>
      <vt:lpstr>PowerPoint Sunusu</vt:lpstr>
      <vt:lpstr>Birlikte Mülkiyetin Çeşitleri (Paylı Mülkiyet, Elbirliği Mülkiyeti) </vt:lpstr>
      <vt:lpstr>PowerPoint Sunusu</vt:lpstr>
      <vt:lpstr>Paylı Mülkiyet  (Kaynakça) </vt:lpstr>
      <vt:lpstr>Paylı Mülkiyet (Müşterek Mülkiyet)</vt:lpstr>
      <vt:lpstr>PowerPoint Sunusu</vt:lpstr>
      <vt:lpstr>PowerPoint Sunusu</vt:lpstr>
      <vt:lpstr>PowerPoint Sunusu</vt:lpstr>
      <vt:lpstr>PowerPoint Sunusu</vt:lpstr>
      <vt:lpstr>PowerPoint Sunusu</vt:lpstr>
      <vt:lpstr>Bağımsız Paylı Mülkiyet- Bağımlı Paylı Mülkiyet</vt:lpstr>
      <vt:lpstr>PowerPoint Sunusu</vt:lpstr>
      <vt:lpstr>Paylı Mülkiyetin Unsurları:</vt:lpstr>
      <vt:lpstr>Paylı Mülkiyetin Hukuki Niteliği  (Eren, Mülkiyet Hukuku, 4. B., s. 89 vd.)</vt:lpstr>
      <vt:lpstr>PowerPoint Sunusu</vt:lpstr>
      <vt:lpstr>PowerPoint Sunusu</vt:lpstr>
      <vt:lpstr>Payın Hukuki Niteliğine İlişkin Hakim Görüş </vt:lpstr>
      <vt:lpstr>PowerPoint Sunusu</vt:lpstr>
      <vt:lpstr>PowerPoint Sunusu</vt:lpstr>
      <vt:lpstr>PowerPoint Sunusu</vt:lpstr>
      <vt:lpstr>PowerPoint Sunusu</vt:lpstr>
      <vt:lpstr>PowerPoint Sunusu</vt:lpstr>
      <vt:lpstr>PowerPoint Sunusu</vt:lpstr>
      <vt:lpstr>Paylı Mülkiyetin Kurulması </vt:lpstr>
      <vt:lpstr>Paylı Mülkiyetin Hukuki İşlemle Kurulması </vt:lpstr>
      <vt:lpstr>PowerPoint Sunusu</vt:lpstr>
      <vt:lpstr>PowerPoint Sunusu</vt:lpstr>
      <vt:lpstr>PowerPoint Sunusu</vt:lpstr>
      <vt:lpstr>PowerPoint Sunusu</vt:lpstr>
      <vt:lpstr>Paylı Mülkiyetin Yetkili Makamın Kararı İle Kurulması </vt:lpstr>
      <vt:lpstr>PowerPoint Sunusu</vt:lpstr>
      <vt:lpstr>PowerPoint Sunusu</vt:lpstr>
      <vt:lpstr>Kanunla Paylı Mülkiyetin Kurulması </vt:lpstr>
      <vt:lpstr>PowerPoint Sunusu</vt:lpstr>
      <vt:lpstr>Paylı Mülkiyette Pay Kavramı ve Paydaşların Payları Bakımından Durumları (Sirmen, Eşya H., 7. B., s. 286 vd.; Oğuzman / Seliçi / Oktay- Özdemir, Eşya H., 19. B., s. , 306 vd., Eren, Mülkiyet H., 4. B., s. 93 vd.; Ertaş, Eşya H., 11. B., s. 232 vd.)    </vt:lpstr>
      <vt:lpstr>Paydaşların Payları Bakımından Durumları</vt:lpstr>
      <vt:lpstr>PowerPoint Sunusu</vt:lpstr>
      <vt:lpstr>Payın İçeriği ve İşlevi </vt:lpstr>
      <vt:lpstr>PowerPoint Sunusu</vt:lpstr>
      <vt:lpstr>PowerPoint Sunusu</vt:lpstr>
      <vt:lpstr>Pay Oranı</vt:lpstr>
      <vt:lpstr>PowerPoint Sunusu</vt:lpstr>
      <vt:lpstr>PowerPoint Sunusu</vt:lpstr>
      <vt:lpstr>PowerPoint Sunusu</vt:lpstr>
      <vt:lpstr>PowerPoint Sunusu</vt:lpstr>
      <vt:lpstr>PowerPoint Sunusu</vt:lpstr>
      <vt:lpstr>Paydaşların Paya İlişkin Hukuki İşlemleri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Payın İntikali ve Haczi </vt:lpstr>
      <vt:lpstr>PowerPoint Sunusu</vt:lpstr>
      <vt:lpstr>Paya İlişkin Hakkın Korunması </vt:lpstr>
      <vt:lpstr>PowerPoint Sunusu</vt:lpstr>
      <vt:lpstr>PowerPoint Sunusu</vt:lpstr>
      <vt:lpstr>PowerPoint Sunusu</vt:lpstr>
      <vt:lpstr>PAYLI MÜLKİYETTE YÖNETİM ve TASARRUF   (Yönetime İlişkin Kanuni Düzenleme) </vt:lpstr>
      <vt:lpstr>PowerPoint Sunusu</vt:lpstr>
      <vt:lpstr>Medeni Kanun’a Göre Yönetim İşleri</vt:lpstr>
      <vt:lpstr>Medeni Kanun’a Göre Yönetim İşleri </vt:lpstr>
      <vt:lpstr>Zorunlu Yönetim İşleri</vt:lpstr>
      <vt:lpstr>PowerPoint Sunusu</vt:lpstr>
      <vt:lpstr>PowerPoint Sunusu</vt:lpstr>
      <vt:lpstr>İvedi Yönetim İşleri </vt:lpstr>
      <vt:lpstr>PowerPoint Sunusu</vt:lpstr>
      <vt:lpstr>Olağan Yönetim İşleri</vt:lpstr>
      <vt:lpstr>Küçük Onarımlar – Tarımsal İşler </vt:lpstr>
      <vt:lpstr>PowerPoint Sunusu</vt:lpstr>
      <vt:lpstr>PowerPoint Sunusu</vt:lpstr>
      <vt:lpstr>PowerPoint Sunusu</vt:lpstr>
      <vt:lpstr>Önemli Yönetim İşleri </vt:lpstr>
      <vt:lpstr>İşletme Usulü ve İşletme Usulünün Değiştirilmesine İlişkin Örnekler  </vt:lpstr>
      <vt:lpstr>PowerPoint Sunusu</vt:lpstr>
      <vt:lpstr>Tarım Türünün Değiştirilmesi </vt:lpstr>
      <vt:lpstr>PowerPoint Sunusu</vt:lpstr>
      <vt:lpstr>Olağan Yönetim Sınırlarını Aşan Bakım, Onarım, Yapı İşleri </vt:lpstr>
      <vt:lpstr>İsviçre Medeni Kanununda Yapı İşlerine ilişkin yapılan değişiklik </vt:lpstr>
      <vt:lpstr>PowerPoint Sunusu</vt:lpstr>
      <vt:lpstr>PowerPoint Sunusu</vt:lpstr>
      <vt:lpstr>PowerPoint Sunusu</vt:lpstr>
      <vt:lpstr>PowerPoint Sunusu</vt:lpstr>
      <vt:lpstr>MK m. 691 / 1 / b.1 hükmünün olması gereken yorumu </vt:lpstr>
      <vt:lpstr>PowerPoint Sunusu</vt:lpstr>
      <vt:lpstr>PowerPoint Sunusu</vt:lpstr>
      <vt:lpstr>PowerPoint Sunusu</vt:lpstr>
      <vt:lpstr>PowerPoint Sunusu</vt:lpstr>
      <vt:lpstr>PowerPoint Sunusu</vt:lpstr>
      <vt:lpstr>PowerPoint Sunusu</vt:lpstr>
      <vt:lpstr>Olağanüstü Yönetim İşleri </vt:lpstr>
      <vt:lpstr>Malın Özgülendiği Amacın Değişip Değişmemesinin Ölçütü (Somut Olay) </vt:lpstr>
      <vt:lpstr>Yararlı Yapı İşleri </vt:lpstr>
      <vt:lpstr>Lüks Yapı İşleri </vt:lpstr>
      <vt:lpstr>PowerPoint Sunusu</vt:lpstr>
      <vt:lpstr>MK m. 692 / 1 hükmü ile Kat Mülkiyeti Kanunu m. 42 hükümleri arasındaki çelişki </vt:lpstr>
      <vt:lpstr>Paydaşların Yönetime İlişkin Kararları</vt:lpstr>
      <vt:lpstr>Yararlanma, Kullanma ve Yönetime İlişkin Olarak Paydaşlar Arasında Yapılan Düzenleme</vt:lpstr>
      <vt:lpstr>PowerPoint Sunusu</vt:lpstr>
      <vt:lpstr>PowerPoint Sunusu</vt:lpstr>
      <vt:lpstr>PowerPoint Sunusu</vt:lpstr>
      <vt:lpstr>PowerPoint Sunusu</vt:lpstr>
      <vt:lpstr>PowerPoint Sunusu</vt:lpstr>
      <vt:lpstr>PowerPoint Sunusu</vt:lpstr>
      <vt:lpstr>PowerPoint Sunusu</vt:lpstr>
      <vt:lpstr>Malın Tamamı Üzerinde Tasarruf </vt:lpstr>
      <vt:lpstr>PowerPoint Sunusu</vt:lpstr>
      <vt:lpstr>Paydaşların Malın Bütünü Bakımından Yetkileri</vt:lpstr>
      <vt:lpstr>Paydaşların Malın Bütünü Bakımından Yetkileri </vt:lpstr>
      <vt:lpstr>Paylı Maldan Yararlanma ve Onu Kullanma Yetkisi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Ortak Menfaatleri Koruma Yetkisi</vt:lpstr>
      <vt:lpstr>PowerPoint Sunusu</vt:lpstr>
      <vt:lpstr>PowerPoint Sunusu</vt:lpstr>
      <vt:lpstr>PowerPoint Sunusu</vt:lpstr>
      <vt:lpstr>PowerPoint Sunusu</vt:lpstr>
      <vt:lpstr>PowerPoint Sunusu</vt:lpstr>
      <vt:lpstr>PowerPoint Sunusu</vt:lpstr>
      <vt:lpstr>PowerPoint Sunusu</vt:lpstr>
      <vt:lpstr>PowerPoint Sunusu</vt:lpstr>
      <vt:lpstr>Paylı Malla İlgili Gider ve Yükümlülüklere Katılma </vt:lpstr>
      <vt:lpstr>PowerPoint Sunusu</vt:lpstr>
      <vt:lpstr>PowerPoint Sunusu</vt:lpstr>
      <vt:lpstr>PowerPoint Sunusu</vt:lpstr>
      <vt:lpstr>PowerPoint Sunusu</vt:lpstr>
      <vt:lpstr>PowerPoint Sunusu</vt:lpstr>
      <vt:lpstr>PowerPoint Sunusu</vt:lpstr>
      <vt:lpstr>PowerPoint Sunusu</vt:lpstr>
      <vt:lpstr>Paylı Mülkiyetin Sona Ermesi </vt:lpstr>
      <vt:lpstr>Paylı Mülkiyetin Sona Ermesi </vt:lpstr>
      <vt:lpstr>Bir veya Birkaç Paydaş Bakımından Sona Erme  </vt:lpstr>
      <vt:lpstr>Paylı Mülkiyetin Bir veya Birkaç Paydaş İçin Sona Ermesi </vt:lpstr>
      <vt:lpstr>Bir Veya Birkaç Paydaş Bakımından Sona Erme (Genel Sebepler) </vt:lpstr>
      <vt:lpstr>Paydaşın Mahkeme Kararıyla Paydaşlıktan Çıkarılması (MK m. 696)</vt:lpstr>
      <vt:lpstr>MK m. 696 (f. 4-5)</vt:lpstr>
      <vt:lpstr>PowerPoint Sunusu</vt:lpstr>
      <vt:lpstr>PowerPoint Sunusu</vt:lpstr>
      <vt:lpstr> </vt:lpstr>
      <vt:lpstr>Bütün Paydaşlar Bakımından Sona Erme (Genel Olarak)</vt:lpstr>
      <vt:lpstr>PowerPoint Sunusu</vt:lpstr>
      <vt:lpstr>Paylı Mülkiyetin Bütün Paydaşlar İçin Sona Ermesi</vt:lpstr>
      <vt:lpstr>Paylaşma (Paylaşma İsteme Hakkı) </vt:lpstr>
      <vt:lpstr>PowerPoint Sunusu</vt:lpstr>
      <vt:lpstr>Paylaşma İsteme Hakkı</vt:lpstr>
      <vt:lpstr>Paylaşma İsteme Hakkına Getirilen Sınırlamalar</vt:lpstr>
      <vt:lpstr>Medeni Kanundaki Sınırlamalar</vt:lpstr>
      <vt:lpstr>Medeni Kanundaki Sınırlamalar</vt:lpstr>
      <vt:lpstr>Sürekli Bir Amaca Özgüleme  </vt:lpstr>
      <vt:lpstr>PowerPoint Sunusu</vt:lpstr>
      <vt:lpstr>PowerPoint Sunusu</vt:lpstr>
      <vt:lpstr>Hukuki İşlem</vt:lpstr>
      <vt:lpstr>PowerPoint Sunusu</vt:lpstr>
      <vt:lpstr>PowerPoint Sunusu</vt:lpstr>
      <vt:lpstr>Şerhin Etkisi Konusundaki Görüşler  (Sirmen, Eşya H., 6. B., s. 300)</vt:lpstr>
      <vt:lpstr>PowerPoint Sunusu</vt:lpstr>
      <vt:lpstr>PowerPoint Sunusu</vt:lpstr>
      <vt:lpstr>Uygun Olmayan Zaman</vt:lpstr>
      <vt:lpstr>PowerPoint Sunusu</vt:lpstr>
      <vt:lpstr>PowerPoint Sunusu</vt:lpstr>
      <vt:lpstr>PowerPoint Sunusu</vt:lpstr>
      <vt:lpstr>Diğer Kanunlardaki Sınırlamalar</vt:lpstr>
      <vt:lpstr>PowerPoint Sunusu</vt:lpstr>
      <vt:lpstr>Paylaşma İsteme Hakkının Sınırları</vt:lpstr>
      <vt:lpstr>PowerPoint Sunusu</vt:lpstr>
      <vt:lpstr>Paylaşmanın Yapılışı (Sirmen, Eşya H., 6. B., Ankara 2018, s. 301 vd.; Eren, Mülkiyet H., 4.B., Ankara 2016, s. 122 vd.)</vt:lpstr>
      <vt:lpstr>PowerPoint Sunusu</vt:lpstr>
      <vt:lpstr>Kazai Paylaşma: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Elbirliği Mülkiyeti (İştirak Halinde Mülkiyet) (Sirmen, Eşya H., 6. B., s. 306 vd.; Eren, Mülkiyet H., 4. B., s. 128 vd.)  </vt:lpstr>
      <vt:lpstr>PowerPoint Sunusu</vt:lpstr>
      <vt:lpstr>PowerPoint Sunusu</vt:lpstr>
      <vt:lpstr>PowerPoint Sunusu</vt:lpstr>
      <vt:lpstr>PowerPoint Sunusu</vt:lpstr>
      <vt:lpstr>PowerPoint Sunusu</vt:lpstr>
      <vt:lpstr>PowerPoint Sunusu</vt:lpstr>
      <vt:lpstr>Elbirliği İle Mülkiyetin Özellikleri</vt:lpstr>
      <vt:lpstr>Elbirliği Mülkiyetinin Kazanılması</vt:lpstr>
      <vt:lpstr>Elbirliği Ortaklığı Halleri </vt:lpstr>
      <vt:lpstr>Elbirliği Ortaklığı</vt:lpstr>
      <vt:lpstr>PowerPoint Sunusu</vt:lpstr>
      <vt:lpstr>Mülkiyetin Ortaklık Tarafından Kazanılması </vt:lpstr>
      <vt:lpstr>PowerPoint Sunusu</vt:lpstr>
      <vt:lpstr>PowerPoint Sunusu</vt:lpstr>
      <vt:lpstr>PowerPoint Sunusu</vt:lpstr>
      <vt:lpstr>PowerPoint Sunusu</vt:lpstr>
      <vt:lpstr>Elbirliği Mülkiyetinin Hükümleri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Elbirliği Mülkiyetinin Sona Ermesi </vt:lpstr>
      <vt:lpstr>PowerPoint Sunusu</vt:lpstr>
      <vt:lpstr>Elbirliği Mülkiyetinin Sona Ermesi</vt:lpstr>
      <vt:lpstr>PowerPoint Sunusu</vt:lpstr>
      <vt:lpstr>PowerPoint Sunusu</vt:lpstr>
      <vt:lpstr>PowerPoint Sunusu</vt:lpstr>
      <vt:lpstr>PowerPoint Sunusu</vt:lpstr>
      <vt:lpstr>PowerPoint Sunusu</vt:lpstr>
      <vt:lpstr>Elbirliği Mülkiyetinin Paylı Mülkiyetle Karşılaştırılması (Ertaş, Eşya H., 14. B., s. 268)</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Paylı Mülkiyette Pay Kavramı</dc:title>
  <dc:creator>user</dc:creator>
  <cp:lastModifiedBy>seher bagaç</cp:lastModifiedBy>
  <cp:revision>1236</cp:revision>
  <cp:lastPrinted>2019-04-14T23:06:45Z</cp:lastPrinted>
  <dcterms:created xsi:type="dcterms:W3CDTF">2015-03-23T20:21:51Z</dcterms:created>
  <dcterms:modified xsi:type="dcterms:W3CDTF">2020-04-17T19:59:21Z</dcterms:modified>
</cp:coreProperties>
</file>