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FA7BCF7-45CB-4C4E-9F05-00B87E575716}" type="datetimeFigureOut">
              <a:rPr lang="tr-TR" smtClean="0"/>
              <a:t>25.12.2018</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79633DAA-ACD8-47AE-82C4-B067FEDD5EA8}"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66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FA7BCF7-45CB-4C4E-9F05-00B87E575716}" type="datetimeFigureOut">
              <a:rPr lang="tr-TR" smtClean="0"/>
              <a:t>25.12.2018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633DAA-ACD8-47AE-82C4-B067FEDD5EA8}"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86273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FA7BCF7-45CB-4C4E-9F05-00B87E575716}" type="datetimeFigureOut">
              <a:rPr lang="tr-TR" smtClean="0"/>
              <a:t>25.12.2018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633DAA-ACD8-47AE-82C4-B067FEDD5EA8}"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71955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FA7BCF7-45CB-4C4E-9F05-00B87E575716}" type="datetimeFigureOut">
              <a:rPr lang="tr-TR" smtClean="0"/>
              <a:t>25.12.2018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633DAA-ACD8-47AE-82C4-B067FEDD5EA8}"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6426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FA7BCF7-45CB-4C4E-9F05-00B87E575716}" type="datetimeFigureOut">
              <a:rPr lang="tr-TR" smtClean="0"/>
              <a:t>25.12.2018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633DAA-ACD8-47AE-82C4-B067FEDD5EA8}"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72656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FA7BCF7-45CB-4C4E-9F05-00B87E575716}" type="datetimeFigureOut">
              <a:rPr lang="tr-TR" smtClean="0"/>
              <a:t>25.12.2018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633DAA-ACD8-47AE-82C4-B067FEDD5EA8}"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6235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FA7BCF7-45CB-4C4E-9F05-00B87E575716}" type="datetimeFigureOut">
              <a:rPr lang="tr-TR" smtClean="0"/>
              <a:t>25.12.2018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9633DAA-ACD8-47AE-82C4-B067FEDD5EA8}"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10755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FA7BCF7-45CB-4C4E-9F05-00B87E575716}" type="datetimeFigureOut">
              <a:rPr lang="tr-TR" smtClean="0"/>
              <a:t>25.12.2018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9633DAA-ACD8-47AE-82C4-B067FEDD5EA8}"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5778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A7BCF7-45CB-4C4E-9F05-00B87E575716}" type="datetimeFigureOut">
              <a:rPr lang="tr-TR" smtClean="0"/>
              <a:t>25.12.2018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9633DAA-ACD8-47AE-82C4-B067FEDD5EA8}" type="slidenum">
              <a:rPr lang="tr-TR" smtClean="0"/>
              <a:t>‹#›</a:t>
            </a:fld>
            <a:endParaRPr lang="tr-TR"/>
          </a:p>
        </p:txBody>
      </p:sp>
    </p:spTree>
    <p:extLst>
      <p:ext uri="{BB962C8B-B14F-4D97-AF65-F5344CB8AC3E}">
        <p14:creationId xmlns:p14="http://schemas.microsoft.com/office/powerpoint/2010/main" val="206773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FA7BCF7-45CB-4C4E-9F05-00B87E575716}" type="datetimeFigureOut">
              <a:rPr lang="tr-TR" smtClean="0"/>
              <a:t>25.12.2018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633DAA-ACD8-47AE-82C4-B067FEDD5EA8}"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8442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FA7BCF7-45CB-4C4E-9F05-00B87E575716}" type="datetimeFigureOut">
              <a:rPr lang="tr-TR" smtClean="0"/>
              <a:t>25.12.2018</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79633DAA-ACD8-47AE-82C4-B067FEDD5EA8}"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2668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FA7BCF7-45CB-4C4E-9F05-00B87E575716}" type="datetimeFigureOut">
              <a:rPr lang="tr-TR" smtClean="0"/>
              <a:t>25.12.2018</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9633DAA-ACD8-47AE-82C4-B067FEDD5EA8}"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46970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smtClean="0"/>
              <a:t>İŞİTME ENGELLİ ÇOCUKLARIN OKUL GEREKSİNİMLERİ</a:t>
            </a:r>
            <a:endParaRPr lang="tr-TR" sz="44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4692913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SINIFTA İLETİŞİMİ KOLAYLAŞTIRAN TEKNİKLER</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Oturma düzeni</a:t>
            </a:r>
          </a:p>
          <a:p>
            <a:r>
              <a:rPr lang="tr-TR" dirty="0" smtClean="0"/>
              <a:t>Ses kaynağı ve öğrenci arasındaki mesafe</a:t>
            </a:r>
          </a:p>
          <a:p>
            <a:r>
              <a:rPr lang="tr-TR" dirty="0" smtClean="0"/>
              <a:t>Duruş ve </a:t>
            </a:r>
            <a:r>
              <a:rPr lang="tr-TR" dirty="0"/>
              <a:t>konuşma hızı </a:t>
            </a:r>
            <a:r>
              <a:rPr lang="tr-TR" dirty="0" smtClean="0"/>
              <a:t>öğrencinin dudak okumasına izin verecek şekilde planlamalı</a:t>
            </a:r>
          </a:p>
          <a:p>
            <a:r>
              <a:rPr lang="tr-TR" dirty="0" smtClean="0"/>
              <a:t>Derse katılımı aktif hale getirmek önemli. Çünkü çekingen davranışlar sergilenebilmektedir. İlk aşamalarda kısa cevaplı soruların sorulması cesaretlendirme anlamında etkili olacaktır.</a:t>
            </a:r>
          </a:p>
          <a:p>
            <a:r>
              <a:rPr lang="tr-TR" dirty="0"/>
              <a:t>Bilgi almak ve danışmak için genellikle öğretmeni tercih etme eğiliminde olmaktadırlar. Özellikle kaynaştırma ortamlarında işitme engelli öğrencilerin normal gelişim gösteren akranlarıyla etkileşimini güçlendirmek önemlidir. Grup etkinliklerine dahil etmek önemli fakat bunun öncesinde normal gelişim gösteren öğrencileri nasıl yardım edebilecekleri konusunda bilgilendirmek gerekmektedir</a:t>
            </a:r>
            <a:r>
              <a:rPr lang="tr-TR" dirty="0" smtClean="0"/>
              <a:t>.</a:t>
            </a:r>
          </a:p>
          <a:p>
            <a:r>
              <a:rPr lang="tr-TR" dirty="0" smtClean="0"/>
              <a:t>Önemli mesajların yazılı olarak sunulması.</a:t>
            </a:r>
            <a:endParaRPr lang="tr-TR" dirty="0"/>
          </a:p>
          <a:p>
            <a:endParaRPr lang="tr-TR" dirty="0" smtClean="0"/>
          </a:p>
        </p:txBody>
      </p:sp>
    </p:spTree>
    <p:extLst>
      <p:ext uri="{BB962C8B-B14F-4D97-AF65-F5344CB8AC3E}">
        <p14:creationId xmlns:p14="http://schemas.microsoft.com/office/powerpoint/2010/main" val="25854092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ortamı için uyarlamalar ve düzenlemeler</a:t>
            </a:r>
            <a:endParaRPr lang="tr-TR" dirty="0"/>
          </a:p>
        </p:txBody>
      </p:sp>
      <p:sp>
        <p:nvSpPr>
          <p:cNvPr id="3" name="İçerik Yer Tutucusu 2"/>
          <p:cNvSpPr>
            <a:spLocks noGrp="1"/>
          </p:cNvSpPr>
          <p:nvPr>
            <p:ph idx="1"/>
          </p:nvPr>
        </p:nvSpPr>
        <p:spPr/>
        <p:txBody>
          <a:bodyPr/>
          <a:lstStyle/>
          <a:p>
            <a:r>
              <a:rPr lang="tr-TR" dirty="0" smtClean="0"/>
              <a:t>Bireysel işitme cihazı sağlanmalı veya gerekli yönlendirmeler yapılmalı. Bu anlamda sunulan hizmetlere hakim olunması gerekmektedir.</a:t>
            </a:r>
          </a:p>
          <a:p>
            <a:r>
              <a:rPr lang="tr-TR" dirty="0" smtClean="0"/>
              <a:t>Var olan cihazların çalışıp çalışmadığı ve teknik özellikleri hakkında bilgi sahibi olunmalı</a:t>
            </a:r>
          </a:p>
          <a:p>
            <a:r>
              <a:rPr lang="tr-TR" dirty="0" smtClean="0"/>
              <a:t>Şartlar uygunsa FM sistemleri kullanılmalı</a:t>
            </a:r>
          </a:p>
          <a:p>
            <a:r>
              <a:rPr lang="tr-TR" dirty="0" smtClean="0"/>
              <a:t>Akustik düzenlemelerin tamamlanması sağlanmalı</a:t>
            </a:r>
          </a:p>
          <a:p>
            <a:r>
              <a:rPr lang="tr-TR" dirty="0" smtClean="0"/>
              <a:t>Sınıf içi ve dışı gürültünün en aza indirilmesi</a:t>
            </a:r>
          </a:p>
          <a:p>
            <a:r>
              <a:rPr lang="tr-TR" dirty="0" smtClean="0"/>
              <a:t>Görsel ve yazılı materyallerle ders içeriği zenginleştirilmeli</a:t>
            </a:r>
          </a:p>
          <a:p>
            <a:pPr marL="0" indent="0">
              <a:buNone/>
            </a:pPr>
            <a:endParaRPr lang="tr-TR" dirty="0"/>
          </a:p>
        </p:txBody>
      </p:sp>
    </p:spTree>
    <p:extLst>
      <p:ext uri="{BB962C8B-B14F-4D97-AF65-F5344CB8AC3E}">
        <p14:creationId xmlns:p14="http://schemas.microsoft.com/office/powerpoint/2010/main" val="41948156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Sınıf içerisinde işitme engelli öğrenciye yeterli ve etkili konuşma fırsatının verilmeli</a:t>
            </a:r>
          </a:p>
          <a:p>
            <a:r>
              <a:rPr lang="tr-TR" dirty="0" smtClean="0"/>
              <a:t>Konuların öğretimine somut yaşantı örnekleriyle başlanmalı</a:t>
            </a:r>
          </a:p>
          <a:p>
            <a:r>
              <a:rPr lang="tr-TR" dirty="0" smtClean="0"/>
              <a:t>Öğretim teknikleri iletişim kurmayı özendirici uyarlamalarla zenginleştirilmeli</a:t>
            </a:r>
          </a:p>
          <a:p>
            <a:r>
              <a:rPr lang="tr-TR" dirty="0" smtClean="0"/>
              <a:t>BEP hazırlanmalı</a:t>
            </a:r>
          </a:p>
          <a:p>
            <a:r>
              <a:rPr lang="tr-TR" dirty="0" smtClean="0"/>
              <a:t>BEP içeriğinde neler yer almalı?</a:t>
            </a:r>
            <a:endParaRPr lang="tr-TR" dirty="0"/>
          </a:p>
        </p:txBody>
      </p:sp>
    </p:spTree>
    <p:extLst>
      <p:ext uri="{BB962C8B-B14F-4D97-AF65-F5344CB8AC3E}">
        <p14:creationId xmlns:p14="http://schemas.microsoft.com/office/powerpoint/2010/main" val="25288183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Türkiye’de işitme Engelli çocukların eğitimi</a:t>
            </a: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Tüm sorumluluk MEB’tedir.</a:t>
            </a:r>
          </a:p>
          <a:p>
            <a:r>
              <a:rPr lang="tr-TR" dirty="0" smtClean="0"/>
              <a:t>Bunun dışında her kademede hizmet sunan İşitme Engelli Çocuklar Eğitim ve Araştırma Merkezi (İÇEM) bulunmaktadır.</a:t>
            </a:r>
          </a:p>
          <a:p>
            <a:r>
              <a:rPr lang="tr-TR" dirty="0" smtClean="0"/>
              <a:t>MEB’e bağlı okullarda iletişim yöntemi olarak işitsel-sözel yöntem kullanılmaktadır. Fakat yapılan araştırmalar öğrencilerin kendi aralarında ve öğrenci-öğretmen iletişiminde işaret yönteminin de kullanıldığı sonuçlarına ulaşılmıştır.</a:t>
            </a:r>
          </a:p>
          <a:p>
            <a:r>
              <a:rPr lang="tr-TR" dirty="0" smtClean="0"/>
              <a:t>Ayrı okullar ve kaynaştı</a:t>
            </a:r>
          </a:p>
          <a:p>
            <a:r>
              <a:rPr lang="tr-TR" dirty="0" smtClean="0"/>
              <a:t>Yüksek öğretim kademesinde Engelliler Entegre Yüksekokulu (1993) ( Lisans düzeyinde Mimarlık, Grafik Sanatları, Seramik Sanatları, </a:t>
            </a:r>
            <a:r>
              <a:rPr lang="tr-TR" dirty="0" err="1" smtClean="0"/>
              <a:t>önlisans</a:t>
            </a:r>
            <a:r>
              <a:rPr lang="tr-TR" dirty="0" smtClean="0"/>
              <a:t> düzeyinde Bilgisayar Operatörlüğü ve Yapı Ressamlığı bölümleri bulunmaktadır.</a:t>
            </a:r>
            <a:endParaRPr lang="tr-TR" dirty="0"/>
          </a:p>
        </p:txBody>
      </p:sp>
    </p:spTree>
    <p:extLst>
      <p:ext uri="{BB962C8B-B14F-4D97-AF65-F5344CB8AC3E}">
        <p14:creationId xmlns:p14="http://schemas.microsoft.com/office/powerpoint/2010/main" val="3261391440"/>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146</TotalTime>
  <Words>280</Words>
  <Application>Microsoft Office PowerPoint</Application>
  <PresentationFormat>Geniş ekran</PresentationFormat>
  <Paragraphs>26</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Arial</vt:lpstr>
      <vt:lpstr>Gill Sans MT</vt:lpstr>
      <vt:lpstr>Gallery</vt:lpstr>
      <vt:lpstr>İŞİTME ENGELLİ ÇOCUKLARIN OKUL GEREKSİNİMLERİ</vt:lpstr>
      <vt:lpstr>SINIFTA İLETİŞİMİ KOLAYLAŞTIRAN TEKNİKLER</vt:lpstr>
      <vt:lpstr>Eğitim ortamı için uyarlamalar ve düzenlemeler</vt:lpstr>
      <vt:lpstr>PowerPoint Sunusu</vt:lpstr>
      <vt:lpstr>Türkiye’de işitme Engelli çocukların eğitimi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İŞİTME ENGELLİ ÇOCUKLARIN OKUL GEREKSİNİMLERİ</dc:title>
  <dc:creator>resat alatli</dc:creator>
  <cp:lastModifiedBy>resat alatli</cp:lastModifiedBy>
  <cp:revision>6</cp:revision>
  <dcterms:created xsi:type="dcterms:W3CDTF">2018-12-25T10:58:52Z</dcterms:created>
  <dcterms:modified xsi:type="dcterms:W3CDTF">2018-12-25T13:25:43Z</dcterms:modified>
</cp:coreProperties>
</file>