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61" r:id="rId3"/>
    <p:sldId id="262" r:id="rId4"/>
    <p:sldId id="263" r:id="rId5"/>
    <p:sldId id="264" r:id="rId6"/>
    <p:sldId id="302" r:id="rId7"/>
    <p:sldId id="265" r:id="rId8"/>
    <p:sldId id="266" r:id="rId9"/>
    <p:sldId id="267" r:id="rId10"/>
    <p:sldId id="321" r:id="rId11"/>
    <p:sldId id="303" r:id="rId12"/>
    <p:sldId id="268" r:id="rId13"/>
    <p:sldId id="269" r:id="rId14"/>
    <p:sldId id="304" r:id="rId15"/>
    <p:sldId id="270" r:id="rId16"/>
    <p:sldId id="305" r:id="rId17"/>
    <p:sldId id="272" r:id="rId18"/>
    <p:sldId id="273" r:id="rId19"/>
    <p:sldId id="274" r:id="rId20"/>
    <p:sldId id="306" r:id="rId21"/>
    <p:sldId id="275" r:id="rId22"/>
    <p:sldId id="276" r:id="rId23"/>
    <p:sldId id="277" r:id="rId24"/>
    <p:sldId id="283" r:id="rId25"/>
    <p:sldId id="284" r:id="rId26"/>
    <p:sldId id="286" r:id="rId27"/>
    <p:sldId id="287" r:id="rId28"/>
    <p:sldId id="288" r:id="rId29"/>
    <p:sldId id="309" r:id="rId30"/>
    <p:sldId id="289" r:id="rId31"/>
    <p:sldId id="290" r:id="rId32"/>
    <p:sldId id="291" r:id="rId33"/>
    <p:sldId id="292" r:id="rId34"/>
    <p:sldId id="293" r:id="rId35"/>
    <p:sldId id="294" r:id="rId36"/>
    <p:sldId id="295" r:id="rId37"/>
    <p:sldId id="296" r:id="rId38"/>
    <p:sldId id="297" r:id="rId39"/>
    <p:sldId id="310" r:id="rId40"/>
    <p:sldId id="311" r:id="rId41"/>
    <p:sldId id="312" r:id="rId42"/>
    <p:sldId id="313" r:id="rId43"/>
    <p:sldId id="314" r:id="rId44"/>
    <p:sldId id="315" r:id="rId45"/>
    <p:sldId id="316" r:id="rId46"/>
    <p:sldId id="317" r:id="rId47"/>
    <p:sldId id="318" r:id="rId48"/>
    <p:sldId id="319" r:id="rId49"/>
    <p:sldId id="320" r:id="rId50"/>
    <p:sldId id="298" r:id="rId51"/>
  </p:sldIdLst>
  <p:sldSz cx="12192000" cy="6858000"/>
  <p:notesSz cx="6858000" cy="9144000"/>
  <p:defaultTextStyle>
    <a:defPPr>
      <a:defRPr lang="tr-TR"/>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80" autoAdjust="0"/>
    <p:restoredTop sz="94660"/>
  </p:normalViewPr>
  <p:slideViewPr>
    <p:cSldViewPr snapToGrid="0">
      <p:cViewPr>
        <p:scale>
          <a:sx n="93" d="100"/>
          <a:sy n="93" d="100"/>
        </p:scale>
        <p:origin x="77" y="-39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cxnSp>
        <p:nvCxnSpPr>
          <p:cNvPr id="4" name="Straight Connector 15"/>
          <p:cNvCxnSpPr/>
          <p:nvPr/>
        </p:nvCxnSpPr>
        <p:spPr>
          <a:xfrm flipH="1">
            <a:off x="8228013" y="7938"/>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5" name="Straight Connector 16"/>
          <p:cNvCxnSpPr/>
          <p:nvPr/>
        </p:nvCxnSpPr>
        <p:spPr>
          <a:xfrm flipH="1">
            <a:off x="6108700" y="92075"/>
            <a:ext cx="6080125" cy="608012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6"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7" name="Straight Connector 20"/>
          <p:cNvCxnSpPr/>
          <p:nvPr/>
        </p:nvCxnSpPr>
        <p:spPr>
          <a:xfrm flipH="1">
            <a:off x="7335838" y="31750"/>
            <a:ext cx="4852987" cy="4852988"/>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8" name="Straight Connector 22"/>
          <p:cNvCxnSpPr/>
          <p:nvPr/>
        </p:nvCxnSpPr>
        <p:spPr>
          <a:xfrm flipH="1">
            <a:off x="7845425" y="609600"/>
            <a:ext cx="4343400" cy="4343400"/>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ctrTitle" hasCustomPrompt="1"/>
          </p:nvPr>
        </p:nvSpPr>
        <p:spPr>
          <a:xfrm>
            <a:off x="684212" y="685799"/>
            <a:ext cx="8001000" cy="2971801"/>
          </a:xfrm>
        </p:spPr>
        <p:txBody>
          <a:bodyPr anchor="b"/>
          <a:lstStyle>
            <a:lvl1pPr algn="l">
              <a:defRPr sz="4800">
                <a:effectLst/>
              </a:defRPr>
            </a:lvl1pPr>
          </a:lstStyle>
          <a:p>
            <a:r>
              <a:rPr lang="tr-TR" smtClean="0"/>
              <a:t>Asıl başlık stili için tıklatın</a:t>
            </a:r>
            <a:endParaRPr lang="en-US" dirty="0"/>
          </a:p>
        </p:txBody>
      </p:sp>
      <p:sp>
        <p:nvSpPr>
          <p:cNvPr id="3" name="Subtitle 2"/>
          <p:cNvSpPr>
            <a:spLocks noGrp="1"/>
          </p:cNvSpPr>
          <p:nvPr>
            <p:ph type="subTitle" idx="1" hasCustomPrompt="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9" name="Date Placeholder 3"/>
          <p:cNvSpPr>
            <a:spLocks noGrp="1"/>
          </p:cNvSpPr>
          <p:nvPr>
            <p:ph type="dt" sz="half" idx="10"/>
          </p:nvPr>
        </p:nvSpPr>
        <p:spPr/>
        <p:txBody>
          <a:bodyPr/>
          <a:lstStyle>
            <a:lvl1pPr>
              <a:defRPr/>
            </a:lvl1pPr>
          </a:lstStyle>
          <a:p>
            <a:pPr>
              <a:defRPr/>
            </a:pPr>
            <a:fld id="{7BD05DAA-A68F-4FE6-A4D4-5E5C459FEBF9}" type="datetimeFigureOut">
              <a:rPr lang="tr-TR"/>
              <a:t>1.08.2018</a:t>
            </a:fld>
            <a:endParaRPr lang="tr-TR"/>
          </a:p>
        </p:txBody>
      </p:sp>
      <p:sp>
        <p:nvSpPr>
          <p:cNvPr id="10" name="Footer Placeholder 4"/>
          <p:cNvSpPr>
            <a:spLocks noGrp="1"/>
          </p:cNvSpPr>
          <p:nvPr>
            <p:ph type="ftr" sz="quarter" idx="11"/>
          </p:nvPr>
        </p:nvSpPr>
        <p:spPr/>
        <p:txBody>
          <a:bodyPr/>
          <a:lstStyle>
            <a:lvl1pPr>
              <a:defRPr/>
            </a:lvl1pPr>
          </a:lstStyle>
          <a:p>
            <a:pPr>
              <a:defRPr/>
            </a:pPr>
            <a:endParaRPr lang="tr-TR"/>
          </a:p>
        </p:txBody>
      </p:sp>
      <p:sp>
        <p:nvSpPr>
          <p:cNvPr id="11" name="Slide Number Placeholder 5"/>
          <p:cNvSpPr>
            <a:spLocks noGrp="1"/>
          </p:cNvSpPr>
          <p:nvPr>
            <p:ph type="sldNum" sz="quarter" idx="12"/>
          </p:nvPr>
        </p:nvSpPr>
        <p:spPr/>
        <p:txBody>
          <a:bodyPr/>
          <a:lstStyle>
            <a:lvl1pPr>
              <a:defRPr/>
            </a:lvl1pPr>
          </a:lstStyle>
          <a:p>
            <a:pPr>
              <a:defRPr/>
            </a:pPr>
            <a:fld id="{7B34D6DD-9ABD-4103-BDF3-AAFBFB35D335}" type="slidenum">
              <a:rPr lang="tr-T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tr-TR" smtClean="0"/>
              <a:t>Asıl başlık stili için tıklatın</a:t>
            </a:r>
            <a:endParaRPr lang="en-US" dirty="0"/>
          </a:p>
        </p:txBody>
      </p:sp>
      <p:sp>
        <p:nvSpPr>
          <p:cNvPr id="17" name="Picture Placeholder 2"/>
          <p:cNvSpPr>
            <a:spLocks noGrp="1" noChangeAspect="1"/>
          </p:cNvSpPr>
          <p:nvPr>
            <p:ph type="pic" idx="13" hasCustomPrompt="1"/>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tr-TR" noProof="0" smtClean="0"/>
              <a:t>Resim eklemek için simgeyi tıklatın</a:t>
            </a:r>
            <a:endParaRPr lang="en-US" noProof="0" dirty="0"/>
          </a:p>
        </p:txBody>
      </p:sp>
      <p:sp>
        <p:nvSpPr>
          <p:cNvPr id="16" name="Text Placeholder 9"/>
          <p:cNvSpPr>
            <a:spLocks noGrp="1"/>
          </p:cNvSpPr>
          <p:nvPr>
            <p:ph type="body" sz="quarter" idx="14" hasCustomPrompt="1"/>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5" name="Date Placeholder 3"/>
          <p:cNvSpPr>
            <a:spLocks noGrp="1"/>
          </p:cNvSpPr>
          <p:nvPr>
            <p:ph type="dt" sz="half" idx="15"/>
          </p:nvPr>
        </p:nvSpPr>
        <p:spPr/>
        <p:txBody>
          <a:bodyPr/>
          <a:lstStyle>
            <a:lvl1pPr>
              <a:defRPr/>
            </a:lvl1pPr>
          </a:lstStyle>
          <a:p>
            <a:pPr>
              <a:defRPr/>
            </a:pPr>
            <a:fld id="{92AB9C89-DA77-4ACF-A88C-993F987C7AD4}" type="datetimeFigureOut">
              <a:rPr lang="tr-TR"/>
              <a:t>1.08.2018</a:t>
            </a:fld>
            <a:endParaRPr lang="tr-TR"/>
          </a:p>
        </p:txBody>
      </p:sp>
      <p:sp>
        <p:nvSpPr>
          <p:cNvPr id="6" name="Footer Placeholder 4"/>
          <p:cNvSpPr>
            <a:spLocks noGrp="1"/>
          </p:cNvSpPr>
          <p:nvPr>
            <p:ph type="ftr" sz="quarter" idx="16"/>
          </p:nvPr>
        </p:nvSpPr>
        <p:spPr/>
        <p:txBody>
          <a:bodyPr/>
          <a:lstStyle>
            <a:lvl1pPr>
              <a:defRPr/>
            </a:lvl1pPr>
          </a:lstStyle>
          <a:p>
            <a:pPr>
              <a:defRPr/>
            </a:pPr>
            <a:endParaRPr lang="tr-TR"/>
          </a:p>
        </p:txBody>
      </p:sp>
      <p:sp>
        <p:nvSpPr>
          <p:cNvPr id="7" name="Slide Number Placeholder 5"/>
          <p:cNvSpPr>
            <a:spLocks noGrp="1"/>
          </p:cNvSpPr>
          <p:nvPr>
            <p:ph type="sldNum" sz="quarter" idx="17"/>
          </p:nvPr>
        </p:nvSpPr>
        <p:spPr/>
        <p:txBody>
          <a:bodyPr/>
          <a:lstStyle>
            <a:lvl1pPr>
              <a:defRPr/>
            </a:lvl1pPr>
          </a:lstStyle>
          <a:p>
            <a:pPr>
              <a:defRPr/>
            </a:pPr>
            <a:fld id="{8CE394A9-4D66-449F-A121-839CF6B1350A}" type="slidenum">
              <a:rPr lang="tr-T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84213" y="685800"/>
            <a:ext cx="10058400" cy="2743200"/>
          </a:xfrm>
        </p:spPr>
        <p:txBody>
          <a:bodyPr/>
          <a:lstStyle>
            <a:lvl1pPr algn="l">
              <a:defRPr sz="3200" b="0" cap="all"/>
            </a:lvl1pPr>
          </a:lstStyle>
          <a:p>
            <a:r>
              <a:rPr lang="tr-TR" smtClean="0"/>
              <a:t>Asıl başlık stili için tıklatın</a:t>
            </a:r>
            <a:endParaRPr lang="en-US" dirty="0"/>
          </a:p>
        </p:txBody>
      </p:sp>
      <p:sp>
        <p:nvSpPr>
          <p:cNvPr id="3" name="Text Placeholder 2"/>
          <p:cNvSpPr>
            <a:spLocks noGrp="1"/>
          </p:cNvSpPr>
          <p:nvPr>
            <p:ph type="body" idx="1" hasCustomPrompt="1"/>
          </p:nvPr>
        </p:nvSpPr>
        <p:spPr>
          <a:xfrm>
            <a:off x="684212" y="4114800"/>
            <a:ext cx="8535988" cy="1879600"/>
          </a:xfrm>
        </p:spPr>
        <p:txBody>
          <a:bodyP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lvl1pPr>
              <a:defRPr/>
            </a:lvl1pPr>
          </a:lstStyle>
          <a:p>
            <a:pPr>
              <a:defRPr/>
            </a:pPr>
            <a:fld id="{51B94BA5-87EA-4101-A7DC-D2B20A225DBB}" type="datetimeFigureOut">
              <a:rPr lang="tr-TR"/>
              <a:t>1.08.2018</a:t>
            </a:fld>
            <a:endParaRPr lang="tr-TR"/>
          </a:p>
        </p:txBody>
      </p:sp>
      <p:sp>
        <p:nvSpPr>
          <p:cNvPr id="5" name="Footer Placeholder 4"/>
          <p:cNvSpPr>
            <a:spLocks noGrp="1"/>
          </p:cNvSpPr>
          <p:nvPr>
            <p:ph type="ftr" sz="quarter" idx="11"/>
          </p:nvPr>
        </p:nvSpPr>
        <p:spPr/>
        <p:txBody>
          <a:bodyPr/>
          <a:lstStyle>
            <a:lvl1pPr>
              <a:defRPr/>
            </a:lvl1pPr>
          </a:lstStyle>
          <a:p>
            <a:pPr>
              <a:defRPr/>
            </a:pPr>
            <a:endParaRPr lang="tr-TR"/>
          </a:p>
        </p:txBody>
      </p:sp>
      <p:sp>
        <p:nvSpPr>
          <p:cNvPr id="6" name="Slide Number Placeholder 5"/>
          <p:cNvSpPr>
            <a:spLocks noGrp="1"/>
          </p:cNvSpPr>
          <p:nvPr>
            <p:ph type="sldNum" sz="quarter" idx="12"/>
          </p:nvPr>
        </p:nvSpPr>
        <p:spPr/>
        <p:txBody>
          <a:bodyPr/>
          <a:lstStyle>
            <a:lvl1pPr>
              <a:defRPr/>
            </a:lvl1pPr>
          </a:lstStyle>
          <a:p>
            <a:pPr>
              <a:defRPr/>
            </a:pPr>
            <a:fld id="{2E573390-789F-4D64-BB2A-8FC63B76ECFC}" type="slidenum">
              <a:rPr lang="tr-TR"/>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5" name="TextBox 13"/>
          <p:cNvSpPr txBox="1"/>
          <p:nvPr/>
        </p:nvSpPr>
        <p:spPr>
          <a:xfrm>
            <a:off x="531813" y="812800"/>
            <a:ext cx="609600" cy="584200"/>
          </a:xfrm>
          <a:prstGeom prst="rect">
            <a:avLst/>
          </a:prstGeom>
        </p:spPr>
        <p:txBody>
          <a:bodyPr anchor="ctr"/>
          <a:lstStyle/>
          <a:p>
            <a:pPr fontAlgn="auto">
              <a:spcBef>
                <a:spcPts val="0"/>
              </a:spcBef>
              <a:spcAft>
                <a:spcPts val="0"/>
              </a:spcAft>
              <a:defRPr/>
            </a:pPr>
            <a:r>
              <a:rPr lang="en-US" sz="8000" dirty="0">
                <a:latin typeface="+mn-lt"/>
                <a:cs typeface="+mn-cs"/>
              </a:rPr>
              <a:t>“</a:t>
            </a:r>
          </a:p>
        </p:txBody>
      </p:sp>
      <p:sp>
        <p:nvSpPr>
          <p:cNvPr id="6" name="TextBox 14"/>
          <p:cNvSpPr txBox="1"/>
          <p:nvPr/>
        </p:nvSpPr>
        <p:spPr>
          <a:xfrm>
            <a:off x="10285413" y="2768600"/>
            <a:ext cx="609600" cy="584200"/>
          </a:xfrm>
          <a:prstGeom prst="rect">
            <a:avLst/>
          </a:prstGeom>
        </p:spPr>
        <p:txBody>
          <a:bodyPr anchor="ctr"/>
          <a:lstStyle/>
          <a:p>
            <a:pPr algn="r" fontAlgn="auto">
              <a:spcBef>
                <a:spcPts val="0"/>
              </a:spcBef>
              <a:spcAft>
                <a:spcPts val="0"/>
              </a:spcAft>
              <a:defRPr/>
            </a:pPr>
            <a:r>
              <a:rPr lang="en-US" sz="8000" dirty="0">
                <a:latin typeface="+mn-lt"/>
                <a:cs typeface="+mn-cs"/>
              </a:rPr>
              <a:t>”</a:t>
            </a:r>
          </a:p>
        </p:txBody>
      </p:sp>
      <p:sp>
        <p:nvSpPr>
          <p:cNvPr id="2" name="Title 1"/>
          <p:cNvSpPr>
            <a:spLocks noGrp="1"/>
          </p:cNvSpPr>
          <p:nvPr>
            <p:ph type="title" hasCustomPrompt="1"/>
          </p:nvPr>
        </p:nvSpPr>
        <p:spPr>
          <a:xfrm>
            <a:off x="1141411" y="685800"/>
            <a:ext cx="9144001" cy="2743200"/>
          </a:xfrm>
        </p:spPr>
        <p:txBody>
          <a:bodyPr/>
          <a:lstStyle>
            <a:lvl1pPr algn="l">
              <a:defRPr sz="32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hasCustomPrompt="1"/>
          </p:nvPr>
        </p:nvSpPr>
        <p:spPr>
          <a:xfrm>
            <a:off x="1446212" y="3429000"/>
            <a:ext cx="8534400" cy="381000"/>
          </a:xfrm>
        </p:spPr>
        <p:txBody>
          <a:bodyP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hasCustomPrompt="1"/>
          </p:nvPr>
        </p:nvSpPr>
        <p:spPr>
          <a:xfrm>
            <a:off x="684213" y="4301067"/>
            <a:ext cx="8534400" cy="1684865"/>
          </a:xfrm>
        </p:spPr>
        <p:txBody>
          <a:bodyP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7" name="Date Placeholder 3"/>
          <p:cNvSpPr>
            <a:spLocks noGrp="1"/>
          </p:cNvSpPr>
          <p:nvPr>
            <p:ph type="dt" sz="half" idx="14"/>
          </p:nvPr>
        </p:nvSpPr>
        <p:spPr/>
        <p:txBody>
          <a:bodyPr/>
          <a:lstStyle>
            <a:lvl1pPr>
              <a:defRPr/>
            </a:lvl1pPr>
          </a:lstStyle>
          <a:p>
            <a:pPr>
              <a:defRPr/>
            </a:pPr>
            <a:fld id="{C6F5DE85-5A07-45F6-BF15-A7D47FB6150B}" type="datetimeFigureOut">
              <a:rPr lang="tr-TR"/>
              <a:t>1.08.2018</a:t>
            </a:fld>
            <a:endParaRPr lang="tr-TR"/>
          </a:p>
        </p:txBody>
      </p:sp>
      <p:sp>
        <p:nvSpPr>
          <p:cNvPr id="8" name="Footer Placeholder 4"/>
          <p:cNvSpPr>
            <a:spLocks noGrp="1"/>
          </p:cNvSpPr>
          <p:nvPr>
            <p:ph type="ftr" sz="quarter" idx="15"/>
          </p:nvPr>
        </p:nvSpPr>
        <p:spPr/>
        <p:txBody>
          <a:bodyPr/>
          <a:lstStyle>
            <a:lvl1pPr>
              <a:defRPr/>
            </a:lvl1pPr>
          </a:lstStyle>
          <a:p>
            <a:pPr>
              <a:defRPr/>
            </a:pPr>
            <a:endParaRPr lang="tr-TR"/>
          </a:p>
        </p:txBody>
      </p:sp>
      <p:sp>
        <p:nvSpPr>
          <p:cNvPr id="9" name="Slide Number Placeholder 5"/>
          <p:cNvSpPr>
            <a:spLocks noGrp="1"/>
          </p:cNvSpPr>
          <p:nvPr>
            <p:ph type="sldNum" sz="quarter" idx="16"/>
          </p:nvPr>
        </p:nvSpPr>
        <p:spPr/>
        <p:txBody>
          <a:bodyPr/>
          <a:lstStyle>
            <a:lvl1pPr>
              <a:defRPr/>
            </a:lvl1pPr>
          </a:lstStyle>
          <a:p>
            <a:pPr>
              <a:defRPr/>
            </a:pPr>
            <a:fld id="{22DB5681-256D-44AA-8BC4-C0536B506896}" type="slidenum">
              <a:rPr lang="tr-TR"/>
              <a:t>‹#›</a:t>
            </a:fld>
            <a:endParaRPr lang="tr-T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84212" y="3429000"/>
            <a:ext cx="8534400" cy="1697400"/>
          </a:xfrm>
        </p:spPr>
        <p:txBody>
          <a:bodyPr anchor="b"/>
          <a:lstStyle>
            <a:lvl1pPr algn="l">
              <a:defRPr sz="3200" b="0" cap="all"/>
            </a:lvl1pPr>
          </a:lstStyle>
          <a:p>
            <a:r>
              <a:rPr lang="tr-TR" smtClean="0"/>
              <a:t>Asıl başlık stili için tıklatın</a:t>
            </a:r>
            <a:endParaRPr lang="en-US" dirty="0"/>
          </a:p>
        </p:txBody>
      </p:sp>
      <p:sp>
        <p:nvSpPr>
          <p:cNvPr id="3" name="Text Placeholder 2"/>
          <p:cNvSpPr>
            <a:spLocks noGrp="1"/>
          </p:cNvSpPr>
          <p:nvPr>
            <p:ph type="body" idx="1" hasCustomPrompt="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lvl1pPr>
              <a:defRPr/>
            </a:lvl1pPr>
          </a:lstStyle>
          <a:p>
            <a:pPr>
              <a:defRPr/>
            </a:pPr>
            <a:fld id="{84F7032D-EAFB-46CC-BCB4-7EF19CF9DB9E}" type="datetimeFigureOut">
              <a:rPr lang="tr-TR"/>
              <a:t>1.08.2018</a:t>
            </a:fld>
            <a:endParaRPr lang="tr-TR"/>
          </a:p>
        </p:txBody>
      </p:sp>
      <p:sp>
        <p:nvSpPr>
          <p:cNvPr id="5" name="Footer Placeholder 4"/>
          <p:cNvSpPr>
            <a:spLocks noGrp="1"/>
          </p:cNvSpPr>
          <p:nvPr>
            <p:ph type="ftr" sz="quarter" idx="11"/>
          </p:nvPr>
        </p:nvSpPr>
        <p:spPr/>
        <p:txBody>
          <a:bodyPr/>
          <a:lstStyle>
            <a:lvl1pPr>
              <a:defRPr/>
            </a:lvl1pPr>
          </a:lstStyle>
          <a:p>
            <a:pPr>
              <a:defRPr/>
            </a:pPr>
            <a:endParaRPr lang="tr-TR"/>
          </a:p>
        </p:txBody>
      </p:sp>
      <p:sp>
        <p:nvSpPr>
          <p:cNvPr id="6" name="Slide Number Placeholder 5"/>
          <p:cNvSpPr>
            <a:spLocks noGrp="1"/>
          </p:cNvSpPr>
          <p:nvPr>
            <p:ph type="sldNum" sz="quarter" idx="12"/>
          </p:nvPr>
        </p:nvSpPr>
        <p:spPr/>
        <p:txBody>
          <a:bodyPr/>
          <a:lstStyle>
            <a:lvl1pPr>
              <a:defRPr/>
            </a:lvl1pPr>
          </a:lstStyle>
          <a:p>
            <a:pPr>
              <a:defRPr/>
            </a:pPr>
            <a:fld id="{890B1F0E-1832-4120-B6F4-B4A21DF7D70C}" type="slidenum">
              <a:rPr lang="tr-TR"/>
              <a:t>‹#›</a:t>
            </a:fld>
            <a:endParaRPr lang="tr-T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5" name="TextBox 10"/>
          <p:cNvSpPr txBox="1"/>
          <p:nvPr/>
        </p:nvSpPr>
        <p:spPr>
          <a:xfrm>
            <a:off x="531813" y="812800"/>
            <a:ext cx="609600" cy="584200"/>
          </a:xfrm>
          <a:prstGeom prst="rect">
            <a:avLst/>
          </a:prstGeom>
        </p:spPr>
        <p:txBody>
          <a:bodyPr anchor="ctr"/>
          <a:lstStyle/>
          <a:p>
            <a:pPr fontAlgn="auto">
              <a:spcBef>
                <a:spcPts val="0"/>
              </a:spcBef>
              <a:spcAft>
                <a:spcPts val="0"/>
              </a:spcAft>
              <a:defRPr/>
            </a:pPr>
            <a:r>
              <a:rPr lang="en-US" sz="8000" dirty="0">
                <a:latin typeface="+mn-lt"/>
                <a:cs typeface="+mn-cs"/>
              </a:rPr>
              <a:t>“</a:t>
            </a:r>
          </a:p>
        </p:txBody>
      </p:sp>
      <p:sp>
        <p:nvSpPr>
          <p:cNvPr id="6" name="TextBox 11"/>
          <p:cNvSpPr txBox="1"/>
          <p:nvPr/>
        </p:nvSpPr>
        <p:spPr>
          <a:xfrm>
            <a:off x="10285413" y="2768600"/>
            <a:ext cx="609600" cy="584200"/>
          </a:xfrm>
          <a:prstGeom prst="rect">
            <a:avLst/>
          </a:prstGeom>
        </p:spPr>
        <p:txBody>
          <a:bodyPr anchor="ctr"/>
          <a:lstStyle/>
          <a:p>
            <a:pPr algn="r" fontAlgn="auto">
              <a:spcBef>
                <a:spcPts val="0"/>
              </a:spcBef>
              <a:spcAft>
                <a:spcPts val="0"/>
              </a:spcAft>
              <a:defRPr/>
            </a:pPr>
            <a:r>
              <a:rPr lang="en-US" sz="8000" dirty="0">
                <a:latin typeface="+mn-lt"/>
                <a:cs typeface="+mn-cs"/>
              </a:rPr>
              <a:t>”</a:t>
            </a:r>
          </a:p>
        </p:txBody>
      </p:sp>
      <p:sp>
        <p:nvSpPr>
          <p:cNvPr id="2" name="Title 1"/>
          <p:cNvSpPr>
            <a:spLocks noGrp="1"/>
          </p:cNvSpPr>
          <p:nvPr>
            <p:ph type="title" hasCustomPrompt="1"/>
          </p:nvPr>
        </p:nvSpPr>
        <p:spPr>
          <a:xfrm>
            <a:off x="1141413" y="685800"/>
            <a:ext cx="9144000" cy="2743200"/>
          </a:xfrm>
        </p:spPr>
        <p:txBody>
          <a:bodyPr/>
          <a:lstStyle>
            <a:lvl1pPr algn="l">
              <a:defRPr sz="32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hasCustomPrompt="1"/>
          </p:nvPr>
        </p:nvSpPr>
        <p:spPr>
          <a:xfrm>
            <a:off x="684212" y="3928534"/>
            <a:ext cx="8534401" cy="1049866"/>
          </a:xfrm>
        </p:spPr>
        <p:txBody>
          <a:bodyPr rtlCol="0" anchor="b">
            <a:normAutofit/>
          </a:bodyPr>
          <a:lstStyle>
            <a:lvl1pPr>
              <a:buNone/>
              <a:defRPr lang="en-US" sz="2400" b="0" cap="all" dirty="0">
                <a:ln w="3175" cmpd="sng">
                  <a:noFill/>
                </a:ln>
                <a:solidFill>
                  <a:schemeClr val="tx1"/>
                </a:solidFill>
                <a:effectLst/>
              </a:defRPr>
            </a:lvl1pPr>
          </a:lstStyle>
          <a:p>
            <a:pPr lvl="0"/>
            <a:r>
              <a:rPr lang="tr-TR" smtClean="0"/>
              <a:t>Asıl metin stillerini düzenlemek için tıklatın</a:t>
            </a:r>
          </a:p>
        </p:txBody>
      </p:sp>
      <p:sp>
        <p:nvSpPr>
          <p:cNvPr id="3" name="Text Placeholder 2"/>
          <p:cNvSpPr>
            <a:spLocks noGrp="1"/>
          </p:cNvSpPr>
          <p:nvPr>
            <p:ph type="body" idx="1" hasCustomPrompt="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7" name="Date Placeholder 3"/>
          <p:cNvSpPr>
            <a:spLocks noGrp="1"/>
          </p:cNvSpPr>
          <p:nvPr>
            <p:ph type="dt" sz="half" idx="14"/>
          </p:nvPr>
        </p:nvSpPr>
        <p:spPr/>
        <p:txBody>
          <a:bodyPr/>
          <a:lstStyle>
            <a:lvl1pPr>
              <a:defRPr/>
            </a:lvl1pPr>
          </a:lstStyle>
          <a:p>
            <a:pPr>
              <a:defRPr/>
            </a:pPr>
            <a:fld id="{FBDEE813-F0DF-4A3E-B3A7-C50C9872A4A6}" type="datetimeFigureOut">
              <a:rPr lang="tr-TR"/>
              <a:t>1.08.2018</a:t>
            </a:fld>
            <a:endParaRPr lang="tr-TR"/>
          </a:p>
        </p:txBody>
      </p:sp>
      <p:sp>
        <p:nvSpPr>
          <p:cNvPr id="8" name="Footer Placeholder 4"/>
          <p:cNvSpPr>
            <a:spLocks noGrp="1"/>
          </p:cNvSpPr>
          <p:nvPr>
            <p:ph type="ftr" sz="quarter" idx="15"/>
          </p:nvPr>
        </p:nvSpPr>
        <p:spPr/>
        <p:txBody>
          <a:bodyPr/>
          <a:lstStyle>
            <a:lvl1pPr>
              <a:defRPr/>
            </a:lvl1pPr>
          </a:lstStyle>
          <a:p>
            <a:pPr>
              <a:defRPr/>
            </a:pPr>
            <a:endParaRPr lang="tr-TR"/>
          </a:p>
        </p:txBody>
      </p:sp>
      <p:sp>
        <p:nvSpPr>
          <p:cNvPr id="9" name="Slide Number Placeholder 5"/>
          <p:cNvSpPr>
            <a:spLocks noGrp="1"/>
          </p:cNvSpPr>
          <p:nvPr>
            <p:ph type="sldNum" sz="quarter" idx="16"/>
          </p:nvPr>
        </p:nvSpPr>
        <p:spPr/>
        <p:txBody>
          <a:bodyPr/>
          <a:lstStyle>
            <a:lvl1pPr>
              <a:defRPr/>
            </a:lvl1pPr>
          </a:lstStyle>
          <a:p>
            <a:pPr>
              <a:defRPr/>
            </a:pPr>
            <a:fld id="{83E61DDF-A75A-487D-BF66-3183D613EA43}" type="slidenum">
              <a:rPr lang="tr-TR"/>
              <a:t>‹#›</a:t>
            </a:fld>
            <a:endParaRPr lang="tr-T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84213" y="685800"/>
            <a:ext cx="10058400" cy="2743200"/>
          </a:xfrm>
        </p:spPr>
        <p:txBody>
          <a:bodyPr/>
          <a:lstStyle>
            <a:lvl1pPr>
              <a:defRPr lang="en-US" b="0" dirty="0"/>
            </a:lvl1pPr>
          </a:lstStyle>
          <a:p>
            <a:pPr lvl="0"/>
            <a:r>
              <a:rPr lang="tr-TR" smtClean="0"/>
              <a:t>Asıl başlık stili için tıklatın</a:t>
            </a:r>
            <a:endParaRPr lang="en-US" dirty="0"/>
          </a:p>
        </p:txBody>
      </p:sp>
      <p:sp>
        <p:nvSpPr>
          <p:cNvPr id="10" name="Text Placeholder 9"/>
          <p:cNvSpPr>
            <a:spLocks noGrp="1"/>
          </p:cNvSpPr>
          <p:nvPr>
            <p:ph type="body" sz="quarter" idx="13" hasCustomPrompt="1"/>
          </p:nvPr>
        </p:nvSpPr>
        <p:spPr>
          <a:xfrm>
            <a:off x="684212" y="3928534"/>
            <a:ext cx="8534400" cy="838200"/>
          </a:xfrm>
        </p:spPr>
        <p:txBody>
          <a:bodyPr rtlCol="0" anchor="b">
            <a:normAutofit/>
          </a:bodyPr>
          <a:lstStyle>
            <a:lvl1pPr>
              <a:buNone/>
              <a:defRPr lang="en-US" sz="2400" b="0" cap="all" dirty="0">
                <a:ln w="3175" cmpd="sng">
                  <a:noFill/>
                </a:ln>
                <a:solidFill>
                  <a:schemeClr val="tx1"/>
                </a:solidFill>
                <a:effectLst/>
              </a:defRPr>
            </a:lvl1pPr>
          </a:lstStyle>
          <a:p>
            <a:pPr lvl="0"/>
            <a:r>
              <a:rPr lang="tr-TR" smtClean="0"/>
              <a:t>Asıl metin stillerini düzenlemek için tıklatın</a:t>
            </a:r>
          </a:p>
        </p:txBody>
      </p:sp>
      <p:sp>
        <p:nvSpPr>
          <p:cNvPr id="3" name="Text Placeholder 2"/>
          <p:cNvSpPr>
            <a:spLocks noGrp="1"/>
          </p:cNvSpPr>
          <p:nvPr>
            <p:ph type="body" idx="1" hasCustomPrompt="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5" name="Date Placeholder 3"/>
          <p:cNvSpPr>
            <a:spLocks noGrp="1"/>
          </p:cNvSpPr>
          <p:nvPr>
            <p:ph type="dt" sz="half" idx="14"/>
          </p:nvPr>
        </p:nvSpPr>
        <p:spPr/>
        <p:txBody>
          <a:bodyPr/>
          <a:lstStyle>
            <a:lvl1pPr>
              <a:defRPr/>
            </a:lvl1pPr>
          </a:lstStyle>
          <a:p>
            <a:pPr>
              <a:defRPr/>
            </a:pPr>
            <a:fld id="{368DBF2C-70EC-486C-B5A6-7A76D856F291}" type="datetimeFigureOut">
              <a:rPr lang="tr-TR"/>
              <a:t>1.08.2018</a:t>
            </a:fld>
            <a:endParaRPr lang="tr-TR"/>
          </a:p>
        </p:txBody>
      </p:sp>
      <p:sp>
        <p:nvSpPr>
          <p:cNvPr id="6" name="Footer Placeholder 4"/>
          <p:cNvSpPr>
            <a:spLocks noGrp="1"/>
          </p:cNvSpPr>
          <p:nvPr>
            <p:ph type="ftr" sz="quarter" idx="15"/>
          </p:nvPr>
        </p:nvSpPr>
        <p:spPr/>
        <p:txBody>
          <a:bodyPr/>
          <a:lstStyle>
            <a:lvl1pPr>
              <a:defRPr/>
            </a:lvl1pPr>
          </a:lstStyle>
          <a:p>
            <a:pPr>
              <a:defRPr/>
            </a:pPr>
            <a:endParaRPr lang="tr-TR"/>
          </a:p>
        </p:txBody>
      </p:sp>
      <p:sp>
        <p:nvSpPr>
          <p:cNvPr id="7" name="Slide Number Placeholder 5"/>
          <p:cNvSpPr>
            <a:spLocks noGrp="1"/>
          </p:cNvSpPr>
          <p:nvPr>
            <p:ph type="sldNum" sz="quarter" idx="16"/>
          </p:nvPr>
        </p:nvSpPr>
        <p:spPr/>
        <p:txBody>
          <a:bodyPr/>
          <a:lstStyle>
            <a:lvl1pPr>
              <a:defRPr/>
            </a:lvl1pPr>
          </a:lstStyle>
          <a:p>
            <a:pPr>
              <a:defRPr/>
            </a:pPr>
            <a:fld id="{65591EFA-FA59-4B7F-A9EE-E8501298A0F6}" type="slidenum">
              <a:rPr lang="tr-TR"/>
              <a:t>‹#›</a:t>
            </a:fld>
            <a:endParaRPr lang="tr-T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lgn="l">
              <a:defRPr/>
            </a:lvl1pPr>
          </a:lstStyle>
          <a:p>
            <a:r>
              <a:rPr lang="tr-TR" smtClean="0"/>
              <a:t>Asıl başlık stili için tıklatın</a:t>
            </a:r>
            <a:endParaRPr lang="en-US" dirty="0"/>
          </a:p>
        </p:txBody>
      </p:sp>
      <p:sp>
        <p:nvSpPr>
          <p:cNvPr id="3" name="Vertical Text Placeholder 2"/>
          <p:cNvSpPr>
            <a:spLocks noGrp="1"/>
          </p:cNvSpPr>
          <p:nvPr>
            <p:ph type="body" orient="vert" idx="1" hasCustomPrompt="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lvl1pPr>
          </a:lstStyle>
          <a:p>
            <a:pPr>
              <a:defRPr/>
            </a:pPr>
            <a:fld id="{C41522F9-25E9-4E74-8A95-388967B00A50}" type="datetimeFigureOut">
              <a:rPr lang="tr-TR"/>
              <a:t>1.08.2018</a:t>
            </a:fld>
            <a:endParaRPr lang="tr-TR"/>
          </a:p>
        </p:txBody>
      </p:sp>
      <p:sp>
        <p:nvSpPr>
          <p:cNvPr id="5" name="Footer Placeholder 4"/>
          <p:cNvSpPr>
            <a:spLocks noGrp="1"/>
          </p:cNvSpPr>
          <p:nvPr>
            <p:ph type="ftr" sz="quarter" idx="11"/>
          </p:nvPr>
        </p:nvSpPr>
        <p:spPr/>
        <p:txBody>
          <a:bodyPr/>
          <a:lstStyle>
            <a:lvl1pPr>
              <a:defRPr/>
            </a:lvl1pPr>
          </a:lstStyle>
          <a:p>
            <a:pPr>
              <a:defRPr/>
            </a:pPr>
            <a:endParaRPr lang="tr-TR"/>
          </a:p>
        </p:txBody>
      </p:sp>
      <p:sp>
        <p:nvSpPr>
          <p:cNvPr id="6" name="Slide Number Placeholder 5"/>
          <p:cNvSpPr>
            <a:spLocks noGrp="1"/>
          </p:cNvSpPr>
          <p:nvPr>
            <p:ph type="sldNum" sz="quarter" idx="12"/>
          </p:nvPr>
        </p:nvSpPr>
        <p:spPr/>
        <p:txBody>
          <a:bodyPr/>
          <a:lstStyle>
            <a:lvl1pPr>
              <a:defRPr/>
            </a:lvl1pPr>
          </a:lstStyle>
          <a:p>
            <a:pPr>
              <a:defRPr/>
            </a:pPr>
            <a:fld id="{F811CB5C-7FA3-46B4-9E1C-4498291D766E}" type="slidenum">
              <a:rPr lang="tr-TR"/>
              <a:t>‹#›</a:t>
            </a:fld>
            <a:endParaRPr lang="tr-T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hasCustomPrompt="1"/>
          </p:nvPr>
        </p:nvSpPr>
        <p:spPr>
          <a:xfrm>
            <a:off x="8685212" y="685800"/>
            <a:ext cx="2057400" cy="457200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hasCustomPrompt="1"/>
          </p:nvPr>
        </p:nvSpPr>
        <p:spPr>
          <a:xfrm>
            <a:off x="685800" y="685800"/>
            <a:ext cx="7823200" cy="5308600"/>
          </a:xfrm>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lvl1pPr>
          </a:lstStyle>
          <a:p>
            <a:pPr>
              <a:defRPr/>
            </a:pPr>
            <a:fld id="{F9DD27B3-8873-4796-98A9-624712B7F8CE}" type="datetimeFigureOut">
              <a:rPr lang="tr-TR"/>
              <a:t>1.08.2018</a:t>
            </a:fld>
            <a:endParaRPr lang="tr-TR"/>
          </a:p>
        </p:txBody>
      </p:sp>
      <p:sp>
        <p:nvSpPr>
          <p:cNvPr id="5" name="Footer Placeholder 4"/>
          <p:cNvSpPr>
            <a:spLocks noGrp="1"/>
          </p:cNvSpPr>
          <p:nvPr>
            <p:ph type="ftr" sz="quarter" idx="11"/>
          </p:nvPr>
        </p:nvSpPr>
        <p:spPr/>
        <p:txBody>
          <a:bodyPr/>
          <a:lstStyle>
            <a:lvl1pPr>
              <a:defRPr/>
            </a:lvl1pPr>
          </a:lstStyle>
          <a:p>
            <a:pPr>
              <a:defRPr/>
            </a:pPr>
            <a:endParaRPr lang="tr-TR"/>
          </a:p>
        </p:txBody>
      </p:sp>
      <p:sp>
        <p:nvSpPr>
          <p:cNvPr id="6" name="Slide Number Placeholder 5"/>
          <p:cNvSpPr>
            <a:spLocks noGrp="1"/>
          </p:cNvSpPr>
          <p:nvPr>
            <p:ph type="sldNum" sz="quarter" idx="12"/>
          </p:nvPr>
        </p:nvSpPr>
        <p:spPr/>
        <p:txBody>
          <a:bodyPr/>
          <a:lstStyle>
            <a:lvl1pPr>
              <a:defRPr/>
            </a:lvl1pPr>
          </a:lstStyle>
          <a:p>
            <a:pPr>
              <a:defRPr/>
            </a:pPr>
            <a:fld id="{2BC8AD1C-37E7-473C-8654-13106A050E8C}" type="slidenum">
              <a:rPr lang="tr-T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tr-TR" smtClean="0"/>
              <a:t>Asıl başlık stili için tıklatın</a:t>
            </a:r>
            <a:endParaRPr lang="en-US" dirty="0"/>
          </a:p>
        </p:txBody>
      </p:sp>
      <p:sp>
        <p:nvSpPr>
          <p:cNvPr id="3" name="Content Placeholder 2"/>
          <p:cNvSpPr>
            <a:spLocks noGrp="1"/>
          </p:cNvSpPr>
          <p:nvPr>
            <p:ph idx="1" hasCustomPrompt="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lvl1pPr>
          </a:lstStyle>
          <a:p>
            <a:pPr>
              <a:defRPr/>
            </a:pPr>
            <a:fld id="{8ED44BCE-9C05-4F5C-B5F9-FB30571E4905}" type="datetimeFigureOut">
              <a:rPr lang="tr-TR"/>
              <a:t>1.08.2018</a:t>
            </a:fld>
            <a:endParaRPr lang="tr-TR"/>
          </a:p>
        </p:txBody>
      </p:sp>
      <p:sp>
        <p:nvSpPr>
          <p:cNvPr id="5" name="Footer Placeholder 4"/>
          <p:cNvSpPr>
            <a:spLocks noGrp="1"/>
          </p:cNvSpPr>
          <p:nvPr>
            <p:ph type="ftr" sz="quarter" idx="11"/>
          </p:nvPr>
        </p:nvSpPr>
        <p:spPr/>
        <p:txBody>
          <a:bodyPr/>
          <a:lstStyle>
            <a:lvl1pPr>
              <a:defRPr/>
            </a:lvl1pPr>
          </a:lstStyle>
          <a:p>
            <a:pPr>
              <a:defRPr/>
            </a:pPr>
            <a:endParaRPr lang="tr-TR"/>
          </a:p>
        </p:txBody>
      </p:sp>
      <p:sp>
        <p:nvSpPr>
          <p:cNvPr id="6" name="Slide Number Placeholder 5"/>
          <p:cNvSpPr>
            <a:spLocks noGrp="1"/>
          </p:cNvSpPr>
          <p:nvPr>
            <p:ph type="sldNum" sz="quarter" idx="12"/>
          </p:nvPr>
        </p:nvSpPr>
        <p:spPr/>
        <p:txBody>
          <a:bodyPr/>
          <a:lstStyle>
            <a:lvl1pPr>
              <a:defRPr/>
            </a:lvl1pPr>
          </a:lstStyle>
          <a:p>
            <a:pPr>
              <a:defRPr/>
            </a:pPr>
            <a:fld id="{DE558892-7F12-4E30-B7BA-2116499BD1F8}" type="slidenum">
              <a:rPr lang="tr-T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84211" y="2006600"/>
            <a:ext cx="8534401" cy="2281600"/>
          </a:xfrm>
        </p:spPr>
        <p:txBody>
          <a:bodyPr anchor="b"/>
          <a:lstStyle>
            <a:lvl1pPr algn="l">
              <a:defRPr sz="3600" b="0" cap="all"/>
            </a:lvl1pPr>
          </a:lstStyle>
          <a:p>
            <a:r>
              <a:rPr lang="tr-TR" smtClean="0"/>
              <a:t>Asıl başlık stili için tıklatın</a:t>
            </a:r>
            <a:endParaRPr lang="en-US" dirty="0"/>
          </a:p>
        </p:txBody>
      </p:sp>
      <p:sp>
        <p:nvSpPr>
          <p:cNvPr id="3" name="Text Placeholder 2"/>
          <p:cNvSpPr>
            <a:spLocks noGrp="1"/>
          </p:cNvSpPr>
          <p:nvPr>
            <p:ph type="body" idx="1" hasCustomPrompt="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lvl1pPr>
              <a:defRPr/>
            </a:lvl1pPr>
          </a:lstStyle>
          <a:p>
            <a:pPr>
              <a:defRPr/>
            </a:pPr>
            <a:fld id="{343B013D-C2AA-43E8-AC38-74241AB3E4CD}" type="datetimeFigureOut">
              <a:rPr lang="tr-TR"/>
              <a:t>1.08.2018</a:t>
            </a:fld>
            <a:endParaRPr lang="tr-TR"/>
          </a:p>
        </p:txBody>
      </p:sp>
      <p:sp>
        <p:nvSpPr>
          <p:cNvPr id="5" name="Footer Placeholder 4"/>
          <p:cNvSpPr>
            <a:spLocks noGrp="1"/>
          </p:cNvSpPr>
          <p:nvPr>
            <p:ph type="ftr" sz="quarter" idx="11"/>
          </p:nvPr>
        </p:nvSpPr>
        <p:spPr/>
        <p:txBody>
          <a:bodyPr/>
          <a:lstStyle>
            <a:lvl1pPr>
              <a:defRPr/>
            </a:lvl1pPr>
          </a:lstStyle>
          <a:p>
            <a:pPr>
              <a:defRPr/>
            </a:pPr>
            <a:endParaRPr lang="tr-TR"/>
          </a:p>
        </p:txBody>
      </p:sp>
      <p:sp>
        <p:nvSpPr>
          <p:cNvPr id="6" name="Slide Number Placeholder 5"/>
          <p:cNvSpPr>
            <a:spLocks noGrp="1"/>
          </p:cNvSpPr>
          <p:nvPr>
            <p:ph type="sldNum" sz="quarter" idx="12"/>
          </p:nvPr>
        </p:nvSpPr>
        <p:spPr/>
        <p:txBody>
          <a:bodyPr/>
          <a:lstStyle>
            <a:lvl1pPr>
              <a:defRPr/>
            </a:lvl1pPr>
          </a:lstStyle>
          <a:p>
            <a:pPr>
              <a:defRPr/>
            </a:pPr>
            <a:fld id="{02029766-183B-4D91-A800-F218086F224C}" type="slidenum">
              <a:rPr lang="tr-T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tr-TR" smtClean="0"/>
              <a:t>Asıl başlık stili için tıklatın</a:t>
            </a:r>
            <a:endParaRPr lang="en-US" dirty="0"/>
          </a:p>
        </p:txBody>
      </p:sp>
      <p:sp>
        <p:nvSpPr>
          <p:cNvPr id="3" name="Content Placeholder 2"/>
          <p:cNvSpPr>
            <a:spLocks noGrp="1"/>
          </p:cNvSpPr>
          <p:nvPr>
            <p:ph sz="half" idx="1" hasCustomPrompt="1"/>
          </p:nvPr>
        </p:nvSpPr>
        <p:spPr>
          <a:xfrm>
            <a:off x="684211" y="685800"/>
            <a:ext cx="4937655" cy="361526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hasCustomPrompt="1"/>
          </p:nvPr>
        </p:nvSpPr>
        <p:spPr>
          <a:xfrm>
            <a:off x="5808133" y="685801"/>
            <a:ext cx="4934479" cy="3615266"/>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3"/>
          <p:cNvSpPr>
            <a:spLocks noGrp="1"/>
          </p:cNvSpPr>
          <p:nvPr>
            <p:ph type="dt" sz="half" idx="10"/>
          </p:nvPr>
        </p:nvSpPr>
        <p:spPr/>
        <p:txBody>
          <a:bodyPr/>
          <a:lstStyle>
            <a:lvl1pPr>
              <a:defRPr/>
            </a:lvl1pPr>
          </a:lstStyle>
          <a:p>
            <a:pPr>
              <a:defRPr/>
            </a:pPr>
            <a:fld id="{D687D624-E747-498A-9BF1-130C2FB56718}" type="datetimeFigureOut">
              <a:rPr lang="tr-TR"/>
              <a:t>1.08.2018</a:t>
            </a:fld>
            <a:endParaRPr lang="tr-TR"/>
          </a:p>
        </p:txBody>
      </p:sp>
      <p:sp>
        <p:nvSpPr>
          <p:cNvPr id="6" name="Footer Placeholder 4"/>
          <p:cNvSpPr>
            <a:spLocks noGrp="1"/>
          </p:cNvSpPr>
          <p:nvPr>
            <p:ph type="ftr" sz="quarter" idx="11"/>
          </p:nvPr>
        </p:nvSpPr>
        <p:spPr/>
        <p:txBody>
          <a:bodyPr/>
          <a:lstStyle>
            <a:lvl1pPr>
              <a:defRPr/>
            </a:lvl1pPr>
          </a:lstStyle>
          <a:p>
            <a:pPr>
              <a:defRPr/>
            </a:pPr>
            <a:endParaRPr lang="tr-TR"/>
          </a:p>
        </p:txBody>
      </p:sp>
      <p:sp>
        <p:nvSpPr>
          <p:cNvPr id="7" name="Slide Number Placeholder 5"/>
          <p:cNvSpPr>
            <a:spLocks noGrp="1"/>
          </p:cNvSpPr>
          <p:nvPr>
            <p:ph type="sldNum" sz="quarter" idx="12"/>
          </p:nvPr>
        </p:nvSpPr>
        <p:spPr/>
        <p:txBody>
          <a:bodyPr/>
          <a:lstStyle>
            <a:lvl1pPr>
              <a:defRPr/>
            </a:lvl1pPr>
          </a:lstStyle>
          <a:p>
            <a:pPr>
              <a:defRPr/>
            </a:pPr>
            <a:fld id="{C43BA927-05A5-4050-9D4B-6EE7F58FBDC0}" type="slidenum">
              <a:rPr lang="tr-T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hasCustomPrompt="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hasCustomPrompt="1"/>
          </p:nvPr>
        </p:nvSpPr>
        <p:spPr>
          <a:xfrm>
            <a:off x="684211" y="1270529"/>
            <a:ext cx="4937655" cy="3030538"/>
          </a:xfrm>
        </p:spPr>
        <p:txBody>
          <a:bodyPr anchor="t">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hasCustomPrompt="1"/>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hasCustomPrompt="1"/>
          </p:nvPr>
        </p:nvSpPr>
        <p:spPr>
          <a:xfrm>
            <a:off x="5806545" y="1262062"/>
            <a:ext cx="4929188" cy="3030538"/>
          </a:xfrm>
        </p:spPr>
        <p:txBody>
          <a:bodyPr anchor="t">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lvl1pPr>
              <a:defRPr/>
            </a:lvl1pPr>
          </a:lstStyle>
          <a:p>
            <a:pPr>
              <a:defRPr/>
            </a:pPr>
            <a:fld id="{06B700B0-C970-4CBA-9B9F-6F4C14763EAD}" type="datetimeFigureOut">
              <a:rPr lang="tr-TR"/>
              <a:t>1.08.2018</a:t>
            </a:fld>
            <a:endParaRPr lang="tr-TR"/>
          </a:p>
        </p:txBody>
      </p:sp>
      <p:sp>
        <p:nvSpPr>
          <p:cNvPr id="8" name="Footer Placeholder 4"/>
          <p:cNvSpPr>
            <a:spLocks noGrp="1"/>
          </p:cNvSpPr>
          <p:nvPr>
            <p:ph type="ftr" sz="quarter" idx="11"/>
          </p:nvPr>
        </p:nvSpPr>
        <p:spPr/>
        <p:txBody>
          <a:bodyPr/>
          <a:lstStyle>
            <a:lvl1pPr>
              <a:defRPr/>
            </a:lvl1pPr>
          </a:lstStyle>
          <a:p>
            <a:pPr>
              <a:defRPr/>
            </a:pPr>
            <a:endParaRPr lang="tr-TR"/>
          </a:p>
        </p:txBody>
      </p:sp>
      <p:sp>
        <p:nvSpPr>
          <p:cNvPr id="9" name="Slide Number Placeholder 5"/>
          <p:cNvSpPr>
            <a:spLocks noGrp="1"/>
          </p:cNvSpPr>
          <p:nvPr>
            <p:ph type="sldNum" sz="quarter" idx="12"/>
          </p:nvPr>
        </p:nvSpPr>
        <p:spPr/>
        <p:txBody>
          <a:bodyPr/>
          <a:lstStyle>
            <a:lvl1pPr>
              <a:defRPr/>
            </a:lvl1pPr>
          </a:lstStyle>
          <a:p>
            <a:pPr>
              <a:defRPr/>
            </a:pPr>
            <a:fld id="{5E652B87-D1F7-4500-B8B1-9EA48AA171CE}" type="slidenum">
              <a:rPr lang="tr-T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tr-TR" smtClean="0"/>
              <a:t>Asıl başlık stili için tıklatın</a:t>
            </a:r>
            <a:endParaRPr lang="en-US" dirty="0"/>
          </a:p>
        </p:txBody>
      </p:sp>
      <p:sp>
        <p:nvSpPr>
          <p:cNvPr id="3" name="Date Placeholder 3"/>
          <p:cNvSpPr>
            <a:spLocks noGrp="1"/>
          </p:cNvSpPr>
          <p:nvPr>
            <p:ph type="dt" sz="half" idx="10"/>
          </p:nvPr>
        </p:nvSpPr>
        <p:spPr/>
        <p:txBody>
          <a:bodyPr/>
          <a:lstStyle>
            <a:lvl1pPr>
              <a:defRPr/>
            </a:lvl1pPr>
          </a:lstStyle>
          <a:p>
            <a:pPr>
              <a:defRPr/>
            </a:pPr>
            <a:fld id="{524637F0-B783-4C2B-81BB-8E1EDB990166}" type="datetimeFigureOut">
              <a:rPr lang="tr-TR"/>
              <a:t>1.08.2018</a:t>
            </a:fld>
            <a:endParaRPr lang="tr-TR"/>
          </a:p>
        </p:txBody>
      </p:sp>
      <p:sp>
        <p:nvSpPr>
          <p:cNvPr id="4" name="Footer Placeholder 4"/>
          <p:cNvSpPr>
            <a:spLocks noGrp="1"/>
          </p:cNvSpPr>
          <p:nvPr>
            <p:ph type="ftr" sz="quarter" idx="11"/>
          </p:nvPr>
        </p:nvSpPr>
        <p:spPr/>
        <p:txBody>
          <a:bodyPr/>
          <a:lstStyle>
            <a:lvl1pPr>
              <a:defRPr/>
            </a:lvl1pPr>
          </a:lstStyle>
          <a:p>
            <a:pPr>
              <a:defRPr/>
            </a:pPr>
            <a:endParaRPr lang="tr-TR"/>
          </a:p>
        </p:txBody>
      </p:sp>
      <p:sp>
        <p:nvSpPr>
          <p:cNvPr id="5" name="Slide Number Placeholder 5"/>
          <p:cNvSpPr>
            <a:spLocks noGrp="1"/>
          </p:cNvSpPr>
          <p:nvPr>
            <p:ph type="sldNum" sz="quarter" idx="12"/>
          </p:nvPr>
        </p:nvSpPr>
        <p:spPr/>
        <p:txBody>
          <a:bodyPr/>
          <a:lstStyle>
            <a:lvl1pPr>
              <a:defRPr/>
            </a:lvl1pPr>
          </a:lstStyle>
          <a:p>
            <a:pPr>
              <a:defRPr/>
            </a:pPr>
            <a:fld id="{3581C739-6BA9-4EDF-9CD8-37F3B22D28AF}" type="slidenum">
              <a:rPr lang="tr-T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1FCAE74B-D613-464A-9944-2BF4C90A3AF0}" type="datetimeFigureOut">
              <a:rPr lang="tr-TR"/>
              <a:t>1.08.2018</a:t>
            </a:fld>
            <a:endParaRPr lang="tr-TR"/>
          </a:p>
        </p:txBody>
      </p:sp>
      <p:sp>
        <p:nvSpPr>
          <p:cNvPr id="3" name="Footer Placeholder 4"/>
          <p:cNvSpPr>
            <a:spLocks noGrp="1"/>
          </p:cNvSpPr>
          <p:nvPr>
            <p:ph type="ftr" sz="quarter" idx="11"/>
          </p:nvPr>
        </p:nvSpPr>
        <p:spPr/>
        <p:txBody>
          <a:bodyPr/>
          <a:lstStyle>
            <a:lvl1pPr>
              <a:defRPr/>
            </a:lvl1pPr>
          </a:lstStyle>
          <a:p>
            <a:pPr>
              <a:defRPr/>
            </a:pPr>
            <a:endParaRPr lang="tr-TR"/>
          </a:p>
        </p:txBody>
      </p:sp>
      <p:sp>
        <p:nvSpPr>
          <p:cNvPr id="4" name="Slide Number Placeholder 5"/>
          <p:cNvSpPr>
            <a:spLocks noGrp="1"/>
          </p:cNvSpPr>
          <p:nvPr>
            <p:ph type="sldNum" sz="quarter" idx="12"/>
          </p:nvPr>
        </p:nvSpPr>
        <p:spPr/>
        <p:txBody>
          <a:bodyPr/>
          <a:lstStyle>
            <a:lvl1pPr>
              <a:defRPr/>
            </a:lvl1pPr>
          </a:lstStyle>
          <a:p>
            <a:pPr>
              <a:defRPr/>
            </a:pPr>
            <a:fld id="{5415CE6D-2865-4C0A-95E9-2478B1BA65F8}" type="slidenum">
              <a:rPr lang="tr-T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085012" y="685800"/>
            <a:ext cx="3657600" cy="13716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hasCustomPrompt="1"/>
          </p:nvPr>
        </p:nvSpPr>
        <p:spPr>
          <a:xfrm>
            <a:off x="684212" y="685800"/>
            <a:ext cx="5943601" cy="530860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hasCustomPrompt="1"/>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3"/>
          <p:cNvSpPr>
            <a:spLocks noGrp="1"/>
          </p:cNvSpPr>
          <p:nvPr>
            <p:ph type="dt" sz="half" idx="10"/>
          </p:nvPr>
        </p:nvSpPr>
        <p:spPr/>
        <p:txBody>
          <a:bodyPr/>
          <a:lstStyle>
            <a:lvl1pPr>
              <a:defRPr/>
            </a:lvl1pPr>
          </a:lstStyle>
          <a:p>
            <a:pPr>
              <a:defRPr/>
            </a:pPr>
            <a:fld id="{78A7623C-6FEC-42B8-A2D7-B10A6F0AF494}" type="datetimeFigureOut">
              <a:rPr lang="tr-TR"/>
              <a:t>1.08.2018</a:t>
            </a:fld>
            <a:endParaRPr lang="tr-TR"/>
          </a:p>
        </p:txBody>
      </p:sp>
      <p:sp>
        <p:nvSpPr>
          <p:cNvPr id="6" name="Footer Placeholder 4"/>
          <p:cNvSpPr>
            <a:spLocks noGrp="1"/>
          </p:cNvSpPr>
          <p:nvPr>
            <p:ph type="ftr" sz="quarter" idx="11"/>
          </p:nvPr>
        </p:nvSpPr>
        <p:spPr/>
        <p:txBody>
          <a:bodyPr/>
          <a:lstStyle>
            <a:lvl1pPr>
              <a:defRPr/>
            </a:lvl1pPr>
          </a:lstStyle>
          <a:p>
            <a:pPr>
              <a:defRPr/>
            </a:pPr>
            <a:endParaRPr lang="tr-TR"/>
          </a:p>
        </p:txBody>
      </p:sp>
      <p:sp>
        <p:nvSpPr>
          <p:cNvPr id="7" name="Slide Number Placeholder 5"/>
          <p:cNvSpPr>
            <a:spLocks noGrp="1"/>
          </p:cNvSpPr>
          <p:nvPr>
            <p:ph type="sldNum" sz="quarter" idx="12"/>
          </p:nvPr>
        </p:nvSpPr>
        <p:spPr/>
        <p:txBody>
          <a:bodyPr/>
          <a:lstStyle>
            <a:lvl1pPr>
              <a:defRPr/>
            </a:lvl1pPr>
          </a:lstStyle>
          <a:p>
            <a:pPr>
              <a:defRPr/>
            </a:pPr>
            <a:fld id="{FD8B13EF-A43E-4DEB-8E44-F8E3523E3483}" type="slidenum">
              <a:rPr lang="tr-T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722812" y="1447800"/>
            <a:ext cx="6019800" cy="1143000"/>
          </a:xfrm>
        </p:spPr>
        <p:txBody>
          <a:bodyPr anchor="b"/>
          <a:lstStyle>
            <a:lvl1pPr algn="l">
              <a:defRPr sz="2800" b="0"/>
            </a:lvl1pPr>
          </a:lstStyle>
          <a:p>
            <a:r>
              <a:rPr lang="tr-TR" smtClean="0"/>
              <a:t>Asıl başlık stili için tıklatın</a:t>
            </a:r>
            <a:endParaRPr lang="en-US" dirty="0"/>
          </a:p>
        </p:txBody>
      </p:sp>
      <p:sp>
        <p:nvSpPr>
          <p:cNvPr id="14" name="Picture Placeholder 2"/>
          <p:cNvSpPr>
            <a:spLocks noGrp="1" noChangeAspect="1"/>
          </p:cNvSpPr>
          <p:nvPr>
            <p:ph type="pic" idx="1" hasCustomPrompt="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tr-TR" noProof="0" smtClean="0"/>
              <a:t>Resim eklemek için simgeyi tıklatın</a:t>
            </a:r>
            <a:endParaRPr lang="en-US" noProof="0" dirty="0"/>
          </a:p>
        </p:txBody>
      </p:sp>
      <p:sp>
        <p:nvSpPr>
          <p:cNvPr id="4" name="Text Placeholder 3"/>
          <p:cNvSpPr>
            <a:spLocks noGrp="1"/>
          </p:cNvSpPr>
          <p:nvPr>
            <p:ph type="body" sz="half" idx="2" hasCustomPrompt="1"/>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3"/>
          <p:cNvSpPr>
            <a:spLocks noGrp="1"/>
          </p:cNvSpPr>
          <p:nvPr>
            <p:ph type="dt" sz="half" idx="10"/>
          </p:nvPr>
        </p:nvSpPr>
        <p:spPr/>
        <p:txBody>
          <a:bodyPr/>
          <a:lstStyle>
            <a:lvl1pPr>
              <a:defRPr/>
            </a:lvl1pPr>
          </a:lstStyle>
          <a:p>
            <a:pPr>
              <a:defRPr/>
            </a:pPr>
            <a:fld id="{FFE7D41D-49C1-4EB1-A592-DC34013E0DC9}" type="datetimeFigureOut">
              <a:rPr lang="tr-TR"/>
              <a:t>1.08.2018</a:t>
            </a:fld>
            <a:endParaRPr lang="tr-TR"/>
          </a:p>
        </p:txBody>
      </p:sp>
      <p:sp>
        <p:nvSpPr>
          <p:cNvPr id="6" name="Footer Placeholder 4"/>
          <p:cNvSpPr>
            <a:spLocks noGrp="1"/>
          </p:cNvSpPr>
          <p:nvPr>
            <p:ph type="ftr" sz="quarter" idx="11"/>
          </p:nvPr>
        </p:nvSpPr>
        <p:spPr/>
        <p:txBody>
          <a:bodyPr/>
          <a:lstStyle>
            <a:lvl1pPr>
              <a:defRPr/>
            </a:lvl1pPr>
          </a:lstStyle>
          <a:p>
            <a:pPr>
              <a:defRPr/>
            </a:pPr>
            <a:endParaRPr lang="tr-TR"/>
          </a:p>
        </p:txBody>
      </p:sp>
      <p:sp>
        <p:nvSpPr>
          <p:cNvPr id="7" name="Slide Number Placeholder 5"/>
          <p:cNvSpPr>
            <a:spLocks noGrp="1"/>
          </p:cNvSpPr>
          <p:nvPr>
            <p:ph type="sldNum" sz="quarter" idx="12"/>
          </p:nvPr>
        </p:nvSpPr>
        <p:spPr/>
        <p:txBody>
          <a:bodyPr/>
          <a:lstStyle>
            <a:lvl1pPr>
              <a:defRPr/>
            </a:lvl1pPr>
          </a:lstStyle>
          <a:p>
            <a:pPr>
              <a:defRPr/>
            </a:pPr>
            <a:fld id="{47AE6E77-D41F-4AEC-923E-8CC92937AA9A}" type="slidenum">
              <a:rPr lang="tr-T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1026" name="Group 6"/>
          <p:cNvGrpSpPr/>
          <p:nvPr/>
        </p:nvGrpSpPr>
        <p:grpSpPr bwMode="auto">
          <a:xfrm>
            <a:off x="9207500" y="2963863"/>
            <a:ext cx="2981325" cy="3208337"/>
            <a:chOff x="9206969" y="2963333"/>
            <a:chExt cx="2981858" cy="3208867"/>
          </a:xfrm>
        </p:grpSpPr>
        <p:cxnSp>
          <p:nvCxnSpPr>
            <p:cNvPr id="8" name="Straight Connector 7"/>
            <p:cNvCxnSpPr/>
            <p:nvPr/>
          </p:nvCxnSpPr>
          <p:spPr>
            <a:xfrm flipH="1">
              <a:off x="11275852" y="2963333"/>
              <a:ext cx="912975" cy="91296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83"/>
              <a:ext cx="2981858" cy="2981817"/>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3013" y="3285648"/>
              <a:ext cx="1895814" cy="1895788"/>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853" y="3131636"/>
              <a:ext cx="1744974" cy="174495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600" y="3682589"/>
              <a:ext cx="1270227" cy="127021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3" y="4487863"/>
            <a:ext cx="8534400" cy="1506537"/>
          </a:xfrm>
          <a:prstGeom prst="rect">
            <a:avLst/>
          </a:prstGeom>
          <a:effectLst/>
        </p:spPr>
        <p:txBody>
          <a:bodyPr vert="horz" lIns="91440" tIns="45720" rIns="91440" bIns="45720" rtlCol="0" anchor="ctr">
            <a:normAutofit/>
          </a:bodyPr>
          <a:lstStyle/>
          <a:p>
            <a:r>
              <a:rPr lang="tr-TR" smtClean="0"/>
              <a:t>Asıl başlık stili için tıklatın</a:t>
            </a:r>
            <a:endParaRPr lang="en-US" dirty="0"/>
          </a:p>
        </p:txBody>
      </p:sp>
      <p:sp>
        <p:nvSpPr>
          <p:cNvPr id="1028" name="Text Placeholder 2"/>
          <p:cNvSpPr>
            <a:spLocks noGrp="1"/>
          </p:cNvSpPr>
          <p:nvPr>
            <p:ph type="body" idx="1"/>
          </p:nvPr>
        </p:nvSpPr>
        <p:spPr bwMode="auto">
          <a:xfrm>
            <a:off x="684213" y="685800"/>
            <a:ext cx="8534400" cy="3614738"/>
          </a:xfrm>
          <a:prstGeom prst="rect">
            <a:avLst/>
          </a:prstGeom>
          <a:noFill/>
          <a:ln w="9525">
            <a:noFill/>
            <a:miter lim="800000"/>
          </a:ln>
        </p:spPr>
        <p:txBody>
          <a:bodyPr vert="horz" wrap="square" lIns="91440" tIns="45720" rIns="91440" bIns="45720" numCol="1" anchor="ctr" anchorCtr="0" compatLnSpc="1"/>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smtClean="0"/>
          </a:p>
        </p:txBody>
      </p:sp>
      <p:sp>
        <p:nvSpPr>
          <p:cNvPr id="4" name="Date Placeholder 3"/>
          <p:cNvSpPr>
            <a:spLocks noGrp="1"/>
          </p:cNvSpPr>
          <p:nvPr>
            <p:ph type="dt" sz="half" idx="2"/>
          </p:nvPr>
        </p:nvSpPr>
        <p:spPr>
          <a:xfrm>
            <a:off x="9904413" y="6172200"/>
            <a:ext cx="1600200" cy="365125"/>
          </a:xfrm>
          <a:prstGeom prst="rect">
            <a:avLst/>
          </a:prstGeom>
        </p:spPr>
        <p:txBody>
          <a:bodyPr vert="horz" lIns="91440" tIns="45720" rIns="91440" bIns="45720" rtlCol="0" anchor="t"/>
          <a:lstStyle>
            <a:lvl1pPr algn="r" fontAlgn="auto">
              <a:spcBef>
                <a:spcPts val="0"/>
              </a:spcBef>
              <a:spcAft>
                <a:spcPts val="0"/>
              </a:spcAft>
              <a:defRPr sz="1000" b="0" i="0">
                <a:solidFill>
                  <a:schemeClr val="bg2">
                    <a:lumMod val="50000"/>
                  </a:schemeClr>
                </a:solidFill>
                <a:effectLst/>
                <a:latin typeface="+mn-lt"/>
                <a:cs typeface="+mn-cs"/>
              </a:defRPr>
            </a:lvl1pPr>
          </a:lstStyle>
          <a:p>
            <a:pPr>
              <a:defRPr/>
            </a:pPr>
            <a:fld id="{4AB3E708-57FE-4B7A-841A-4F4B678AC812}" type="datetimeFigureOut">
              <a:rPr lang="tr-TR"/>
              <a:t>1.08.2018</a:t>
            </a:fld>
            <a:endParaRPr lang="tr-TR"/>
          </a:p>
        </p:txBody>
      </p:sp>
      <p:sp>
        <p:nvSpPr>
          <p:cNvPr id="5" name="Footer Placeholder 4"/>
          <p:cNvSpPr>
            <a:spLocks noGrp="1"/>
          </p:cNvSpPr>
          <p:nvPr>
            <p:ph type="ftr" sz="quarter" idx="3"/>
          </p:nvPr>
        </p:nvSpPr>
        <p:spPr>
          <a:xfrm>
            <a:off x="684213" y="6172200"/>
            <a:ext cx="7543800" cy="365125"/>
          </a:xfrm>
          <a:prstGeom prst="rect">
            <a:avLst/>
          </a:prstGeom>
        </p:spPr>
        <p:txBody>
          <a:bodyPr vert="horz" lIns="91440" tIns="45720" rIns="91440" bIns="45720" rtlCol="0" anchor="t"/>
          <a:lstStyle>
            <a:lvl1pPr algn="l" fontAlgn="auto">
              <a:spcBef>
                <a:spcPts val="0"/>
              </a:spcBef>
              <a:spcAft>
                <a:spcPts val="0"/>
              </a:spcAft>
              <a:defRPr sz="1000" b="0" i="0">
                <a:solidFill>
                  <a:schemeClr val="bg2">
                    <a:lumMod val="50000"/>
                  </a:schemeClr>
                </a:solidFill>
                <a:effectLst/>
                <a:latin typeface="+mn-lt"/>
                <a:cs typeface="+mn-cs"/>
              </a:defRPr>
            </a:lvl1pPr>
          </a:lstStyle>
          <a:p>
            <a:pPr>
              <a:defRPr/>
            </a:pPr>
            <a:endParaRPr lang="tr-TR"/>
          </a:p>
        </p:txBody>
      </p:sp>
      <p:sp>
        <p:nvSpPr>
          <p:cNvPr id="6" name="Slide Number Placeholder 5"/>
          <p:cNvSpPr>
            <a:spLocks noGrp="1"/>
          </p:cNvSpPr>
          <p:nvPr>
            <p:ph type="sldNum" sz="quarter" idx="4"/>
          </p:nvPr>
        </p:nvSpPr>
        <p:spPr>
          <a:xfrm>
            <a:off x="10363200" y="5578475"/>
            <a:ext cx="1143000" cy="669925"/>
          </a:xfrm>
          <a:prstGeom prst="rect">
            <a:avLst/>
          </a:prstGeom>
        </p:spPr>
        <p:txBody>
          <a:bodyPr vert="horz" lIns="91440" tIns="45720" rIns="91440" bIns="45720" rtlCol="0" anchor="b"/>
          <a:lstStyle>
            <a:lvl1pPr algn="r" fontAlgn="auto">
              <a:spcBef>
                <a:spcPts val="0"/>
              </a:spcBef>
              <a:spcAft>
                <a:spcPts val="0"/>
              </a:spcAft>
              <a:defRPr sz="3200" b="0" i="0">
                <a:solidFill>
                  <a:schemeClr val="bg2">
                    <a:lumMod val="50000"/>
                  </a:schemeClr>
                </a:solidFill>
                <a:effectLst/>
                <a:latin typeface="+mn-lt"/>
                <a:cs typeface="+mn-cs"/>
              </a:defRPr>
            </a:lvl1pPr>
          </a:lstStyle>
          <a:p>
            <a:pPr>
              <a:defRPr/>
            </a:pPr>
            <a:fld id="{0E99DCE0-063F-472A-9377-453B50F5926F}" type="slidenum">
              <a:rPr lang="tr-TR"/>
              <a:t>‹#›</a:t>
            </a:fld>
            <a:endParaRPr lang="tr-TR"/>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Lst>
  <p:txStyles>
    <p:titleStyle>
      <a:lvl1pPr algn="l" defTabSz="457200" rtl="0" eaLnBrk="0" fontAlgn="base" hangingPunct="0">
        <a:spcBef>
          <a:spcPct val="0"/>
        </a:spcBef>
        <a:spcAft>
          <a:spcPct val="0"/>
        </a:spcAft>
        <a:defRPr sz="3600" kern="1200" cap="all">
          <a:ln w="3175" cmpd="sng">
            <a:noFill/>
          </a:ln>
          <a:solidFill>
            <a:schemeClr val="tx1"/>
          </a:solidFill>
          <a:latin typeface="+mj-lt"/>
          <a:ea typeface="+mj-ea"/>
          <a:cs typeface="+mj-cs"/>
        </a:defRPr>
      </a:lvl1pPr>
      <a:lvl2pPr algn="l" defTabSz="457200" rtl="0" eaLnBrk="0" fontAlgn="base" hangingPunct="0">
        <a:spcBef>
          <a:spcPct val="0"/>
        </a:spcBef>
        <a:spcAft>
          <a:spcPct val="0"/>
        </a:spcAft>
        <a:defRPr sz="3600">
          <a:solidFill>
            <a:schemeClr val="tx1"/>
          </a:solidFill>
          <a:latin typeface="Century Gothic"/>
        </a:defRPr>
      </a:lvl2pPr>
      <a:lvl3pPr algn="l" defTabSz="457200" rtl="0" eaLnBrk="0" fontAlgn="base" hangingPunct="0">
        <a:spcBef>
          <a:spcPct val="0"/>
        </a:spcBef>
        <a:spcAft>
          <a:spcPct val="0"/>
        </a:spcAft>
        <a:defRPr sz="3600">
          <a:solidFill>
            <a:schemeClr val="tx1"/>
          </a:solidFill>
          <a:latin typeface="Century Gothic"/>
        </a:defRPr>
      </a:lvl3pPr>
      <a:lvl4pPr algn="l" defTabSz="457200" rtl="0" eaLnBrk="0" fontAlgn="base" hangingPunct="0">
        <a:spcBef>
          <a:spcPct val="0"/>
        </a:spcBef>
        <a:spcAft>
          <a:spcPct val="0"/>
        </a:spcAft>
        <a:defRPr sz="3600">
          <a:solidFill>
            <a:schemeClr val="tx1"/>
          </a:solidFill>
          <a:latin typeface="Century Gothic"/>
        </a:defRPr>
      </a:lvl4pPr>
      <a:lvl5pPr algn="l" defTabSz="457200" rtl="0" eaLnBrk="0" fontAlgn="base" hangingPunct="0">
        <a:spcBef>
          <a:spcPct val="0"/>
        </a:spcBef>
        <a:spcAft>
          <a:spcPct val="0"/>
        </a:spcAft>
        <a:defRPr sz="3600">
          <a:solidFill>
            <a:schemeClr val="tx1"/>
          </a:solidFill>
          <a:latin typeface="Century Gothic"/>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0" fontAlgn="base" hangingPunct="0">
        <a:spcBef>
          <a:spcPct val="20000"/>
        </a:spcBef>
        <a:spcAft>
          <a:spcPts val="600"/>
        </a:spcAft>
        <a:buClr>
          <a:schemeClr val="tx1"/>
        </a:buClr>
        <a:buSzPct val="80000"/>
        <a:buFont typeface="Wingdings 3" pitchFamily="18" charset="2"/>
        <a:buChar char=""/>
        <a:defRPr sz="2000" kern="1200">
          <a:solidFill>
            <a:srgbClr val="0F496F"/>
          </a:solidFill>
          <a:latin typeface="+mn-lt"/>
          <a:ea typeface="+mn-ea"/>
          <a:cs typeface="+mn-cs"/>
        </a:defRPr>
      </a:lvl1pPr>
      <a:lvl2pPr marL="742950" indent="-285750" algn="l" defTabSz="457200" rtl="0" eaLnBrk="0" fontAlgn="base" hangingPunct="0">
        <a:spcBef>
          <a:spcPct val="20000"/>
        </a:spcBef>
        <a:spcAft>
          <a:spcPts val="600"/>
        </a:spcAft>
        <a:buClr>
          <a:schemeClr val="tx1"/>
        </a:buClr>
        <a:buSzPct val="80000"/>
        <a:buFont typeface="Wingdings 3" pitchFamily="18" charset="2"/>
        <a:buChar char=""/>
        <a:defRPr kern="1200">
          <a:solidFill>
            <a:srgbClr val="0F496F"/>
          </a:solidFill>
          <a:latin typeface="+mn-lt"/>
          <a:ea typeface="+mn-ea"/>
          <a:cs typeface="+mn-cs"/>
        </a:defRPr>
      </a:lvl2pPr>
      <a:lvl3pPr marL="1200150" indent="-285750" algn="l" defTabSz="457200" rtl="0" eaLnBrk="0" fontAlgn="base" hangingPunct="0">
        <a:spcBef>
          <a:spcPct val="20000"/>
        </a:spcBef>
        <a:spcAft>
          <a:spcPts val="600"/>
        </a:spcAft>
        <a:buClr>
          <a:schemeClr val="tx1"/>
        </a:buClr>
        <a:buSzPct val="80000"/>
        <a:buFont typeface="Wingdings 3" pitchFamily="18" charset="2"/>
        <a:buChar char=""/>
        <a:defRPr sz="1600" kern="1200">
          <a:solidFill>
            <a:srgbClr val="0F496F"/>
          </a:solidFill>
          <a:latin typeface="+mn-lt"/>
          <a:ea typeface="+mn-ea"/>
          <a:cs typeface="+mn-cs"/>
        </a:defRPr>
      </a:lvl3pPr>
      <a:lvl4pPr marL="1543050" indent="-171450" algn="l" defTabSz="457200" rtl="0" eaLnBrk="0" fontAlgn="base" hangingPunct="0">
        <a:spcBef>
          <a:spcPct val="20000"/>
        </a:spcBef>
        <a:spcAft>
          <a:spcPts val="600"/>
        </a:spcAft>
        <a:buClr>
          <a:schemeClr val="tx1"/>
        </a:buClr>
        <a:buSzPct val="80000"/>
        <a:buFont typeface="Wingdings 3" pitchFamily="18" charset="2"/>
        <a:buChar char=""/>
        <a:defRPr sz="1400" kern="1200">
          <a:solidFill>
            <a:srgbClr val="0F496F"/>
          </a:solidFill>
          <a:latin typeface="+mn-lt"/>
          <a:ea typeface="+mn-ea"/>
          <a:cs typeface="+mn-cs"/>
        </a:defRPr>
      </a:lvl4pPr>
      <a:lvl5pPr marL="2000250" indent="-171450" algn="l" defTabSz="457200" rtl="0" eaLnBrk="0" fontAlgn="base" hangingPunct="0">
        <a:spcBef>
          <a:spcPct val="20000"/>
        </a:spcBef>
        <a:spcAft>
          <a:spcPts val="600"/>
        </a:spcAft>
        <a:buClr>
          <a:schemeClr val="tx1"/>
        </a:buClr>
        <a:buSzPct val="80000"/>
        <a:buFont typeface="Wingdings 3" pitchFamily="18" charset="2"/>
        <a:buChar char=""/>
        <a:defRPr sz="1400" kern="1200">
          <a:solidFill>
            <a:srgbClr val="0F496F"/>
          </a:solidFill>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gradFill>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5" name="Unvan 1"/>
          <p:cNvSpPr>
            <a:spLocks noGrp="1"/>
          </p:cNvSpPr>
          <p:nvPr>
            <p:ph type="ctrTitle"/>
          </p:nvPr>
        </p:nvSpPr>
        <p:spPr>
          <a:xfrm>
            <a:off x="944563" y="509588"/>
            <a:ext cx="10680700" cy="6121400"/>
          </a:xfrm>
        </p:spPr>
        <p:txBody>
          <a:bodyPr>
            <a:normAutofit/>
          </a:bodyPr>
          <a:lstStyle/>
          <a:p>
            <a:pPr eaLnBrk="1" fontAlgn="auto" hangingPunct="1">
              <a:spcAft>
                <a:spcPts val="0"/>
              </a:spcAft>
              <a:defRPr/>
            </a:pPr>
            <a:r>
              <a:rPr lang="tr-TR" dirty="0" smtClean="0">
                <a:latin typeface="Algerian" panose="04020705040A02060702" pitchFamily="82" charset="0"/>
              </a:rPr>
              <a:t>TÜRKİYEDE SAĞLIK HİZMETLERİNİN DEĞERLENDİRİLMESİ</a:t>
            </a:r>
            <a:br>
              <a:rPr lang="tr-TR" dirty="0" smtClean="0">
                <a:latin typeface="Algerian" panose="04020705040A02060702" pitchFamily="82" charset="0"/>
              </a:rPr>
            </a:br>
            <a:endParaRPr lang="tr-TR" dirty="0">
              <a:latin typeface="Algerian" panose="04020705040A02060702" pitchFamily="82" charset="0"/>
            </a:endParaRPr>
          </a:p>
        </p:txBody>
      </p:sp>
      <p:sp>
        <p:nvSpPr>
          <p:cNvPr id="3" name="Alt Başlık 2"/>
          <p:cNvSpPr>
            <a:spLocks noGrp="1"/>
          </p:cNvSpPr>
          <p:nvPr>
            <p:ph type="subTitle" idx="1"/>
          </p:nvPr>
        </p:nvSpPr>
        <p:spPr>
          <a:xfrm flipH="1">
            <a:off x="10668000" y="5211763"/>
            <a:ext cx="425450" cy="46037"/>
          </a:xfrm>
        </p:spPr>
        <p:txBody>
          <a:bodyPr rtlCol="0">
            <a:normAutofit fontScale="25000" lnSpcReduction="20000"/>
          </a:bodyPr>
          <a:lstStyle/>
          <a:p>
            <a:pPr eaLnBrk="1" fontAlgn="auto" hangingPunct="1">
              <a:defRPr/>
            </a:pPr>
            <a:endParaRPr lang="tr-TR" dirty="0"/>
          </a:p>
        </p:txBody>
      </p:sp>
      <p:pic>
        <p:nvPicPr>
          <p:cNvPr id="19460" name="Picture 5" descr="saglık bakanlığı resmi ile ilgili görsel sonucu"/>
          <p:cNvPicPr>
            <a:picLocks noChangeAspect="1" noChangeArrowheads="1"/>
          </p:cNvPicPr>
          <p:nvPr/>
        </p:nvPicPr>
        <p:blipFill>
          <a:blip r:embed="rId2"/>
          <a:srcRect/>
          <a:stretch>
            <a:fillRect/>
          </a:stretch>
        </p:blipFill>
        <p:spPr bwMode="auto">
          <a:xfrm>
            <a:off x="6318250" y="0"/>
            <a:ext cx="5873750" cy="4405313"/>
          </a:xfrm>
          <a:prstGeom prst="rect">
            <a:avLst/>
          </a:prstGeom>
          <a:noFill/>
          <a:ln w="9525">
            <a:noFill/>
            <a:miter lim="800000"/>
            <a:headEnd/>
            <a:tailEnd/>
          </a:ln>
        </p:spPr>
      </p:pic>
    </p:spTree>
  </p:cSld>
  <p:clrMapOvr>
    <a:masterClrMapping/>
  </p:clrMapOvr>
  <p:transition spd="slow">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p:cNvSpPr>
          <p:nvPr>
            <p:ph type="title"/>
          </p:nvPr>
        </p:nvSpPr>
        <p:spPr bwMode="auto">
          <a:noFill/>
        </p:spPr>
        <p:txBody>
          <a:bodyPr wrap="square" numCol="1" anchorCtr="0" compatLnSpc="1"/>
          <a:lstStyle/>
          <a:p>
            <a:endParaRPr lang="tr-TR" cap="none" smtClean="0">
              <a:ln>
                <a:noFill/>
              </a:ln>
            </a:endParaRPr>
          </a:p>
        </p:txBody>
      </p:sp>
      <p:sp>
        <p:nvSpPr>
          <p:cNvPr id="74755" name="Rectangle 3"/>
          <p:cNvSpPr>
            <a:spLocks noGrp="1"/>
          </p:cNvSpPr>
          <p:nvPr>
            <p:ph type="body" idx="1"/>
          </p:nvPr>
        </p:nvSpPr>
        <p:spPr>
          <a:xfrm>
            <a:off x="684213" y="685800"/>
            <a:ext cx="10072687" cy="4949825"/>
          </a:xfrm>
        </p:spPr>
        <p:txBody>
          <a:bodyPr/>
          <a:lstStyle/>
          <a:p>
            <a:pPr eaLnBrk="1" hangingPunct="1"/>
            <a:r>
              <a:rPr lang="tr-TR" smtClean="0">
                <a:solidFill>
                  <a:schemeClr val="tx1"/>
                </a:solidFill>
              </a:rPr>
              <a:t>Aynı maddede “Genel Sağlık Sigortası kurulabileceğine” dair bir hüküm yer almıştır.</a:t>
            </a:r>
          </a:p>
          <a:p>
            <a:pPr eaLnBrk="1" hangingPunct="1"/>
            <a:r>
              <a:rPr lang="tr-TR" smtClean="0">
                <a:solidFill>
                  <a:schemeClr val="tx1"/>
                </a:solidFill>
              </a:rPr>
              <a:t>Anayasamızda, Sosyal ve Ekonomik Haklar ve Ödevler bölüm başlıklı üçüncü bölümde, Ailenin Korunması başlığı altında, 41. madde olarak; “Aile, Türk toplumunun temelidir.</a:t>
            </a:r>
          </a:p>
          <a:p>
            <a:pPr eaLnBrk="1" hangingPunct="1">
              <a:lnSpc>
                <a:spcPct val="90000"/>
              </a:lnSpc>
            </a:pPr>
            <a:r>
              <a:rPr lang="tr-TR" smtClean="0">
                <a:solidFill>
                  <a:schemeClr val="tx1"/>
                </a:solidFill>
              </a:rPr>
              <a:t>Aynı maddede “Genel Sağlık Sigortası kurulabileceğine” dair bir hüküm yer almıştır.</a:t>
            </a:r>
          </a:p>
          <a:p>
            <a:pPr eaLnBrk="1" hangingPunct="1"/>
            <a:endParaRPr lang="tr-TR" smtClean="0">
              <a:solidFill>
                <a:schemeClr val="tx1"/>
              </a:solidFill>
            </a:endParaRPr>
          </a:p>
          <a:p>
            <a:endParaRPr lang="tr-TR"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p:cNvSpPr>
            <a:spLocks noGrp="1"/>
          </p:cNvSpPr>
          <p:nvPr>
            <p:ph type="title"/>
          </p:nvPr>
        </p:nvSpPr>
        <p:spPr bwMode="auto"/>
        <p:txBody>
          <a:bodyPr wrap="square" numCol="1" anchorCtr="0" compatLnSpc="1"/>
          <a:lstStyle/>
          <a:p>
            <a:pPr eaLnBrk="1" hangingPunct="1"/>
            <a:endParaRPr lang="tr-TR" cap="none" smtClean="0">
              <a:ln>
                <a:noFill/>
              </a:ln>
            </a:endParaRPr>
          </a:p>
        </p:txBody>
      </p:sp>
      <p:sp>
        <p:nvSpPr>
          <p:cNvPr id="28674" name="Rectangle 3"/>
          <p:cNvSpPr>
            <a:spLocks noGrp="1"/>
          </p:cNvSpPr>
          <p:nvPr>
            <p:ph type="body" idx="1"/>
          </p:nvPr>
        </p:nvSpPr>
        <p:spPr>
          <a:xfrm>
            <a:off x="684530" y="81280"/>
            <a:ext cx="8776335" cy="4067810"/>
          </a:xfrm>
        </p:spPr>
        <p:txBody>
          <a:bodyPr/>
          <a:lstStyle/>
          <a:p>
            <a:pPr marL="0" indent="0" eaLnBrk="1" hangingPunct="1">
              <a:lnSpc>
                <a:spcPct val="90000"/>
              </a:lnSpc>
              <a:buNone/>
            </a:pPr>
            <a:endParaRPr lang="tr-TR" smtClean="0">
              <a:solidFill>
                <a:schemeClr val="tx1"/>
              </a:solidFill>
            </a:endParaRPr>
          </a:p>
          <a:p>
            <a:pPr eaLnBrk="1" hangingPunct="1">
              <a:lnSpc>
                <a:spcPct val="90000"/>
              </a:lnSpc>
            </a:pPr>
            <a:endParaRPr lang="tr-TR" smtClean="0">
              <a:solidFill>
                <a:schemeClr val="tx1"/>
              </a:solidFill>
            </a:endParaRPr>
          </a:p>
          <a:p>
            <a:pPr eaLnBrk="1" hangingPunct="1">
              <a:lnSpc>
                <a:spcPct val="90000"/>
              </a:lnSpc>
            </a:pPr>
            <a:r>
              <a:rPr lang="tr-TR" smtClean="0">
                <a:solidFill>
                  <a:schemeClr val="tx1"/>
                </a:solidFill>
              </a:rPr>
              <a:t>Devlet, ailenin huzur ve refahı ile özellikle ananın ve çocukların korunması ve aile planlaması öğretimi ile uygulamasını sağlamak için gerekli tedbirleri alır, teşkilatı kurar” hükmü yer almaktadır.</a:t>
            </a:r>
          </a:p>
          <a:p>
            <a:pPr eaLnBrk="1" hangingPunct="1">
              <a:lnSpc>
                <a:spcPct val="90000"/>
              </a:lnSpc>
            </a:pPr>
            <a:r>
              <a:rPr lang="tr-TR" smtClean="0">
                <a:solidFill>
                  <a:schemeClr val="tx1"/>
                </a:solidFill>
              </a:rPr>
              <a:t>1983 yılında çıkartılarak uygulamaya konulan 2827 sayılı aile planlaması hizmetlerine ilişkin ikinci kanun Anayasamızın söz konusu maddesine de uygun olarak, aile planlaması hizmetlerinin kapsam ve sınırlarını genişletmiştir.</a:t>
            </a:r>
          </a:p>
          <a:p>
            <a:pPr eaLnBrk="1" hangingPunct="1">
              <a:lnSpc>
                <a:spcPct val="90000"/>
              </a:lnSpc>
            </a:pPr>
            <a:endParaRPr lang="tr-TR"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eaLnBrk="1" fontAlgn="auto" hangingPunct="1">
              <a:spcAft>
                <a:spcPts val="0"/>
              </a:spcAft>
              <a:defRPr/>
            </a:pPr>
            <a:endParaRPr lang="tr-TR"/>
          </a:p>
        </p:txBody>
      </p:sp>
      <p:sp>
        <p:nvSpPr>
          <p:cNvPr id="29698" name="İçerik Yer Tutucusu 2"/>
          <p:cNvSpPr>
            <a:spLocks noGrp="1"/>
          </p:cNvSpPr>
          <p:nvPr>
            <p:ph idx="1"/>
          </p:nvPr>
        </p:nvSpPr>
        <p:spPr>
          <a:xfrm>
            <a:off x="0" y="0"/>
            <a:ext cx="8534400" cy="3616325"/>
          </a:xfrm>
        </p:spPr>
        <p:txBody>
          <a:bodyPr/>
          <a:lstStyle/>
          <a:p>
            <a:pPr eaLnBrk="1" hangingPunct="1">
              <a:lnSpc>
                <a:spcPct val="80000"/>
              </a:lnSpc>
            </a:pPr>
            <a:r>
              <a:rPr lang="tr-TR" smtClean="0">
                <a:solidFill>
                  <a:schemeClr val="tx1"/>
                </a:solidFill>
              </a:rPr>
              <a:t>2827 sayılı kanunda aile planlaması (kanunun adı gereği nüfus planlaması adı altında), “fertlerin istedikleri sayıda ve istedikleri zaman çocuk sahibi olmaları” olarak tanımlanmıştır.</a:t>
            </a:r>
          </a:p>
          <a:p>
            <a:pPr eaLnBrk="1" hangingPunct="1">
              <a:lnSpc>
                <a:spcPct val="80000"/>
              </a:lnSpc>
            </a:pPr>
            <a:r>
              <a:rPr lang="tr-TR" smtClean="0">
                <a:solidFill>
                  <a:schemeClr val="tx1"/>
                </a:solidFill>
              </a:rPr>
              <a:t>Kanunun üçüncü maddesinde özetle, “…Bu maksatla Sağlık ve Sosyal Yardım Bakanlığı, özel teşkilat kurmaya, gebeliği önleyici ilaç ve araçları temin veya imal etmeye veya ettirmeye, muhtaç olanlara bu ilaç ve araçları parasız veya maliyetinden ucuz fiyatla vermeye veya verdirmeye veya sattırmak için tedbir almaya yetkilidir” denilmektedir. Ayrıca kanunun 4. ve 5. maddelerinde kadında ve erkekte gönüllü cerrahi sterilizasyon ve isteğe bağlı 10 haftaya kadar gebeliklerin sonlandırılması uygulamalarına da izin verilmiştir</a:t>
            </a:r>
            <a:r>
              <a:rPr lang="tr-TR" sz="500" smtClean="0">
                <a:solidFill>
                  <a:schemeClr val="tx1"/>
                </a:solidFill>
              </a:rPr>
              <a:t>.</a:t>
            </a:r>
          </a:p>
          <a:p>
            <a:pPr eaLnBrk="1" hangingPunct="1">
              <a:lnSpc>
                <a:spcPct val="80000"/>
              </a:lnSpc>
            </a:pPr>
            <a:endParaRPr lang="tr-TR" sz="700" smtClean="0"/>
          </a:p>
        </p:txBody>
      </p:sp>
    </p:spTree>
  </p:cSld>
  <p:clrMapOvr>
    <a:masterClrMapping/>
  </p:clrMapOvr>
  <p:transition spd="slow">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eaLnBrk="1" fontAlgn="auto" hangingPunct="1">
              <a:spcAft>
                <a:spcPts val="0"/>
              </a:spcAft>
              <a:defRPr/>
            </a:pPr>
            <a:endParaRPr lang="tr-TR"/>
          </a:p>
        </p:txBody>
      </p:sp>
      <p:sp>
        <p:nvSpPr>
          <p:cNvPr id="30722" name="İçerik Yer Tutucusu 2"/>
          <p:cNvSpPr>
            <a:spLocks noGrp="1"/>
          </p:cNvSpPr>
          <p:nvPr>
            <p:ph idx="1"/>
          </p:nvPr>
        </p:nvSpPr>
        <p:spPr>
          <a:xfrm>
            <a:off x="0" y="0"/>
            <a:ext cx="8534400" cy="3614738"/>
          </a:xfrm>
        </p:spPr>
        <p:txBody>
          <a:bodyPr/>
          <a:lstStyle/>
          <a:p>
            <a:pPr eaLnBrk="1" hangingPunct="1"/>
            <a:r>
              <a:rPr lang="tr-TR" smtClean="0">
                <a:solidFill>
                  <a:schemeClr val="tx1"/>
                </a:solidFill>
              </a:rPr>
              <a:t>1987 yılında “Sağlık Hizmetleri Temel Kanunu” çıkarılmıştır. Ancak bu kanunun uygulanmasına yönelik düzenlemeler yapılamadığı ve bazı maddeleri Anayasa Mahkemesi tarafından iptal edildiği için, bütünüyle uygulama imkânı bulunamamıştır.</a:t>
            </a:r>
          </a:p>
          <a:p>
            <a:pPr eaLnBrk="1" hangingPunct="1"/>
            <a:r>
              <a:rPr lang="tr-TR" smtClean="0">
                <a:solidFill>
                  <a:schemeClr val="tx1"/>
                </a:solidFill>
              </a:rPr>
              <a:t>1990 yılında Devlet Planlama Teşkilatı (DPT) tarafından, sağlık sektörü ile ilgili bir temel plan hazırlatılmış, Sağlık Bakanlığı ve Devlet Planlama Teşkilatı tarafından yürütülen bu “Sağlık Sektörü Master Plan Etüt Çalışması” bir anlamda sağlık reformlarının ele alındığı bir sürecin başlangıcını oluşturmuştur.</a:t>
            </a:r>
          </a:p>
        </p:txBody>
      </p:sp>
      <p:sp>
        <p:nvSpPr>
          <p:cNvPr id="30723" name="AutoShape 4" descr="Devlet Planlama Teşkilatı ile ilgili görsel sonucu"/>
          <p:cNvSpPr>
            <a:spLocks noChangeAspect="1" noChangeArrowheads="1"/>
          </p:cNvSpPr>
          <p:nvPr/>
        </p:nvSpPr>
        <p:spPr bwMode="auto">
          <a:xfrm>
            <a:off x="5943600" y="3276600"/>
            <a:ext cx="304800" cy="304800"/>
          </a:xfrm>
          <a:prstGeom prst="rect">
            <a:avLst/>
          </a:prstGeom>
          <a:noFill/>
          <a:ln w="9525">
            <a:noFill/>
            <a:miter lim="800000"/>
          </a:ln>
        </p:spPr>
        <p:txBody>
          <a:bodyPr/>
          <a:lstStyle/>
          <a:p>
            <a:endParaRPr lang="tr-TR"/>
          </a:p>
        </p:txBody>
      </p:sp>
      <p:sp>
        <p:nvSpPr>
          <p:cNvPr id="30724" name="AutoShape 6" descr="Devlet Planlama Teşkilatı ile ilgili görsel sonucu"/>
          <p:cNvSpPr>
            <a:spLocks noChangeAspect="1" noChangeArrowheads="1"/>
          </p:cNvSpPr>
          <p:nvPr/>
        </p:nvSpPr>
        <p:spPr bwMode="auto">
          <a:xfrm>
            <a:off x="5943600" y="3276600"/>
            <a:ext cx="304800" cy="304800"/>
          </a:xfrm>
          <a:prstGeom prst="rect">
            <a:avLst/>
          </a:prstGeom>
          <a:noFill/>
          <a:ln w="9525">
            <a:noFill/>
            <a:miter lim="800000"/>
          </a:ln>
        </p:spPr>
        <p:txBody>
          <a:bodyPr/>
          <a:lstStyle/>
          <a:p>
            <a:endParaRPr lang="tr-TR"/>
          </a:p>
        </p:txBody>
      </p:sp>
      <p:pic>
        <p:nvPicPr>
          <p:cNvPr id="30725" name="Picture 10" descr="Devlet Planlama Teşkilatı ile ilgili görsel sonucu"/>
          <p:cNvPicPr>
            <a:picLocks noChangeAspect="1" noChangeArrowheads="1"/>
          </p:cNvPicPr>
          <p:nvPr/>
        </p:nvPicPr>
        <p:blipFill>
          <a:blip r:embed="rId2"/>
          <a:srcRect/>
          <a:stretch>
            <a:fillRect/>
          </a:stretch>
        </p:blipFill>
        <p:spPr bwMode="auto">
          <a:xfrm>
            <a:off x="7331075" y="3455988"/>
            <a:ext cx="4860925" cy="3402012"/>
          </a:xfrm>
          <a:prstGeom prst="rect">
            <a:avLst/>
          </a:prstGeom>
          <a:noFill/>
          <a:ln w="9525">
            <a:noFill/>
            <a:miter lim="800000"/>
            <a:headEnd/>
            <a:tailEnd/>
          </a:ln>
        </p:spPr>
      </p:pic>
    </p:spTree>
  </p:cSld>
  <p:clrMapOvr>
    <a:masterClrMapping/>
  </p:clrMapOvr>
  <p:transition spd="slow">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Grp="1"/>
          </p:cNvSpPr>
          <p:nvPr>
            <p:ph type="title"/>
          </p:nvPr>
        </p:nvSpPr>
        <p:spPr bwMode="auto"/>
        <p:txBody>
          <a:bodyPr wrap="square" numCol="1" anchorCtr="0" compatLnSpc="1"/>
          <a:lstStyle/>
          <a:p>
            <a:pPr algn="ctr" eaLnBrk="1" hangingPunct="1"/>
            <a:r>
              <a:rPr lang="tr-TR" cap="none" smtClean="0">
                <a:ln>
                  <a:noFill/>
                </a:ln>
              </a:rPr>
              <a:t>Yeşil kart örneği:</a:t>
            </a:r>
          </a:p>
        </p:txBody>
      </p:sp>
      <p:sp>
        <p:nvSpPr>
          <p:cNvPr id="31746" name="Rectangle 3"/>
          <p:cNvSpPr>
            <a:spLocks noGrp="1"/>
          </p:cNvSpPr>
          <p:nvPr>
            <p:ph type="body" idx="1"/>
          </p:nvPr>
        </p:nvSpPr>
        <p:spPr/>
        <p:txBody>
          <a:bodyPr/>
          <a:lstStyle/>
          <a:p>
            <a:pPr eaLnBrk="1" hangingPunct="1"/>
            <a:r>
              <a:rPr lang="tr-TR" smtClean="0">
                <a:solidFill>
                  <a:schemeClr val="tx1"/>
                </a:solidFill>
              </a:rPr>
              <a:t>1992 ve 1993’de Birinci ve İkinci Ulusal Sağlık Kongreleri yapılarak, sağlık reformunun teorik çalışmalarına hız verilmiştir. 1992 yılında 3816 sayılı kanunla sosyal güvenlik kapsamında olmayan düşük gelirli vatandaşlar için yeşil kart uygulaması başlatılmıştır. Böylece sağlık hizmetlerine erişim konusunda ekonomik gücü zayıf insanların, sınırlı da olsa, sağlık sigortacılığı içine alınması sağlanmıştır.</a:t>
            </a:r>
          </a:p>
          <a:p>
            <a:pPr eaLnBrk="1" hangingPunct="1"/>
            <a:r>
              <a:rPr lang="tr-TR" smtClean="0">
                <a:solidFill>
                  <a:schemeClr val="tx1"/>
                </a:solidFill>
              </a:rPr>
              <a:t>1993 yılında Sağlık Bakanlığı tarafından hazırlanan “Ulusal Sağlık Politikası”; destek, çevre sağlığı, yaşam biçimi, sağlık hizmetlerinin sunumu, sağlıklı Türkiye hedefleri olmak üzere başlıca beş ana bölümü içermekteydi.</a:t>
            </a:r>
          </a:p>
          <a:p>
            <a:pPr eaLnBrk="1" hangingPunct="1"/>
            <a:endParaRPr lang="tr-TR" smtClean="0">
              <a:solidFill>
                <a:schemeClr val="tx1"/>
              </a:solidFill>
            </a:endParaRPr>
          </a:p>
          <a:p>
            <a:pPr eaLnBrk="1" hangingPunct="1"/>
            <a:endParaRPr lang="tr-TR" smtClean="0"/>
          </a:p>
        </p:txBody>
      </p:sp>
      <p:pic>
        <p:nvPicPr>
          <p:cNvPr id="31747" name="Picture 5" descr="yeşil kart ile ilgili görsel sonucu"/>
          <p:cNvPicPr>
            <a:picLocks noChangeAspect="1" noChangeArrowheads="1"/>
          </p:cNvPicPr>
          <p:nvPr/>
        </p:nvPicPr>
        <p:blipFill>
          <a:blip r:embed="rId2"/>
          <a:srcRect/>
          <a:stretch>
            <a:fillRect/>
          </a:stretch>
        </p:blipFill>
        <p:spPr bwMode="auto">
          <a:xfrm>
            <a:off x="8315325" y="3952875"/>
            <a:ext cx="3876675" cy="29051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eaLnBrk="1" fontAlgn="auto" hangingPunct="1">
              <a:spcAft>
                <a:spcPts val="0"/>
              </a:spcAft>
              <a:defRPr/>
            </a:pPr>
            <a:endParaRPr lang="tr-TR"/>
          </a:p>
        </p:txBody>
      </p:sp>
      <p:sp>
        <p:nvSpPr>
          <p:cNvPr id="32770" name="İçerik Yer Tutucusu 2"/>
          <p:cNvSpPr>
            <a:spLocks noGrp="1"/>
          </p:cNvSpPr>
          <p:nvPr>
            <p:ph idx="1"/>
          </p:nvPr>
        </p:nvSpPr>
        <p:spPr>
          <a:xfrm>
            <a:off x="1247775" y="0"/>
            <a:ext cx="8534400" cy="3614738"/>
          </a:xfrm>
        </p:spPr>
        <p:txBody>
          <a:bodyPr/>
          <a:lstStyle/>
          <a:p>
            <a:pPr eaLnBrk="1" hangingPunct="1"/>
            <a:r>
              <a:rPr lang="tr-TR" smtClean="0">
                <a:solidFill>
                  <a:schemeClr val="tx1"/>
                </a:solidFill>
              </a:rPr>
              <a:t>1998 yılında Genel Sağlık Sigortası, “Kişisel Sağlık Sigortası Sistemi ve Sağlık Sigortası İdaresi Başkanlığı Kuruluş ve İşleyiş Kanunu Tasarısı” adı altında, Bakanlar Kurulu’nca TBMM’ye sunulmuş, ancak kanunlaşamamıştır.</a:t>
            </a:r>
          </a:p>
          <a:p>
            <a:pPr eaLnBrk="1" hangingPunct="1"/>
            <a:r>
              <a:rPr lang="tr-TR" smtClean="0">
                <a:solidFill>
                  <a:schemeClr val="tx1"/>
                </a:solidFill>
              </a:rPr>
              <a:t>2000 yılında, Genel Sağlık Sigortası ile ilgili olarak, “Sağlık Sandığı” adı altında tanımlanan bir kanun tasarı taslağı bakanlıkların görüşüne gönderilmiş ancak bu da sonuçlanmamıştır.</a:t>
            </a:r>
          </a:p>
          <a:p>
            <a:pPr eaLnBrk="1" hangingPunct="1"/>
            <a:r>
              <a:rPr lang="tr-TR" smtClean="0">
                <a:solidFill>
                  <a:schemeClr val="tx1"/>
                </a:solidFill>
              </a:rPr>
              <a:t>1990’lı yıllarda yürütülen Sağlık Reformu çalışmalarının ana bileşenleri şunlardı:</a:t>
            </a:r>
          </a:p>
        </p:txBody>
      </p:sp>
      <p:pic>
        <p:nvPicPr>
          <p:cNvPr id="32771" name="Picture 4" descr="genel sağlık sigortası ile ilgili görsel sonucu"/>
          <p:cNvPicPr>
            <a:picLocks noChangeAspect="1" noChangeArrowheads="1"/>
          </p:cNvPicPr>
          <p:nvPr/>
        </p:nvPicPr>
        <p:blipFill>
          <a:blip r:embed="rId2"/>
          <a:srcRect/>
          <a:stretch>
            <a:fillRect/>
          </a:stretch>
        </p:blipFill>
        <p:spPr bwMode="auto">
          <a:xfrm>
            <a:off x="6477000" y="4000500"/>
            <a:ext cx="5715000" cy="2857500"/>
          </a:xfrm>
          <a:prstGeom prst="rect">
            <a:avLst/>
          </a:prstGeom>
          <a:noFill/>
          <a:ln w="9525">
            <a:noFill/>
            <a:miter lim="800000"/>
            <a:headEnd/>
            <a:tailEnd/>
          </a:ln>
        </p:spPr>
      </p:pic>
    </p:spTree>
  </p:cSld>
  <p:clrMapOvr>
    <a:masterClrMapping/>
  </p:clrMapOvr>
  <p:transition spd="slow">
    <p:split orient="vert"/>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2"/>
          <p:cNvSpPr>
            <a:spLocks noGrp="1"/>
          </p:cNvSpPr>
          <p:nvPr>
            <p:ph type="title"/>
          </p:nvPr>
        </p:nvSpPr>
        <p:spPr bwMode="auto"/>
        <p:txBody>
          <a:bodyPr wrap="square" numCol="1" anchorCtr="0" compatLnSpc="1"/>
          <a:lstStyle/>
          <a:p>
            <a:pPr eaLnBrk="1" hangingPunct="1"/>
            <a:endParaRPr lang="tr-TR" cap="none" smtClean="0">
              <a:ln>
                <a:noFill/>
              </a:ln>
            </a:endParaRPr>
          </a:p>
        </p:txBody>
      </p:sp>
      <p:sp>
        <p:nvSpPr>
          <p:cNvPr id="33794" name="Rectangle 3"/>
          <p:cNvSpPr>
            <a:spLocks noGrp="1"/>
          </p:cNvSpPr>
          <p:nvPr>
            <p:ph type="body" idx="1"/>
          </p:nvPr>
        </p:nvSpPr>
        <p:spPr/>
        <p:txBody>
          <a:bodyPr/>
          <a:lstStyle/>
          <a:p>
            <a:pPr eaLnBrk="1" hangingPunct="1"/>
            <a:r>
              <a:rPr lang="tr-TR" smtClean="0">
                <a:solidFill>
                  <a:schemeClr val="tx1"/>
                </a:solidFill>
              </a:rPr>
              <a:t>1- Sosyal güvenlik kurumlarının tek çatı altında toplanarak Genel Sağlık Sigortasının kurulması,</a:t>
            </a:r>
          </a:p>
          <a:p>
            <a:pPr eaLnBrk="1" hangingPunct="1"/>
            <a:r>
              <a:rPr lang="tr-TR" smtClean="0">
                <a:solidFill>
                  <a:schemeClr val="tx1"/>
                </a:solidFill>
              </a:rPr>
              <a:t>2- Birinci basamak sağlık hizmetlerinin aile hekimliği çerçevesinde geliştirilmesi,</a:t>
            </a:r>
          </a:p>
          <a:p>
            <a:pPr eaLnBrk="1" hangingPunct="1"/>
            <a:r>
              <a:rPr lang="tr-TR" smtClean="0">
                <a:solidFill>
                  <a:schemeClr val="tx1"/>
                </a:solidFill>
              </a:rPr>
              <a:t>3- Hastanelerin özerk sağlık işletmelerine dönüştürülmesi,</a:t>
            </a:r>
          </a:p>
          <a:p>
            <a:pPr eaLnBrk="1" hangingPunct="1"/>
            <a:r>
              <a:rPr lang="tr-TR" smtClean="0">
                <a:solidFill>
                  <a:schemeClr val="tx1"/>
                </a:solidFill>
              </a:rPr>
              <a:t>4- Sağlık Bakanlığının koruyucu sağlık hizmetlerine öncelik veren sağlık hizmetlerini planlayıp denetleyen bir yapıya kavuşturulması.</a:t>
            </a:r>
          </a:p>
          <a:p>
            <a:pPr eaLnBrk="1" hangingPunct="1"/>
            <a:r>
              <a:rPr lang="tr-TR" smtClean="0">
                <a:solidFill>
                  <a:schemeClr val="tx1"/>
                </a:solidFill>
              </a:rPr>
              <a:t>Görüldüğü gibi bu dönem, önemli teorik çalışmaların yapıldığı ancak bunların yeterince uygulama alanının bulunamadığı bir dönem olmuştur</a:t>
            </a:r>
          </a:p>
          <a:p>
            <a:pPr eaLnBrk="1" hangingPunct="1"/>
            <a:endParaRPr lang="tr-TR"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eaLnBrk="1" fontAlgn="auto" hangingPunct="1">
              <a:spcAft>
                <a:spcPts val="0"/>
              </a:spcAft>
              <a:defRPr/>
            </a:pPr>
            <a:endParaRPr lang="tr-TR"/>
          </a:p>
        </p:txBody>
      </p:sp>
      <p:sp>
        <p:nvSpPr>
          <p:cNvPr id="34818" name="İçerik Yer Tutucusu 2"/>
          <p:cNvSpPr>
            <a:spLocks noGrp="1"/>
          </p:cNvSpPr>
          <p:nvPr>
            <p:ph idx="1"/>
          </p:nvPr>
        </p:nvSpPr>
        <p:spPr>
          <a:xfrm>
            <a:off x="1477963" y="0"/>
            <a:ext cx="8534400" cy="3614738"/>
          </a:xfrm>
        </p:spPr>
        <p:txBody>
          <a:bodyPr/>
          <a:lstStyle/>
          <a:p>
            <a:pPr eaLnBrk="1" hangingPunct="1"/>
            <a:r>
              <a:rPr lang="tr-TR" sz="2400" b="1" smtClean="0">
                <a:solidFill>
                  <a:schemeClr val="tx1"/>
                </a:solidFill>
              </a:rPr>
              <a:t>2003 Yılı Sonrası Sağlık Politikaları: Türkiye Sağlıkta Dönüşüm Programı</a:t>
            </a:r>
            <a:endParaRPr lang="tr-TR" sz="2400" smtClean="0">
              <a:solidFill>
                <a:schemeClr val="tx1"/>
              </a:solidFill>
            </a:endParaRPr>
          </a:p>
          <a:p>
            <a:pPr eaLnBrk="1" hangingPunct="1"/>
            <a:r>
              <a:rPr lang="tr-TR" sz="2400" smtClean="0">
                <a:solidFill>
                  <a:schemeClr val="tx1"/>
                </a:solidFill>
              </a:rPr>
              <a:t>3 Kasım 2002 seçimlerinin hemen ardından 16 Kasım 2002 tarihinde açıklanan 58. Hükümetin Acil Eylem Planında “Herkese Sağlık” başlığı altında sağlık alanında yürütülmesi öngörülen temel hedefler belirtilmiştir.</a:t>
            </a:r>
          </a:p>
          <a:p>
            <a:pPr eaLnBrk="1" hangingPunct="1"/>
            <a:r>
              <a:rPr lang="tr-TR" sz="2400" smtClean="0">
                <a:solidFill>
                  <a:schemeClr val="tx1"/>
                </a:solidFill>
              </a:rPr>
              <a:t>Bunların başlıcaları :</a:t>
            </a:r>
          </a:p>
          <a:p>
            <a:pPr eaLnBrk="1" hangingPunct="1"/>
            <a:endParaRPr lang="tr-TR" smtClean="0"/>
          </a:p>
        </p:txBody>
      </p:sp>
      <p:pic>
        <p:nvPicPr>
          <p:cNvPr id="34819" name="Picture 4" descr="Herkese Sağlık ile ilgili görsel sonucu"/>
          <p:cNvPicPr>
            <a:picLocks noChangeAspect="1" noChangeArrowheads="1"/>
          </p:cNvPicPr>
          <p:nvPr/>
        </p:nvPicPr>
        <p:blipFill>
          <a:blip r:embed="rId2"/>
          <a:srcRect/>
          <a:stretch>
            <a:fillRect/>
          </a:stretch>
        </p:blipFill>
        <p:spPr bwMode="auto">
          <a:xfrm>
            <a:off x="2611438" y="3773488"/>
            <a:ext cx="9580562" cy="3084512"/>
          </a:xfrm>
          <a:prstGeom prst="rect">
            <a:avLst/>
          </a:prstGeom>
          <a:noFill/>
          <a:ln w="9525">
            <a:noFill/>
            <a:miter lim="800000"/>
            <a:headEnd/>
            <a:tailEnd/>
          </a:ln>
        </p:spPr>
      </p:pic>
    </p:spTree>
  </p:cSld>
  <p:clrMapOvr>
    <a:masterClrMapping/>
  </p:clrMapOvr>
  <p:transition spd="slow">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eaLnBrk="1" fontAlgn="auto" hangingPunct="1">
              <a:spcAft>
                <a:spcPts val="0"/>
              </a:spcAft>
              <a:defRPr/>
            </a:pPr>
            <a:endParaRPr lang="tr-TR"/>
          </a:p>
        </p:txBody>
      </p:sp>
      <p:sp>
        <p:nvSpPr>
          <p:cNvPr id="3" name="İçerik Yer Tutucusu 2"/>
          <p:cNvSpPr>
            <a:spLocks noGrp="1"/>
          </p:cNvSpPr>
          <p:nvPr>
            <p:ph idx="1"/>
          </p:nvPr>
        </p:nvSpPr>
        <p:spPr>
          <a:xfrm>
            <a:off x="684213" y="685800"/>
            <a:ext cx="10375900" cy="5308600"/>
          </a:xfrm>
        </p:spPr>
        <p:txBody>
          <a:bodyPr rtlCol="0">
            <a:normAutofit fontScale="47500" lnSpcReduction="20000"/>
          </a:bodyPr>
          <a:lstStyle/>
          <a:p>
            <a:pPr eaLnBrk="1" hangingPunct="1">
              <a:defRPr/>
            </a:pPr>
            <a:r>
              <a:rPr lang="tr-TR" sz="4300" dirty="0">
                <a:solidFill>
                  <a:schemeClr val="tx1"/>
                </a:solidFill>
              </a:rPr>
              <a:t>1- Sağlık Bakanlığı’nın idari ve fonksiyonel açıdan yeniden yapılandırılması,</a:t>
            </a:r>
          </a:p>
          <a:p>
            <a:pPr eaLnBrk="1" hangingPunct="1">
              <a:defRPr/>
            </a:pPr>
            <a:r>
              <a:rPr lang="tr-TR" sz="4300" dirty="0">
                <a:solidFill>
                  <a:schemeClr val="tx1"/>
                </a:solidFill>
              </a:rPr>
              <a:t>2- Tüm vatandaşların genel sağlık sigortası kapsamı altına alınması,</a:t>
            </a:r>
          </a:p>
          <a:p>
            <a:pPr eaLnBrk="1" hangingPunct="1">
              <a:defRPr/>
            </a:pPr>
            <a:r>
              <a:rPr lang="tr-TR" sz="4300" dirty="0">
                <a:solidFill>
                  <a:schemeClr val="tx1"/>
                </a:solidFill>
              </a:rPr>
              <a:t>3- Sağlık kuruluşlarının tek çatı altında toplanması,</a:t>
            </a:r>
          </a:p>
          <a:p>
            <a:pPr eaLnBrk="1" hangingPunct="1">
              <a:defRPr/>
            </a:pPr>
            <a:r>
              <a:rPr lang="tr-TR" sz="4300" dirty="0">
                <a:solidFill>
                  <a:schemeClr val="tx1"/>
                </a:solidFill>
              </a:rPr>
              <a:t>4- Hastanelerin idari ve mali açıdan özerk bir yapıya kavuşturulması,</a:t>
            </a:r>
          </a:p>
          <a:p>
            <a:pPr eaLnBrk="1" hangingPunct="1">
              <a:defRPr/>
            </a:pPr>
            <a:r>
              <a:rPr lang="tr-TR" sz="4300" dirty="0">
                <a:solidFill>
                  <a:schemeClr val="tx1"/>
                </a:solidFill>
              </a:rPr>
              <a:t>5- Aile hekimliği uygulamasına geçilmesi,</a:t>
            </a:r>
          </a:p>
          <a:p>
            <a:pPr eaLnBrk="1" hangingPunct="1">
              <a:defRPr/>
            </a:pPr>
            <a:r>
              <a:rPr lang="tr-TR" sz="4300" dirty="0">
                <a:solidFill>
                  <a:schemeClr val="tx1"/>
                </a:solidFill>
              </a:rPr>
              <a:t>6- Anne ve çocuk sağlığına özel önem verilmesi,</a:t>
            </a:r>
          </a:p>
          <a:p>
            <a:pPr eaLnBrk="1" hangingPunct="1">
              <a:defRPr/>
            </a:pPr>
            <a:r>
              <a:rPr lang="tr-TR" sz="4300" dirty="0">
                <a:solidFill>
                  <a:schemeClr val="tx1"/>
                </a:solidFill>
              </a:rPr>
              <a:t>7- Koruyucu hekimliğin yaygınlaştırılması,</a:t>
            </a:r>
          </a:p>
          <a:p>
            <a:pPr eaLnBrk="1" hangingPunct="1">
              <a:defRPr/>
            </a:pPr>
            <a:r>
              <a:rPr lang="tr-TR" sz="4300" dirty="0">
                <a:solidFill>
                  <a:schemeClr val="tx1"/>
                </a:solidFill>
              </a:rPr>
              <a:t>8- Özel sektörün sağlık alanına yatırım yapmasının özendirilmesi,</a:t>
            </a:r>
          </a:p>
          <a:p>
            <a:pPr eaLnBrk="1" hangingPunct="1">
              <a:defRPr/>
            </a:pPr>
            <a:r>
              <a:rPr lang="tr-TR" sz="4300" dirty="0">
                <a:solidFill>
                  <a:schemeClr val="tx1"/>
                </a:solidFill>
              </a:rPr>
              <a:t>9- Tüm kamu kuruluşlarında alt kademelere yetki devri,</a:t>
            </a:r>
          </a:p>
          <a:p>
            <a:pPr eaLnBrk="1" hangingPunct="1">
              <a:defRPr/>
            </a:pPr>
            <a:r>
              <a:rPr lang="tr-TR" sz="4300" dirty="0">
                <a:solidFill>
                  <a:schemeClr val="tx1"/>
                </a:solidFill>
              </a:rPr>
              <a:t>10-Kalkınmada öncelikli bölgelerde yaşanan sağlık personeli eksikliğinin giderilmesi,</a:t>
            </a:r>
          </a:p>
          <a:p>
            <a:pPr eaLnBrk="1" hangingPunct="1">
              <a:defRPr/>
            </a:pPr>
            <a:r>
              <a:rPr lang="tr-TR" sz="4300" dirty="0">
                <a:solidFill>
                  <a:schemeClr val="tx1"/>
                </a:solidFill>
              </a:rPr>
              <a:t>11-Sağlık alanında e-dönüşüm projesinin hayata geçirilmesi.</a:t>
            </a:r>
          </a:p>
          <a:p>
            <a:pPr eaLnBrk="1" fontAlgn="auto" hangingPunct="1">
              <a:defRPr/>
            </a:pPr>
            <a:endParaRPr lang="tr-TR" dirty="0">
              <a:solidFill>
                <a:schemeClr val="bg2">
                  <a:lumMod val="75000"/>
                </a:schemeClr>
              </a:solidFill>
            </a:endParaRPr>
          </a:p>
        </p:txBody>
      </p:sp>
    </p:spTree>
  </p:cSld>
  <p:clrMapOvr>
    <a:masterClrMapping/>
  </p:clrMapOvr>
  <p:transition spd="slow">
    <p:blinds dir="vert"/>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eaLnBrk="1" fontAlgn="auto" hangingPunct="1">
              <a:spcAft>
                <a:spcPts val="0"/>
              </a:spcAft>
              <a:defRPr/>
            </a:pPr>
            <a:endParaRPr lang="tr-TR"/>
          </a:p>
        </p:txBody>
      </p:sp>
      <p:sp>
        <p:nvSpPr>
          <p:cNvPr id="36866" name="İçerik Yer Tutucusu 2"/>
          <p:cNvSpPr>
            <a:spLocks noGrp="1"/>
          </p:cNvSpPr>
          <p:nvPr>
            <p:ph idx="1"/>
          </p:nvPr>
        </p:nvSpPr>
        <p:spPr>
          <a:xfrm>
            <a:off x="684213" y="468313"/>
            <a:ext cx="10768012" cy="6034087"/>
          </a:xfrm>
        </p:spPr>
        <p:txBody>
          <a:bodyPr/>
          <a:lstStyle/>
          <a:p>
            <a:pPr eaLnBrk="1" hangingPunct="1">
              <a:lnSpc>
                <a:spcPct val="90000"/>
              </a:lnSpc>
            </a:pPr>
            <a:r>
              <a:rPr lang="tr-TR" smtClean="0">
                <a:solidFill>
                  <a:schemeClr val="tx1"/>
                </a:solidFill>
              </a:rPr>
              <a:t>Acil Eylem Planı’nın belirlenmesinden hemen sonra, 2003 yılı başında Sağlıkta Dönüşüm Programı hazırlanarak Sağlık Bakanlığı tarafından kamuoyuna duyurulmuştur. Sağlıkta Dönüşüm Programı 8 tema etrafında dönüşmeyi hedeflemiştir:</a:t>
            </a:r>
          </a:p>
          <a:p>
            <a:pPr eaLnBrk="1" hangingPunct="1">
              <a:lnSpc>
                <a:spcPct val="90000"/>
              </a:lnSpc>
            </a:pPr>
            <a:r>
              <a:rPr lang="tr-TR" smtClean="0">
                <a:solidFill>
                  <a:schemeClr val="tx1"/>
                </a:solidFill>
              </a:rPr>
              <a:t>1- Planlayıcı ve denetleyici Sağlık Bakanlığı,</a:t>
            </a:r>
          </a:p>
          <a:p>
            <a:pPr eaLnBrk="1" hangingPunct="1">
              <a:lnSpc>
                <a:spcPct val="90000"/>
              </a:lnSpc>
            </a:pPr>
            <a:r>
              <a:rPr lang="tr-TR" smtClean="0">
                <a:solidFill>
                  <a:schemeClr val="tx1"/>
                </a:solidFill>
              </a:rPr>
              <a:t>2- Herkesi tek çatı altında toplayan genel sağlık sigortası,</a:t>
            </a:r>
          </a:p>
          <a:p>
            <a:pPr eaLnBrk="1" hangingPunct="1">
              <a:lnSpc>
                <a:spcPct val="90000"/>
              </a:lnSpc>
            </a:pPr>
            <a:r>
              <a:rPr lang="tr-TR" smtClean="0">
                <a:solidFill>
                  <a:schemeClr val="tx1"/>
                </a:solidFill>
              </a:rPr>
              <a:t>3- Yaygın, erişimi kolay ve güler yüzlü sağlık hizmet sistemi,</a:t>
            </a:r>
          </a:p>
          <a:p>
            <a:pPr eaLnBrk="1" hangingPunct="1">
              <a:lnSpc>
                <a:spcPct val="90000"/>
              </a:lnSpc>
            </a:pPr>
            <a:r>
              <a:rPr lang="tr-TR" smtClean="0">
                <a:solidFill>
                  <a:schemeClr val="tx1"/>
                </a:solidFill>
              </a:rPr>
              <a:t>a) Güçlendirilmiş temel sağlık hizmetleri ve aile hekimliği,</a:t>
            </a:r>
          </a:p>
          <a:p>
            <a:pPr eaLnBrk="1" hangingPunct="1">
              <a:lnSpc>
                <a:spcPct val="90000"/>
              </a:lnSpc>
            </a:pPr>
            <a:r>
              <a:rPr lang="tr-TR" smtClean="0">
                <a:solidFill>
                  <a:schemeClr val="tx1"/>
                </a:solidFill>
              </a:rPr>
              <a:t>b) Etkili, kademeli sevk zinciri,</a:t>
            </a:r>
          </a:p>
          <a:p>
            <a:pPr eaLnBrk="1" hangingPunct="1">
              <a:lnSpc>
                <a:spcPct val="90000"/>
              </a:lnSpc>
            </a:pPr>
            <a:r>
              <a:rPr lang="tr-TR" smtClean="0">
                <a:solidFill>
                  <a:schemeClr val="tx1"/>
                </a:solidFill>
              </a:rPr>
              <a:t>c) İdari ve mali özerkliğe sahip sağlık işletmeleri,</a:t>
            </a:r>
          </a:p>
          <a:p>
            <a:pPr eaLnBrk="1" hangingPunct="1">
              <a:lnSpc>
                <a:spcPct val="90000"/>
              </a:lnSpc>
              <a:buFont typeface="Wingdings 3" pitchFamily="18" charset="2"/>
              <a:buNone/>
            </a:pPr>
            <a:endParaRPr lang="tr-TR" smtClean="0">
              <a:solidFill>
                <a:schemeClr val="tx1"/>
              </a:solidFill>
            </a:endParaRPr>
          </a:p>
        </p:txBody>
      </p:sp>
    </p:spTree>
  </p:cSld>
  <p:clrMapOvr>
    <a:masterClrMapping/>
  </p:clrMapOvr>
  <p:transition spd="slow">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eaLnBrk="1" fontAlgn="auto" hangingPunct="1">
              <a:spcAft>
                <a:spcPts val="0"/>
              </a:spcAft>
              <a:defRPr/>
            </a:pPr>
            <a:endParaRPr lang="tr-TR"/>
          </a:p>
        </p:txBody>
      </p:sp>
      <p:sp>
        <p:nvSpPr>
          <p:cNvPr id="3" name="İçerik Yer Tutucusu 2"/>
          <p:cNvSpPr>
            <a:spLocks noGrp="1"/>
          </p:cNvSpPr>
          <p:nvPr>
            <p:ph idx="1"/>
          </p:nvPr>
        </p:nvSpPr>
        <p:spPr>
          <a:xfrm>
            <a:off x="1689100" y="1344613"/>
            <a:ext cx="8534400" cy="3616325"/>
          </a:xfrm>
        </p:spPr>
        <p:txBody>
          <a:bodyPr rtlCol="0">
            <a:normAutofit fontScale="92500" lnSpcReduction="20000"/>
          </a:bodyPr>
          <a:lstStyle/>
          <a:p>
            <a:pPr eaLnBrk="1" hangingPunct="1">
              <a:defRPr/>
            </a:pPr>
            <a:r>
              <a:rPr lang="tr-TR" sz="2600" b="1" dirty="0">
                <a:solidFill>
                  <a:schemeClr val="tx1"/>
                </a:solidFill>
                <a:latin typeface="Candara" panose="020E0502030303020204" pitchFamily="34" charset="0"/>
              </a:rPr>
              <a:t>Sağlık Bakanlığının Tarihçesi</a:t>
            </a:r>
            <a:endParaRPr lang="tr-TR" sz="2600" dirty="0">
              <a:solidFill>
                <a:schemeClr val="tx1"/>
              </a:solidFill>
              <a:latin typeface="Candara" panose="020E0502030303020204" pitchFamily="34" charset="0"/>
            </a:endParaRPr>
          </a:p>
          <a:p>
            <a:pPr eaLnBrk="1" hangingPunct="1">
              <a:defRPr/>
            </a:pPr>
            <a:r>
              <a:rPr lang="tr-TR" sz="2600" dirty="0">
                <a:solidFill>
                  <a:schemeClr val="tx1"/>
                </a:solidFill>
                <a:latin typeface="Candara" panose="020E0502030303020204" pitchFamily="34" charset="0"/>
              </a:rPr>
              <a:t>Selçuklu-Osmanlı tıp geleneğinde süreklilik yanında, sağlık hizmetlerinin organizasyonunda da bir kültür birliğinin varlığı söz konusudur. Cumhuriyetimizin kuruluşu ile birlikte bu yapı geliştirilirken, bütün kurumları ile devlet örgütlenmesi ve hizmet politikalarının oluşturulmasında daha çok batıya dönük bir yol izlenmiştir. Sağlık politikaları bu süreçte, dünyadaki eğilimlerden bağımsız kalamayarak, temel tercih değişiklikleri göstermiştir</a:t>
            </a:r>
            <a:r>
              <a:rPr lang="tr-TR" dirty="0">
                <a:solidFill>
                  <a:schemeClr val="tx1"/>
                </a:solidFill>
              </a:rPr>
              <a:t>.</a:t>
            </a:r>
          </a:p>
          <a:p>
            <a:pPr eaLnBrk="1" hangingPunct="1">
              <a:defRPr/>
            </a:pPr>
            <a:r>
              <a:rPr lang="tr-TR" dirty="0">
                <a:solidFill>
                  <a:schemeClr val="bg2">
                    <a:lumMod val="75000"/>
                  </a:schemeClr>
                </a:solidFill>
              </a:rPr>
              <a:t> </a:t>
            </a:r>
          </a:p>
          <a:p>
            <a:pPr eaLnBrk="1" fontAlgn="auto" hangingPunct="1">
              <a:defRPr/>
            </a:pPr>
            <a:endParaRPr lang="tr-TR" dirty="0">
              <a:solidFill>
                <a:schemeClr val="bg2">
                  <a:lumMod val="75000"/>
                </a:schemeClr>
              </a:solidFill>
            </a:endParaRPr>
          </a:p>
        </p:txBody>
      </p:sp>
    </p:spTree>
  </p:cSld>
  <p:clrMapOvr>
    <a:masterClrMapping/>
  </p:clrMapOvr>
  <p:transition spd="slow">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2"/>
          <p:cNvSpPr>
            <a:spLocks noGrp="1"/>
          </p:cNvSpPr>
          <p:nvPr>
            <p:ph type="title"/>
          </p:nvPr>
        </p:nvSpPr>
        <p:spPr bwMode="auto"/>
        <p:txBody>
          <a:bodyPr wrap="square" numCol="1" anchorCtr="0" compatLnSpc="1"/>
          <a:lstStyle/>
          <a:p>
            <a:pPr eaLnBrk="1" hangingPunct="1"/>
            <a:endParaRPr lang="tr-TR" cap="none" smtClean="0">
              <a:ln>
                <a:noFill/>
              </a:ln>
            </a:endParaRPr>
          </a:p>
        </p:txBody>
      </p:sp>
      <p:sp>
        <p:nvSpPr>
          <p:cNvPr id="37890" name="Rectangle 3"/>
          <p:cNvSpPr>
            <a:spLocks noGrp="1"/>
          </p:cNvSpPr>
          <p:nvPr>
            <p:ph type="body" idx="1"/>
          </p:nvPr>
        </p:nvSpPr>
        <p:spPr>
          <a:xfrm>
            <a:off x="596900" y="0"/>
            <a:ext cx="8534400" cy="3614738"/>
          </a:xfrm>
        </p:spPr>
        <p:txBody>
          <a:bodyPr/>
          <a:lstStyle/>
          <a:p>
            <a:pPr eaLnBrk="1" hangingPunct="1">
              <a:lnSpc>
                <a:spcPct val="90000"/>
              </a:lnSpc>
            </a:pPr>
            <a:r>
              <a:rPr lang="tr-TR" smtClean="0">
                <a:solidFill>
                  <a:schemeClr val="tx1"/>
                </a:solidFill>
              </a:rPr>
              <a:t>4- Bilgi ve beceri ile donanmış, yüksek motivasyonla çalışan sağlık insan gücü,</a:t>
            </a:r>
          </a:p>
          <a:p>
            <a:pPr eaLnBrk="1" hangingPunct="1">
              <a:lnSpc>
                <a:spcPct val="90000"/>
              </a:lnSpc>
            </a:pPr>
            <a:r>
              <a:rPr lang="tr-TR" smtClean="0">
                <a:solidFill>
                  <a:schemeClr val="tx1"/>
                </a:solidFill>
              </a:rPr>
              <a:t>5- Sistemi destekleyecek eğitim ve bilim kurumları,</a:t>
            </a:r>
          </a:p>
          <a:p>
            <a:pPr eaLnBrk="1" hangingPunct="1">
              <a:lnSpc>
                <a:spcPct val="90000"/>
              </a:lnSpc>
            </a:pPr>
            <a:r>
              <a:rPr lang="tr-TR" smtClean="0">
                <a:solidFill>
                  <a:schemeClr val="tx1"/>
                </a:solidFill>
              </a:rPr>
              <a:t>6- Nitelikli ve etkili sağlık hizmetleri için kalite ve akreditasyon,</a:t>
            </a:r>
          </a:p>
          <a:p>
            <a:pPr eaLnBrk="1" hangingPunct="1">
              <a:lnSpc>
                <a:spcPct val="90000"/>
              </a:lnSpc>
            </a:pPr>
            <a:r>
              <a:rPr lang="tr-TR" smtClean="0">
                <a:solidFill>
                  <a:schemeClr val="tx1"/>
                </a:solidFill>
              </a:rPr>
              <a:t>7- Akılcı ilaç ve malzeme yönetiminde kurumsal yapılanma,</a:t>
            </a:r>
          </a:p>
          <a:p>
            <a:pPr eaLnBrk="1" hangingPunct="1">
              <a:lnSpc>
                <a:spcPct val="90000"/>
              </a:lnSpc>
            </a:pPr>
            <a:r>
              <a:rPr lang="tr-TR" smtClean="0">
                <a:solidFill>
                  <a:schemeClr val="tx1"/>
                </a:solidFill>
              </a:rPr>
              <a:t>8- Karar sürecinde etkili bilgiye erişim: Sağlık bilgi sistemi</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eaLnBrk="1" fontAlgn="auto" hangingPunct="1">
              <a:spcAft>
                <a:spcPts val="0"/>
              </a:spcAft>
              <a:defRPr/>
            </a:pPr>
            <a:endParaRPr lang="tr-TR"/>
          </a:p>
        </p:txBody>
      </p:sp>
      <p:sp>
        <p:nvSpPr>
          <p:cNvPr id="38914" name="İçerik Yer Tutucusu 2"/>
          <p:cNvSpPr>
            <a:spLocks noGrp="1"/>
          </p:cNvSpPr>
          <p:nvPr>
            <p:ph idx="1"/>
          </p:nvPr>
        </p:nvSpPr>
        <p:spPr>
          <a:xfrm>
            <a:off x="465138" y="347663"/>
            <a:ext cx="10783887" cy="6067425"/>
          </a:xfrm>
        </p:spPr>
        <p:txBody>
          <a:bodyPr/>
          <a:lstStyle/>
          <a:p>
            <a:pPr eaLnBrk="1" hangingPunct="1"/>
            <a:r>
              <a:rPr lang="tr-TR" smtClean="0">
                <a:solidFill>
                  <a:schemeClr val="tx1"/>
                </a:solidFill>
              </a:rPr>
              <a:t>2003-2008 yılları sağlıkta önemli değişikliklerin olduğu bir dönem olmuştur. 2003 yılı başında hazırlanarak kamuoyuna duyurulan program, sosyalizasyon başta olmak üzere geçmiş birikimler ve tecrübelerden, son dönemlerde yürütülen sağlık reformu çalışmalarından ve dünyadaki başarılı örneklerden faydalanılarak hazırlanmıştır.</a:t>
            </a:r>
          </a:p>
          <a:p>
            <a:pPr eaLnBrk="1" hangingPunct="1"/>
            <a:r>
              <a:rPr lang="tr-TR" smtClean="0">
                <a:solidFill>
                  <a:schemeClr val="tx1"/>
                </a:solidFill>
              </a:rPr>
              <a:t>Cumhuriyetimizin kuruluşundan günümüze kadar sağlıkta atılan bütün adımlar değerlendirilmiş, daha önce Bakanlık bünyesinde yürütülen proje çalışmaları gözden geçirilmiş ve geçmişin olumlu mirasına sahip çıkılmıştır.</a:t>
            </a:r>
          </a:p>
          <a:p>
            <a:pPr eaLnBrk="1" hangingPunct="1"/>
            <a:r>
              <a:rPr lang="tr-TR" smtClean="0">
                <a:solidFill>
                  <a:schemeClr val="tx1"/>
                </a:solidFill>
              </a:rPr>
              <a:t>Sağlıkta Dönüşüm Programı’nın uygulamaya konduğu son birkaç yılda ülkemiz, sağlık politikalarındaki değişikliklerin kamuoyunda sıkça tartışıldığı, ortaya konan icraatların hizmet sunanlar kadar hizmet alanlar tarafından belirgin bir şekilde hissedildiği bir sürece tanıklık etmiştir.</a:t>
            </a:r>
          </a:p>
          <a:p>
            <a:pPr eaLnBrk="1" hangingPunct="1"/>
            <a:endParaRPr lang="tr-TR" smtClean="0"/>
          </a:p>
        </p:txBody>
      </p:sp>
    </p:spTree>
  </p:cSld>
  <p:clrMapOvr>
    <a:masterClrMapping/>
  </p:clrMapOvr>
  <p:transition spd="slow">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eaLnBrk="1" fontAlgn="auto" hangingPunct="1">
              <a:spcAft>
                <a:spcPts val="0"/>
              </a:spcAft>
              <a:defRPr/>
            </a:pPr>
            <a:endParaRPr lang="tr-TR"/>
          </a:p>
        </p:txBody>
      </p:sp>
      <p:sp>
        <p:nvSpPr>
          <p:cNvPr id="39938" name="İçerik Yer Tutucusu 2"/>
          <p:cNvSpPr>
            <a:spLocks noGrp="1"/>
          </p:cNvSpPr>
          <p:nvPr>
            <p:ph idx="1"/>
          </p:nvPr>
        </p:nvSpPr>
        <p:spPr>
          <a:xfrm>
            <a:off x="261938" y="187325"/>
            <a:ext cx="9637712" cy="3825875"/>
          </a:xfrm>
        </p:spPr>
        <p:txBody>
          <a:bodyPr/>
          <a:lstStyle/>
          <a:p>
            <a:pPr eaLnBrk="1" hangingPunct="1"/>
            <a:r>
              <a:rPr lang="tr-TR" smtClean="0">
                <a:solidFill>
                  <a:schemeClr val="tx1"/>
                </a:solidFill>
              </a:rPr>
              <a:t>Sağlık hizmetlerinde dün yakınma konusu olan konular değişmiş, artık kuyruklardan çok hasta memnuniyeti, sağlık hizmetine erişimden çok hasta güvenliği tartışılır olmuştur.</a:t>
            </a:r>
          </a:p>
          <a:p>
            <a:pPr eaLnBrk="1" hangingPunct="1"/>
            <a:r>
              <a:rPr lang="tr-TR" smtClean="0">
                <a:solidFill>
                  <a:schemeClr val="tx1"/>
                </a:solidFill>
              </a:rPr>
              <a:t>Parasızlıktan rehin kalan hastalar yerine, sosyal güvenliğin kapsamı ve Genel Sağlık Sigortası ana konular olmuştur. Acil hasta nakli sorunu yerine, yeterli sayı ve nitelikte yoğun bakım yatağı talepleri dile getirilir hale gelmiştir.</a:t>
            </a:r>
          </a:p>
          <a:p>
            <a:pPr eaLnBrk="1" hangingPunct="1"/>
            <a:r>
              <a:rPr lang="tr-TR" smtClean="0">
                <a:solidFill>
                  <a:schemeClr val="tx1"/>
                </a:solidFill>
              </a:rPr>
              <a:t>Aşılama oranlarındaki düşüklükler yerine aşı takvimine yeni aşıların eklenmesi tartışılmış ve hayata geçirilmiştir.</a:t>
            </a:r>
          </a:p>
          <a:p>
            <a:pPr eaLnBrk="1" hangingPunct="1"/>
            <a:r>
              <a:rPr lang="tr-TR" smtClean="0">
                <a:solidFill>
                  <a:schemeClr val="tx1"/>
                </a:solidFill>
              </a:rPr>
              <a:t>Sağlık personelimiz dün gelirlerinin azlığının sancısını çekerken, bugün gelirlerinin sürekliliğinin takipçisi durumuna gelmiştir.</a:t>
            </a:r>
          </a:p>
          <a:p>
            <a:pPr eaLnBrk="1" hangingPunct="1"/>
            <a:endParaRPr lang="tr-TR" smtClean="0">
              <a:solidFill>
                <a:schemeClr val="tx1"/>
              </a:solidFill>
            </a:endParaRPr>
          </a:p>
        </p:txBody>
      </p:sp>
    </p:spTree>
  </p:cSld>
  <p:clrMapOvr>
    <a:masterClrMapping/>
  </p:clrMapOvr>
  <p:transition spd="slow">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eaLnBrk="1" fontAlgn="auto" hangingPunct="1">
              <a:spcAft>
                <a:spcPts val="0"/>
              </a:spcAft>
              <a:defRPr/>
            </a:pPr>
            <a:endParaRPr lang="tr-TR"/>
          </a:p>
        </p:txBody>
      </p:sp>
      <p:sp>
        <p:nvSpPr>
          <p:cNvPr id="40962" name="İçerik Yer Tutucusu 2"/>
          <p:cNvSpPr>
            <a:spLocks noGrp="1"/>
          </p:cNvSpPr>
          <p:nvPr>
            <p:ph idx="1"/>
          </p:nvPr>
        </p:nvSpPr>
        <p:spPr>
          <a:xfrm>
            <a:off x="234950" y="381000"/>
            <a:ext cx="11158538" cy="5845175"/>
          </a:xfrm>
        </p:spPr>
        <p:txBody>
          <a:bodyPr/>
          <a:lstStyle/>
          <a:p>
            <a:pPr eaLnBrk="1" hangingPunct="1"/>
            <a:r>
              <a:rPr lang="tr-TR" smtClean="0">
                <a:solidFill>
                  <a:schemeClr val="tx1"/>
                </a:solidFill>
              </a:rPr>
              <a:t>Sağlık alanında atılan kararlı adımlar, kamu sektöründen özel sektöre, en yoksulumuzdan en zenginimize kadar vatandaşlarımızın hayatında yer bulmuştur.</a:t>
            </a:r>
          </a:p>
          <a:p>
            <a:pPr eaLnBrk="1" hangingPunct="1"/>
            <a:r>
              <a:rPr lang="tr-TR" smtClean="0">
                <a:solidFill>
                  <a:schemeClr val="tx1"/>
                </a:solidFill>
              </a:rPr>
              <a:t>2007 yılında 60. Cumhuriyet Hükümeti’nin kurulmasını müteakip Sağlıkta Dönüşüm Programına, edindiğimiz 5 yıllık tecrübe ve attığımız başarılı adımlar ışığında, 3 yeni başlık ilave edilmiştir:</a:t>
            </a:r>
          </a:p>
          <a:p>
            <a:pPr eaLnBrk="1" hangingPunct="1"/>
            <a:r>
              <a:rPr lang="tr-TR" smtClean="0">
                <a:solidFill>
                  <a:schemeClr val="tx1"/>
                </a:solidFill>
              </a:rPr>
              <a:t>1- Daha iyi bir gelecek için sağlığın geliştirilmesi ve sağlıklı hayat programları,</a:t>
            </a:r>
          </a:p>
          <a:p>
            <a:pPr eaLnBrk="1" hangingPunct="1"/>
            <a:r>
              <a:rPr lang="tr-TR" smtClean="0">
                <a:solidFill>
                  <a:schemeClr val="tx1"/>
                </a:solidFill>
              </a:rPr>
              <a:t>2- Tarafların harekete geçirilmesi ve sektörler arası iş birliği için çok yönlü sağlık sorumluluğu,</a:t>
            </a:r>
          </a:p>
          <a:p>
            <a:pPr eaLnBrk="1" hangingPunct="1"/>
            <a:r>
              <a:rPr lang="tr-TR" smtClean="0">
                <a:solidFill>
                  <a:schemeClr val="tx1"/>
                </a:solidFill>
              </a:rPr>
              <a:t>3- Uluslararası alanda ülkenin gücünü artıracak sınır ötesi sağlık hizmetleri</a:t>
            </a:r>
          </a:p>
        </p:txBody>
      </p:sp>
    </p:spTree>
  </p:cSld>
  <p:clrMapOvr>
    <a:masterClrMapping/>
  </p:clrMapOvr>
  <p:transition spd="slow">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Unvan 1"/>
          <p:cNvSpPr>
            <a:spLocks noGrp="1"/>
          </p:cNvSpPr>
          <p:nvPr>
            <p:ph type="title"/>
          </p:nvPr>
        </p:nvSpPr>
        <p:spPr bwMode="auto">
          <a:xfrm>
            <a:off x="1774825" y="206375"/>
            <a:ext cx="8534400" cy="1506538"/>
          </a:xfrm>
        </p:spPr>
        <p:txBody>
          <a:bodyPr wrap="square" numCol="1" anchorCtr="0" compatLnSpc="1"/>
          <a:lstStyle/>
          <a:p>
            <a:pPr algn="ctr" eaLnBrk="1" hangingPunct="1"/>
            <a:r>
              <a:rPr lang="tr-TR" b="1" cap="none" smtClean="0">
                <a:ln>
                  <a:noFill/>
                </a:ln>
              </a:rPr>
              <a:t>Koruyucu sağlık hizmetleri</a:t>
            </a:r>
          </a:p>
        </p:txBody>
      </p:sp>
      <p:sp>
        <p:nvSpPr>
          <p:cNvPr id="41986" name="İçerik Yer Tutucusu 2"/>
          <p:cNvSpPr>
            <a:spLocks noGrp="1"/>
          </p:cNvSpPr>
          <p:nvPr>
            <p:ph idx="1"/>
          </p:nvPr>
        </p:nvSpPr>
        <p:spPr>
          <a:xfrm>
            <a:off x="579438" y="1614488"/>
            <a:ext cx="11145837" cy="5875337"/>
          </a:xfrm>
        </p:spPr>
        <p:txBody>
          <a:bodyPr/>
          <a:lstStyle/>
          <a:p>
            <a:pPr eaLnBrk="1" hangingPunct="1"/>
            <a:r>
              <a:rPr lang="tr-TR" b="1" smtClean="0">
                <a:solidFill>
                  <a:schemeClr val="tx1"/>
                </a:solidFill>
              </a:rPr>
              <a:t>Koruyucu sağlık hizmetleri, Sağlığın korunması, hastalıkların önlenmesi için verilen hizmetler ile yapılan düzenlemeler koruyucu sağlık hizmetleridir.</a:t>
            </a:r>
            <a:r>
              <a:rPr lang="tr-TR" smtClean="0">
                <a:solidFill>
                  <a:schemeClr val="tx1"/>
                </a:solidFill>
              </a:rPr>
              <a:t> Sağlığı koruyucu önlemler başlıca üç düzeyde ele alınmaktadır.</a:t>
            </a:r>
          </a:p>
          <a:p>
            <a:pPr eaLnBrk="1" hangingPunct="1"/>
            <a:r>
              <a:rPr lang="tr-TR" b="1" smtClean="0">
                <a:solidFill>
                  <a:schemeClr val="tx1"/>
                </a:solidFill>
              </a:rPr>
              <a:t>Primer Koruma:</a:t>
            </a:r>
            <a:r>
              <a:rPr lang="tr-TR" smtClean="0">
                <a:solidFill>
                  <a:schemeClr val="tx1"/>
                </a:solidFill>
              </a:rPr>
              <a:t> Kişisel ya da toplumsal düzeyde sağlığı geliştirmek amacıyla, aşılanma, dengeli beslenme, çevrenin güvenli hale getirilmesi, fiziksel ve duygusal yönden iyi durumda olmak için gereken önlemlerin alınmasıdır.</a:t>
            </a:r>
          </a:p>
          <a:p>
            <a:pPr eaLnBrk="1" hangingPunct="1"/>
            <a:r>
              <a:rPr lang="tr-TR" b="1" smtClean="0">
                <a:solidFill>
                  <a:schemeClr val="tx1"/>
                </a:solidFill>
              </a:rPr>
              <a:t>Sekonder Koruma:</a:t>
            </a:r>
            <a:r>
              <a:rPr lang="tr-TR" smtClean="0">
                <a:solidFill>
                  <a:schemeClr val="tx1"/>
                </a:solidFill>
              </a:rPr>
              <a:t> Sağlığın bozulma olasılığı karşısında erken tanı ve tedavi önlemlerinin kişisel ve toplumsal düzeyde alınmasıdır.</a:t>
            </a:r>
          </a:p>
          <a:p>
            <a:pPr eaLnBrk="1" hangingPunct="1"/>
            <a:r>
              <a:rPr lang="tr-TR" b="1" smtClean="0">
                <a:solidFill>
                  <a:schemeClr val="tx1"/>
                </a:solidFill>
              </a:rPr>
              <a:t>Tersiyer Koruma:</a:t>
            </a:r>
            <a:r>
              <a:rPr lang="tr-TR" smtClean="0">
                <a:solidFill>
                  <a:schemeClr val="tx1"/>
                </a:solidFill>
              </a:rPr>
              <a:t> Hastalığa bağlı olarak gelişebilecek sakatlık ve kalıcı bozuklukların en aza indirgenmesi, hastanın yeni duruma uyumunun sağlanarak yaşam kalitesinin arttırılması için alınması gereken önlemlerdir. Bir anlamda rehabilite edici hizmetlerin alanına girmektedir.</a:t>
            </a:r>
          </a:p>
          <a:p>
            <a:pPr eaLnBrk="1" hangingPunct="1"/>
            <a:endParaRPr lang="tr-TR" smtClean="0">
              <a:solidFill>
                <a:schemeClr val="tx1"/>
              </a:solidFill>
            </a:endParaRPr>
          </a:p>
        </p:txBody>
      </p:sp>
    </p:spTree>
  </p:cSld>
  <p:clrMapOvr>
    <a:masterClrMapping/>
  </p:clrMapOvr>
  <p:transition spd="slow">
    <p:push dir="u"/>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eaLnBrk="1" fontAlgn="auto" hangingPunct="1">
              <a:spcAft>
                <a:spcPts val="0"/>
              </a:spcAft>
              <a:defRPr/>
            </a:pPr>
            <a:endParaRPr lang="tr-TR"/>
          </a:p>
        </p:txBody>
      </p:sp>
      <p:sp>
        <p:nvSpPr>
          <p:cNvPr id="43010" name="İçerik Yer Tutucusu 2"/>
          <p:cNvSpPr>
            <a:spLocks noGrp="1"/>
          </p:cNvSpPr>
          <p:nvPr>
            <p:ph idx="1"/>
          </p:nvPr>
        </p:nvSpPr>
        <p:spPr>
          <a:xfrm>
            <a:off x="293688" y="-985838"/>
            <a:ext cx="11550650" cy="6326188"/>
          </a:xfrm>
        </p:spPr>
        <p:txBody>
          <a:bodyPr/>
          <a:lstStyle/>
          <a:p>
            <a:pPr eaLnBrk="1" hangingPunct="1"/>
            <a:r>
              <a:rPr lang="tr-TR" smtClean="0">
                <a:solidFill>
                  <a:schemeClr val="tx1"/>
                </a:solidFill>
              </a:rPr>
              <a:t>Koruyucu sağlık hizmetleri, çevreye ve kişiye yönelik hizmetler olarak ikiye ayrılır.</a:t>
            </a:r>
          </a:p>
          <a:p>
            <a:pPr eaLnBrk="1" hangingPunct="1"/>
            <a:r>
              <a:rPr lang="tr-TR" b="1" smtClean="0">
                <a:solidFill>
                  <a:schemeClr val="tx1"/>
                </a:solidFill>
              </a:rPr>
              <a:t>Çevreye yönelik hizmetlerin amacı;</a:t>
            </a:r>
            <a:r>
              <a:rPr lang="tr-TR" smtClean="0">
                <a:solidFill>
                  <a:schemeClr val="tx1"/>
                </a:solidFill>
              </a:rPr>
              <a:t> çevrede sağlığı olumsuz etkileyen biyolojik, fizyolojik ve kimyasal etkenleri yok ederek veya bu etkenlerin kişileri etkilemelerini önleyerek, çevreyi olumlu hale getirmektedir. Bu hizmetlere çevre sağlığı hizmetleri denir. Bu hizmetler, bu konuda özel eğitim almış mühendis, kimyager, veteriner, biyolog, çevre sağlık teknisyeni vb. meslek üyeleri tarafından sağlanır. Çevre sağlığı hizmetleri kapsamında yürütülen hizmetlerin bir kısmı şu şekilde sıralanabilmektedir:</a:t>
            </a:r>
          </a:p>
          <a:p>
            <a:pPr eaLnBrk="1" hangingPunct="1"/>
            <a:endParaRPr lang="tr-TR" smtClean="0"/>
          </a:p>
        </p:txBody>
      </p:sp>
    </p:spTree>
  </p:cSld>
  <p:clrMapOvr>
    <a:masterClrMapping/>
  </p:clrMapOvr>
  <p:transition spd="slow">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eaLnBrk="1" fontAlgn="auto" hangingPunct="1">
              <a:spcAft>
                <a:spcPts val="0"/>
              </a:spcAft>
              <a:defRPr/>
            </a:pPr>
            <a:endParaRPr lang="tr-TR"/>
          </a:p>
        </p:txBody>
      </p:sp>
      <p:sp>
        <p:nvSpPr>
          <p:cNvPr id="44034" name="İçerik Yer Tutucusu 2"/>
          <p:cNvSpPr>
            <a:spLocks noGrp="1"/>
          </p:cNvSpPr>
          <p:nvPr>
            <p:ph idx="1"/>
          </p:nvPr>
        </p:nvSpPr>
        <p:spPr>
          <a:xfrm>
            <a:off x="684213" y="685800"/>
            <a:ext cx="10433050" cy="5468938"/>
          </a:xfrm>
        </p:spPr>
        <p:txBody>
          <a:bodyPr/>
          <a:lstStyle/>
          <a:p>
            <a:pPr eaLnBrk="1" hangingPunct="1"/>
            <a:r>
              <a:rPr lang="tr-TR" sz="2400" smtClean="0">
                <a:solidFill>
                  <a:schemeClr val="tx1"/>
                </a:solidFill>
              </a:rPr>
              <a:t>Su kaynaklarının sağlanması ve denetimi</a:t>
            </a:r>
          </a:p>
          <a:p>
            <a:pPr lvl="1" eaLnBrk="1" hangingPunct="1"/>
            <a:r>
              <a:rPr lang="tr-TR" sz="2400" smtClean="0">
                <a:solidFill>
                  <a:schemeClr val="tx1"/>
                </a:solidFill>
              </a:rPr>
              <a:t>Katı atıkların denetimi</a:t>
            </a:r>
          </a:p>
          <a:p>
            <a:pPr lvl="1" eaLnBrk="1" hangingPunct="1"/>
            <a:r>
              <a:rPr lang="tr-TR" sz="2400" smtClean="0">
                <a:solidFill>
                  <a:schemeClr val="tx1"/>
                </a:solidFill>
              </a:rPr>
              <a:t>Zararlı canlılarla mücadele</a:t>
            </a:r>
          </a:p>
          <a:p>
            <a:pPr lvl="1" eaLnBrk="1" hangingPunct="1"/>
            <a:r>
              <a:rPr lang="tr-TR" sz="2400" smtClean="0">
                <a:solidFill>
                  <a:schemeClr val="tx1"/>
                </a:solidFill>
              </a:rPr>
              <a:t>Besin sanitasyonu</a:t>
            </a:r>
          </a:p>
          <a:p>
            <a:pPr lvl="1" eaLnBrk="1" hangingPunct="1"/>
            <a:r>
              <a:rPr lang="tr-TR" sz="2400" smtClean="0">
                <a:solidFill>
                  <a:schemeClr val="tx1"/>
                </a:solidFill>
              </a:rPr>
              <a:t>Hava kirliliğinin denetimi</a:t>
            </a:r>
          </a:p>
          <a:p>
            <a:pPr lvl="1" eaLnBrk="1" hangingPunct="1"/>
            <a:r>
              <a:rPr lang="tr-TR" sz="2400" smtClean="0">
                <a:solidFill>
                  <a:schemeClr val="tx1"/>
                </a:solidFill>
              </a:rPr>
              <a:t>Gürültü kirliliğini denetimi</a:t>
            </a:r>
          </a:p>
          <a:p>
            <a:pPr lvl="1" eaLnBrk="1" hangingPunct="1"/>
            <a:r>
              <a:rPr lang="tr-TR" sz="2400" smtClean="0">
                <a:solidFill>
                  <a:schemeClr val="tx1"/>
                </a:solidFill>
              </a:rPr>
              <a:t>Radyolojik zararların denetimi</a:t>
            </a:r>
          </a:p>
          <a:p>
            <a:pPr lvl="1" eaLnBrk="1" hangingPunct="1"/>
            <a:r>
              <a:rPr lang="tr-TR" sz="2400" smtClean="0">
                <a:solidFill>
                  <a:schemeClr val="tx1"/>
                </a:solidFill>
              </a:rPr>
              <a:t>İş sağlığı</a:t>
            </a:r>
          </a:p>
          <a:p>
            <a:pPr lvl="1" eaLnBrk="1" hangingPunct="1"/>
            <a:r>
              <a:rPr lang="tr-TR" sz="2400" smtClean="0">
                <a:solidFill>
                  <a:schemeClr val="tx1"/>
                </a:solidFill>
              </a:rPr>
              <a:t>Besin kontrolü ve güvenliği</a:t>
            </a:r>
          </a:p>
          <a:p>
            <a:pPr lvl="1" eaLnBrk="1" hangingPunct="1"/>
            <a:r>
              <a:rPr lang="tr-TR" sz="2400" smtClean="0">
                <a:solidFill>
                  <a:schemeClr val="tx1"/>
                </a:solidFill>
              </a:rPr>
              <a:t>Konut sağlığı</a:t>
            </a:r>
          </a:p>
          <a:p>
            <a:pPr eaLnBrk="1" hangingPunct="1"/>
            <a:endParaRPr lang="tr-TR" smtClean="0"/>
          </a:p>
        </p:txBody>
      </p:sp>
      <p:sp>
        <p:nvSpPr>
          <p:cNvPr id="44035" name="İçerik Yer Tutucusu 2"/>
          <p:cNvSpPr/>
          <p:nvPr/>
        </p:nvSpPr>
        <p:spPr bwMode="auto">
          <a:xfrm>
            <a:off x="684213" y="685800"/>
            <a:ext cx="10433050" cy="5468938"/>
          </a:xfrm>
          <a:prstGeom prst="rect">
            <a:avLst/>
          </a:prstGeom>
          <a:noFill/>
          <a:ln w="9525">
            <a:noFill/>
            <a:miter lim="800000"/>
          </a:ln>
        </p:spPr>
        <p:txBody>
          <a:bodyPr anchor="ctr"/>
          <a:lstStyle/>
          <a:p>
            <a:pPr marL="285750" indent="-285750" defTabSz="457200">
              <a:spcBef>
                <a:spcPct val="20000"/>
              </a:spcBef>
              <a:spcAft>
                <a:spcPts val="600"/>
              </a:spcAft>
              <a:buClr>
                <a:schemeClr val="tx1"/>
              </a:buClr>
              <a:buSzPct val="80000"/>
              <a:buFont typeface="Wingdings 3" pitchFamily="18" charset="2"/>
              <a:buChar char=""/>
            </a:pPr>
            <a:r>
              <a:rPr lang="tr-TR" sz="2400">
                <a:latin typeface="Century Gothic"/>
              </a:rPr>
              <a:t>Su kaynaklarının sağlanması ve denetimi</a:t>
            </a:r>
          </a:p>
          <a:p>
            <a:pPr marL="742950" lvl="1" indent="-285750" defTabSz="457200">
              <a:spcBef>
                <a:spcPct val="20000"/>
              </a:spcBef>
              <a:spcAft>
                <a:spcPts val="600"/>
              </a:spcAft>
              <a:buClr>
                <a:schemeClr val="tx1"/>
              </a:buClr>
              <a:buSzPct val="80000"/>
              <a:buFont typeface="Wingdings 3" pitchFamily="18" charset="2"/>
              <a:buChar char=""/>
            </a:pPr>
            <a:r>
              <a:rPr lang="tr-TR" sz="2400">
                <a:latin typeface="Century Gothic"/>
              </a:rPr>
              <a:t>Katı atıkların denetimi</a:t>
            </a:r>
          </a:p>
          <a:p>
            <a:pPr marL="742950" lvl="1" indent="-285750" defTabSz="457200">
              <a:spcBef>
                <a:spcPct val="20000"/>
              </a:spcBef>
              <a:spcAft>
                <a:spcPts val="600"/>
              </a:spcAft>
              <a:buClr>
                <a:schemeClr val="tx1"/>
              </a:buClr>
              <a:buSzPct val="80000"/>
              <a:buFont typeface="Wingdings 3" pitchFamily="18" charset="2"/>
              <a:buChar char=""/>
            </a:pPr>
            <a:r>
              <a:rPr lang="tr-TR" sz="2400">
                <a:latin typeface="Century Gothic"/>
              </a:rPr>
              <a:t>Zararlı canlılarla mücadele</a:t>
            </a:r>
          </a:p>
          <a:p>
            <a:pPr marL="742950" lvl="1" indent="-285750" defTabSz="457200">
              <a:spcBef>
                <a:spcPct val="20000"/>
              </a:spcBef>
              <a:spcAft>
                <a:spcPts val="600"/>
              </a:spcAft>
              <a:buClr>
                <a:schemeClr val="tx1"/>
              </a:buClr>
              <a:buSzPct val="80000"/>
              <a:buFont typeface="Wingdings 3" pitchFamily="18" charset="2"/>
              <a:buChar char=""/>
            </a:pPr>
            <a:r>
              <a:rPr lang="tr-TR" sz="2400">
                <a:latin typeface="Century Gothic"/>
              </a:rPr>
              <a:t>Besin sanitasyonu</a:t>
            </a:r>
          </a:p>
          <a:p>
            <a:pPr marL="742950" lvl="1" indent="-285750" defTabSz="457200">
              <a:spcBef>
                <a:spcPct val="20000"/>
              </a:spcBef>
              <a:spcAft>
                <a:spcPts val="600"/>
              </a:spcAft>
              <a:buClr>
                <a:schemeClr val="tx1"/>
              </a:buClr>
              <a:buSzPct val="80000"/>
              <a:buFont typeface="Wingdings 3" pitchFamily="18" charset="2"/>
              <a:buChar char=""/>
            </a:pPr>
            <a:r>
              <a:rPr lang="tr-TR" sz="2400">
                <a:latin typeface="Century Gothic"/>
              </a:rPr>
              <a:t>Hava kirliliğinin denetimi</a:t>
            </a:r>
          </a:p>
          <a:p>
            <a:pPr marL="742950" lvl="1" indent="-285750" defTabSz="457200">
              <a:spcBef>
                <a:spcPct val="20000"/>
              </a:spcBef>
              <a:spcAft>
                <a:spcPts val="600"/>
              </a:spcAft>
              <a:buClr>
                <a:schemeClr val="tx1"/>
              </a:buClr>
              <a:buSzPct val="80000"/>
              <a:buFont typeface="Wingdings 3" pitchFamily="18" charset="2"/>
              <a:buChar char=""/>
            </a:pPr>
            <a:r>
              <a:rPr lang="tr-TR" sz="2400">
                <a:latin typeface="Century Gothic"/>
              </a:rPr>
              <a:t>Gürültü kirliliğini denetimi</a:t>
            </a:r>
          </a:p>
          <a:p>
            <a:pPr marL="742950" lvl="1" indent="-285750" defTabSz="457200">
              <a:spcBef>
                <a:spcPct val="20000"/>
              </a:spcBef>
              <a:spcAft>
                <a:spcPts val="600"/>
              </a:spcAft>
              <a:buClr>
                <a:schemeClr val="tx1"/>
              </a:buClr>
              <a:buSzPct val="80000"/>
              <a:buFont typeface="Wingdings 3" pitchFamily="18" charset="2"/>
              <a:buChar char=""/>
            </a:pPr>
            <a:r>
              <a:rPr lang="tr-TR" sz="2400">
                <a:latin typeface="Century Gothic"/>
              </a:rPr>
              <a:t>Radyolojik zararların denetimi</a:t>
            </a:r>
          </a:p>
          <a:p>
            <a:pPr marL="742950" lvl="1" indent="-285750" defTabSz="457200">
              <a:spcBef>
                <a:spcPct val="20000"/>
              </a:spcBef>
              <a:spcAft>
                <a:spcPts val="600"/>
              </a:spcAft>
              <a:buClr>
                <a:schemeClr val="tx1"/>
              </a:buClr>
              <a:buSzPct val="80000"/>
              <a:buFont typeface="Wingdings 3" pitchFamily="18" charset="2"/>
              <a:buChar char=""/>
            </a:pPr>
            <a:r>
              <a:rPr lang="tr-TR" sz="2400">
                <a:latin typeface="Century Gothic"/>
              </a:rPr>
              <a:t>İş sağlığı</a:t>
            </a:r>
          </a:p>
          <a:p>
            <a:pPr marL="742950" lvl="1" indent="-285750" defTabSz="457200">
              <a:spcBef>
                <a:spcPct val="20000"/>
              </a:spcBef>
              <a:spcAft>
                <a:spcPts val="600"/>
              </a:spcAft>
              <a:buClr>
                <a:schemeClr val="tx1"/>
              </a:buClr>
              <a:buSzPct val="80000"/>
              <a:buFont typeface="Wingdings 3" pitchFamily="18" charset="2"/>
              <a:buChar char=""/>
            </a:pPr>
            <a:r>
              <a:rPr lang="tr-TR" sz="2400">
                <a:latin typeface="Century Gothic"/>
              </a:rPr>
              <a:t>Besin kontrolü ve güvenliği</a:t>
            </a:r>
          </a:p>
          <a:p>
            <a:pPr marL="742950" lvl="1" indent="-285750" defTabSz="457200">
              <a:spcBef>
                <a:spcPct val="20000"/>
              </a:spcBef>
              <a:spcAft>
                <a:spcPts val="600"/>
              </a:spcAft>
              <a:buClr>
                <a:schemeClr val="tx1"/>
              </a:buClr>
              <a:buSzPct val="80000"/>
              <a:buFont typeface="Wingdings 3" pitchFamily="18" charset="2"/>
              <a:buChar char=""/>
            </a:pPr>
            <a:r>
              <a:rPr lang="tr-TR" sz="2400">
                <a:latin typeface="Century Gothic"/>
              </a:rPr>
              <a:t>Konut sağlığı</a:t>
            </a:r>
          </a:p>
          <a:p>
            <a:pPr marL="285750" indent="-285750" defTabSz="457200">
              <a:spcBef>
                <a:spcPct val="20000"/>
              </a:spcBef>
              <a:spcAft>
                <a:spcPts val="600"/>
              </a:spcAft>
              <a:buClr>
                <a:schemeClr val="tx1"/>
              </a:buClr>
              <a:buSzPct val="80000"/>
              <a:buFont typeface="Wingdings 3" pitchFamily="18" charset="2"/>
              <a:buChar char=""/>
            </a:pPr>
            <a:endParaRPr lang="tr-TR" sz="2000">
              <a:solidFill>
                <a:srgbClr val="0F496F"/>
              </a:solidFill>
              <a:latin typeface="Century Gothic"/>
            </a:endParaRPr>
          </a:p>
        </p:txBody>
      </p:sp>
      <p:pic>
        <p:nvPicPr>
          <p:cNvPr id="44036" name="Picture 6" descr="Su kaynaklarının sağlanması ve denetimi ile ilgili görsel sonucu"/>
          <p:cNvPicPr>
            <a:picLocks noChangeAspect="1" noChangeArrowheads="1"/>
          </p:cNvPicPr>
          <p:nvPr/>
        </p:nvPicPr>
        <p:blipFill>
          <a:blip r:embed="rId2"/>
          <a:srcRect/>
          <a:stretch>
            <a:fillRect/>
          </a:stretch>
        </p:blipFill>
        <p:spPr bwMode="auto">
          <a:xfrm>
            <a:off x="6472238" y="3140075"/>
            <a:ext cx="5719762" cy="3717925"/>
          </a:xfrm>
          <a:prstGeom prst="rect">
            <a:avLst/>
          </a:prstGeom>
          <a:noFill/>
          <a:ln w="9525">
            <a:noFill/>
            <a:miter lim="800000"/>
            <a:headEnd/>
            <a:tailEnd/>
          </a:ln>
        </p:spPr>
      </p:pic>
    </p:spTree>
  </p:cSld>
  <p:clrMapOvr>
    <a:masterClrMapping/>
  </p:clrMapOvr>
  <p:transition spd="slow">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eaLnBrk="1" fontAlgn="auto" hangingPunct="1">
              <a:spcAft>
                <a:spcPts val="0"/>
              </a:spcAft>
              <a:defRPr/>
            </a:pPr>
            <a:endParaRPr lang="tr-TR"/>
          </a:p>
        </p:txBody>
      </p:sp>
      <p:sp>
        <p:nvSpPr>
          <p:cNvPr id="45058" name="İçerik Yer Tutucusu 2"/>
          <p:cNvSpPr>
            <a:spLocks noGrp="1"/>
          </p:cNvSpPr>
          <p:nvPr>
            <p:ph idx="1"/>
          </p:nvPr>
        </p:nvSpPr>
        <p:spPr>
          <a:xfrm>
            <a:off x="320675" y="0"/>
            <a:ext cx="10085388" cy="5497513"/>
          </a:xfrm>
        </p:spPr>
        <p:txBody>
          <a:bodyPr/>
          <a:lstStyle/>
          <a:p>
            <a:pPr eaLnBrk="1" hangingPunct="1"/>
            <a:r>
              <a:rPr lang="tr-TR" b="1" smtClean="0">
                <a:solidFill>
                  <a:schemeClr val="tx1"/>
                </a:solidFill>
              </a:rPr>
              <a:t>Kişiye yönelik koruyucu sağlık hizmetleri;</a:t>
            </a:r>
            <a:r>
              <a:rPr lang="tr-TR" smtClean="0">
                <a:solidFill>
                  <a:schemeClr val="tx1"/>
                </a:solidFill>
              </a:rPr>
              <a:t> hekim, hemşire gibi sağlık meslekleri üyelerinin yürüttüğü hizmetlerdir. Bu hizmetler arasında; bağışıklama, beslenmeyi düzenleme, hastalıkların erken tanı ve tedavisi, ana çocuk sağlığı hizmetleri, aşırı doğurganlığın denetimi, ilaçla koruma, kişisel hijyen ve sağlık eğitimi bulunmaktadır. Yukarıda belirtilen sağlık hizmetleri sunan kurumlara örnek olarak şunlar verilebilir:</a:t>
            </a:r>
          </a:p>
          <a:p>
            <a:pPr eaLnBrk="1" hangingPunct="1"/>
            <a:endParaRPr lang="tr-TR" smtClean="0"/>
          </a:p>
        </p:txBody>
      </p:sp>
    </p:spTree>
  </p:cSld>
  <p:clrMapOvr>
    <a:masterClrMapping/>
  </p:clrMapOvr>
  <p:transition spd="slow">
    <p:fad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90613" y="5351463"/>
            <a:ext cx="8534400" cy="1506537"/>
          </a:xfrm>
        </p:spPr>
        <p:txBody>
          <a:bodyPr/>
          <a:lstStyle/>
          <a:p>
            <a:pPr eaLnBrk="1" fontAlgn="auto" hangingPunct="1">
              <a:spcAft>
                <a:spcPts val="0"/>
              </a:spcAft>
              <a:defRPr/>
            </a:pPr>
            <a:endParaRPr lang="tr-TR"/>
          </a:p>
        </p:txBody>
      </p:sp>
      <p:sp>
        <p:nvSpPr>
          <p:cNvPr id="3" name="İçerik Yer Tutucusu 2"/>
          <p:cNvSpPr>
            <a:spLocks noGrp="1"/>
          </p:cNvSpPr>
          <p:nvPr>
            <p:ph idx="1"/>
          </p:nvPr>
        </p:nvSpPr>
        <p:spPr>
          <a:xfrm>
            <a:off x="554038" y="-490538"/>
            <a:ext cx="10955337" cy="5672138"/>
          </a:xfrm>
        </p:spPr>
        <p:txBody>
          <a:bodyPr rtlCol="0">
            <a:normAutofit/>
          </a:bodyPr>
          <a:lstStyle/>
          <a:p>
            <a:pPr marL="0" indent="0" eaLnBrk="1" fontAlgn="auto" hangingPunct="1">
              <a:buFont typeface="Wingdings 3" pitchFamily="18" charset="2"/>
              <a:buNone/>
              <a:defRPr/>
            </a:pPr>
            <a:endParaRPr lang="tr-TR" dirty="0">
              <a:solidFill>
                <a:schemeClr val="bg2">
                  <a:lumMod val="75000"/>
                </a:schemeClr>
              </a:solidFill>
            </a:endParaRPr>
          </a:p>
          <a:p>
            <a:pPr lvl="1" eaLnBrk="1" fontAlgn="auto" hangingPunct="1">
              <a:defRPr/>
            </a:pPr>
            <a:r>
              <a:rPr lang="tr-TR" dirty="0">
                <a:solidFill>
                  <a:schemeClr val="tx1"/>
                </a:solidFill>
              </a:rPr>
              <a:t>Sağlık Evi</a:t>
            </a:r>
            <a:endParaRPr lang="tr-TR" sz="2400" dirty="0">
              <a:solidFill>
                <a:schemeClr val="tx1"/>
              </a:solidFill>
            </a:endParaRPr>
          </a:p>
          <a:p>
            <a:pPr lvl="1" eaLnBrk="1" fontAlgn="auto" hangingPunct="1">
              <a:defRPr/>
            </a:pPr>
            <a:r>
              <a:rPr lang="tr-TR" dirty="0">
                <a:solidFill>
                  <a:schemeClr val="tx1"/>
                </a:solidFill>
              </a:rPr>
              <a:t>İşyeri Reviri</a:t>
            </a:r>
            <a:endParaRPr lang="tr-TR" sz="2400" dirty="0">
              <a:solidFill>
                <a:schemeClr val="tx1"/>
              </a:solidFill>
            </a:endParaRPr>
          </a:p>
          <a:p>
            <a:pPr lvl="1" eaLnBrk="1" fontAlgn="auto" hangingPunct="1">
              <a:defRPr/>
            </a:pPr>
            <a:r>
              <a:rPr lang="tr-TR" dirty="0">
                <a:solidFill>
                  <a:schemeClr val="tx1"/>
                </a:solidFill>
              </a:rPr>
              <a:t>Sağlık Ocağı</a:t>
            </a:r>
            <a:endParaRPr lang="tr-TR" sz="2400" dirty="0">
              <a:solidFill>
                <a:schemeClr val="tx1"/>
              </a:solidFill>
            </a:endParaRPr>
          </a:p>
          <a:p>
            <a:pPr lvl="1" eaLnBrk="1" fontAlgn="auto" hangingPunct="1">
              <a:defRPr/>
            </a:pPr>
            <a:r>
              <a:rPr lang="tr-TR" dirty="0">
                <a:solidFill>
                  <a:schemeClr val="tx1"/>
                </a:solidFill>
              </a:rPr>
              <a:t>Ana Çocuk Sağlığı ve Aile Planlaması Merkezleri</a:t>
            </a:r>
            <a:endParaRPr lang="tr-TR" sz="2400" dirty="0">
              <a:solidFill>
                <a:schemeClr val="tx1"/>
              </a:solidFill>
            </a:endParaRPr>
          </a:p>
          <a:p>
            <a:pPr lvl="1" eaLnBrk="1" fontAlgn="auto" hangingPunct="1">
              <a:defRPr/>
            </a:pPr>
            <a:r>
              <a:rPr lang="tr-TR" dirty="0">
                <a:solidFill>
                  <a:schemeClr val="tx1"/>
                </a:solidFill>
              </a:rPr>
              <a:t>Dispanserler</a:t>
            </a:r>
            <a:endParaRPr lang="tr-TR" sz="2400" dirty="0">
              <a:solidFill>
                <a:schemeClr val="tx1"/>
              </a:solidFill>
            </a:endParaRPr>
          </a:p>
          <a:p>
            <a:pPr lvl="1" eaLnBrk="1" fontAlgn="auto" hangingPunct="1">
              <a:defRPr/>
            </a:pPr>
            <a:r>
              <a:rPr lang="tr-TR" dirty="0" err="1">
                <a:solidFill>
                  <a:schemeClr val="tx1"/>
                </a:solidFill>
              </a:rPr>
              <a:t>Laboratuarlar</a:t>
            </a:r>
            <a:endParaRPr lang="tr-TR" sz="2400" dirty="0">
              <a:solidFill>
                <a:schemeClr val="tx1"/>
              </a:solidFill>
            </a:endParaRPr>
          </a:p>
          <a:p>
            <a:pPr lvl="1" eaLnBrk="1" fontAlgn="auto" hangingPunct="1">
              <a:defRPr/>
            </a:pPr>
            <a:r>
              <a:rPr lang="tr-TR" dirty="0">
                <a:solidFill>
                  <a:schemeClr val="tx1"/>
                </a:solidFill>
              </a:rPr>
              <a:t>Çevre Sağlık Birimleri</a:t>
            </a:r>
            <a:endParaRPr lang="tr-TR" sz="2400" dirty="0">
              <a:solidFill>
                <a:schemeClr val="tx1"/>
              </a:solidFill>
            </a:endParaRPr>
          </a:p>
          <a:p>
            <a:pPr eaLnBrk="1" fontAlgn="auto" hangingPunct="1">
              <a:defRPr/>
            </a:pPr>
            <a:endParaRPr lang="tr-TR" dirty="0">
              <a:solidFill>
                <a:schemeClr val="bg2">
                  <a:lumMod val="75000"/>
                </a:schemeClr>
              </a:solidFill>
            </a:endParaRPr>
          </a:p>
        </p:txBody>
      </p:sp>
    </p:spTree>
  </p:cSld>
  <p:clrMapOvr>
    <a:masterClrMapping/>
  </p:clrMapOvr>
  <p:transition spd="slow">
    <p:comb/>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2"/>
          <p:cNvSpPr>
            <a:spLocks noGrp="1"/>
          </p:cNvSpPr>
          <p:nvPr>
            <p:ph type="title"/>
          </p:nvPr>
        </p:nvSpPr>
        <p:spPr bwMode="auto"/>
        <p:txBody>
          <a:bodyPr wrap="square" numCol="1" anchorCtr="0" compatLnSpc="1"/>
          <a:lstStyle/>
          <a:p>
            <a:pPr eaLnBrk="1" hangingPunct="1"/>
            <a:endParaRPr lang="tr-TR" cap="none" smtClean="0">
              <a:ln>
                <a:noFill/>
              </a:ln>
            </a:endParaRPr>
          </a:p>
        </p:txBody>
      </p:sp>
      <p:sp>
        <p:nvSpPr>
          <p:cNvPr id="47106" name="Rectangle 3"/>
          <p:cNvSpPr>
            <a:spLocks noGrp="1"/>
          </p:cNvSpPr>
          <p:nvPr>
            <p:ph type="body" idx="1"/>
          </p:nvPr>
        </p:nvSpPr>
        <p:spPr>
          <a:xfrm>
            <a:off x="684213" y="685800"/>
            <a:ext cx="10739437" cy="5646738"/>
          </a:xfrm>
        </p:spPr>
        <p:txBody>
          <a:bodyPr/>
          <a:lstStyle/>
          <a:p>
            <a:pPr algn="ctr" eaLnBrk="1" hangingPunct="1">
              <a:buFont typeface="Wingdings 3" pitchFamily="18" charset="2"/>
              <a:buNone/>
            </a:pPr>
            <a:r>
              <a:rPr lang="tr-TR" sz="6000" smtClean="0">
                <a:solidFill>
                  <a:schemeClr val="tx1"/>
                </a:solidFill>
              </a:rPr>
              <a:t>Ülkelere göre sağlık hizmetleri</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Unvan 1"/>
          <p:cNvSpPr>
            <a:spLocks noGrp="1"/>
          </p:cNvSpPr>
          <p:nvPr>
            <p:ph type="title"/>
          </p:nvPr>
        </p:nvSpPr>
        <p:spPr bwMode="auto"/>
        <p:txBody>
          <a:bodyPr wrap="square" numCol="1" anchorCtr="0" compatLnSpc="1"/>
          <a:lstStyle/>
          <a:p>
            <a:pPr algn="r" eaLnBrk="1" hangingPunct="1"/>
            <a:r>
              <a:rPr lang="tr-TR" cap="none" smtClean="0">
                <a:ln>
                  <a:noFill/>
                </a:ln>
              </a:rPr>
              <a:t>Dr. Adnan ADIVAR</a:t>
            </a:r>
          </a:p>
        </p:txBody>
      </p:sp>
      <p:sp>
        <p:nvSpPr>
          <p:cNvPr id="21506" name="İçerik Yer Tutucusu 2"/>
          <p:cNvSpPr>
            <a:spLocks noGrp="1"/>
          </p:cNvSpPr>
          <p:nvPr>
            <p:ph idx="1"/>
          </p:nvPr>
        </p:nvSpPr>
        <p:spPr>
          <a:xfrm>
            <a:off x="684213" y="685800"/>
            <a:ext cx="8593137" cy="3730625"/>
          </a:xfrm>
        </p:spPr>
        <p:txBody>
          <a:bodyPr/>
          <a:lstStyle/>
          <a:p>
            <a:pPr eaLnBrk="1" hangingPunct="1"/>
            <a:r>
              <a:rPr lang="tr-TR" sz="2400" b="1" smtClean="0">
                <a:solidFill>
                  <a:schemeClr val="tx1"/>
                </a:solidFill>
              </a:rPr>
              <a:t>1920-1923 Yılları Arası Sağlık Politikaları</a:t>
            </a:r>
            <a:endParaRPr lang="tr-TR" sz="2400" smtClean="0">
              <a:solidFill>
                <a:schemeClr val="tx1"/>
              </a:solidFill>
            </a:endParaRPr>
          </a:p>
          <a:p>
            <a:pPr eaLnBrk="1" hangingPunct="1"/>
            <a:r>
              <a:rPr lang="tr-TR" sz="2400" smtClean="0">
                <a:solidFill>
                  <a:schemeClr val="tx1"/>
                </a:solidFill>
              </a:rPr>
              <a:t>Sağlık Bakanlığı, Türkiye Büyük Millet Meclisinin açılışını takiben 3 Mayıs 1920 tarihinde 3 sayılı kanun ile kurulmuştur. İlk Sağlık Bakanı Dr. Adnan Adıvar’dır. Bu dönem sağlıkla ilgili düzenli bir kayıt fırsatı olmamış, daha çok savaş yaralarının sarılmasına ve mevzuat geliştirmeye odaklanılmıştır.</a:t>
            </a:r>
          </a:p>
          <a:p>
            <a:pPr eaLnBrk="1" hangingPunct="1"/>
            <a:endParaRPr lang="tr-TR" smtClean="0"/>
          </a:p>
        </p:txBody>
      </p:sp>
      <p:pic>
        <p:nvPicPr>
          <p:cNvPr id="21507" name="Picture 4" descr="Dr. Adnan Adıvar’dır ile ilgili görsel sonucu"/>
          <p:cNvPicPr>
            <a:picLocks noChangeAspect="1" noChangeArrowheads="1"/>
          </p:cNvPicPr>
          <p:nvPr/>
        </p:nvPicPr>
        <p:blipFill>
          <a:blip r:embed="rId2"/>
          <a:srcRect/>
          <a:stretch>
            <a:fillRect/>
          </a:stretch>
        </p:blipFill>
        <p:spPr bwMode="auto">
          <a:xfrm>
            <a:off x="9826625" y="3654425"/>
            <a:ext cx="2365375" cy="3203575"/>
          </a:xfrm>
          <a:prstGeom prst="rect">
            <a:avLst/>
          </a:prstGeom>
          <a:noFill/>
          <a:ln w="9525">
            <a:noFill/>
            <a:miter lim="800000"/>
            <a:headEnd/>
            <a:tailEnd/>
          </a:ln>
        </p:spPr>
      </p:pic>
    </p:spTree>
  </p:cSld>
  <p:clrMapOvr>
    <a:masterClrMapping/>
  </p:clrMapOvr>
  <p:transition spd="slow">
    <p:fad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eaLnBrk="1" fontAlgn="auto" hangingPunct="1">
              <a:spcAft>
                <a:spcPts val="0"/>
              </a:spcAft>
              <a:defRPr/>
            </a:pPr>
            <a:endParaRPr lang="tr-TR"/>
          </a:p>
        </p:txBody>
      </p:sp>
      <p:sp>
        <p:nvSpPr>
          <p:cNvPr id="48130" name="İçerik Yer Tutucusu 2"/>
          <p:cNvSpPr>
            <a:spLocks noGrp="1"/>
          </p:cNvSpPr>
          <p:nvPr>
            <p:ph idx="1"/>
          </p:nvPr>
        </p:nvSpPr>
        <p:spPr>
          <a:xfrm>
            <a:off x="684213" y="714375"/>
            <a:ext cx="10694987" cy="5686425"/>
          </a:xfrm>
        </p:spPr>
        <p:txBody>
          <a:bodyPr/>
          <a:lstStyle/>
          <a:p>
            <a:pPr algn="ctr" eaLnBrk="1" hangingPunct="1"/>
            <a:r>
              <a:rPr lang="tr-TR" smtClean="0">
                <a:solidFill>
                  <a:schemeClr val="tx1"/>
                </a:solidFill>
              </a:rPr>
              <a:t>BELÇİKA</a:t>
            </a:r>
          </a:p>
          <a:p>
            <a:pPr eaLnBrk="1" hangingPunct="1"/>
            <a:r>
              <a:rPr lang="tr-TR" smtClean="0">
                <a:solidFill>
                  <a:schemeClr val="tx1"/>
                </a:solidFill>
              </a:rPr>
              <a:t>SAĞLIK SİGORTASI</a:t>
            </a:r>
          </a:p>
          <a:p>
            <a:pPr eaLnBrk="1" hangingPunct="1"/>
            <a:r>
              <a:rPr lang="tr-TR" smtClean="0">
                <a:solidFill>
                  <a:schemeClr val="tx1"/>
                </a:solidFill>
              </a:rPr>
              <a:t> Temel Sigorta İsviçre’de ikamet eden tüm kişiler hastalık ve kazaya karşı sigorta yaptırmak zorundadırlar. Bu temel sigorta yaş, köken ve ikamet statüsü ne olursa olsun, herkes için zorunludur. Başvuru süresi, doğum veya İsviçre’ye yerleşme tarihinden itibaren üç aydır. İsviçre’de, 80’ nin üzerinde sağlık sigorta şirketleri bulunmaktadır. Her sağlık sigortası temel sigortada aynı hizmetleri sağlar. Bu hizmetler Sağlık Sigortası Yasası’nda (KVG) belirtilmiştir. Sağlık Sigortaları her kişinin temel sağlık sigortası başvurusunu kabul etmek zorundadır. Herkes sağlık sigortasını serbestçe seçebilir. sağlık sigortası şirketlerinin adres listesi. 13 Ayakta Tedavi Resmen onaylanmış doktorlar tarafından tedavi Yatakta Tedavi İkamet ettiğiniz kantondaki hastaneler listesinde resmen belirtilen bir hastanenin genel bölümünde tedavi ve yatılı kalma (çok yataklı oda)</a:t>
            </a:r>
          </a:p>
        </p:txBody>
      </p:sp>
    </p:spTree>
  </p:cSld>
  <p:clrMapOvr>
    <a:masterClrMapping/>
  </p:clrMapOvr>
  <p:transition spd="slow">
    <p:fad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eaLnBrk="1" fontAlgn="auto" hangingPunct="1">
              <a:spcAft>
                <a:spcPts val="0"/>
              </a:spcAft>
              <a:defRPr/>
            </a:pPr>
            <a:endParaRPr lang="tr-TR"/>
          </a:p>
        </p:txBody>
      </p:sp>
      <p:sp>
        <p:nvSpPr>
          <p:cNvPr id="49154" name="İçerik Yer Tutucusu 2"/>
          <p:cNvSpPr>
            <a:spLocks noGrp="1"/>
          </p:cNvSpPr>
          <p:nvPr>
            <p:ph idx="1"/>
          </p:nvPr>
        </p:nvSpPr>
        <p:spPr>
          <a:xfrm>
            <a:off x="350838" y="352425"/>
            <a:ext cx="10548937" cy="5641975"/>
          </a:xfrm>
        </p:spPr>
        <p:txBody>
          <a:bodyPr/>
          <a:lstStyle/>
          <a:p>
            <a:pPr eaLnBrk="1" hangingPunct="1"/>
            <a:r>
              <a:rPr lang="tr-TR" smtClean="0">
                <a:solidFill>
                  <a:schemeClr val="tx1"/>
                </a:solidFill>
              </a:rPr>
              <a:t>• Acil tedaviler </a:t>
            </a:r>
          </a:p>
          <a:p>
            <a:pPr eaLnBrk="1" hangingPunct="1"/>
            <a:r>
              <a:rPr lang="tr-TR" smtClean="0">
                <a:solidFill>
                  <a:schemeClr val="tx1"/>
                </a:solidFill>
              </a:rPr>
              <a:t>• Taşıma ve kurtarma masraflarına katkı İlaçlar Doktorlarca yazılan ilaçlar ve resmi listelerde bulunan labaratuvar tetkikleri (sipesiyaller listesi, analizler listesi) Hamilelik ve Doğum Kontrol tetkikleri, doğum masrafları, doğuma hazırlık kursları, emzirme danışmanlığı, kürtaj Sağlık Kontrolü</a:t>
            </a:r>
          </a:p>
          <a:p>
            <a:pPr eaLnBrk="1" hangingPunct="1"/>
            <a:r>
              <a:rPr lang="tr-TR" smtClean="0">
                <a:solidFill>
                  <a:schemeClr val="tx1"/>
                </a:solidFill>
              </a:rPr>
              <a:t> • Jinekolojik koruyucu muayene </a:t>
            </a:r>
          </a:p>
          <a:p>
            <a:pPr eaLnBrk="1" hangingPunct="1"/>
            <a:r>
              <a:rPr lang="tr-TR" smtClean="0">
                <a:solidFill>
                  <a:schemeClr val="tx1"/>
                </a:solidFill>
              </a:rPr>
              <a:t>• Aşılar </a:t>
            </a:r>
          </a:p>
          <a:p>
            <a:pPr eaLnBrk="1" hangingPunct="1"/>
            <a:r>
              <a:rPr lang="tr-TR" smtClean="0">
                <a:solidFill>
                  <a:schemeClr val="tx1"/>
                </a:solidFill>
              </a:rPr>
              <a:t>• Çocuklar için okul öncesi sağlık muayeneleri Rehabilitasyon Doktorun gerekli görmesi halinde, ameliyat ya da ağır hastalık sonrası yatılı rehabilitasyon, fizik tedavi ve iş terapisi Yurt dışında hastalanma Yurt dışında geçici süre bulunma durumunda acil tedaviler (örneğin tatil) 2012’den itibaren: Antroposofik tıp, homeopati, nöral terapi, fitoterapi ve Alternatif Tıp geleneksel çin tıbbı. Tek tek hizmetlerle ilgili detaylı bilgileri sağlık sigortanızın ürünler listesinde bulabilirsiniz.</a:t>
            </a:r>
          </a:p>
          <a:p>
            <a:pPr eaLnBrk="1" hangingPunct="1"/>
            <a:endParaRPr lang="tr-TR" smtClean="0">
              <a:solidFill>
                <a:schemeClr val="tx1"/>
              </a:solidFill>
            </a:endParaRPr>
          </a:p>
        </p:txBody>
      </p:sp>
    </p:spTree>
  </p:cSld>
  <p:clrMapOvr>
    <a:masterClrMapping/>
  </p:clrMapOvr>
  <p:transition spd="slow">
    <p:fad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eaLnBrk="1" fontAlgn="auto" hangingPunct="1">
              <a:spcAft>
                <a:spcPts val="0"/>
              </a:spcAft>
              <a:defRPr/>
            </a:pPr>
            <a:endParaRPr lang="tr-TR"/>
          </a:p>
        </p:txBody>
      </p:sp>
      <p:sp>
        <p:nvSpPr>
          <p:cNvPr id="50178" name="İçerik Yer Tutucusu 2"/>
          <p:cNvSpPr>
            <a:spLocks noGrp="1"/>
          </p:cNvSpPr>
          <p:nvPr>
            <p:ph idx="1"/>
          </p:nvPr>
        </p:nvSpPr>
        <p:spPr>
          <a:xfrm>
            <a:off x="684213" y="685800"/>
            <a:ext cx="9940925" cy="5032375"/>
          </a:xfrm>
        </p:spPr>
        <p:txBody>
          <a:bodyPr/>
          <a:lstStyle/>
          <a:p>
            <a:pPr eaLnBrk="1" hangingPunct="1"/>
            <a:r>
              <a:rPr lang="tr-TR" smtClean="0">
                <a:solidFill>
                  <a:schemeClr val="tx1"/>
                </a:solidFill>
              </a:rPr>
              <a:t> Temel Sağlık Sigortası, benim için hangi hizmetleri güvenceye bağlıyor?En önemli hizmetler: 14 Sağlık bakımı İsviçre’de ücretsiz mi? Hayır, aylık bir prim ödemek zorundasınız. Eğer bir doktora giderseniz maliyetin bir kısmını da üstlenmelisiniz. Sağlık sigortası primleri Sağlık sigortası için, aylık bir prim ödenmek zorundadır. 18 yaşına kadar olan çocukların masrafı daha azdır. Çoğu sağlık sigortası genç yetişkinler için (19 ila 25 yaş arası) uygun fiyatlı primler sunmaktadırlar. Sağlık sigorta şirketlerinin primleri, temel teminatlar aynı olmasına rağmen, farklı farklı yüksekliktedirler.</a:t>
            </a:r>
          </a:p>
          <a:p>
            <a:pPr eaLnBrk="1" hangingPunct="1"/>
            <a:endParaRPr lang="tr-TR" smtClean="0">
              <a:solidFill>
                <a:schemeClr val="tx1"/>
              </a:solidFill>
            </a:endParaRPr>
          </a:p>
        </p:txBody>
      </p:sp>
    </p:spTree>
  </p:cSld>
  <p:clrMapOvr>
    <a:masterClrMapping/>
  </p:clrMapOvr>
  <p:transition spd="slow">
    <p:fad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eaLnBrk="1" fontAlgn="auto" hangingPunct="1">
              <a:spcAft>
                <a:spcPts val="0"/>
              </a:spcAft>
              <a:defRPr/>
            </a:pPr>
            <a:endParaRPr lang="tr-TR"/>
          </a:p>
        </p:txBody>
      </p:sp>
      <p:sp>
        <p:nvSpPr>
          <p:cNvPr id="51202" name="İçerik Yer Tutucusu 2"/>
          <p:cNvSpPr>
            <a:spLocks noGrp="1"/>
          </p:cNvSpPr>
          <p:nvPr>
            <p:ph idx="1"/>
          </p:nvPr>
        </p:nvSpPr>
        <p:spPr>
          <a:xfrm>
            <a:off x="684213" y="685800"/>
            <a:ext cx="10288587" cy="5540375"/>
          </a:xfrm>
        </p:spPr>
        <p:txBody>
          <a:bodyPr/>
          <a:lstStyle/>
          <a:p>
            <a:pPr eaLnBrk="1" hangingPunct="1"/>
            <a:r>
              <a:rPr lang="tr-TR" smtClean="0">
                <a:solidFill>
                  <a:schemeClr val="tx1"/>
                </a:solidFill>
              </a:rPr>
              <a:t>Federal Sağlık Dairesi her yıl yerleşim bölgelerine göre sağlık sigorta şirketlerinin prim listesini açıklar Primlerin mukayese edilmesinde fayda var. Masraf paylaşımı (prim harici yıllık ödeme, limit teminat farkı ve hastane teminat farkı) Yıllık en az 300 Frank’a kadar olan doktor, hastane ve ilaç masraflarını sigortalının kendisi üstlenmelidir. Bu ödenti françis olarak adlandırılır. Çocuklar için françis ödenmesine gerek yoktur. Bir yıl içerisinde size gelen doktor faturalarının françis miktarını geçen kısmı, sağlık sigortası tarafından üstlenilmektedir. Bu ödentinin de yüzde onunu kendiniz ödemek zorundasınız. Bu pay teminat dışı kapsamında değerlendirilir ve yılda 700 Frank’ı geçemez, çocuklarda en fazla 350 Frank’tır. Hastane masrafları durumunda, hastanede kalınan her gün için 15 Frank katkı payı yapmak zorundasınız. Annelik durumunda (hamilelik ve doğum) masraflara katkıda bulunmak mecburiyetinde değilsiniz, yani ne françis, ne teminat dışı katkı ne de hastanede kalma katkısı. 15 dolar</a:t>
            </a:r>
          </a:p>
          <a:p>
            <a:pPr eaLnBrk="1" hangingPunct="1"/>
            <a:endParaRPr lang="tr-TR" smtClean="0">
              <a:solidFill>
                <a:schemeClr val="tx1"/>
              </a:solidFill>
            </a:endParaRPr>
          </a:p>
        </p:txBody>
      </p:sp>
    </p:spTree>
  </p:cSld>
  <p:clrMapOvr>
    <a:masterClrMapping/>
  </p:clrMapOvr>
  <p:transition spd="slow">
    <p:fade/>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eaLnBrk="1" fontAlgn="auto" hangingPunct="1">
              <a:spcAft>
                <a:spcPts val="0"/>
              </a:spcAft>
              <a:defRPr/>
            </a:pPr>
            <a:endParaRPr lang="tr-TR"/>
          </a:p>
        </p:txBody>
      </p:sp>
      <p:sp>
        <p:nvSpPr>
          <p:cNvPr id="52226" name="İçerik Yer Tutucusu 2"/>
          <p:cNvSpPr>
            <a:spLocks noGrp="1"/>
          </p:cNvSpPr>
          <p:nvPr>
            <p:ph idx="1"/>
          </p:nvPr>
        </p:nvSpPr>
        <p:spPr>
          <a:xfrm>
            <a:off x="684213" y="685800"/>
            <a:ext cx="10607675" cy="5729288"/>
          </a:xfrm>
        </p:spPr>
        <p:txBody>
          <a:bodyPr/>
          <a:lstStyle/>
          <a:p>
            <a:pPr eaLnBrk="1" hangingPunct="1"/>
            <a:r>
              <a:rPr lang="tr-TR" smtClean="0">
                <a:solidFill>
                  <a:schemeClr val="tx1"/>
                </a:solidFill>
              </a:rPr>
              <a:t>KAZA VE MALULLÜK SİGORTASI</a:t>
            </a:r>
          </a:p>
          <a:p>
            <a:pPr eaLnBrk="1" hangingPunct="1"/>
            <a:r>
              <a:rPr lang="tr-TR" smtClean="0">
                <a:solidFill>
                  <a:schemeClr val="tx1"/>
                </a:solidFill>
              </a:rPr>
              <a:t>Kazalar her yerde olabilir. İş kazaları, iş yerinde veya işe giderken meydana gelen kazalardır. Diğer tüm kazalar örneğin; boş zamanlarda, evde ya da spordakiler çalışma dışı kazalar olarak kabul edilir. İsviçre’de, tüm çalışanlar otomatik olarak kazalara karşı sigortalıdır. Haftada en az sekiz saat çalışanlar, ayrıca çalışma harici kazalara karşı da sigortalıdırlar. Kaza sigortası masrafları işveren ve çalışan kişi tarafından birlikte ödenir. Sizin payınıza düşen kısım aylığınızdan kesilecektir. Önemli: (Artık) çalışmıyorsanız, sağlık sigortanız bulunan şirkette bir kaza sigortası yaptırmalısınız. Bilinmesi gerekenler Kaza kapsamlı temel sigorta • Temel sağlık sigortası kapsamında kendiniz için kazalara karşı da sigorta yaptırabilirsiniz. • Şayet çalıştığınız firmada kazaya karşı sigortalı iseniz, bunu sağlık sigortası şirketine bildiriniz ve kaza sigortasının iptalini sağlayınız. Böyleci ödediğiniz primler daha düşük olur. </a:t>
            </a:r>
          </a:p>
          <a:p>
            <a:pPr eaLnBrk="1" hangingPunct="1"/>
            <a:r>
              <a:rPr lang="tr-TR" smtClean="0">
                <a:solidFill>
                  <a:schemeClr val="tx1"/>
                </a:solidFill>
              </a:rPr>
              <a:t> </a:t>
            </a:r>
          </a:p>
          <a:p>
            <a:pPr eaLnBrk="1" hangingPunct="1"/>
            <a:endParaRPr lang="tr-TR" smtClean="0">
              <a:solidFill>
                <a:schemeClr val="tx1"/>
              </a:solidFill>
            </a:endParaRPr>
          </a:p>
        </p:txBody>
      </p:sp>
    </p:spTree>
  </p:cSld>
  <p:clrMapOvr>
    <a:masterClrMapping/>
  </p:clrMapOvr>
  <p:transition spd="slow">
    <p:random/>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eaLnBrk="1" fontAlgn="auto" hangingPunct="1">
              <a:spcAft>
                <a:spcPts val="0"/>
              </a:spcAft>
              <a:defRPr/>
            </a:pPr>
            <a:endParaRPr lang="tr-TR"/>
          </a:p>
        </p:txBody>
      </p:sp>
      <p:sp>
        <p:nvSpPr>
          <p:cNvPr id="53250" name="İçerik Yer Tutucusu 2"/>
          <p:cNvSpPr>
            <a:spLocks noGrp="1"/>
          </p:cNvSpPr>
          <p:nvPr>
            <p:ph idx="1"/>
          </p:nvPr>
        </p:nvSpPr>
        <p:spPr>
          <a:xfrm>
            <a:off x="684213" y="685800"/>
            <a:ext cx="10477500" cy="5308600"/>
          </a:xfrm>
        </p:spPr>
        <p:txBody>
          <a:bodyPr/>
          <a:lstStyle/>
          <a:p>
            <a:pPr eaLnBrk="1" hangingPunct="1"/>
            <a:r>
              <a:rPr lang="tr-TR" smtClean="0">
                <a:solidFill>
                  <a:schemeClr val="tx1"/>
                </a:solidFill>
              </a:rPr>
              <a:t>TANZANYA</a:t>
            </a:r>
          </a:p>
          <a:p>
            <a:pPr eaLnBrk="1" fontAlgn="t" hangingPunct="1"/>
            <a:r>
              <a:rPr lang="tr-TR" b="1" smtClean="0">
                <a:solidFill>
                  <a:schemeClr val="tx1"/>
                </a:solidFill>
              </a:rPr>
              <a:t>Ülkenin Sağlık Koşulları</a:t>
            </a:r>
            <a:r>
              <a:rPr lang="tr-TR" smtClean="0">
                <a:solidFill>
                  <a:schemeClr val="tx1"/>
                </a:solidFill>
              </a:rPr>
              <a:t> </a:t>
            </a:r>
          </a:p>
          <a:p>
            <a:pPr eaLnBrk="1" fontAlgn="t" hangingPunct="1"/>
            <a:r>
              <a:rPr lang="tr-TR" b="1" smtClean="0">
                <a:solidFill>
                  <a:schemeClr val="tx1"/>
                </a:solidFill>
              </a:rPr>
              <a:t>Hastaneler</a:t>
            </a:r>
            <a:endParaRPr lang="tr-TR" smtClean="0">
              <a:solidFill>
                <a:schemeClr val="tx1"/>
              </a:solidFill>
            </a:endParaRPr>
          </a:p>
          <a:p>
            <a:pPr eaLnBrk="1" hangingPunct="1"/>
            <a:r>
              <a:rPr lang="tr-TR" smtClean="0">
                <a:solidFill>
                  <a:schemeClr val="tx1"/>
                </a:solidFill>
              </a:rPr>
              <a:t>Tanzanya' da tam donanımlı bir hastane bulmak güçtür.  Maddi imkanları elverenler, cerrahi operasyonlar ve ağır hastalıkların tedavisi için Hindistan, Güney Afrika ve İngiltere' ye gitmeyi tercih etmektedirler.  Yabancılar tarafından ağır olmayan hastalıkların tedavisi için tercih edilen AMI Hospital kapanmış olup, aynı ekiple SALI International adında yeni bir hastane açılmıştır. IST Medical Clinic, Aga Khan, London Clinic ve Premier Care Clinic isimli hastaneler de tercih edilmektedir. Devlet hastanelerine sağlık ve hijen koşullarının yetersizliğinden dolayı gidilmemesi önerilir</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eaLnBrk="1" fontAlgn="auto" hangingPunct="1">
              <a:spcAft>
                <a:spcPts val="0"/>
              </a:spcAft>
              <a:defRPr/>
            </a:pPr>
            <a:endParaRPr lang="tr-TR"/>
          </a:p>
        </p:txBody>
      </p:sp>
      <p:sp>
        <p:nvSpPr>
          <p:cNvPr id="54274" name="İçerik Yer Tutucusu 2"/>
          <p:cNvSpPr>
            <a:spLocks noGrp="1"/>
          </p:cNvSpPr>
          <p:nvPr>
            <p:ph idx="1"/>
          </p:nvPr>
        </p:nvSpPr>
        <p:spPr>
          <a:xfrm>
            <a:off x="684213" y="685800"/>
            <a:ext cx="10477500" cy="5497513"/>
          </a:xfrm>
        </p:spPr>
        <p:txBody>
          <a:bodyPr/>
          <a:lstStyle/>
          <a:p>
            <a:pPr eaLnBrk="1" fontAlgn="t" hangingPunct="1"/>
            <a:r>
              <a:rPr lang="tr-TR" b="1" smtClean="0">
                <a:solidFill>
                  <a:schemeClr val="tx1"/>
                </a:solidFill>
              </a:rPr>
              <a:t>Tedavi ve Yatak Ücretleri</a:t>
            </a:r>
            <a:endParaRPr lang="tr-TR" smtClean="0">
              <a:solidFill>
                <a:schemeClr val="tx1"/>
              </a:solidFill>
            </a:endParaRPr>
          </a:p>
          <a:p>
            <a:pPr eaLnBrk="1" fontAlgn="t" hangingPunct="1"/>
            <a:r>
              <a:rPr lang="tr-TR" smtClean="0">
                <a:solidFill>
                  <a:schemeClr val="tx1"/>
                </a:solidFill>
              </a:rPr>
              <a:t>Yukarıda bahsi geçen özel hastaneler, muayene ve konsültasyon için 50-70 ABD Doları ücret uygulamaktadır. Hastalığın niteliğine ve durumuna göre 15-50 ABD Doları arasında değişen tahliller yapılabilmektedir. Yatış gerektiren tedavilerde ise kalınan gün sayısına bağlı olarak değişmekle birlikte yaklaşık 500-750 ABD Doları toplamında hastane faturası ödenmektedir. Yatak ücretleri tek kişilik oda için gecelik 200 ABD Doları, iki kişilik oda için gecelik 100 ABD Dolarıdır. IST Medical Clinic, London Clinic ve Premier Care Clinic yataklı tedavi imkanı bulunmamaktadır. </a:t>
            </a:r>
          </a:p>
          <a:p>
            <a:pPr eaLnBrk="1" hangingPunct="1"/>
            <a:endParaRPr lang="tr-TR" smtClean="0">
              <a:solidFill>
                <a:schemeClr val="tx1"/>
              </a:solidFill>
            </a:endParaRPr>
          </a:p>
        </p:txBody>
      </p:sp>
    </p:spTree>
  </p:cSld>
  <p:clrMapOvr>
    <a:masterClrMapping/>
  </p:clrMapOvr>
  <p:transition spd="slow">
    <p:random/>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eaLnBrk="1" fontAlgn="auto" hangingPunct="1">
              <a:spcAft>
                <a:spcPts val="0"/>
              </a:spcAft>
              <a:defRPr/>
            </a:pPr>
            <a:endParaRPr lang="tr-TR"/>
          </a:p>
        </p:txBody>
      </p:sp>
      <p:sp>
        <p:nvSpPr>
          <p:cNvPr id="55298" name="İçerik Yer Tutucusu 2"/>
          <p:cNvSpPr>
            <a:spLocks noGrp="1"/>
          </p:cNvSpPr>
          <p:nvPr>
            <p:ph idx="1"/>
          </p:nvPr>
        </p:nvSpPr>
        <p:spPr>
          <a:xfrm>
            <a:off x="684213" y="685800"/>
            <a:ext cx="10636250" cy="5889625"/>
          </a:xfrm>
        </p:spPr>
        <p:txBody>
          <a:bodyPr/>
          <a:lstStyle/>
          <a:p>
            <a:pPr eaLnBrk="1" fontAlgn="t" hangingPunct="1"/>
            <a:r>
              <a:rPr lang="tr-TR" b="1" smtClean="0">
                <a:solidFill>
                  <a:schemeClr val="tx1"/>
                </a:solidFill>
              </a:rPr>
              <a:t>Sağlık Sigortası ve Primler</a:t>
            </a:r>
            <a:endParaRPr lang="tr-TR" smtClean="0">
              <a:solidFill>
                <a:schemeClr val="tx1"/>
              </a:solidFill>
            </a:endParaRPr>
          </a:p>
          <a:p>
            <a:pPr eaLnBrk="1" hangingPunct="1"/>
            <a:r>
              <a:rPr lang="tr-TR" smtClean="0">
                <a:solidFill>
                  <a:schemeClr val="tx1"/>
                </a:solidFill>
              </a:rPr>
              <a:t>Tanzanya’da faaliyet gösteren sigorta şirketleri vasıtasıyla özel sağlık sigortası yaptırmak mümkündür. Özel sağlık sigortası alanında en bilinen ve yaygın şirketler Strategis, Resolution, Jubilee, AAR’dir. Ödenen sağlık sigortası primleri, sigorta poliçesinin kapsamına ve sigortalının talebine bağlı olarak değişmektedir. Individual, bronze, silver, gold gibi farklı kapsamlı sağlık sigortası paketleri mevcuttur. En dar kapsamlı pakete ait yıllık sigorta ücreti 1000 ABD Dolarından başlamaktadır.</a:t>
            </a:r>
          </a:p>
        </p:txBody>
      </p:sp>
    </p:spTree>
  </p:cSld>
  <p:clrMapOvr>
    <a:masterClrMapping/>
  </p:clrMapOvr>
  <p:transition spd="slow">
    <p:fade/>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643188" y="6103938"/>
            <a:ext cx="8534400" cy="1508125"/>
          </a:xfrm>
        </p:spPr>
        <p:txBody>
          <a:bodyPr/>
          <a:lstStyle/>
          <a:p>
            <a:pPr eaLnBrk="1" fontAlgn="auto" hangingPunct="1">
              <a:spcAft>
                <a:spcPts val="0"/>
              </a:spcAft>
              <a:defRPr/>
            </a:pPr>
            <a:endParaRPr lang="tr-TR"/>
          </a:p>
        </p:txBody>
      </p:sp>
      <p:sp>
        <p:nvSpPr>
          <p:cNvPr id="56322" name="İçerik Yer Tutucusu 2"/>
          <p:cNvSpPr>
            <a:spLocks noGrp="1"/>
          </p:cNvSpPr>
          <p:nvPr>
            <p:ph idx="1"/>
          </p:nvPr>
        </p:nvSpPr>
        <p:spPr>
          <a:xfrm>
            <a:off x="352425" y="149225"/>
            <a:ext cx="10825163" cy="5418138"/>
          </a:xfrm>
        </p:spPr>
        <p:txBody>
          <a:bodyPr/>
          <a:lstStyle/>
          <a:p>
            <a:pPr eaLnBrk="1" fontAlgn="t" hangingPunct="1"/>
            <a:r>
              <a:rPr lang="tr-TR" b="1" smtClean="0">
                <a:solidFill>
                  <a:schemeClr val="tx1"/>
                </a:solidFill>
              </a:rPr>
              <a:t>İçme Suyu Temin Koşulları</a:t>
            </a:r>
            <a:endParaRPr lang="tr-TR" smtClean="0">
              <a:solidFill>
                <a:schemeClr val="tx1"/>
              </a:solidFill>
            </a:endParaRPr>
          </a:p>
          <a:p>
            <a:pPr eaLnBrk="1" fontAlgn="t" hangingPunct="1"/>
            <a:r>
              <a:rPr lang="tr-TR" smtClean="0">
                <a:solidFill>
                  <a:schemeClr val="tx1"/>
                </a:solidFill>
              </a:rPr>
              <a:t>Tanzanya halkı açısından sağlıklı ve temiz içme suyu temin etmek oldukça güçtür. Kapalı şişe içme sularının tercih edilmesi gerekmektedir. Çeşme suyunun kesinlikle içilmemesi önerilir. </a:t>
            </a:r>
          </a:p>
          <a:p>
            <a:pPr eaLnBrk="1" hangingPunct="1"/>
            <a:endParaRPr lang="tr-TR" smtClean="0">
              <a:solidFill>
                <a:schemeClr val="tx1"/>
              </a:solidFill>
            </a:endParaRPr>
          </a:p>
        </p:txBody>
      </p:sp>
    </p:spTree>
  </p:cSld>
  <p:clrMapOvr>
    <a:masterClrMapping/>
  </p:clrMapOvr>
  <p:transition spd="slow">
    <p:fade/>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2"/>
          <p:cNvSpPr>
            <a:spLocks noGrp="1"/>
          </p:cNvSpPr>
          <p:nvPr>
            <p:ph type="title"/>
          </p:nvPr>
        </p:nvSpPr>
        <p:spPr bwMode="auto">
          <a:xfrm>
            <a:off x="1598613" y="392113"/>
            <a:ext cx="8534400" cy="1506537"/>
          </a:xfrm>
        </p:spPr>
        <p:txBody>
          <a:bodyPr wrap="square" numCol="1" anchorCtr="0" compatLnSpc="1">
            <a:normAutofit fontScale="90000"/>
          </a:bodyPr>
          <a:lstStyle/>
          <a:p>
            <a:pPr algn="ctr" eaLnBrk="1" hangingPunct="1"/>
            <a:r>
              <a:rPr lang="tr-TR" sz="4400" cap="none" smtClean="0">
                <a:ln>
                  <a:noFill/>
                </a:ln>
              </a:rPr>
              <a:t>Türkiye ile AB’nin sağlık hizmetleri karşılaştırması</a:t>
            </a:r>
            <a:br>
              <a:rPr lang="tr-TR" sz="4400" cap="none" smtClean="0">
                <a:ln>
                  <a:noFill/>
                </a:ln>
              </a:rPr>
            </a:br>
            <a:endParaRPr lang="tr-TR" sz="4400" cap="none" smtClean="0">
              <a:ln>
                <a:noFill/>
              </a:ln>
            </a:endParaRPr>
          </a:p>
        </p:txBody>
      </p:sp>
      <p:sp>
        <p:nvSpPr>
          <p:cNvPr id="57346" name="Rectangle 3"/>
          <p:cNvSpPr>
            <a:spLocks noGrp="1"/>
          </p:cNvSpPr>
          <p:nvPr>
            <p:ph type="body" idx="1"/>
          </p:nvPr>
        </p:nvSpPr>
        <p:spPr>
          <a:xfrm>
            <a:off x="1501775" y="0"/>
            <a:ext cx="10871200" cy="5864225"/>
          </a:xfrm>
        </p:spPr>
        <p:txBody>
          <a:bodyPr/>
          <a:lstStyle/>
          <a:p>
            <a:pPr algn="ctr" eaLnBrk="1" hangingPunct="1"/>
            <a:endParaRPr lang="tr-TR" sz="4800" smtClean="0">
              <a:solidFill>
                <a:schemeClr val="tx1"/>
              </a:solidFill>
            </a:endParaRPr>
          </a:p>
        </p:txBody>
      </p:sp>
      <p:pic>
        <p:nvPicPr>
          <p:cNvPr id="57347" name="Picture 5" descr="turkiye ab ile ilgili görsel sonucu"/>
          <p:cNvPicPr>
            <a:picLocks noChangeAspect="1" noChangeArrowheads="1"/>
          </p:cNvPicPr>
          <p:nvPr/>
        </p:nvPicPr>
        <p:blipFill>
          <a:blip r:embed="rId2"/>
          <a:srcRect/>
          <a:stretch>
            <a:fillRect/>
          </a:stretch>
        </p:blipFill>
        <p:spPr bwMode="auto">
          <a:xfrm>
            <a:off x="0" y="1649413"/>
            <a:ext cx="12192000" cy="520858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Unvan 1"/>
          <p:cNvSpPr>
            <a:spLocks noGrp="1"/>
          </p:cNvSpPr>
          <p:nvPr>
            <p:ph type="title"/>
          </p:nvPr>
        </p:nvSpPr>
        <p:spPr bwMode="auto"/>
        <p:txBody>
          <a:bodyPr wrap="square" numCol="1" anchorCtr="0" compatLnSpc="1"/>
          <a:lstStyle/>
          <a:p>
            <a:pPr algn="r" eaLnBrk="1" hangingPunct="1"/>
            <a:r>
              <a:rPr lang="tr-TR" cap="none" smtClean="0">
                <a:ln>
                  <a:noFill/>
                </a:ln>
              </a:rPr>
              <a:t>Dr. Refik SAYDAM</a:t>
            </a:r>
          </a:p>
        </p:txBody>
      </p:sp>
      <p:sp>
        <p:nvSpPr>
          <p:cNvPr id="22530" name="İçerik Yer Tutucusu 2"/>
          <p:cNvSpPr>
            <a:spLocks noGrp="1"/>
          </p:cNvSpPr>
          <p:nvPr>
            <p:ph idx="1"/>
          </p:nvPr>
        </p:nvSpPr>
        <p:spPr/>
        <p:txBody>
          <a:bodyPr/>
          <a:lstStyle/>
          <a:p>
            <a:pPr eaLnBrk="1" hangingPunct="1"/>
            <a:r>
              <a:rPr lang="tr-TR" sz="2400" b="1" smtClean="0">
                <a:solidFill>
                  <a:schemeClr val="tx1"/>
                </a:solidFill>
              </a:rPr>
              <a:t>1923-1946 Yılları Arası Sağlık Politikaları</a:t>
            </a:r>
            <a:endParaRPr lang="tr-TR" sz="2400" smtClean="0">
              <a:solidFill>
                <a:schemeClr val="tx1"/>
              </a:solidFill>
            </a:endParaRPr>
          </a:p>
          <a:p>
            <a:pPr eaLnBrk="1" hangingPunct="1"/>
            <a:r>
              <a:rPr lang="tr-TR" sz="2400" smtClean="0">
                <a:solidFill>
                  <a:schemeClr val="tx1"/>
                </a:solidFill>
              </a:rPr>
              <a:t>Cumhuriyetin ilanı sonrası Sağlık Bakanı olan Dr. Refik Saydam 1937 yılına kadar süren bakanlığı süresince, ülkemizin sağlık hizmetlerinin kuruluşunda ve gelişmesinde büyük katkılar sağlamıştır. 1923 yılında, ülkemizde sağlık hizmetleri hükümet, belediye ve karantina tabiplikleri, küçük sıhhiye memurlukları, 86 adet yataklı tedavi kurumu, 6.437 hasta yatağı, 554 hekim, 69 eczacı, 4 hemşire, 560 sağlık memuru ve 136 ebe ile veriliyordu.</a:t>
            </a:r>
          </a:p>
          <a:p>
            <a:pPr eaLnBrk="1" hangingPunct="1"/>
            <a:endParaRPr lang="tr-TR" sz="2400" smtClean="0">
              <a:solidFill>
                <a:schemeClr val="tx1"/>
              </a:solidFill>
            </a:endParaRPr>
          </a:p>
        </p:txBody>
      </p:sp>
      <p:pic>
        <p:nvPicPr>
          <p:cNvPr id="22531" name="Picture 4" descr="Dr. Refik Saydam ile ilgili görsel sonucu"/>
          <p:cNvPicPr>
            <a:picLocks noChangeAspect="1" noChangeArrowheads="1"/>
          </p:cNvPicPr>
          <p:nvPr/>
        </p:nvPicPr>
        <p:blipFill>
          <a:blip r:embed="rId2"/>
          <a:srcRect/>
          <a:stretch>
            <a:fillRect/>
          </a:stretch>
        </p:blipFill>
        <p:spPr bwMode="auto">
          <a:xfrm>
            <a:off x="9501188" y="3275013"/>
            <a:ext cx="2690812" cy="3582987"/>
          </a:xfrm>
          <a:prstGeom prst="rect">
            <a:avLst/>
          </a:prstGeom>
          <a:noFill/>
          <a:ln w="9525">
            <a:noFill/>
            <a:miter lim="800000"/>
            <a:headEnd/>
            <a:tailEnd/>
          </a:ln>
        </p:spPr>
      </p:pic>
    </p:spTree>
  </p:cSld>
  <p:clrMapOvr>
    <a:masterClrMapping/>
  </p:clrMapOvr>
  <p:transition spd="slow">
    <p:fade/>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Rectangle 2"/>
          <p:cNvSpPr>
            <a:spLocks noGrp="1"/>
          </p:cNvSpPr>
          <p:nvPr>
            <p:ph type="title"/>
          </p:nvPr>
        </p:nvSpPr>
        <p:spPr bwMode="auto"/>
        <p:txBody>
          <a:bodyPr wrap="square" numCol="1" anchorCtr="0" compatLnSpc="1"/>
          <a:lstStyle/>
          <a:p>
            <a:pPr eaLnBrk="1" hangingPunct="1"/>
            <a:endParaRPr lang="tr-TR" cap="none" smtClean="0">
              <a:ln>
                <a:noFill/>
              </a:ln>
            </a:endParaRPr>
          </a:p>
        </p:txBody>
      </p:sp>
      <p:sp>
        <p:nvSpPr>
          <p:cNvPr id="58370" name="Rectangle 3"/>
          <p:cNvSpPr>
            <a:spLocks noGrp="1"/>
          </p:cNvSpPr>
          <p:nvPr>
            <p:ph type="body" idx="1"/>
          </p:nvPr>
        </p:nvSpPr>
        <p:spPr>
          <a:xfrm>
            <a:off x="627063" y="323850"/>
            <a:ext cx="10698162" cy="5849938"/>
          </a:xfrm>
        </p:spPr>
        <p:txBody>
          <a:bodyPr/>
          <a:lstStyle/>
          <a:p>
            <a:pPr eaLnBrk="1" hangingPunct="1"/>
            <a:r>
              <a:rPr lang="tr-TR" smtClean="0">
                <a:solidFill>
                  <a:schemeClr val="tx1"/>
                </a:solidFill>
              </a:rPr>
              <a:t>TÜRKİYE’DEKİ MEVCUT SAĞLIK DÜZEYİ ve TÜRKİYE İLE AB ARASINDA DEMOGRAFİK KARŞILAŞTIRMA Sosyo-ekonomik gelişmişlik düzeyi ele alındığında ülkemizin sağlık göstergeleri tatmin edici değildir. Ülkemizdeki epidemiyolojik veriler ortaya koymaktadır ki, Türkiye’deki ölüm olaylarının en yaygın nedenleri önlenebilir ve kontrol edilebilir nedenlerdir. Toplam sağlık harcamaları içinden temel sağlık hizmetleri için ayrılan payın %2’ler düzeyinde oluşu da bu durumu doğrular niteliktedir. Nüfus yapısında küçük de olsa yaşanan değişimin ortaya çıkardığı eğilimler de sağlık hizmeti sunumunda bir değişimi gerektirmektedir. Nüfusun büyük bölümünün kırsal alanda yaşadığı dönemlerde Sağlık Hizmetlerinin Sosyalizasyonu yönünde çalışmalara, başka bir değişle kırsal hizmetlere ağırlık verilmişti. Ancak, ülkemiz nüfusu giderek artan oranda kentleşmektedir. </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2"/>
          <p:cNvSpPr>
            <a:spLocks noGrp="1"/>
          </p:cNvSpPr>
          <p:nvPr>
            <p:ph type="title"/>
          </p:nvPr>
        </p:nvSpPr>
        <p:spPr bwMode="auto"/>
        <p:txBody>
          <a:bodyPr wrap="square" numCol="1" anchorCtr="0" compatLnSpc="1"/>
          <a:lstStyle/>
          <a:p>
            <a:pPr eaLnBrk="1" hangingPunct="1"/>
            <a:endParaRPr lang="tr-TR" cap="none" smtClean="0">
              <a:ln>
                <a:noFill/>
              </a:ln>
            </a:endParaRPr>
          </a:p>
        </p:txBody>
      </p:sp>
      <p:sp>
        <p:nvSpPr>
          <p:cNvPr id="59394" name="Rectangle 3"/>
          <p:cNvSpPr>
            <a:spLocks noGrp="1"/>
          </p:cNvSpPr>
          <p:nvPr>
            <p:ph type="body" idx="1"/>
          </p:nvPr>
        </p:nvSpPr>
        <p:spPr>
          <a:xfrm>
            <a:off x="639763" y="454025"/>
            <a:ext cx="10580687" cy="5646738"/>
          </a:xfrm>
        </p:spPr>
        <p:txBody>
          <a:bodyPr/>
          <a:lstStyle/>
          <a:p>
            <a:pPr eaLnBrk="1" hangingPunct="1"/>
            <a:r>
              <a:rPr lang="tr-TR" sz="2800" smtClean="0">
                <a:solidFill>
                  <a:schemeClr val="tx1"/>
                </a:solidFill>
              </a:rPr>
              <a:t>Avrupa Birliği ülkeleriyle karşılaştırıldığında Türkiye’nin demografik profili daha gençtir. 1990 yılında 15 yaş altı nüfusun toplam nüfusa oranı %35, 65 yaş ve üzerindekiler ise %4,2 iken, 1996 yılında bu rakamlar %31,7 ve %4,8 olmuştur. 2025 yılında da 15 yaş altındaki nüfusun %22,9 ve 65 yaş ve üzeri nüfusun %9,0 olması beklenmektedir. 2 Bu rakamlar göstermektedir ki, sağlık hizmetlerinde yapılan iyileştirmeler sonucu Türkiye’nin nüfusu giderek yaşlanmaktadır ve 21. yüzyılda sunulacak sağlık hizmetlerinin bu doğrultuda değişmesi gerekmektedir. </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2"/>
          <p:cNvSpPr>
            <a:spLocks noGrp="1"/>
          </p:cNvSpPr>
          <p:nvPr>
            <p:ph type="title"/>
          </p:nvPr>
        </p:nvSpPr>
        <p:spPr bwMode="auto"/>
        <p:txBody>
          <a:bodyPr wrap="square" numCol="1" anchorCtr="0" compatLnSpc="1"/>
          <a:lstStyle/>
          <a:p>
            <a:pPr eaLnBrk="1" hangingPunct="1"/>
            <a:endParaRPr lang="tr-TR" cap="none" smtClean="0">
              <a:ln>
                <a:noFill/>
              </a:ln>
            </a:endParaRPr>
          </a:p>
        </p:txBody>
      </p:sp>
      <p:sp>
        <p:nvSpPr>
          <p:cNvPr id="60418" name="Rectangle 3"/>
          <p:cNvSpPr>
            <a:spLocks noGrp="1"/>
          </p:cNvSpPr>
          <p:nvPr>
            <p:ph type="body" idx="1"/>
          </p:nvPr>
        </p:nvSpPr>
        <p:spPr>
          <a:xfrm>
            <a:off x="1322388" y="1468438"/>
            <a:ext cx="8534400" cy="3614737"/>
          </a:xfrm>
        </p:spPr>
        <p:txBody>
          <a:bodyPr/>
          <a:lstStyle/>
          <a:p>
            <a:pPr eaLnBrk="1" hangingPunct="1">
              <a:lnSpc>
                <a:spcPct val="90000"/>
              </a:lnSpc>
            </a:pPr>
            <a:r>
              <a:rPr lang="tr-TR" sz="2400" smtClean="0">
                <a:solidFill>
                  <a:schemeClr val="tx1"/>
                </a:solidFill>
              </a:rPr>
              <a:t>Türkiye’de kaba doğum hızı 1990 yılında binde 24,8, 1996’da binde 23 ve doğuşta yaşam beklentisi 1972-1990 döneminde 57,6’dan 65’e, 1996’da da 68’2ye yükselmiştir. 21. yüzyılda 74,5 olacağı umulmaktadır. Sağlık Bakanlığı verilerine göre çocukların sağlık düzeyleri dünyanın diğer ülkeleriyle karşılaştırıldığında Türkiye 129 ülke arasında 61.sırada yer almaktadır. 5 yaş altı ölüm oranı 1990 yılı projeksiyonuna göre binde 78, bebek ölüm hızı binde 59’dur (1995 rakamları için tabloya bakınız). Kentlerde bu oran binde 51 iken, kırsal alanda binde105’e çıkmaktadır. </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Rectangle 2"/>
          <p:cNvSpPr>
            <a:spLocks noGrp="1"/>
          </p:cNvSpPr>
          <p:nvPr>
            <p:ph type="title"/>
          </p:nvPr>
        </p:nvSpPr>
        <p:spPr bwMode="auto"/>
        <p:txBody>
          <a:bodyPr wrap="square" numCol="1" anchorCtr="0" compatLnSpc="1"/>
          <a:lstStyle/>
          <a:p>
            <a:pPr eaLnBrk="1" hangingPunct="1"/>
            <a:endParaRPr lang="tr-TR" cap="none" smtClean="0">
              <a:ln>
                <a:noFill/>
              </a:ln>
            </a:endParaRPr>
          </a:p>
        </p:txBody>
      </p:sp>
      <p:sp>
        <p:nvSpPr>
          <p:cNvPr id="61442" name="Rectangle 3"/>
          <p:cNvSpPr>
            <a:spLocks noGrp="1"/>
          </p:cNvSpPr>
          <p:nvPr>
            <p:ph type="body" idx="1"/>
          </p:nvPr>
        </p:nvSpPr>
        <p:spPr>
          <a:xfrm>
            <a:off x="1279525" y="1150938"/>
            <a:ext cx="8534400" cy="3614737"/>
          </a:xfrm>
        </p:spPr>
        <p:txBody>
          <a:bodyPr/>
          <a:lstStyle/>
          <a:p>
            <a:pPr eaLnBrk="1" hangingPunct="1">
              <a:lnSpc>
                <a:spcPct val="90000"/>
              </a:lnSpc>
            </a:pPr>
            <a:r>
              <a:rPr lang="tr-TR" sz="2400" smtClean="0">
                <a:solidFill>
                  <a:schemeClr val="tx1"/>
                </a:solidFill>
              </a:rPr>
              <a:t>Yine ölümlerin %50’si 5 yaşından küçüklerde, %34’ü ise 1 yaşından küçüklerde görülmektedir. Bunların başında gebelik ve doğuma bağlı nedenler yer almakta olup, bunu pnömoni ve ishal izlemektedir. Bunlar malnütrisyon zemininde gelişerek bir kısır döngü oluşturmaktadır. Okul çağı çocuklarında diş çürükleri, boğaz hastalıkları, barsak parazitleri en sık görülen sorunlardır. Bulaşıcı hastalıklar önemli bir halk sağlığı sorunu olmaya devam etmektedir. Aşıyla korunabilen kızamık, difteri, poliomyelit ve boğmaca görülme sıklığında önemli azalmalar olmasına karşın, tetanozda bu saptanamamıştır. </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Rectangle 2"/>
          <p:cNvSpPr>
            <a:spLocks noGrp="1"/>
          </p:cNvSpPr>
          <p:nvPr>
            <p:ph type="title"/>
          </p:nvPr>
        </p:nvSpPr>
        <p:spPr bwMode="auto"/>
        <p:txBody>
          <a:bodyPr wrap="square" numCol="1" anchorCtr="0" compatLnSpc="1"/>
          <a:lstStyle/>
          <a:p>
            <a:pPr eaLnBrk="1" hangingPunct="1"/>
            <a:endParaRPr lang="tr-TR" cap="none" smtClean="0">
              <a:ln>
                <a:noFill/>
              </a:ln>
            </a:endParaRPr>
          </a:p>
        </p:txBody>
      </p:sp>
      <p:sp>
        <p:nvSpPr>
          <p:cNvPr id="62466" name="Rectangle 3"/>
          <p:cNvSpPr>
            <a:spLocks noGrp="1"/>
          </p:cNvSpPr>
          <p:nvPr>
            <p:ph type="body" idx="1"/>
          </p:nvPr>
        </p:nvSpPr>
        <p:spPr>
          <a:xfrm>
            <a:off x="1163638" y="1236663"/>
            <a:ext cx="8534400" cy="3614737"/>
          </a:xfrm>
        </p:spPr>
        <p:txBody>
          <a:bodyPr/>
          <a:lstStyle/>
          <a:p>
            <a:pPr eaLnBrk="1" hangingPunct="1"/>
            <a:r>
              <a:rPr lang="tr-TR" sz="2800" smtClean="0">
                <a:solidFill>
                  <a:schemeClr val="tx1"/>
                </a:solidFill>
              </a:rPr>
              <a:t>Tüberküloz ve sıtma sorun olmaya devam ederken, paratifo, bruselloz, viral hepatit vakalarında artma gözlenmektedir. Enformasyon sistemi iyi işlemediğinden yıllık bulaşıcı hastalık vakaları konusunda belli bir izleme sistemi yoktur. Çevre sağlığı sorunlarının büyümesi, kişisel hijyen alışkanlıklarının yeterli ölçüde gelişmemiş olması tabloyu ağırlaştıran faktörlerdir.</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Rectangle 2"/>
          <p:cNvSpPr>
            <a:spLocks noGrp="1"/>
          </p:cNvSpPr>
          <p:nvPr>
            <p:ph type="title"/>
          </p:nvPr>
        </p:nvSpPr>
        <p:spPr bwMode="auto"/>
        <p:txBody>
          <a:bodyPr wrap="square" numCol="1" anchorCtr="0" compatLnSpc="1"/>
          <a:lstStyle/>
          <a:p>
            <a:pPr eaLnBrk="1" hangingPunct="1"/>
            <a:endParaRPr lang="tr-TR" cap="none" smtClean="0">
              <a:ln>
                <a:noFill/>
              </a:ln>
            </a:endParaRPr>
          </a:p>
        </p:txBody>
      </p:sp>
      <p:sp>
        <p:nvSpPr>
          <p:cNvPr id="63490" name="Rectangle 3"/>
          <p:cNvSpPr>
            <a:spLocks noGrp="1"/>
          </p:cNvSpPr>
          <p:nvPr>
            <p:ph type="body" idx="1"/>
          </p:nvPr>
        </p:nvSpPr>
        <p:spPr>
          <a:xfrm>
            <a:off x="684213" y="685800"/>
            <a:ext cx="10058400" cy="4876800"/>
          </a:xfrm>
        </p:spPr>
        <p:txBody>
          <a:bodyPr/>
          <a:lstStyle/>
          <a:p>
            <a:pPr eaLnBrk="1" hangingPunct="1"/>
            <a:r>
              <a:rPr lang="tr-TR" smtClean="0">
                <a:solidFill>
                  <a:schemeClr val="tx1"/>
                </a:solidFill>
              </a:rPr>
              <a:t>TÜRKİYE’DEKİ BAŞLICA SAĞLIK SORUNLARI ve SAĞLIK HİZMETLERİ AÇISINDAN AB ÜLKELERİYLE KARŞILAŞTIRILMASI Türkiye’de sağlık hizmeti sunan kuruluşların çok sayıda olmasıyla birlikte, hasta yataklarının %95’i, koruyucu sağlık hizmetlerinin ise tümü kamu kesimine aittir. Kamu ve özel kesimde sağlık hizmetleri birbirinden ayrı ve bağımsız çalışan kuruluşlarca sunulmaktadır ve kamu kuruluşları arasında etkin bir işbirliği ve koordinasyonun sağlanamamış olması; bu kuruluşların farklı nüfus gruplarına yönelik olmaları, kuruluşların yatırım ve hizmet sunumlarında çakışmalara ve kaynakların verimsiz kullanılmasına yol açmaktadır. Aynı şekilde temel sağlık hizmetlerinin sunumunds ds entegrasyon sağlanamamıştır</a:t>
            </a:r>
            <a:r>
              <a:rPr lang="tr-TR" smtClean="0"/>
              <a:t>. </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Rectangle 2"/>
          <p:cNvSpPr>
            <a:spLocks noGrp="1"/>
          </p:cNvSpPr>
          <p:nvPr>
            <p:ph type="title"/>
          </p:nvPr>
        </p:nvSpPr>
        <p:spPr bwMode="auto"/>
        <p:txBody>
          <a:bodyPr wrap="square" numCol="1" anchorCtr="0" compatLnSpc="1"/>
          <a:lstStyle/>
          <a:p>
            <a:pPr eaLnBrk="1" hangingPunct="1"/>
            <a:endParaRPr lang="tr-TR" cap="none" smtClean="0">
              <a:ln>
                <a:noFill/>
              </a:ln>
            </a:endParaRPr>
          </a:p>
        </p:txBody>
      </p:sp>
      <p:sp>
        <p:nvSpPr>
          <p:cNvPr id="64514" name="Rectangle 3"/>
          <p:cNvSpPr>
            <a:spLocks noGrp="1"/>
          </p:cNvSpPr>
          <p:nvPr>
            <p:ph type="body" idx="1"/>
          </p:nvPr>
        </p:nvSpPr>
        <p:spPr>
          <a:xfrm>
            <a:off x="554038" y="584200"/>
            <a:ext cx="11001375" cy="5719763"/>
          </a:xfrm>
        </p:spPr>
        <p:txBody>
          <a:bodyPr/>
          <a:lstStyle/>
          <a:p>
            <a:pPr eaLnBrk="1" hangingPunct="1"/>
            <a:r>
              <a:rPr lang="tr-TR" smtClean="0">
                <a:solidFill>
                  <a:schemeClr val="tx1"/>
                </a:solidFill>
              </a:rPr>
              <a:t>Sağlık Ocakları, Ana-Çocuk Sağlığı Merkezleri, erem Savaş Dispanserleri, SSK Dispanserleri, Milli Eğitim Bakanlığı Dispanserleri, özel muayenehane ve poliklinikler, hastane poliklinikleri gibi çok çeşitli birinci basamak kuruluşları duplikasyonlara neden olarak faaliyet göstermektedirler. Ayrıca, sağlık alanına ayrılan kaynaklar yeterli değildir. Kamu ve özel kesimdeki toplam hasta yatağı sayısı 1989 yılında 131 bin iken 1996 yılında 155 bine; aynı yıllar için sağlık ocağı sayısı 3.3 binden 5.0 bine; sağlık evi sayısı 10.7 binden 11.9 bine çıkarılmıştır. Yine aynı yıllar için hekim başına düşen nüfus 1.1 binden 9 yüze; diş hekimi başına düşen nüfus 5.4 binden 4.4 bine; hemşire başına düşen nüfus 1.2 binden 885’e düşmüştür. Bu rakamlar ülkemizdeki sağlık 3 hizmetlerinde gelişmeler olduğunu göstermektedir. </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Rectangle 2"/>
          <p:cNvSpPr>
            <a:spLocks noGrp="1"/>
          </p:cNvSpPr>
          <p:nvPr>
            <p:ph type="title"/>
          </p:nvPr>
        </p:nvSpPr>
        <p:spPr bwMode="auto"/>
        <p:txBody>
          <a:bodyPr wrap="square" numCol="1" anchorCtr="0" compatLnSpc="1"/>
          <a:lstStyle/>
          <a:p>
            <a:pPr eaLnBrk="1" hangingPunct="1"/>
            <a:endParaRPr lang="tr-TR" cap="none" smtClean="0">
              <a:ln>
                <a:noFill/>
              </a:ln>
            </a:endParaRPr>
          </a:p>
        </p:txBody>
      </p:sp>
      <p:sp>
        <p:nvSpPr>
          <p:cNvPr id="65538" name="Rectangle 3"/>
          <p:cNvSpPr>
            <a:spLocks noGrp="1"/>
          </p:cNvSpPr>
          <p:nvPr>
            <p:ph type="body" idx="1"/>
          </p:nvPr>
        </p:nvSpPr>
        <p:spPr>
          <a:xfrm>
            <a:off x="684213" y="685800"/>
            <a:ext cx="10144125" cy="4732338"/>
          </a:xfrm>
        </p:spPr>
        <p:txBody>
          <a:bodyPr/>
          <a:lstStyle/>
          <a:p>
            <a:pPr eaLnBrk="1" hangingPunct="1"/>
            <a:r>
              <a:rPr lang="tr-TR" sz="2400" smtClean="0">
                <a:solidFill>
                  <a:schemeClr val="tx1"/>
                </a:solidFill>
              </a:rPr>
              <a:t>Ancak, bunların AB ülkeleriyle yapılan karşılaştırmada bir hayli geride olduğumuz görülmektedir. Sağlıktaki sorunların giderilmesi, değişen dünya ve ülkemiz koşullarına ve Avrupa Birliği’ne üyelik durumunda Birlik sağlık politikalarına uyum sağlayarak halkın sağlık düzeyini yükseltmek amaçlarına yönelik olarak Sağlık Bakanlığınca “Türkiye Sağlık Reformu Modeli” hazırlanmış ve bu reformun kısa sürede gerçekleştirilmesi için çalışmalar başlatılmıştır </a:t>
            </a: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Rectangle 2"/>
          <p:cNvSpPr>
            <a:spLocks noGrp="1"/>
          </p:cNvSpPr>
          <p:nvPr>
            <p:ph type="title"/>
          </p:nvPr>
        </p:nvSpPr>
        <p:spPr bwMode="auto"/>
        <p:txBody>
          <a:bodyPr wrap="square" numCol="1" anchorCtr="0" compatLnSpc="1"/>
          <a:lstStyle/>
          <a:p>
            <a:pPr eaLnBrk="1" hangingPunct="1"/>
            <a:endParaRPr lang="tr-TR" cap="none" smtClean="0">
              <a:ln>
                <a:noFill/>
              </a:ln>
            </a:endParaRPr>
          </a:p>
        </p:txBody>
      </p:sp>
      <p:sp>
        <p:nvSpPr>
          <p:cNvPr id="66562" name="Rectangle 3"/>
          <p:cNvSpPr>
            <a:spLocks noGrp="1"/>
          </p:cNvSpPr>
          <p:nvPr>
            <p:ph type="body" idx="1"/>
          </p:nvPr>
        </p:nvSpPr>
        <p:spPr>
          <a:xfrm>
            <a:off x="741363" y="612775"/>
            <a:ext cx="10536237" cy="5153025"/>
          </a:xfrm>
        </p:spPr>
        <p:txBody>
          <a:bodyPr/>
          <a:lstStyle/>
          <a:p>
            <a:pPr eaLnBrk="1" hangingPunct="1"/>
            <a:r>
              <a:rPr lang="tr-TR" smtClean="0">
                <a:solidFill>
                  <a:schemeClr val="tx1"/>
                </a:solidFill>
              </a:rPr>
              <a:t>Belirtilen “Sağlık Reformu Paketinde” ülkemizin sağlık politikası ve hizmetindeki sorunlar: </a:t>
            </a:r>
          </a:p>
          <a:p>
            <a:pPr eaLnBrk="1" hangingPunct="1"/>
            <a:r>
              <a:rPr lang="tr-TR" smtClean="0">
                <a:solidFill>
                  <a:schemeClr val="tx1"/>
                </a:solidFill>
              </a:rPr>
              <a:t>•Politika geliştirilmesi ile ilgili sorunlar,</a:t>
            </a:r>
          </a:p>
          <a:p>
            <a:pPr eaLnBrk="1" hangingPunct="1"/>
            <a:r>
              <a:rPr lang="tr-TR" smtClean="0">
                <a:solidFill>
                  <a:schemeClr val="tx1"/>
                </a:solidFill>
              </a:rPr>
              <a:t> •Hizmet sunumu ile ilgili sorunlar, </a:t>
            </a:r>
          </a:p>
          <a:p>
            <a:pPr eaLnBrk="1" hangingPunct="1"/>
            <a:r>
              <a:rPr lang="tr-TR" smtClean="0">
                <a:solidFill>
                  <a:schemeClr val="tx1"/>
                </a:solidFill>
              </a:rPr>
              <a:t>•Finansman ile ilgili sorunlar, </a:t>
            </a:r>
          </a:p>
          <a:p>
            <a:pPr eaLnBrk="1" hangingPunct="1"/>
            <a:r>
              <a:rPr lang="tr-TR" smtClean="0">
                <a:solidFill>
                  <a:schemeClr val="tx1"/>
                </a:solidFill>
              </a:rPr>
              <a:t>•Yönetim ile ilgili sorunlar,</a:t>
            </a:r>
          </a:p>
          <a:p>
            <a:pPr eaLnBrk="1" hangingPunct="1"/>
            <a:r>
              <a:rPr lang="tr-TR" smtClean="0">
                <a:solidFill>
                  <a:schemeClr val="tx1"/>
                </a:solidFill>
              </a:rPr>
              <a:t> •Mevzuat ile ilgili sorunlar, </a:t>
            </a:r>
          </a:p>
          <a:p>
            <a:pPr eaLnBrk="1" hangingPunct="1"/>
            <a:r>
              <a:rPr lang="tr-TR" smtClean="0">
                <a:solidFill>
                  <a:schemeClr val="tx1"/>
                </a:solidFill>
              </a:rPr>
              <a:t>•Bilgi ve eğitim ile ilgili sorunlar.</a:t>
            </a:r>
          </a:p>
          <a:p>
            <a:pPr eaLnBrk="1" hangingPunct="1"/>
            <a:r>
              <a:rPr lang="tr-TR" smtClean="0">
                <a:solidFill>
                  <a:schemeClr val="tx1"/>
                </a:solidFill>
              </a:rPr>
              <a:t> olarak sıralanmaktadır </a:t>
            </a: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Rectangle 2"/>
          <p:cNvSpPr>
            <a:spLocks noGrp="1"/>
          </p:cNvSpPr>
          <p:nvPr>
            <p:ph type="title"/>
          </p:nvPr>
        </p:nvSpPr>
        <p:spPr bwMode="auto"/>
        <p:txBody>
          <a:bodyPr wrap="square" numCol="1" anchorCtr="0" compatLnSpc="1"/>
          <a:lstStyle/>
          <a:p>
            <a:pPr eaLnBrk="1" hangingPunct="1"/>
            <a:endParaRPr lang="tr-TR" cap="none" smtClean="0">
              <a:ln>
                <a:noFill/>
              </a:ln>
            </a:endParaRPr>
          </a:p>
        </p:txBody>
      </p:sp>
      <p:sp>
        <p:nvSpPr>
          <p:cNvPr id="67586" name="Rectangle 3"/>
          <p:cNvSpPr>
            <a:spLocks noGrp="1"/>
          </p:cNvSpPr>
          <p:nvPr>
            <p:ph type="body" idx="1"/>
          </p:nvPr>
        </p:nvSpPr>
        <p:spPr>
          <a:xfrm>
            <a:off x="684213" y="685800"/>
            <a:ext cx="10668000" cy="5819775"/>
          </a:xfrm>
        </p:spPr>
        <p:txBody>
          <a:bodyPr/>
          <a:lstStyle/>
          <a:p>
            <a:pPr eaLnBrk="1" hangingPunct="1">
              <a:lnSpc>
                <a:spcPct val="90000"/>
              </a:lnSpc>
            </a:pPr>
            <a:r>
              <a:rPr lang="tr-TR" smtClean="0">
                <a:solidFill>
                  <a:schemeClr val="tx1"/>
                </a:solidFill>
              </a:rPr>
              <a:t>Bu modelde yer başlıca amaçlar ise:</a:t>
            </a:r>
          </a:p>
          <a:p>
            <a:pPr eaLnBrk="1" hangingPunct="1">
              <a:lnSpc>
                <a:spcPct val="90000"/>
              </a:lnSpc>
            </a:pPr>
            <a:r>
              <a:rPr lang="tr-TR" smtClean="0">
                <a:solidFill>
                  <a:schemeClr val="tx1"/>
                </a:solidFill>
              </a:rPr>
              <a:t> • Halkın tümünün sosyal sağlık güvencesi kapsamına alınması ve halkın sağlık düzeyinin iyileştirilmesi, </a:t>
            </a:r>
          </a:p>
          <a:p>
            <a:pPr eaLnBrk="1" hangingPunct="1">
              <a:lnSpc>
                <a:spcPct val="90000"/>
              </a:lnSpc>
            </a:pPr>
            <a:r>
              <a:rPr lang="tr-TR" smtClean="0">
                <a:solidFill>
                  <a:schemeClr val="tx1"/>
                </a:solidFill>
              </a:rPr>
              <a:t>• Sağlık hizmeti sunumunda adaletin sağlanması, </a:t>
            </a:r>
          </a:p>
          <a:p>
            <a:pPr eaLnBrk="1" hangingPunct="1">
              <a:lnSpc>
                <a:spcPct val="90000"/>
              </a:lnSpc>
            </a:pPr>
            <a:r>
              <a:rPr lang="tr-TR" smtClean="0">
                <a:solidFill>
                  <a:schemeClr val="tx1"/>
                </a:solidFill>
              </a:rPr>
              <a:t>• Sağlığı koruyucu ve geliştirici hizmetlere ve birinci basamak tedavi hizmetlerine önem verilmesi,</a:t>
            </a:r>
          </a:p>
          <a:p>
            <a:pPr eaLnBrk="1" hangingPunct="1">
              <a:lnSpc>
                <a:spcPct val="90000"/>
              </a:lnSpc>
            </a:pPr>
            <a:r>
              <a:rPr lang="tr-TR" smtClean="0">
                <a:solidFill>
                  <a:schemeClr val="tx1"/>
                </a:solidFill>
              </a:rPr>
              <a:t> • Hizmet sunumunda verimliliğin sağlanması, </a:t>
            </a:r>
          </a:p>
          <a:p>
            <a:pPr eaLnBrk="1" hangingPunct="1">
              <a:lnSpc>
                <a:spcPct val="90000"/>
              </a:lnSpc>
            </a:pPr>
            <a:r>
              <a:rPr lang="tr-TR" smtClean="0">
                <a:solidFill>
                  <a:schemeClr val="tx1"/>
                </a:solidFill>
              </a:rPr>
              <a:t>• Kaynak kullanan ile hizmet sunan birimlerin ayrılması, • Hizmet sunanlar arasında rekabet ortamının oluşturulması,</a:t>
            </a:r>
          </a:p>
          <a:p>
            <a:pPr eaLnBrk="1" hangingPunct="1">
              <a:lnSpc>
                <a:spcPct val="90000"/>
              </a:lnSpc>
            </a:pPr>
            <a:r>
              <a:rPr lang="tr-TR" smtClean="0">
                <a:solidFill>
                  <a:schemeClr val="tx1"/>
                </a:solidFill>
              </a:rPr>
              <a:t> • Teknolojinin doğru kullanımı,</a:t>
            </a:r>
          </a:p>
          <a:p>
            <a:pPr eaLnBrk="1" hangingPunct="1">
              <a:lnSpc>
                <a:spcPct val="90000"/>
              </a:lnSpc>
            </a:pPr>
            <a:r>
              <a:rPr lang="tr-TR" smtClean="0">
                <a:solidFill>
                  <a:schemeClr val="tx1"/>
                </a:solidFill>
              </a:rPr>
              <a:t> • Sağlık hizmetlerinde sektörler arası işbirliğinin güçlendirilmesi, etkin, zamanında ve doğru bilgi toplanması ve bilgiye dayalı karar alımlarının sağlanması,</a:t>
            </a:r>
          </a:p>
          <a:p>
            <a:pPr eaLnBrk="1" hangingPunct="1">
              <a:lnSpc>
                <a:spcPct val="90000"/>
              </a:lnSpc>
            </a:pPr>
            <a:r>
              <a:rPr lang="tr-TR" smtClean="0">
                <a:solidFill>
                  <a:schemeClr val="tx1"/>
                </a:solidFill>
              </a:rPr>
              <a:t> • İnsan kaynaklarının uygun yetenekte, doğru zamanda, doğru yerde, yeterli sayıda ve doğru bileşimi, </a:t>
            </a:r>
          </a:p>
          <a:p>
            <a:pPr eaLnBrk="1" hangingPunct="1">
              <a:lnSpc>
                <a:spcPct val="90000"/>
              </a:lnSpc>
            </a:pPr>
            <a:r>
              <a:rPr lang="tr-TR" smtClean="0">
                <a:solidFill>
                  <a:schemeClr val="tx1"/>
                </a:solidFill>
              </a:rPr>
              <a:t>• Karar alma yetkisinin bireysel hizmet birimlerine verilmesi şeklindedir.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44538" y="6405563"/>
            <a:ext cx="8534400" cy="1508125"/>
          </a:xfrm>
        </p:spPr>
        <p:txBody>
          <a:bodyPr/>
          <a:lstStyle/>
          <a:p>
            <a:pPr eaLnBrk="1" fontAlgn="auto" hangingPunct="1">
              <a:spcAft>
                <a:spcPts val="0"/>
              </a:spcAft>
              <a:defRPr/>
            </a:pPr>
            <a:endParaRPr lang="tr-TR"/>
          </a:p>
        </p:txBody>
      </p:sp>
      <p:sp>
        <p:nvSpPr>
          <p:cNvPr id="23554" name="İçerik Yer Tutucusu 2"/>
          <p:cNvSpPr>
            <a:spLocks noGrp="1"/>
          </p:cNvSpPr>
          <p:nvPr>
            <p:ph idx="1"/>
          </p:nvPr>
        </p:nvSpPr>
        <p:spPr>
          <a:xfrm>
            <a:off x="174625" y="242888"/>
            <a:ext cx="8534400" cy="3614737"/>
          </a:xfrm>
        </p:spPr>
        <p:txBody>
          <a:bodyPr/>
          <a:lstStyle/>
          <a:p>
            <a:pPr eaLnBrk="1" hangingPunct="1"/>
            <a:r>
              <a:rPr lang="tr-TR" b="1" smtClean="0">
                <a:solidFill>
                  <a:schemeClr val="tx1"/>
                </a:solidFill>
              </a:rPr>
              <a:t>1946-1960 Yılları Arası Sağlık Politikaları</a:t>
            </a:r>
            <a:r>
              <a:rPr lang="tr-TR" smtClean="0">
                <a:solidFill>
                  <a:schemeClr val="tx1"/>
                </a:solidFill>
              </a:rPr>
              <a:t> </a:t>
            </a:r>
          </a:p>
          <a:p>
            <a:pPr eaLnBrk="1" hangingPunct="1"/>
            <a:r>
              <a:rPr lang="tr-TR" smtClean="0">
                <a:solidFill>
                  <a:schemeClr val="tx1"/>
                </a:solidFill>
              </a:rPr>
              <a:t>Milli Sağlık Planı’nda köy ve köylülerimizi sağlık teşkilatına kavuşturmak ilkesi çerçevesinde, her 40 köy için 10 yataklı bir sağlık merkezi kurularak tedavi edici hekimlikle koruyucu sağlık hizmetlerinin birlikte verilmesi sağlanmaya çalışılmıştır. Bu merkezlere iki hekim, bir sağlık memuru, bir ebe ve bir ziyaretçi hemşire ile onar köylük gruplarda çalışacak köy ebesi ve köy sağlık memurları atanmaya çalışılmıştır. 1945 yılında 8 adet olan Sağlık Merkezi sayısı 1950 yılında 22’ye, 1955’de 181’e, 1960 yılında 283’e ulaşmıştır.</a:t>
            </a:r>
          </a:p>
          <a:p>
            <a:pPr eaLnBrk="1" hangingPunct="1">
              <a:buFont typeface="Wingdings 3" pitchFamily="18" charset="2"/>
              <a:buNone/>
            </a:pPr>
            <a:endParaRPr lang="tr-TR" smtClean="0">
              <a:solidFill>
                <a:schemeClr val="tx1"/>
              </a:solidFill>
            </a:endParaRPr>
          </a:p>
        </p:txBody>
      </p:sp>
      <p:pic>
        <p:nvPicPr>
          <p:cNvPr id="23555" name="Picture 4" descr="KÖY SAĞLIK OCAĞI ile ilgili görsel sonucu"/>
          <p:cNvPicPr>
            <a:picLocks noChangeAspect="1" noChangeArrowheads="1"/>
          </p:cNvPicPr>
          <p:nvPr/>
        </p:nvPicPr>
        <p:blipFill>
          <a:blip r:embed="rId2"/>
          <a:srcRect/>
          <a:stretch>
            <a:fillRect/>
          </a:stretch>
        </p:blipFill>
        <p:spPr bwMode="auto">
          <a:xfrm>
            <a:off x="7613650" y="3424238"/>
            <a:ext cx="4578350" cy="3433762"/>
          </a:xfrm>
          <a:prstGeom prst="rect">
            <a:avLst/>
          </a:prstGeom>
          <a:noFill/>
          <a:ln w="9525">
            <a:noFill/>
            <a:miter lim="800000"/>
            <a:headEnd/>
            <a:tailEnd/>
          </a:ln>
        </p:spPr>
      </p:pic>
    </p:spTree>
  </p:cSld>
  <p:clrMapOvr>
    <a:masterClrMapping/>
  </p:clrMapOvr>
  <p:transition spd="slow">
    <p:fade/>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79413" y="-388938"/>
            <a:ext cx="8534400" cy="1506538"/>
          </a:xfrm>
        </p:spPr>
        <p:txBody>
          <a:bodyPr/>
          <a:lstStyle/>
          <a:p>
            <a:pPr eaLnBrk="1" fontAlgn="auto" hangingPunct="1">
              <a:spcAft>
                <a:spcPts val="0"/>
              </a:spcAft>
              <a:defRPr/>
            </a:pPr>
            <a:r>
              <a:rPr lang="tr-TR" sz="4000" dirty="0" smtClean="0"/>
              <a:t>KAYNAKÇA</a:t>
            </a:r>
            <a:endParaRPr lang="tr-TR" sz="4000" dirty="0"/>
          </a:p>
        </p:txBody>
      </p:sp>
      <p:sp>
        <p:nvSpPr>
          <p:cNvPr id="3" name="İçerik Yer Tutucusu 2"/>
          <p:cNvSpPr>
            <a:spLocks noGrp="1"/>
          </p:cNvSpPr>
          <p:nvPr>
            <p:ph idx="1"/>
          </p:nvPr>
        </p:nvSpPr>
        <p:spPr>
          <a:xfrm>
            <a:off x="379413" y="1089025"/>
            <a:ext cx="9504362" cy="5757863"/>
          </a:xfrm>
        </p:spPr>
        <p:txBody>
          <a:bodyPr rtlCol="0">
            <a:normAutofit fontScale="85000" lnSpcReduction="20000"/>
          </a:bodyPr>
          <a:lstStyle/>
          <a:p>
            <a:pPr eaLnBrk="1" fontAlgn="auto" hangingPunct="1">
              <a:defRPr/>
            </a:pPr>
            <a:r>
              <a:rPr lang="tr-TR" b="1" baseline="30000" dirty="0" smtClean="0">
                <a:solidFill>
                  <a:schemeClr val="tx1"/>
                </a:solidFill>
              </a:rPr>
              <a:t>. </a:t>
            </a:r>
            <a:r>
              <a:rPr lang="tr-TR" b="1" baseline="30000" dirty="0" err="1" smtClean="0">
                <a:solidFill>
                  <a:schemeClr val="tx1"/>
                </a:solidFill>
              </a:rPr>
              <a:t>Akyay</a:t>
            </a:r>
            <a:r>
              <a:rPr lang="tr-TR" b="1" baseline="30000" dirty="0" smtClean="0">
                <a:solidFill>
                  <a:schemeClr val="tx1"/>
                </a:solidFill>
              </a:rPr>
              <a:t> N. Osmanlı imparatorluğunda sağlık örgütleri ve sosyal kuruluşlar. H.Ü. Toplum Hekimliği Bölümü Yayını No.20, Ankara, 1982, s 11.</a:t>
            </a:r>
            <a:endParaRPr lang="tr-TR" baseline="30000" dirty="0" smtClean="0">
              <a:solidFill>
                <a:schemeClr val="tx1"/>
              </a:solidFill>
            </a:endParaRPr>
          </a:p>
          <a:p>
            <a:pPr eaLnBrk="1" fontAlgn="auto" hangingPunct="1">
              <a:defRPr/>
            </a:pPr>
            <a:r>
              <a:rPr lang="tr-TR" b="1" dirty="0" err="1" smtClean="0">
                <a:solidFill>
                  <a:schemeClr val="tx1"/>
                </a:solidFill>
              </a:rPr>
              <a:t>Flexner</a:t>
            </a:r>
            <a:r>
              <a:rPr lang="tr-TR" b="1" dirty="0" smtClean="0">
                <a:solidFill>
                  <a:schemeClr val="tx1"/>
                </a:solidFill>
              </a:rPr>
              <a:t> </a:t>
            </a:r>
            <a:r>
              <a:rPr lang="tr-TR" b="1" dirty="0">
                <a:solidFill>
                  <a:schemeClr val="tx1"/>
                </a:solidFill>
              </a:rPr>
              <a:t>A. </a:t>
            </a:r>
            <a:r>
              <a:rPr lang="tr-TR" b="1" dirty="0" err="1">
                <a:solidFill>
                  <a:schemeClr val="tx1"/>
                </a:solidFill>
              </a:rPr>
              <a:t>Medical</a:t>
            </a:r>
            <a:r>
              <a:rPr lang="tr-TR" b="1" dirty="0">
                <a:solidFill>
                  <a:schemeClr val="tx1"/>
                </a:solidFill>
              </a:rPr>
              <a:t> </a:t>
            </a:r>
            <a:r>
              <a:rPr lang="tr-TR" b="1" dirty="0" err="1">
                <a:solidFill>
                  <a:schemeClr val="tx1"/>
                </a:solidFill>
              </a:rPr>
              <a:t>Education</a:t>
            </a:r>
            <a:r>
              <a:rPr lang="tr-TR" b="1" dirty="0">
                <a:solidFill>
                  <a:schemeClr val="tx1"/>
                </a:solidFill>
              </a:rPr>
              <a:t> in </a:t>
            </a:r>
            <a:r>
              <a:rPr lang="tr-TR" b="1" dirty="0" err="1">
                <a:solidFill>
                  <a:schemeClr val="tx1"/>
                </a:solidFill>
              </a:rPr>
              <a:t>the</a:t>
            </a:r>
            <a:r>
              <a:rPr lang="tr-TR" b="1" dirty="0">
                <a:solidFill>
                  <a:schemeClr val="tx1"/>
                </a:solidFill>
              </a:rPr>
              <a:t> United </a:t>
            </a:r>
            <a:r>
              <a:rPr lang="tr-TR" b="1" dirty="0" err="1">
                <a:solidFill>
                  <a:schemeClr val="tx1"/>
                </a:solidFill>
              </a:rPr>
              <a:t>States</a:t>
            </a:r>
            <a:r>
              <a:rPr lang="tr-TR" b="1" dirty="0">
                <a:solidFill>
                  <a:schemeClr val="tx1"/>
                </a:solidFill>
              </a:rPr>
              <a:t> </a:t>
            </a:r>
            <a:r>
              <a:rPr lang="tr-TR" b="1" dirty="0" err="1">
                <a:solidFill>
                  <a:schemeClr val="tx1"/>
                </a:solidFill>
              </a:rPr>
              <a:t>and</a:t>
            </a:r>
            <a:r>
              <a:rPr lang="tr-TR" b="1" dirty="0">
                <a:solidFill>
                  <a:schemeClr val="tx1"/>
                </a:solidFill>
              </a:rPr>
              <a:t> </a:t>
            </a:r>
            <a:r>
              <a:rPr lang="tr-TR" b="1" dirty="0" err="1">
                <a:solidFill>
                  <a:schemeClr val="tx1"/>
                </a:solidFill>
              </a:rPr>
              <a:t>Canada</a:t>
            </a:r>
            <a:r>
              <a:rPr lang="tr-TR" b="1" dirty="0">
                <a:solidFill>
                  <a:schemeClr val="tx1"/>
                </a:solidFill>
              </a:rPr>
              <a:t>, </a:t>
            </a:r>
            <a:r>
              <a:rPr lang="tr-TR" b="1" dirty="0" err="1">
                <a:solidFill>
                  <a:schemeClr val="tx1"/>
                </a:solidFill>
              </a:rPr>
              <a:t>Bulletin</a:t>
            </a:r>
            <a:r>
              <a:rPr lang="tr-TR" b="1" dirty="0">
                <a:solidFill>
                  <a:schemeClr val="tx1"/>
                </a:solidFill>
              </a:rPr>
              <a:t> no.4 (New York: Carnegie Foundation </a:t>
            </a:r>
            <a:r>
              <a:rPr lang="tr-TR" b="1" dirty="0" err="1">
                <a:solidFill>
                  <a:schemeClr val="tx1"/>
                </a:solidFill>
              </a:rPr>
              <a:t>for</a:t>
            </a:r>
            <a:r>
              <a:rPr lang="tr-TR" b="1" dirty="0">
                <a:solidFill>
                  <a:schemeClr val="tx1"/>
                </a:solidFill>
              </a:rPr>
              <a:t> </a:t>
            </a:r>
            <a:r>
              <a:rPr lang="tr-TR" b="1" dirty="0" err="1">
                <a:solidFill>
                  <a:schemeClr val="tx1"/>
                </a:solidFill>
              </a:rPr>
              <a:t>the</a:t>
            </a:r>
            <a:r>
              <a:rPr lang="tr-TR" b="1" dirty="0">
                <a:solidFill>
                  <a:schemeClr val="tx1"/>
                </a:solidFill>
              </a:rPr>
              <a:t> </a:t>
            </a:r>
            <a:r>
              <a:rPr lang="tr-TR" b="1" dirty="0" err="1">
                <a:solidFill>
                  <a:schemeClr val="tx1"/>
                </a:solidFill>
              </a:rPr>
              <a:t>Advancement</a:t>
            </a:r>
            <a:r>
              <a:rPr lang="tr-TR" b="1" dirty="0">
                <a:solidFill>
                  <a:schemeClr val="tx1"/>
                </a:solidFill>
              </a:rPr>
              <a:t> of </a:t>
            </a:r>
            <a:r>
              <a:rPr lang="tr-TR" b="1" dirty="0" err="1">
                <a:solidFill>
                  <a:schemeClr val="tx1"/>
                </a:solidFill>
              </a:rPr>
              <a:t>Teaching</a:t>
            </a:r>
            <a:r>
              <a:rPr lang="tr-TR" b="1" dirty="0">
                <a:solidFill>
                  <a:schemeClr val="tx1"/>
                </a:solidFill>
              </a:rPr>
              <a:t>, 1910).</a:t>
            </a:r>
            <a:endParaRPr lang="tr-TR" dirty="0">
              <a:solidFill>
                <a:schemeClr val="tx1"/>
              </a:solidFill>
            </a:endParaRPr>
          </a:p>
          <a:p>
            <a:pPr eaLnBrk="1" fontAlgn="auto" hangingPunct="1">
              <a:defRPr/>
            </a:pPr>
            <a:r>
              <a:rPr lang="tr-TR" b="1" baseline="30000" dirty="0">
                <a:solidFill>
                  <a:schemeClr val="tx1"/>
                </a:solidFill>
              </a:rPr>
              <a:t>. </a:t>
            </a:r>
            <a:r>
              <a:rPr lang="tr-TR" b="1" baseline="30000" dirty="0" err="1">
                <a:solidFill>
                  <a:schemeClr val="tx1"/>
                </a:solidFill>
              </a:rPr>
              <a:t>Raffel</a:t>
            </a:r>
            <a:r>
              <a:rPr lang="tr-TR" b="1" baseline="30000" dirty="0">
                <a:solidFill>
                  <a:schemeClr val="tx1"/>
                </a:solidFill>
              </a:rPr>
              <a:t> MW (ed.). </a:t>
            </a:r>
            <a:r>
              <a:rPr lang="tr-TR" b="1" baseline="30000" dirty="0" err="1">
                <a:solidFill>
                  <a:schemeClr val="tx1"/>
                </a:solidFill>
              </a:rPr>
              <a:t>Comparing</a:t>
            </a:r>
            <a:r>
              <a:rPr lang="tr-TR" b="1" baseline="30000" dirty="0">
                <a:solidFill>
                  <a:schemeClr val="tx1"/>
                </a:solidFill>
              </a:rPr>
              <a:t> </a:t>
            </a:r>
            <a:r>
              <a:rPr lang="tr-TR" b="1" baseline="30000" dirty="0" err="1">
                <a:solidFill>
                  <a:schemeClr val="tx1"/>
                </a:solidFill>
              </a:rPr>
              <a:t>Health</a:t>
            </a:r>
            <a:r>
              <a:rPr lang="tr-TR" b="1" baseline="30000" dirty="0">
                <a:solidFill>
                  <a:schemeClr val="tx1"/>
                </a:solidFill>
              </a:rPr>
              <a:t> </a:t>
            </a:r>
            <a:r>
              <a:rPr lang="tr-TR" b="1" baseline="30000" dirty="0" err="1">
                <a:solidFill>
                  <a:schemeClr val="tx1"/>
                </a:solidFill>
              </a:rPr>
              <a:t>Systems</a:t>
            </a:r>
            <a:r>
              <a:rPr lang="tr-TR" b="1" baseline="30000" dirty="0">
                <a:solidFill>
                  <a:schemeClr val="tx1"/>
                </a:solidFill>
              </a:rPr>
              <a:t>: Analysis of </a:t>
            </a:r>
            <a:r>
              <a:rPr lang="tr-TR" b="1" baseline="30000" dirty="0" err="1">
                <a:solidFill>
                  <a:schemeClr val="tx1"/>
                </a:solidFill>
              </a:rPr>
              <a:t>Fourteen</a:t>
            </a:r>
            <a:r>
              <a:rPr lang="tr-TR" b="1" baseline="30000" dirty="0">
                <a:solidFill>
                  <a:schemeClr val="tx1"/>
                </a:solidFill>
              </a:rPr>
              <a:t> </a:t>
            </a:r>
            <a:r>
              <a:rPr lang="tr-TR" b="1" baseline="30000" dirty="0" err="1">
                <a:solidFill>
                  <a:schemeClr val="tx1"/>
                </a:solidFill>
              </a:rPr>
              <a:t>National</a:t>
            </a:r>
            <a:r>
              <a:rPr lang="tr-TR" b="1" baseline="30000" dirty="0">
                <a:solidFill>
                  <a:schemeClr val="tx1"/>
                </a:solidFill>
              </a:rPr>
              <a:t> </a:t>
            </a:r>
            <a:r>
              <a:rPr lang="tr-TR" b="1" baseline="30000" dirty="0" err="1">
                <a:solidFill>
                  <a:schemeClr val="tx1"/>
                </a:solidFill>
              </a:rPr>
              <a:t>Health</a:t>
            </a:r>
            <a:r>
              <a:rPr lang="tr-TR" b="1" baseline="30000" dirty="0">
                <a:solidFill>
                  <a:schemeClr val="tx1"/>
                </a:solidFill>
              </a:rPr>
              <a:t> </a:t>
            </a:r>
            <a:r>
              <a:rPr lang="tr-TR" b="1" baseline="30000" dirty="0" err="1">
                <a:solidFill>
                  <a:schemeClr val="tx1"/>
                </a:solidFill>
              </a:rPr>
              <a:t>Systems</a:t>
            </a:r>
            <a:r>
              <a:rPr lang="tr-TR" b="1" baseline="30000" dirty="0">
                <a:solidFill>
                  <a:schemeClr val="tx1"/>
                </a:solidFill>
              </a:rPr>
              <a:t>. Pennsylvania </a:t>
            </a:r>
            <a:r>
              <a:rPr lang="tr-TR" b="1" baseline="30000" dirty="0" err="1">
                <a:solidFill>
                  <a:schemeClr val="tx1"/>
                </a:solidFill>
              </a:rPr>
              <a:t>State</a:t>
            </a:r>
            <a:r>
              <a:rPr lang="tr-TR" b="1" baseline="30000" dirty="0">
                <a:solidFill>
                  <a:schemeClr val="tx1"/>
                </a:solidFill>
              </a:rPr>
              <a:t> </a:t>
            </a:r>
            <a:r>
              <a:rPr lang="tr-TR" b="1" baseline="30000" dirty="0" err="1">
                <a:solidFill>
                  <a:schemeClr val="tx1"/>
                </a:solidFill>
              </a:rPr>
              <a:t>University</a:t>
            </a:r>
            <a:r>
              <a:rPr lang="tr-TR" b="1" baseline="30000" dirty="0">
                <a:solidFill>
                  <a:schemeClr val="tx1"/>
                </a:solidFill>
              </a:rPr>
              <a:t> </a:t>
            </a:r>
            <a:r>
              <a:rPr lang="tr-TR" b="1" baseline="30000" dirty="0" err="1">
                <a:solidFill>
                  <a:schemeClr val="tx1"/>
                </a:solidFill>
              </a:rPr>
              <a:t>Press</a:t>
            </a:r>
            <a:r>
              <a:rPr lang="tr-TR" b="1" baseline="30000" dirty="0">
                <a:solidFill>
                  <a:schemeClr val="tx1"/>
                </a:solidFill>
              </a:rPr>
              <a:t>, 1984.</a:t>
            </a:r>
            <a:endParaRPr lang="tr-TR" baseline="30000" dirty="0">
              <a:solidFill>
                <a:schemeClr val="tx1"/>
              </a:solidFill>
            </a:endParaRPr>
          </a:p>
          <a:p>
            <a:pPr eaLnBrk="1" fontAlgn="auto" hangingPunct="1">
              <a:defRPr/>
            </a:pPr>
            <a:r>
              <a:rPr lang="tr-TR" b="1" baseline="30000" dirty="0">
                <a:solidFill>
                  <a:schemeClr val="tx1"/>
                </a:solidFill>
              </a:rPr>
              <a:t>. </a:t>
            </a:r>
            <a:r>
              <a:rPr lang="tr-TR" b="1" baseline="30000" dirty="0" err="1">
                <a:solidFill>
                  <a:schemeClr val="tx1"/>
                </a:solidFill>
              </a:rPr>
              <a:t>Comission</a:t>
            </a:r>
            <a:r>
              <a:rPr lang="tr-TR" b="1" baseline="30000" dirty="0">
                <a:solidFill>
                  <a:schemeClr val="tx1"/>
                </a:solidFill>
              </a:rPr>
              <a:t> on </a:t>
            </a:r>
            <a:r>
              <a:rPr lang="tr-TR" b="1" baseline="30000" dirty="0" err="1">
                <a:solidFill>
                  <a:schemeClr val="tx1"/>
                </a:solidFill>
              </a:rPr>
              <a:t>hospital</a:t>
            </a:r>
            <a:r>
              <a:rPr lang="tr-TR" b="1" baseline="30000" dirty="0">
                <a:solidFill>
                  <a:schemeClr val="tx1"/>
                </a:solidFill>
              </a:rPr>
              <a:t> </a:t>
            </a:r>
            <a:r>
              <a:rPr lang="tr-TR" b="1" baseline="30000" dirty="0" err="1">
                <a:solidFill>
                  <a:schemeClr val="tx1"/>
                </a:solidFill>
              </a:rPr>
              <a:t>care</a:t>
            </a:r>
            <a:r>
              <a:rPr lang="tr-TR" b="1" baseline="30000" dirty="0">
                <a:solidFill>
                  <a:schemeClr val="tx1"/>
                </a:solidFill>
              </a:rPr>
              <a:t>. </a:t>
            </a:r>
            <a:r>
              <a:rPr lang="tr-TR" b="1" baseline="30000" dirty="0" err="1">
                <a:solidFill>
                  <a:schemeClr val="tx1"/>
                </a:solidFill>
              </a:rPr>
              <a:t>Hospital</a:t>
            </a:r>
            <a:r>
              <a:rPr lang="tr-TR" b="1" baseline="30000" dirty="0">
                <a:solidFill>
                  <a:schemeClr val="tx1"/>
                </a:solidFill>
              </a:rPr>
              <a:t> </a:t>
            </a:r>
            <a:r>
              <a:rPr lang="tr-TR" b="1" baseline="30000" dirty="0" err="1">
                <a:solidFill>
                  <a:schemeClr val="tx1"/>
                </a:solidFill>
              </a:rPr>
              <a:t>care</a:t>
            </a:r>
            <a:r>
              <a:rPr lang="tr-TR" b="1" baseline="30000" dirty="0">
                <a:solidFill>
                  <a:schemeClr val="tx1"/>
                </a:solidFill>
              </a:rPr>
              <a:t> in </a:t>
            </a:r>
            <a:r>
              <a:rPr lang="tr-TR" b="1" baseline="30000" dirty="0" err="1">
                <a:solidFill>
                  <a:schemeClr val="tx1"/>
                </a:solidFill>
              </a:rPr>
              <a:t>the</a:t>
            </a:r>
            <a:r>
              <a:rPr lang="tr-TR" b="1" baseline="30000" dirty="0">
                <a:solidFill>
                  <a:schemeClr val="tx1"/>
                </a:solidFill>
              </a:rPr>
              <a:t> United </a:t>
            </a:r>
            <a:r>
              <a:rPr lang="tr-TR" b="1" baseline="30000" dirty="0" err="1">
                <a:solidFill>
                  <a:schemeClr val="tx1"/>
                </a:solidFill>
              </a:rPr>
              <a:t>States</a:t>
            </a:r>
            <a:r>
              <a:rPr lang="tr-TR" b="1" baseline="30000" dirty="0">
                <a:solidFill>
                  <a:schemeClr val="tx1"/>
                </a:solidFill>
              </a:rPr>
              <a:t>. </a:t>
            </a:r>
            <a:r>
              <a:rPr lang="tr-TR" b="1" baseline="30000" dirty="0" err="1">
                <a:solidFill>
                  <a:schemeClr val="tx1"/>
                </a:solidFill>
              </a:rPr>
              <a:t>The</a:t>
            </a:r>
            <a:r>
              <a:rPr lang="tr-TR" b="1" baseline="30000" dirty="0">
                <a:solidFill>
                  <a:schemeClr val="tx1"/>
                </a:solidFill>
              </a:rPr>
              <a:t> </a:t>
            </a:r>
            <a:r>
              <a:rPr lang="tr-TR" b="1" baseline="30000" dirty="0" err="1">
                <a:solidFill>
                  <a:schemeClr val="tx1"/>
                </a:solidFill>
              </a:rPr>
              <a:t>commonwealth</a:t>
            </a:r>
            <a:r>
              <a:rPr lang="tr-TR" b="1" baseline="30000" dirty="0">
                <a:solidFill>
                  <a:schemeClr val="tx1"/>
                </a:solidFill>
              </a:rPr>
              <a:t> </a:t>
            </a:r>
            <a:r>
              <a:rPr lang="tr-TR" b="1" baseline="30000" dirty="0" err="1">
                <a:solidFill>
                  <a:schemeClr val="tx1"/>
                </a:solidFill>
              </a:rPr>
              <a:t>Fund</a:t>
            </a:r>
            <a:r>
              <a:rPr lang="tr-TR" b="1" baseline="30000" dirty="0">
                <a:solidFill>
                  <a:schemeClr val="tx1"/>
                </a:solidFill>
              </a:rPr>
              <a:t>, New York, 1947, s.426.</a:t>
            </a:r>
            <a:endParaRPr lang="tr-TR" baseline="30000" dirty="0">
              <a:solidFill>
                <a:schemeClr val="tx1"/>
              </a:solidFill>
            </a:endParaRPr>
          </a:p>
          <a:p>
            <a:pPr eaLnBrk="1" fontAlgn="auto" hangingPunct="1">
              <a:defRPr/>
            </a:pPr>
            <a:r>
              <a:rPr lang="tr-TR" b="1" baseline="30000" dirty="0">
                <a:solidFill>
                  <a:schemeClr val="tx1"/>
                </a:solidFill>
              </a:rPr>
              <a:t>. </a:t>
            </a:r>
            <a:r>
              <a:rPr lang="tr-TR" b="1" baseline="30000" dirty="0" err="1">
                <a:solidFill>
                  <a:schemeClr val="tx1"/>
                </a:solidFill>
              </a:rPr>
              <a:t>Burdatt</a:t>
            </a:r>
            <a:r>
              <a:rPr lang="tr-TR" b="1" baseline="30000" dirty="0">
                <a:solidFill>
                  <a:schemeClr val="tx1"/>
                </a:solidFill>
              </a:rPr>
              <a:t> HC. </a:t>
            </a:r>
            <a:r>
              <a:rPr lang="tr-TR" b="1" baseline="30000" dirty="0" err="1">
                <a:solidFill>
                  <a:schemeClr val="tx1"/>
                </a:solidFill>
              </a:rPr>
              <a:t>Hospitals</a:t>
            </a:r>
            <a:r>
              <a:rPr lang="tr-TR" b="1" baseline="30000" dirty="0">
                <a:solidFill>
                  <a:schemeClr val="tx1"/>
                </a:solidFill>
              </a:rPr>
              <a:t> </a:t>
            </a:r>
            <a:r>
              <a:rPr lang="tr-TR" b="1" baseline="30000" dirty="0" err="1">
                <a:solidFill>
                  <a:schemeClr val="tx1"/>
                </a:solidFill>
              </a:rPr>
              <a:t>and</a:t>
            </a:r>
            <a:r>
              <a:rPr lang="tr-TR" b="1" baseline="30000" dirty="0">
                <a:solidFill>
                  <a:schemeClr val="tx1"/>
                </a:solidFill>
              </a:rPr>
              <a:t> </a:t>
            </a:r>
            <a:r>
              <a:rPr lang="tr-TR" b="1" baseline="30000" dirty="0" err="1">
                <a:solidFill>
                  <a:schemeClr val="tx1"/>
                </a:solidFill>
              </a:rPr>
              <a:t>asylums</a:t>
            </a:r>
            <a:r>
              <a:rPr lang="tr-TR" b="1" baseline="30000" dirty="0">
                <a:solidFill>
                  <a:schemeClr val="tx1"/>
                </a:solidFill>
              </a:rPr>
              <a:t> of </a:t>
            </a:r>
            <a:r>
              <a:rPr lang="tr-TR" b="1" baseline="30000" dirty="0" err="1">
                <a:solidFill>
                  <a:schemeClr val="tx1"/>
                </a:solidFill>
              </a:rPr>
              <a:t>the</a:t>
            </a:r>
            <a:r>
              <a:rPr lang="tr-TR" b="1" baseline="30000" dirty="0">
                <a:solidFill>
                  <a:schemeClr val="tx1"/>
                </a:solidFill>
              </a:rPr>
              <a:t> </a:t>
            </a:r>
            <a:r>
              <a:rPr lang="tr-TR" b="1" baseline="30000" dirty="0" err="1">
                <a:solidFill>
                  <a:schemeClr val="tx1"/>
                </a:solidFill>
              </a:rPr>
              <a:t>world</a:t>
            </a:r>
            <a:r>
              <a:rPr lang="tr-TR" b="1" baseline="30000" dirty="0">
                <a:solidFill>
                  <a:schemeClr val="tx1"/>
                </a:solidFill>
              </a:rPr>
              <a:t>. Vol.3, Churchill, </a:t>
            </a:r>
            <a:r>
              <a:rPr lang="tr-TR" b="1" baseline="30000" dirty="0" err="1">
                <a:solidFill>
                  <a:schemeClr val="tx1"/>
                </a:solidFill>
              </a:rPr>
              <a:t>London</a:t>
            </a:r>
            <a:r>
              <a:rPr lang="tr-TR" b="1" baseline="30000" dirty="0">
                <a:solidFill>
                  <a:schemeClr val="tx1"/>
                </a:solidFill>
              </a:rPr>
              <a:t>, 1893, s. 76,423, 454,618.</a:t>
            </a:r>
            <a:endParaRPr lang="tr-TR" baseline="30000" dirty="0">
              <a:solidFill>
                <a:schemeClr val="tx1"/>
              </a:solidFill>
            </a:endParaRPr>
          </a:p>
          <a:p>
            <a:pPr eaLnBrk="1" fontAlgn="auto" hangingPunct="1">
              <a:defRPr/>
            </a:pPr>
            <a:r>
              <a:rPr lang="tr-TR" b="1" baseline="30000" dirty="0">
                <a:solidFill>
                  <a:schemeClr val="tx1"/>
                </a:solidFill>
              </a:rPr>
              <a:t>. </a:t>
            </a:r>
            <a:r>
              <a:rPr lang="tr-TR" b="1" baseline="30000" dirty="0" err="1">
                <a:solidFill>
                  <a:schemeClr val="tx1"/>
                </a:solidFill>
              </a:rPr>
              <a:t>Comission</a:t>
            </a:r>
            <a:r>
              <a:rPr lang="tr-TR" b="1" baseline="30000" dirty="0">
                <a:solidFill>
                  <a:schemeClr val="tx1"/>
                </a:solidFill>
              </a:rPr>
              <a:t> on </a:t>
            </a:r>
            <a:r>
              <a:rPr lang="tr-TR" b="1" baseline="30000" dirty="0" err="1">
                <a:solidFill>
                  <a:schemeClr val="tx1"/>
                </a:solidFill>
              </a:rPr>
              <a:t>hospital</a:t>
            </a:r>
            <a:r>
              <a:rPr lang="tr-TR" b="1" baseline="30000" dirty="0">
                <a:solidFill>
                  <a:schemeClr val="tx1"/>
                </a:solidFill>
              </a:rPr>
              <a:t> </a:t>
            </a:r>
            <a:r>
              <a:rPr lang="tr-TR" b="1" baseline="30000" dirty="0" err="1">
                <a:solidFill>
                  <a:schemeClr val="tx1"/>
                </a:solidFill>
              </a:rPr>
              <a:t>care</a:t>
            </a:r>
            <a:r>
              <a:rPr lang="tr-TR" b="1" baseline="30000" dirty="0">
                <a:solidFill>
                  <a:schemeClr val="tx1"/>
                </a:solidFill>
              </a:rPr>
              <a:t>. </a:t>
            </a:r>
            <a:r>
              <a:rPr lang="tr-TR" b="1" baseline="30000" dirty="0" err="1">
                <a:solidFill>
                  <a:schemeClr val="tx1"/>
                </a:solidFill>
              </a:rPr>
              <a:t>Hospital</a:t>
            </a:r>
            <a:r>
              <a:rPr lang="tr-TR" b="1" baseline="30000" dirty="0">
                <a:solidFill>
                  <a:schemeClr val="tx1"/>
                </a:solidFill>
              </a:rPr>
              <a:t> </a:t>
            </a:r>
            <a:r>
              <a:rPr lang="tr-TR" b="1" baseline="30000" dirty="0" err="1">
                <a:solidFill>
                  <a:schemeClr val="tx1"/>
                </a:solidFill>
              </a:rPr>
              <a:t>care</a:t>
            </a:r>
            <a:r>
              <a:rPr lang="tr-TR" b="1" baseline="30000" dirty="0">
                <a:solidFill>
                  <a:schemeClr val="tx1"/>
                </a:solidFill>
              </a:rPr>
              <a:t> in </a:t>
            </a:r>
            <a:r>
              <a:rPr lang="tr-TR" b="1" baseline="30000" dirty="0" err="1">
                <a:solidFill>
                  <a:schemeClr val="tx1"/>
                </a:solidFill>
              </a:rPr>
              <a:t>the</a:t>
            </a:r>
            <a:r>
              <a:rPr lang="tr-TR" b="1" baseline="30000" dirty="0">
                <a:solidFill>
                  <a:schemeClr val="tx1"/>
                </a:solidFill>
              </a:rPr>
              <a:t> </a:t>
            </a:r>
            <a:r>
              <a:rPr lang="tr-TR" b="1" baseline="30000" dirty="0" err="1">
                <a:solidFill>
                  <a:schemeClr val="tx1"/>
                </a:solidFill>
              </a:rPr>
              <a:t>united</a:t>
            </a:r>
            <a:r>
              <a:rPr lang="tr-TR" b="1" baseline="30000" dirty="0">
                <a:solidFill>
                  <a:schemeClr val="tx1"/>
                </a:solidFill>
              </a:rPr>
              <a:t> </a:t>
            </a:r>
            <a:r>
              <a:rPr lang="tr-TR" b="1" baseline="30000" dirty="0" err="1">
                <a:solidFill>
                  <a:schemeClr val="tx1"/>
                </a:solidFill>
              </a:rPr>
              <a:t>states</a:t>
            </a:r>
            <a:r>
              <a:rPr lang="tr-TR" b="1" baseline="30000" dirty="0">
                <a:solidFill>
                  <a:schemeClr val="tx1"/>
                </a:solidFill>
              </a:rPr>
              <a:t>. </a:t>
            </a:r>
            <a:r>
              <a:rPr lang="tr-TR" b="1" baseline="30000" dirty="0" err="1">
                <a:solidFill>
                  <a:schemeClr val="tx1"/>
                </a:solidFill>
              </a:rPr>
              <a:t>The</a:t>
            </a:r>
            <a:r>
              <a:rPr lang="tr-TR" b="1" baseline="30000" dirty="0">
                <a:solidFill>
                  <a:schemeClr val="tx1"/>
                </a:solidFill>
              </a:rPr>
              <a:t> </a:t>
            </a:r>
            <a:r>
              <a:rPr lang="tr-TR" b="1" baseline="30000" dirty="0" err="1">
                <a:solidFill>
                  <a:schemeClr val="tx1"/>
                </a:solidFill>
              </a:rPr>
              <a:t>commonwealth</a:t>
            </a:r>
            <a:r>
              <a:rPr lang="tr-TR" b="1" baseline="30000" dirty="0">
                <a:solidFill>
                  <a:schemeClr val="tx1"/>
                </a:solidFill>
              </a:rPr>
              <a:t> </a:t>
            </a:r>
            <a:r>
              <a:rPr lang="tr-TR" b="1" baseline="30000" dirty="0" err="1">
                <a:solidFill>
                  <a:schemeClr val="tx1"/>
                </a:solidFill>
              </a:rPr>
              <a:t>fund</a:t>
            </a:r>
            <a:r>
              <a:rPr lang="tr-TR" b="1" baseline="30000" dirty="0">
                <a:solidFill>
                  <a:schemeClr val="tx1"/>
                </a:solidFill>
              </a:rPr>
              <a:t>, New York, 1947, s. 434, 442.</a:t>
            </a:r>
            <a:endParaRPr lang="tr-TR" baseline="30000" dirty="0">
              <a:solidFill>
                <a:schemeClr val="tx1"/>
              </a:solidFill>
            </a:endParaRPr>
          </a:p>
          <a:p>
            <a:pPr eaLnBrk="1" fontAlgn="auto" hangingPunct="1">
              <a:defRPr/>
            </a:pPr>
            <a:r>
              <a:rPr lang="tr-TR" b="1" baseline="30000" dirty="0">
                <a:solidFill>
                  <a:schemeClr val="tx1"/>
                </a:solidFill>
              </a:rPr>
              <a:t>. </a:t>
            </a:r>
            <a:r>
              <a:rPr lang="tr-TR" b="1" baseline="30000" dirty="0" err="1">
                <a:solidFill>
                  <a:schemeClr val="tx1"/>
                </a:solidFill>
              </a:rPr>
              <a:t>Anderson</a:t>
            </a:r>
            <a:r>
              <a:rPr lang="tr-TR" b="1" baseline="30000" dirty="0">
                <a:solidFill>
                  <a:schemeClr val="tx1"/>
                </a:solidFill>
              </a:rPr>
              <a:t> OW. </a:t>
            </a:r>
            <a:r>
              <a:rPr lang="tr-TR" b="1" baseline="30000" dirty="0" err="1">
                <a:solidFill>
                  <a:schemeClr val="tx1"/>
                </a:solidFill>
              </a:rPr>
              <a:t>Health</a:t>
            </a:r>
            <a:r>
              <a:rPr lang="tr-TR" b="1" baseline="30000" dirty="0">
                <a:solidFill>
                  <a:schemeClr val="tx1"/>
                </a:solidFill>
              </a:rPr>
              <a:t> </a:t>
            </a:r>
            <a:r>
              <a:rPr lang="tr-TR" b="1" baseline="30000" dirty="0" err="1">
                <a:solidFill>
                  <a:schemeClr val="tx1"/>
                </a:solidFill>
              </a:rPr>
              <a:t>care</a:t>
            </a:r>
            <a:r>
              <a:rPr lang="tr-TR" b="1" baseline="30000" dirty="0">
                <a:solidFill>
                  <a:schemeClr val="tx1"/>
                </a:solidFill>
              </a:rPr>
              <a:t>: can </a:t>
            </a:r>
            <a:r>
              <a:rPr lang="tr-TR" b="1" baseline="30000" dirty="0" err="1">
                <a:solidFill>
                  <a:schemeClr val="tx1"/>
                </a:solidFill>
              </a:rPr>
              <a:t>there</a:t>
            </a:r>
            <a:r>
              <a:rPr lang="tr-TR" b="1" baseline="30000" dirty="0">
                <a:solidFill>
                  <a:schemeClr val="tx1"/>
                </a:solidFill>
              </a:rPr>
              <a:t> be </a:t>
            </a:r>
            <a:r>
              <a:rPr lang="tr-TR" b="1" baseline="30000" dirty="0" err="1">
                <a:solidFill>
                  <a:schemeClr val="tx1"/>
                </a:solidFill>
              </a:rPr>
              <a:t>equity</a:t>
            </a:r>
            <a:r>
              <a:rPr lang="tr-TR" b="1" baseline="30000" dirty="0">
                <a:solidFill>
                  <a:schemeClr val="tx1"/>
                </a:solidFill>
              </a:rPr>
              <a:t>? </a:t>
            </a:r>
            <a:r>
              <a:rPr lang="tr-TR" b="1" baseline="30000" dirty="0" err="1">
                <a:solidFill>
                  <a:schemeClr val="tx1"/>
                </a:solidFill>
              </a:rPr>
              <a:t>Wiley</a:t>
            </a:r>
            <a:r>
              <a:rPr lang="tr-TR" b="1" baseline="30000" dirty="0">
                <a:solidFill>
                  <a:schemeClr val="tx1"/>
                </a:solidFill>
              </a:rPr>
              <a:t>, 1972, s.50.</a:t>
            </a:r>
            <a:endParaRPr lang="tr-TR" baseline="30000" dirty="0">
              <a:solidFill>
                <a:schemeClr val="tx1"/>
              </a:solidFill>
            </a:endParaRPr>
          </a:p>
          <a:p>
            <a:pPr eaLnBrk="1" fontAlgn="auto" hangingPunct="1">
              <a:defRPr/>
            </a:pPr>
            <a:r>
              <a:rPr lang="tr-TR" b="1" baseline="30000" dirty="0">
                <a:solidFill>
                  <a:schemeClr val="tx1"/>
                </a:solidFill>
              </a:rPr>
              <a:t>. </a:t>
            </a:r>
            <a:r>
              <a:rPr lang="tr-TR" b="1" baseline="30000" dirty="0" err="1">
                <a:solidFill>
                  <a:schemeClr val="tx1"/>
                </a:solidFill>
              </a:rPr>
              <a:t>Abel</a:t>
            </a:r>
            <a:r>
              <a:rPr lang="tr-TR" b="1" baseline="30000" dirty="0">
                <a:solidFill>
                  <a:schemeClr val="tx1"/>
                </a:solidFill>
              </a:rPr>
              <a:t>-Smith B. </a:t>
            </a:r>
            <a:r>
              <a:rPr lang="tr-TR" b="1" baseline="30000" dirty="0" err="1">
                <a:solidFill>
                  <a:schemeClr val="tx1"/>
                </a:solidFill>
              </a:rPr>
              <a:t>The</a:t>
            </a:r>
            <a:r>
              <a:rPr lang="tr-TR" b="1" baseline="30000" dirty="0">
                <a:solidFill>
                  <a:schemeClr val="tx1"/>
                </a:solidFill>
              </a:rPr>
              <a:t> </a:t>
            </a:r>
            <a:r>
              <a:rPr lang="tr-TR" b="1" baseline="30000" dirty="0" err="1">
                <a:solidFill>
                  <a:schemeClr val="tx1"/>
                </a:solidFill>
              </a:rPr>
              <a:t>hospitals</a:t>
            </a:r>
            <a:r>
              <a:rPr lang="tr-TR" b="1" baseline="30000" dirty="0">
                <a:solidFill>
                  <a:schemeClr val="tx1"/>
                </a:solidFill>
              </a:rPr>
              <a:t> 1800-1948, </a:t>
            </a:r>
            <a:r>
              <a:rPr lang="tr-TR" b="1" baseline="30000" dirty="0" err="1">
                <a:solidFill>
                  <a:schemeClr val="tx1"/>
                </a:solidFill>
              </a:rPr>
              <a:t>Heinemann</a:t>
            </a:r>
            <a:r>
              <a:rPr lang="tr-TR" b="1" baseline="30000" dirty="0">
                <a:solidFill>
                  <a:schemeClr val="tx1"/>
                </a:solidFill>
              </a:rPr>
              <a:t>, 1964, s.101-108.</a:t>
            </a:r>
            <a:endParaRPr lang="tr-TR" baseline="30000" dirty="0">
              <a:solidFill>
                <a:schemeClr val="tx1"/>
              </a:solidFill>
            </a:endParaRPr>
          </a:p>
          <a:p>
            <a:pPr eaLnBrk="1" fontAlgn="auto" hangingPunct="1">
              <a:defRPr/>
            </a:pPr>
            <a:r>
              <a:rPr lang="tr-TR" b="1" baseline="30000" dirty="0">
                <a:solidFill>
                  <a:schemeClr val="tx1"/>
                </a:solidFill>
              </a:rPr>
              <a:t>. </a:t>
            </a:r>
            <a:r>
              <a:rPr lang="tr-TR" b="1" baseline="30000" dirty="0" err="1">
                <a:solidFill>
                  <a:schemeClr val="tx1"/>
                </a:solidFill>
              </a:rPr>
              <a:t>Evang</a:t>
            </a:r>
            <a:r>
              <a:rPr lang="tr-TR" b="1" baseline="30000" dirty="0">
                <a:solidFill>
                  <a:schemeClr val="tx1"/>
                </a:solidFill>
              </a:rPr>
              <a:t> K, </a:t>
            </a:r>
            <a:r>
              <a:rPr lang="tr-TR" b="1" baseline="30000" dirty="0" err="1">
                <a:solidFill>
                  <a:schemeClr val="tx1"/>
                </a:solidFill>
              </a:rPr>
              <a:t>Thornvaldsen</a:t>
            </a:r>
            <a:r>
              <a:rPr lang="tr-TR" b="1" baseline="30000" dirty="0">
                <a:solidFill>
                  <a:schemeClr val="tx1"/>
                </a:solidFill>
              </a:rPr>
              <a:t> KE. </a:t>
            </a:r>
            <a:r>
              <a:rPr lang="tr-TR" b="1" baseline="30000" dirty="0" err="1">
                <a:solidFill>
                  <a:schemeClr val="tx1"/>
                </a:solidFill>
              </a:rPr>
              <a:t>The</a:t>
            </a:r>
            <a:r>
              <a:rPr lang="tr-TR" b="1" baseline="30000" dirty="0">
                <a:solidFill>
                  <a:schemeClr val="tx1"/>
                </a:solidFill>
              </a:rPr>
              <a:t> </a:t>
            </a:r>
            <a:r>
              <a:rPr lang="tr-TR" b="1" baseline="30000" dirty="0" err="1">
                <a:solidFill>
                  <a:schemeClr val="tx1"/>
                </a:solidFill>
              </a:rPr>
              <a:t>organization</a:t>
            </a:r>
            <a:r>
              <a:rPr lang="tr-TR" b="1" baseline="30000" dirty="0">
                <a:solidFill>
                  <a:schemeClr val="tx1"/>
                </a:solidFill>
              </a:rPr>
              <a:t> </a:t>
            </a:r>
            <a:r>
              <a:rPr lang="tr-TR" b="1" baseline="30000" dirty="0" err="1">
                <a:solidFill>
                  <a:schemeClr val="tx1"/>
                </a:solidFill>
              </a:rPr>
              <a:t>and</a:t>
            </a:r>
            <a:r>
              <a:rPr lang="tr-TR" b="1" baseline="30000" dirty="0">
                <a:solidFill>
                  <a:schemeClr val="tx1"/>
                </a:solidFill>
              </a:rPr>
              <a:t> </a:t>
            </a:r>
            <a:r>
              <a:rPr lang="tr-TR" b="1" baseline="30000" dirty="0" err="1">
                <a:solidFill>
                  <a:schemeClr val="tx1"/>
                </a:solidFill>
              </a:rPr>
              <a:t>financing</a:t>
            </a:r>
            <a:r>
              <a:rPr lang="tr-TR" b="1" baseline="30000" dirty="0">
                <a:solidFill>
                  <a:schemeClr val="tx1"/>
                </a:solidFill>
              </a:rPr>
              <a:t> of </a:t>
            </a:r>
            <a:r>
              <a:rPr lang="tr-TR" b="1" baseline="30000" dirty="0" err="1">
                <a:solidFill>
                  <a:schemeClr val="tx1"/>
                </a:solidFill>
              </a:rPr>
              <a:t>health</a:t>
            </a:r>
            <a:r>
              <a:rPr lang="tr-TR" b="1" baseline="30000" dirty="0">
                <a:solidFill>
                  <a:schemeClr val="tx1"/>
                </a:solidFill>
              </a:rPr>
              <a:t> </a:t>
            </a:r>
            <a:r>
              <a:rPr lang="tr-TR" b="1" baseline="30000" dirty="0" err="1">
                <a:solidFill>
                  <a:schemeClr val="tx1"/>
                </a:solidFill>
              </a:rPr>
              <a:t>services</a:t>
            </a:r>
            <a:r>
              <a:rPr lang="tr-TR" b="1" baseline="30000" dirty="0">
                <a:solidFill>
                  <a:schemeClr val="tx1"/>
                </a:solidFill>
              </a:rPr>
              <a:t> in </a:t>
            </a:r>
            <a:r>
              <a:rPr lang="tr-TR" b="1" baseline="30000" dirty="0" err="1">
                <a:solidFill>
                  <a:schemeClr val="tx1"/>
                </a:solidFill>
              </a:rPr>
              <a:t>Norway</a:t>
            </a:r>
            <a:r>
              <a:rPr lang="tr-TR" b="1" baseline="30000" dirty="0">
                <a:solidFill>
                  <a:schemeClr val="tx1"/>
                </a:solidFill>
              </a:rPr>
              <a:t>. BMA, </a:t>
            </a:r>
            <a:r>
              <a:rPr lang="tr-TR" b="1" baseline="30000" dirty="0" err="1">
                <a:solidFill>
                  <a:schemeClr val="tx1"/>
                </a:solidFill>
              </a:rPr>
              <a:t>Health</a:t>
            </a:r>
            <a:r>
              <a:rPr lang="tr-TR" b="1" baseline="30000" dirty="0">
                <a:solidFill>
                  <a:schemeClr val="tx1"/>
                </a:solidFill>
              </a:rPr>
              <a:t> Services </a:t>
            </a:r>
            <a:r>
              <a:rPr lang="tr-TR" b="1" baseline="30000" dirty="0" err="1">
                <a:solidFill>
                  <a:schemeClr val="tx1"/>
                </a:solidFill>
              </a:rPr>
              <a:t>Financing</a:t>
            </a:r>
            <a:r>
              <a:rPr lang="tr-TR" b="1" baseline="30000" dirty="0">
                <a:solidFill>
                  <a:schemeClr val="tx1"/>
                </a:solidFill>
              </a:rPr>
              <a:t>, 1969, s.497.</a:t>
            </a:r>
            <a:endParaRPr lang="tr-TR" baseline="30000" dirty="0">
              <a:solidFill>
                <a:schemeClr val="tx1"/>
              </a:solidFill>
            </a:endParaRPr>
          </a:p>
          <a:p>
            <a:pPr eaLnBrk="1" fontAlgn="auto" hangingPunct="1">
              <a:defRPr/>
            </a:pPr>
            <a:r>
              <a:rPr lang="tr-TR" b="1" baseline="30000" dirty="0">
                <a:solidFill>
                  <a:schemeClr val="tx1"/>
                </a:solidFill>
              </a:rPr>
              <a:t>. </a:t>
            </a:r>
            <a:r>
              <a:rPr lang="tr-TR" b="1" baseline="30000" dirty="0" err="1">
                <a:solidFill>
                  <a:schemeClr val="tx1"/>
                </a:solidFill>
              </a:rPr>
              <a:t>Newstholme</a:t>
            </a:r>
            <a:r>
              <a:rPr lang="tr-TR" b="1" baseline="30000" dirty="0">
                <a:solidFill>
                  <a:schemeClr val="tx1"/>
                </a:solidFill>
              </a:rPr>
              <a:t> A. International </a:t>
            </a:r>
            <a:r>
              <a:rPr lang="tr-TR" b="1" baseline="30000" dirty="0" err="1">
                <a:solidFill>
                  <a:schemeClr val="tx1"/>
                </a:solidFill>
              </a:rPr>
              <a:t>studies</a:t>
            </a:r>
            <a:r>
              <a:rPr lang="tr-TR" b="1" baseline="30000" dirty="0">
                <a:solidFill>
                  <a:schemeClr val="tx1"/>
                </a:solidFill>
              </a:rPr>
              <a:t> on </a:t>
            </a:r>
            <a:r>
              <a:rPr lang="tr-TR" b="1" baseline="30000" dirty="0" err="1">
                <a:solidFill>
                  <a:schemeClr val="tx1"/>
                </a:solidFill>
              </a:rPr>
              <a:t>the</a:t>
            </a:r>
            <a:r>
              <a:rPr lang="tr-TR" b="1" baseline="30000" dirty="0">
                <a:solidFill>
                  <a:schemeClr val="tx1"/>
                </a:solidFill>
              </a:rPr>
              <a:t> </a:t>
            </a:r>
            <a:r>
              <a:rPr lang="tr-TR" b="1" baseline="30000" dirty="0" err="1">
                <a:solidFill>
                  <a:schemeClr val="tx1"/>
                </a:solidFill>
              </a:rPr>
              <a:t>relations</a:t>
            </a:r>
            <a:r>
              <a:rPr lang="tr-TR" b="1" baseline="30000" dirty="0">
                <a:solidFill>
                  <a:schemeClr val="tx1"/>
                </a:solidFill>
              </a:rPr>
              <a:t> </a:t>
            </a:r>
            <a:r>
              <a:rPr lang="tr-TR" b="1" baseline="30000" dirty="0" err="1">
                <a:solidFill>
                  <a:schemeClr val="tx1"/>
                </a:solidFill>
              </a:rPr>
              <a:t>between</a:t>
            </a:r>
            <a:r>
              <a:rPr lang="tr-TR" b="1" baseline="30000" dirty="0">
                <a:solidFill>
                  <a:schemeClr val="tx1"/>
                </a:solidFill>
              </a:rPr>
              <a:t> </a:t>
            </a:r>
            <a:r>
              <a:rPr lang="tr-TR" b="1" baseline="30000" dirty="0" err="1">
                <a:solidFill>
                  <a:schemeClr val="tx1"/>
                </a:solidFill>
              </a:rPr>
              <a:t>the</a:t>
            </a:r>
            <a:r>
              <a:rPr lang="tr-TR" b="1" baseline="30000" dirty="0">
                <a:solidFill>
                  <a:schemeClr val="tx1"/>
                </a:solidFill>
              </a:rPr>
              <a:t> </a:t>
            </a:r>
            <a:r>
              <a:rPr lang="tr-TR" b="1" baseline="30000" dirty="0" err="1">
                <a:solidFill>
                  <a:schemeClr val="tx1"/>
                </a:solidFill>
              </a:rPr>
              <a:t>private</a:t>
            </a:r>
            <a:r>
              <a:rPr lang="tr-TR" b="1" baseline="30000" dirty="0">
                <a:solidFill>
                  <a:schemeClr val="tx1"/>
                </a:solidFill>
              </a:rPr>
              <a:t> </a:t>
            </a:r>
            <a:r>
              <a:rPr lang="tr-TR" b="1" baseline="30000" dirty="0" err="1">
                <a:solidFill>
                  <a:schemeClr val="tx1"/>
                </a:solidFill>
              </a:rPr>
              <a:t>and</a:t>
            </a:r>
            <a:r>
              <a:rPr lang="tr-TR" b="1" baseline="30000" dirty="0">
                <a:solidFill>
                  <a:schemeClr val="tx1"/>
                </a:solidFill>
              </a:rPr>
              <a:t> </a:t>
            </a:r>
            <a:r>
              <a:rPr lang="tr-TR" b="1" baseline="30000" dirty="0" err="1">
                <a:solidFill>
                  <a:schemeClr val="tx1"/>
                </a:solidFill>
              </a:rPr>
              <a:t>official</a:t>
            </a:r>
            <a:r>
              <a:rPr lang="tr-TR" b="1" baseline="30000" dirty="0">
                <a:solidFill>
                  <a:schemeClr val="tx1"/>
                </a:solidFill>
              </a:rPr>
              <a:t> </a:t>
            </a:r>
            <a:r>
              <a:rPr lang="tr-TR" b="1" baseline="30000" dirty="0" err="1">
                <a:solidFill>
                  <a:schemeClr val="tx1"/>
                </a:solidFill>
              </a:rPr>
              <a:t>practice</a:t>
            </a:r>
            <a:r>
              <a:rPr lang="tr-TR" b="1" baseline="30000" dirty="0">
                <a:solidFill>
                  <a:schemeClr val="tx1"/>
                </a:solidFill>
              </a:rPr>
              <a:t> of </a:t>
            </a:r>
            <a:r>
              <a:rPr lang="tr-TR" b="1" baseline="30000" dirty="0" err="1">
                <a:solidFill>
                  <a:schemeClr val="tx1"/>
                </a:solidFill>
              </a:rPr>
              <a:t>medicine</a:t>
            </a:r>
            <a:r>
              <a:rPr lang="tr-TR" b="1" baseline="30000" dirty="0">
                <a:solidFill>
                  <a:schemeClr val="tx1"/>
                </a:solidFill>
              </a:rPr>
              <a:t>. </a:t>
            </a:r>
            <a:r>
              <a:rPr lang="tr-TR" b="1" baseline="30000" dirty="0" err="1">
                <a:solidFill>
                  <a:schemeClr val="tx1"/>
                </a:solidFill>
              </a:rPr>
              <a:t>London</a:t>
            </a:r>
            <a:r>
              <a:rPr lang="tr-TR" b="1" baseline="30000" dirty="0">
                <a:solidFill>
                  <a:schemeClr val="tx1"/>
                </a:solidFill>
              </a:rPr>
              <a:t>, Vol.2, </a:t>
            </a:r>
            <a:r>
              <a:rPr lang="tr-TR" b="1" baseline="30000" dirty="0" err="1">
                <a:solidFill>
                  <a:schemeClr val="tx1"/>
                </a:solidFill>
              </a:rPr>
              <a:t>Allen</a:t>
            </a:r>
            <a:r>
              <a:rPr lang="tr-TR" b="1" baseline="30000" dirty="0">
                <a:solidFill>
                  <a:schemeClr val="tx1"/>
                </a:solidFill>
              </a:rPr>
              <a:t> </a:t>
            </a:r>
            <a:r>
              <a:rPr lang="tr-TR" b="1" baseline="30000" dirty="0" err="1">
                <a:solidFill>
                  <a:schemeClr val="tx1"/>
                </a:solidFill>
              </a:rPr>
              <a:t>and</a:t>
            </a:r>
            <a:r>
              <a:rPr lang="tr-TR" b="1" baseline="30000" dirty="0">
                <a:solidFill>
                  <a:schemeClr val="tx1"/>
                </a:solidFill>
              </a:rPr>
              <a:t> </a:t>
            </a:r>
            <a:r>
              <a:rPr lang="tr-TR" b="1" baseline="30000" dirty="0" err="1">
                <a:solidFill>
                  <a:schemeClr val="tx1"/>
                </a:solidFill>
              </a:rPr>
              <a:t>Unwin</a:t>
            </a:r>
            <a:r>
              <a:rPr lang="tr-TR" b="1" baseline="30000" dirty="0">
                <a:solidFill>
                  <a:schemeClr val="tx1"/>
                </a:solidFill>
              </a:rPr>
              <a:t>, 1931, s.241.</a:t>
            </a:r>
            <a:endParaRPr lang="tr-TR" baseline="30000" dirty="0">
              <a:solidFill>
                <a:schemeClr val="tx1"/>
              </a:solidFill>
            </a:endParaRPr>
          </a:p>
          <a:p>
            <a:pPr eaLnBrk="1" fontAlgn="auto" hangingPunct="1">
              <a:defRPr/>
            </a:pPr>
            <a:r>
              <a:rPr lang="tr-TR" b="1" baseline="30000" dirty="0">
                <a:solidFill>
                  <a:schemeClr val="tx1"/>
                </a:solidFill>
              </a:rPr>
              <a:t>. </a:t>
            </a:r>
            <a:r>
              <a:rPr lang="tr-TR" b="1" baseline="30000" dirty="0" err="1">
                <a:solidFill>
                  <a:schemeClr val="tx1"/>
                </a:solidFill>
              </a:rPr>
              <a:t>Stocks</a:t>
            </a:r>
            <a:r>
              <a:rPr lang="tr-TR" b="1" baseline="30000" dirty="0">
                <a:solidFill>
                  <a:schemeClr val="tx1"/>
                </a:solidFill>
              </a:rPr>
              <a:t> M. A </a:t>
            </a:r>
            <a:r>
              <a:rPr lang="tr-TR" b="1" baseline="30000" dirty="0" err="1">
                <a:solidFill>
                  <a:schemeClr val="tx1"/>
                </a:solidFill>
              </a:rPr>
              <a:t>hundred</a:t>
            </a:r>
            <a:r>
              <a:rPr lang="tr-TR" b="1" baseline="30000" dirty="0">
                <a:solidFill>
                  <a:schemeClr val="tx1"/>
                </a:solidFill>
              </a:rPr>
              <a:t> </a:t>
            </a:r>
            <a:r>
              <a:rPr lang="tr-TR" b="1" baseline="30000" dirty="0" err="1">
                <a:solidFill>
                  <a:schemeClr val="tx1"/>
                </a:solidFill>
              </a:rPr>
              <a:t>years</a:t>
            </a:r>
            <a:r>
              <a:rPr lang="tr-TR" b="1" baseline="30000" dirty="0">
                <a:solidFill>
                  <a:schemeClr val="tx1"/>
                </a:solidFill>
              </a:rPr>
              <a:t> of </a:t>
            </a:r>
            <a:r>
              <a:rPr lang="tr-TR" b="1" baseline="30000" dirty="0" err="1">
                <a:solidFill>
                  <a:schemeClr val="tx1"/>
                </a:solidFill>
              </a:rPr>
              <a:t>district</a:t>
            </a:r>
            <a:r>
              <a:rPr lang="tr-TR" b="1" baseline="30000" dirty="0">
                <a:solidFill>
                  <a:schemeClr val="tx1"/>
                </a:solidFill>
              </a:rPr>
              <a:t> </a:t>
            </a:r>
            <a:r>
              <a:rPr lang="tr-TR" b="1" baseline="30000" dirty="0" err="1">
                <a:solidFill>
                  <a:schemeClr val="tx1"/>
                </a:solidFill>
              </a:rPr>
              <a:t>nursing</a:t>
            </a:r>
            <a:r>
              <a:rPr lang="tr-TR" b="1" baseline="30000" dirty="0">
                <a:solidFill>
                  <a:schemeClr val="tx1"/>
                </a:solidFill>
              </a:rPr>
              <a:t>. </a:t>
            </a:r>
            <a:r>
              <a:rPr lang="tr-TR" b="1" baseline="30000" dirty="0" err="1">
                <a:solidFill>
                  <a:schemeClr val="tx1"/>
                </a:solidFill>
              </a:rPr>
              <a:t>London</a:t>
            </a:r>
            <a:r>
              <a:rPr lang="tr-TR" b="1" baseline="30000" dirty="0">
                <a:solidFill>
                  <a:schemeClr val="tx1"/>
                </a:solidFill>
              </a:rPr>
              <a:t>, </a:t>
            </a:r>
            <a:r>
              <a:rPr lang="tr-TR" b="1" baseline="30000" dirty="0" err="1">
                <a:solidFill>
                  <a:schemeClr val="tx1"/>
                </a:solidFill>
              </a:rPr>
              <a:t>Allen</a:t>
            </a:r>
            <a:r>
              <a:rPr lang="tr-TR" b="1" baseline="30000" dirty="0">
                <a:solidFill>
                  <a:schemeClr val="tx1"/>
                </a:solidFill>
              </a:rPr>
              <a:t> </a:t>
            </a:r>
            <a:r>
              <a:rPr lang="tr-TR" b="1" baseline="30000" dirty="0" err="1">
                <a:solidFill>
                  <a:schemeClr val="tx1"/>
                </a:solidFill>
              </a:rPr>
              <a:t>and</a:t>
            </a:r>
            <a:r>
              <a:rPr lang="tr-TR" b="1" baseline="30000" dirty="0">
                <a:solidFill>
                  <a:schemeClr val="tx1"/>
                </a:solidFill>
              </a:rPr>
              <a:t> </a:t>
            </a:r>
            <a:r>
              <a:rPr lang="tr-TR" b="1" baseline="30000" dirty="0" err="1">
                <a:solidFill>
                  <a:schemeClr val="tx1"/>
                </a:solidFill>
              </a:rPr>
              <a:t>Unwin</a:t>
            </a:r>
            <a:r>
              <a:rPr lang="tr-TR" b="1" baseline="30000" dirty="0">
                <a:solidFill>
                  <a:schemeClr val="tx1"/>
                </a:solidFill>
              </a:rPr>
              <a:t>, 1960.</a:t>
            </a:r>
            <a:endParaRPr lang="tr-TR" baseline="30000" dirty="0">
              <a:solidFill>
                <a:schemeClr val="tx1"/>
              </a:solidFill>
            </a:endParaRPr>
          </a:p>
          <a:p>
            <a:pPr eaLnBrk="1" fontAlgn="auto" hangingPunct="1">
              <a:defRPr/>
            </a:pPr>
            <a:r>
              <a:rPr lang="tr-TR" b="1" baseline="30000" dirty="0">
                <a:solidFill>
                  <a:schemeClr val="tx1"/>
                </a:solidFill>
              </a:rPr>
              <a:t>. Sağlık hizmetlerinde mevcut durum. </a:t>
            </a:r>
            <a:r>
              <a:rPr lang="tr-TR" b="1" baseline="30000" dirty="0" err="1">
                <a:solidFill>
                  <a:schemeClr val="tx1"/>
                </a:solidFill>
              </a:rPr>
              <a:t>T.C.Sağlık</a:t>
            </a:r>
            <a:r>
              <a:rPr lang="tr-TR" b="1" baseline="30000" dirty="0">
                <a:solidFill>
                  <a:schemeClr val="tx1"/>
                </a:solidFill>
              </a:rPr>
              <a:t> Bakanlığı Sağlık Projesi Genel Koordinatörlüğü, Ankara, 1992, s,11.</a:t>
            </a:r>
            <a:endParaRPr lang="tr-TR" baseline="30000" dirty="0">
              <a:solidFill>
                <a:schemeClr val="tx1"/>
              </a:solidFill>
            </a:endParaRPr>
          </a:p>
          <a:p>
            <a:pPr eaLnBrk="1" fontAlgn="auto" hangingPunct="1">
              <a:defRPr/>
            </a:pPr>
            <a:r>
              <a:rPr lang="tr-TR" b="1" baseline="30000" dirty="0">
                <a:solidFill>
                  <a:schemeClr val="tx1"/>
                </a:solidFill>
              </a:rPr>
              <a:t>. </a:t>
            </a:r>
            <a:r>
              <a:rPr lang="tr-TR" b="1" baseline="30000" dirty="0" err="1">
                <a:solidFill>
                  <a:schemeClr val="tx1"/>
                </a:solidFill>
              </a:rPr>
              <a:t>Akyay</a:t>
            </a:r>
            <a:r>
              <a:rPr lang="tr-TR" b="1" baseline="30000" dirty="0">
                <a:solidFill>
                  <a:schemeClr val="tx1"/>
                </a:solidFill>
              </a:rPr>
              <a:t> N. Osmanlı imparatorluğunda sağlık örgütleri ve sosyal kuruluşlar. </a:t>
            </a:r>
            <a:r>
              <a:rPr lang="tr-TR" b="1" baseline="30000" dirty="0" err="1">
                <a:solidFill>
                  <a:schemeClr val="tx1"/>
                </a:solidFill>
              </a:rPr>
              <a:t>H.Ü.Toplum</a:t>
            </a:r>
            <a:r>
              <a:rPr lang="tr-TR" b="1" baseline="30000" dirty="0">
                <a:solidFill>
                  <a:schemeClr val="tx1"/>
                </a:solidFill>
              </a:rPr>
              <a:t> Hekimliği Bölümü Yayını No.20, Ankara, 1982, s,10.</a:t>
            </a:r>
            <a:endParaRPr lang="tr-TR" baseline="30000" dirty="0">
              <a:solidFill>
                <a:schemeClr val="tx1"/>
              </a:solidFill>
            </a:endParaRPr>
          </a:p>
          <a:p>
            <a:pPr eaLnBrk="1" fontAlgn="auto" hangingPunct="1">
              <a:defRPr/>
            </a:pPr>
            <a:r>
              <a:rPr lang="tr-TR" b="1" baseline="30000" dirty="0">
                <a:solidFill>
                  <a:schemeClr val="tx1"/>
                </a:solidFill>
              </a:rPr>
              <a:t>. Fişek N. Halk sağlığına giriş. HÜ-DSÖ Hizmet Araştırma ve Araştırıcı Yetiştirme Merkezi Yayını No.2, Ankara, 1985, s.157.</a:t>
            </a:r>
            <a:endParaRPr lang="tr-TR" baseline="30000" dirty="0">
              <a:solidFill>
                <a:schemeClr val="tx1"/>
              </a:solidFill>
            </a:endParaRPr>
          </a:p>
          <a:p>
            <a:pPr eaLnBrk="1" fontAlgn="auto" hangingPunct="1">
              <a:defRPr/>
            </a:pPr>
            <a:r>
              <a:rPr lang="tr-TR" b="1" baseline="30000" dirty="0" smtClean="0">
                <a:solidFill>
                  <a:schemeClr val="tx1"/>
                </a:solidFill>
              </a:rPr>
              <a:t>. </a:t>
            </a:r>
            <a:r>
              <a:rPr lang="tr-TR" b="1" baseline="30000" dirty="0">
                <a:solidFill>
                  <a:schemeClr val="tx1"/>
                </a:solidFill>
              </a:rPr>
              <a:t>Ünver S. Osmanlı tababeti ve </a:t>
            </a:r>
            <a:r>
              <a:rPr lang="tr-TR" b="1" baseline="30000" dirty="0" err="1">
                <a:solidFill>
                  <a:schemeClr val="tx1"/>
                </a:solidFill>
              </a:rPr>
              <a:t>tanzimat</a:t>
            </a:r>
            <a:r>
              <a:rPr lang="tr-TR" b="1" baseline="30000" dirty="0">
                <a:solidFill>
                  <a:schemeClr val="tx1"/>
                </a:solidFill>
              </a:rPr>
              <a:t> hakkında yeni notlar. Tanzimat I, 1940, s.944.</a:t>
            </a:r>
            <a:endParaRPr lang="tr-TR" baseline="30000" dirty="0">
              <a:solidFill>
                <a:schemeClr val="tx1"/>
              </a:solidFill>
            </a:endParaRPr>
          </a:p>
          <a:p>
            <a:pPr eaLnBrk="1" fontAlgn="auto" hangingPunct="1">
              <a:defRPr/>
            </a:pPr>
            <a:r>
              <a:rPr lang="tr-TR" b="1" baseline="30000" dirty="0">
                <a:solidFill>
                  <a:schemeClr val="tx1"/>
                </a:solidFill>
              </a:rPr>
              <a:t>. Sağlık hizmetlerinde mevcut durum. Sağlık Bakanlığı, Sağlık Projesi Genel Koordinatörlüğü, Ankara, 1992, s.12-13.</a:t>
            </a:r>
            <a:endParaRPr lang="tr-TR" baseline="30000" dirty="0">
              <a:solidFill>
                <a:schemeClr val="tx1"/>
              </a:solidFill>
            </a:endParaRPr>
          </a:p>
          <a:p>
            <a:pPr eaLnBrk="1" fontAlgn="auto" hangingPunct="1">
              <a:defRPr/>
            </a:pPr>
            <a:r>
              <a:rPr lang="tr-TR" baseline="30000" dirty="0">
                <a:solidFill>
                  <a:schemeClr val="tx1"/>
                </a:solidFill>
              </a:rPr>
              <a:t> </a:t>
            </a:r>
          </a:p>
          <a:p>
            <a:pPr eaLnBrk="1" fontAlgn="auto" hangingPunct="1">
              <a:defRPr/>
            </a:pPr>
            <a:r>
              <a:rPr lang="tr-TR" dirty="0">
                <a:solidFill>
                  <a:schemeClr val="tx1"/>
                </a:solidFill>
              </a:rPr>
              <a:t/>
            </a:r>
            <a:br>
              <a:rPr lang="tr-TR" dirty="0">
                <a:solidFill>
                  <a:schemeClr val="tx1"/>
                </a:solidFill>
              </a:rPr>
            </a:br>
            <a:endParaRPr lang="tr-TR" dirty="0">
              <a:solidFill>
                <a:schemeClr val="tx1"/>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2"/>
          <p:cNvSpPr>
            <a:spLocks noGrp="1"/>
          </p:cNvSpPr>
          <p:nvPr>
            <p:ph type="title"/>
          </p:nvPr>
        </p:nvSpPr>
        <p:spPr bwMode="auto"/>
        <p:txBody>
          <a:bodyPr wrap="square" numCol="1" anchorCtr="0" compatLnSpc="1"/>
          <a:lstStyle/>
          <a:p>
            <a:pPr eaLnBrk="1" hangingPunct="1"/>
            <a:endParaRPr lang="tr-TR" cap="none" smtClean="0">
              <a:ln>
                <a:noFill/>
              </a:ln>
            </a:endParaRPr>
          </a:p>
        </p:txBody>
      </p:sp>
      <p:sp>
        <p:nvSpPr>
          <p:cNvPr id="24578" name="Rectangle 3"/>
          <p:cNvSpPr>
            <a:spLocks noGrp="1"/>
          </p:cNvSpPr>
          <p:nvPr>
            <p:ph type="body" idx="1"/>
          </p:nvPr>
        </p:nvSpPr>
        <p:spPr/>
        <p:txBody>
          <a:bodyPr/>
          <a:lstStyle/>
          <a:p>
            <a:pPr eaLnBrk="1" hangingPunct="1">
              <a:lnSpc>
                <a:spcPct val="90000"/>
              </a:lnSpc>
            </a:pPr>
            <a:r>
              <a:rPr lang="tr-TR" smtClean="0">
                <a:solidFill>
                  <a:schemeClr val="tx1"/>
                </a:solidFill>
              </a:rPr>
              <a:t>Sağlık Bakanlığı bünyesinde 1952 yılında Ana Çocuk Sağlığı Şube Müdürlüğü kurulmuştur. Birleşmiş Milletler Çocuklara Yardım Fonu (UNICEF) ve Dünya Sağlık Teşkilatı (WHO) gibi milletlerarası teşekküllerden yardım temin edilerek, Ankara’ da 1953’ te bir Ana ve Çocuk Sağlığı Tekâmül Merkezi tesis olunmuştur</a:t>
            </a:r>
          </a:p>
          <a:p>
            <a:pPr eaLnBrk="1" hangingPunct="1">
              <a:lnSpc>
                <a:spcPct val="80000"/>
              </a:lnSpc>
            </a:pPr>
            <a:r>
              <a:rPr lang="tr-TR" b="1" smtClean="0">
                <a:solidFill>
                  <a:schemeClr val="tx1"/>
                </a:solidFill>
              </a:rPr>
              <a:t>1960-1980 Yılları Arası Sağlık Politikaları</a:t>
            </a:r>
            <a:endParaRPr lang="tr-TR" smtClean="0">
              <a:solidFill>
                <a:schemeClr val="tx1"/>
              </a:solidFill>
            </a:endParaRPr>
          </a:p>
          <a:p>
            <a:pPr eaLnBrk="1" hangingPunct="1">
              <a:lnSpc>
                <a:spcPct val="80000"/>
              </a:lnSpc>
            </a:pPr>
            <a:r>
              <a:rPr lang="tr-TR" smtClean="0">
                <a:solidFill>
                  <a:schemeClr val="tx1"/>
                </a:solidFill>
              </a:rPr>
              <a:t>1961 yılında 224 sayılı Sağlık Hizmetlerinin Sosyalleştirilmesi Hakkındaki Kanun çıkarılmıştır. Sağlıkta sosyalizasyon fiilen 1963 yılında başlamış, 1983’te ülkenin tümüne yayılmıştır. Yaygın, sürekli, entegre, kademeli, il içinde bütünleşmiş bir yapı anlayışıyla sağlık evleri, sağlık ocakları, ilçe ve il hastaneleri şeklinde bir yapılanmaya gidilmiştir.</a:t>
            </a:r>
          </a:p>
          <a:p>
            <a:pPr eaLnBrk="1" hangingPunct="1">
              <a:lnSpc>
                <a:spcPct val="90000"/>
              </a:lnSpc>
            </a:pPr>
            <a:endParaRPr lang="tr-TR" smtClean="0">
              <a:solidFill>
                <a:schemeClr val="tx1"/>
              </a:solidFill>
            </a:endParaRPr>
          </a:p>
          <a:p>
            <a:pPr eaLnBrk="1" hangingPunct="1">
              <a:lnSpc>
                <a:spcPct val="90000"/>
              </a:lnSpc>
            </a:pPr>
            <a:endParaRPr lang="tr-TR"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eaLnBrk="1" fontAlgn="auto" hangingPunct="1">
              <a:spcAft>
                <a:spcPts val="0"/>
              </a:spcAft>
              <a:defRPr/>
            </a:pPr>
            <a:endParaRPr lang="tr-TR"/>
          </a:p>
        </p:txBody>
      </p:sp>
      <p:sp>
        <p:nvSpPr>
          <p:cNvPr id="25602" name="İçerik Yer Tutucusu 2"/>
          <p:cNvSpPr>
            <a:spLocks noGrp="1"/>
          </p:cNvSpPr>
          <p:nvPr>
            <p:ph idx="1"/>
          </p:nvPr>
        </p:nvSpPr>
        <p:spPr>
          <a:xfrm>
            <a:off x="1373188" y="1195388"/>
            <a:ext cx="8534400" cy="3614737"/>
          </a:xfrm>
        </p:spPr>
        <p:txBody>
          <a:bodyPr/>
          <a:lstStyle/>
          <a:p>
            <a:pPr eaLnBrk="1" hangingPunct="1">
              <a:lnSpc>
                <a:spcPct val="80000"/>
              </a:lnSpc>
            </a:pPr>
            <a:r>
              <a:rPr lang="tr-TR" smtClean="0">
                <a:solidFill>
                  <a:schemeClr val="tx1"/>
                </a:solidFill>
              </a:rPr>
              <a:t>1965’te 554 sayılı Nüfus Planlaması Hakkında Kanun çıkarılmış ve “pro-natalist” (nüfusu artırıcı) politikadan “anti-natalist” (nüfus artış hızını sınırlayıcı) politikaya geçilmiştir.</a:t>
            </a:r>
          </a:p>
          <a:p>
            <a:pPr eaLnBrk="1" hangingPunct="1">
              <a:lnSpc>
                <a:spcPct val="80000"/>
              </a:lnSpc>
            </a:pPr>
            <a:r>
              <a:rPr lang="tr-TR" smtClean="0">
                <a:solidFill>
                  <a:schemeClr val="tx1"/>
                </a:solidFill>
              </a:rPr>
              <a:t>“Geniş bölgede tek yönlü hizmet” ilkesinin alternatifi olan “dar bölgede çok yönlü hizmet” anlayışına geçilmiştir.</a:t>
            </a:r>
          </a:p>
          <a:p>
            <a:pPr eaLnBrk="1" hangingPunct="1"/>
            <a:r>
              <a:rPr lang="tr-TR" smtClean="0">
                <a:solidFill>
                  <a:schemeClr val="tx1"/>
                </a:solidFill>
              </a:rPr>
              <a:t>1967 yılında Genel Sağlık Sigortası için bir kanun taslağı hazırlanmışsa da, Bakanlar Kuruluna sevk edilememiştir.</a:t>
            </a:r>
          </a:p>
          <a:p>
            <a:pPr eaLnBrk="1" hangingPunct="1"/>
            <a:r>
              <a:rPr lang="tr-TR" smtClean="0">
                <a:solidFill>
                  <a:schemeClr val="tx1"/>
                </a:solidFill>
              </a:rPr>
              <a:t>1969 yılında 2. Beş Yıllık Kalkınma Planı’nda Genel Sağlık Sigortasının kurulması tekrar öngörülmüştür.</a:t>
            </a:r>
          </a:p>
          <a:p>
            <a:pPr eaLnBrk="1" hangingPunct="1">
              <a:lnSpc>
                <a:spcPct val="80000"/>
              </a:lnSpc>
            </a:pPr>
            <a:endParaRPr lang="tr-TR" smtClean="0">
              <a:solidFill>
                <a:schemeClr val="tx1"/>
              </a:solidFill>
            </a:endParaRPr>
          </a:p>
          <a:p>
            <a:pPr eaLnBrk="1" hangingPunct="1">
              <a:lnSpc>
                <a:spcPct val="80000"/>
              </a:lnSpc>
            </a:pPr>
            <a:endParaRPr lang="tr-TR" sz="2400" smtClean="0">
              <a:solidFill>
                <a:schemeClr val="tx1"/>
              </a:solidFill>
            </a:endParaRPr>
          </a:p>
        </p:txBody>
      </p:sp>
    </p:spTree>
  </p:cSld>
  <p:clrMapOvr>
    <a:masterClrMapping/>
  </p:clrMapOvr>
  <p:transition spd="slow">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eaLnBrk="1" fontAlgn="auto" hangingPunct="1">
              <a:spcAft>
                <a:spcPts val="0"/>
              </a:spcAft>
              <a:defRPr/>
            </a:pPr>
            <a:endParaRPr lang="tr-TR"/>
          </a:p>
        </p:txBody>
      </p:sp>
      <p:sp>
        <p:nvSpPr>
          <p:cNvPr id="26626" name="İçerik Yer Tutucusu 2"/>
          <p:cNvSpPr>
            <a:spLocks noGrp="1"/>
          </p:cNvSpPr>
          <p:nvPr>
            <p:ph idx="1"/>
          </p:nvPr>
        </p:nvSpPr>
        <p:spPr>
          <a:xfrm>
            <a:off x="1419225" y="1509713"/>
            <a:ext cx="8534400" cy="3616325"/>
          </a:xfrm>
        </p:spPr>
        <p:txBody>
          <a:bodyPr/>
          <a:lstStyle/>
          <a:p>
            <a:pPr eaLnBrk="1" hangingPunct="1"/>
            <a:r>
              <a:rPr lang="tr-TR" smtClean="0">
                <a:solidFill>
                  <a:schemeClr val="tx1"/>
                </a:solidFill>
              </a:rPr>
              <a:t>1971’de Genel Sağlık Sigortası Kanun Taslağı, Türkiye Büyük Millet Meclisi’ne gönderilmiş fakat kanunlaşamamıştır.</a:t>
            </a:r>
          </a:p>
          <a:p>
            <a:pPr eaLnBrk="1" hangingPunct="1"/>
            <a:r>
              <a:rPr lang="tr-TR" smtClean="0">
                <a:solidFill>
                  <a:schemeClr val="tx1"/>
                </a:solidFill>
              </a:rPr>
              <a:t>1974 yılında tekrar Meclis’e sunulan taslak görüşülememiştir.</a:t>
            </a:r>
          </a:p>
          <a:p>
            <a:pPr eaLnBrk="1" hangingPunct="1"/>
            <a:r>
              <a:rPr lang="tr-TR" smtClean="0">
                <a:solidFill>
                  <a:schemeClr val="tx1"/>
                </a:solidFill>
              </a:rPr>
              <a:t>1978’de Sağlık Personelinin Tam Süre Çalışma Esaslarına Dair Kanun çıkarılmış ve kamu personeli olan doktorların muayenehane açması yasaklanmıştır. 1980 yılında Sağlık Personelinin Tazminat ve Çalışma Esaslarına Dair Kanun ile bu kanun yürürlükten kaldırılmış ve tekrar muayenehane serbestliği getirilmiştir.</a:t>
            </a:r>
          </a:p>
          <a:p>
            <a:pPr eaLnBrk="1" hangingPunct="1"/>
            <a:endParaRPr lang="tr-TR" smtClean="0">
              <a:solidFill>
                <a:schemeClr val="tx1"/>
              </a:solidFill>
            </a:endParaRPr>
          </a:p>
        </p:txBody>
      </p:sp>
    </p:spTree>
  </p:cSld>
  <p:clrMapOvr>
    <a:masterClrMapping/>
  </p:clrMapOvr>
  <p:transition spd="slow">
    <p:wheel spokes="1"/>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eaLnBrk="1" fontAlgn="auto" hangingPunct="1">
              <a:spcAft>
                <a:spcPts val="0"/>
              </a:spcAft>
              <a:defRPr/>
            </a:pPr>
            <a:endParaRPr lang="tr-TR"/>
          </a:p>
        </p:txBody>
      </p:sp>
      <p:sp>
        <p:nvSpPr>
          <p:cNvPr id="27650" name="İçerik Yer Tutucusu 2"/>
          <p:cNvSpPr>
            <a:spLocks noGrp="1"/>
          </p:cNvSpPr>
          <p:nvPr>
            <p:ph idx="1"/>
          </p:nvPr>
        </p:nvSpPr>
        <p:spPr>
          <a:xfrm>
            <a:off x="1524000" y="1479550"/>
            <a:ext cx="8823325" cy="4094163"/>
          </a:xfrm>
        </p:spPr>
        <p:txBody>
          <a:bodyPr/>
          <a:lstStyle/>
          <a:p>
            <a:pPr eaLnBrk="1" hangingPunct="1"/>
            <a:r>
              <a:rPr lang="tr-TR" b="1" smtClean="0">
                <a:solidFill>
                  <a:schemeClr val="tx1"/>
                </a:solidFill>
              </a:rPr>
              <a:t>1980-2002 Yılları Arası Sağlık Politikaları</a:t>
            </a:r>
            <a:endParaRPr lang="tr-TR" smtClean="0">
              <a:solidFill>
                <a:schemeClr val="tx1"/>
              </a:solidFill>
            </a:endParaRPr>
          </a:p>
          <a:p>
            <a:pPr eaLnBrk="1" hangingPunct="1"/>
            <a:r>
              <a:rPr lang="tr-TR" smtClean="0">
                <a:solidFill>
                  <a:schemeClr val="tx1"/>
                </a:solidFill>
              </a:rPr>
              <a:t>1982 Anayasası vatandaşların sosyal güvenlik hakkına sahip olmalarının yanı sıra, bu hakkın gerçekleşmesinin devletin sorumluluğunda olduğuna yönelik hükümler içermektedir. Anayasanın 60. maddesine göre herkes sosyal güvenlik hakkına sahiptir ve Devlet bu güvenliği sağlayacak gerekli tedbirleri alır, teşkilatı kurar demektedir. Ayrıca Anayasanın 56. maddesinde “Devlet, herkesin hayatını, beden ve ruh sağlığı içinde sürdürmesini sağlamak; insan ve madde gücünde tasarruf ve verimi artırarak, işbirliğini gerçekleştirmek amacıyla sağlık kuruluşlarını tek elden planlayıp hizmet vermelerini düzenler. Devlet, bu görevini kamu ve özel kesimdeki sağlık ve sosyal kurumlardan yararlanarak, onları denetleyerek yerine getirir” ifadeleri yer almaktadır.</a:t>
            </a:r>
          </a:p>
        </p:txBody>
      </p:sp>
    </p:spTree>
  </p:cSld>
  <p:clrMapOvr>
    <a:masterClrMapping/>
  </p:clrMapOvr>
  <p:transition spd="slow">
    <p:fade/>
  </p:transition>
  <p:timing>
    <p:tnLst>
      <p:par>
        <p:cTn id="1" dur="indefinite" restart="never" nodeType="tmRoot"/>
      </p:par>
    </p:tnLst>
  </p:timing>
</p:sld>
</file>

<file path=ppt/theme/theme1.xml><?xml version="1.0" encoding="utf-8"?>
<a:theme xmlns:a="http://schemas.openxmlformats.org/drawingml/2006/main" name="Dilim">
  <a:themeElements>
    <a:clrScheme name="Dilim">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Dilim">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lim">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Slice</Template>
  <TotalTime>1</TotalTime>
  <Words>3893</Words>
  <Application>Microsoft Office PowerPoint</Application>
  <PresentationFormat>Geniş ekran</PresentationFormat>
  <Paragraphs>190</Paragraphs>
  <Slides>50</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50</vt:i4>
      </vt:variant>
    </vt:vector>
  </HeadingPairs>
  <TitlesOfParts>
    <vt:vector size="56" baseType="lpstr">
      <vt:lpstr>Algerian</vt:lpstr>
      <vt:lpstr>Arial</vt:lpstr>
      <vt:lpstr>Candara</vt:lpstr>
      <vt:lpstr>Century Gothic</vt:lpstr>
      <vt:lpstr>Wingdings 3</vt:lpstr>
      <vt:lpstr>Dilim</vt:lpstr>
      <vt:lpstr>TÜRKİYEDE SAĞLIK HİZMETLERİNİN DEĞERLENDİRİLMESİ </vt:lpstr>
      <vt:lpstr>PowerPoint Sunusu</vt:lpstr>
      <vt:lpstr>Dr. Adnan ADIVAR</vt:lpstr>
      <vt:lpstr>Dr. Refik SAYDAM</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Yeşil kart örneği: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Koruyucu sağlık hizmetleri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Türkiye ile AB’nin sağlık hizmetleri karşılaştırması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KAYNAKÇA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TÜRKİYEDE SAĞLIK HZİMETLERİNİN DEĞERLENDİRİLMESİ</dc:title>
  <dc:creator>user3</dc:creator>
  <cp:lastModifiedBy>HP</cp:lastModifiedBy>
  <cp:revision>12</cp:revision>
  <dcterms:created xsi:type="dcterms:W3CDTF">2016-10-20T11:25:00Z</dcterms:created>
  <dcterms:modified xsi:type="dcterms:W3CDTF">2018-07-31T22:49:27Z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2057-10.1.0.5785</vt:lpwstr>
  </property>
</Properties>
</file>