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8" r:id="rId10"/>
    <p:sldId id="269" r:id="rId11"/>
    <p:sldId id="270" r:id="rId12"/>
    <p:sldId id="272" r:id="rId13"/>
    <p:sldId id="273" r:id="rId14"/>
    <p:sldId id="274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76449" autoAdjust="0"/>
  </p:normalViewPr>
  <p:slideViewPr>
    <p:cSldViewPr snapToGrid="0">
      <p:cViewPr varScale="1">
        <p:scale>
          <a:sx n="87" d="100"/>
          <a:sy n="87" d="100"/>
        </p:scale>
        <p:origin x="15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2C701-3D87-424A-B2FD-63C5CAD1E3EE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90F3D-E606-49E9-BA83-F5E6D9931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648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90F3D-E606-49E9-BA83-F5E6D9931C3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00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90F3D-E606-49E9-BA83-F5E6D9931C3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89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90F3D-E606-49E9-BA83-F5E6D9931C3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90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90F3D-E606-49E9-BA83-F5E6D9931C3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994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90F3D-E606-49E9-BA83-F5E6D9931C3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232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90F3D-E606-49E9-BA83-F5E6D9931C3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837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90F3D-E606-49E9-BA83-F5E6D9931C3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056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90F3D-E606-49E9-BA83-F5E6D9931C3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623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90F3D-E606-49E9-BA83-F5E6D9931C3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443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90F3D-E606-49E9-BA83-F5E6D9931C3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59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1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8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8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1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8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9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3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6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5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7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2/26/2023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8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9" name="Rectangle 1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60E728E6-A07E-4A6C-AB92-D56E1402F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3" descr="A gold mandala on a red background">
            <a:extLst>
              <a:ext uri="{FF2B5EF4-FFF2-40B4-BE49-F238E27FC236}">
                <a16:creationId xmlns:a16="http://schemas.microsoft.com/office/drawing/2014/main" id="{299C8D12-5E84-4D7A-94BD-0254A2D5FA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7824" r="-1" b="17172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04B31B-778E-4098-BA16-9902E1BED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n-GB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GODS OF EARTH</a:t>
            </a:r>
            <a:endParaRPr lang="en-GB" sz="5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1CF70-99BC-4761-BA88-782861580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1220343"/>
          </a:xfrm>
        </p:spPr>
        <p:txBody>
          <a:bodyPr anchor="t">
            <a:normAutofit/>
          </a:bodyPr>
          <a:lstStyle/>
          <a:p>
            <a:r>
              <a:rPr lang="tr-TR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Dr. Funda Hay Kılıç</a:t>
            </a:r>
          </a:p>
          <a:p>
            <a:r>
              <a:rPr lang="tr-TR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fhay@ankara.edu.tr</a:t>
            </a:r>
            <a:endParaRPr lang="en-GB" sz="2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16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18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20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23216" y="3924272"/>
            <a:ext cx="118872" cy="118872"/>
            <a:chOff x="1175347" y="3733800"/>
            <a:chExt cx="118872" cy="11887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8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9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157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0E728E6-A07E-4A6C-AB92-D56E1402F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2FED6B5B-F2CE-4234-B037-207081387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42" name="Graphic 141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2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9F3D7F6-C007-4518-B92E-25A40060AC3A}"/>
              </a:ext>
            </a:extLst>
          </p:cNvPr>
          <p:cNvSpPr txBox="1"/>
          <p:nvPr/>
        </p:nvSpPr>
        <p:spPr>
          <a:xfrm>
            <a:off x="779897" y="64883"/>
            <a:ext cx="2419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en-GB" sz="900" i="1" dirty="0"/>
              <a:t>Ancient World Magazine</a:t>
            </a:r>
          </a:p>
        </p:txBody>
      </p:sp>
    </p:spTree>
    <p:extLst>
      <p:ext uri="{BB962C8B-B14F-4D97-AF65-F5344CB8AC3E}">
        <p14:creationId xmlns:p14="http://schemas.microsoft.com/office/powerpoint/2010/main" val="125712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5" name="Content Placeholder 4" descr="A picture containing text, book, person&#10;&#10;Description automatically generated">
            <a:extLst>
              <a:ext uri="{FF2B5EF4-FFF2-40B4-BE49-F238E27FC236}">
                <a16:creationId xmlns:a16="http://schemas.microsoft.com/office/drawing/2014/main" id="{2ADD37C8-C793-4E69-83D5-B3B9700B7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903" y="735769"/>
            <a:ext cx="6387190" cy="5381207"/>
          </a:xfrm>
          <a:prstGeom prst="rect">
            <a:avLst/>
          </a:prstGeom>
        </p:spPr>
      </p:pic>
      <p:grpSp>
        <p:nvGrpSpPr>
          <p:cNvPr id="26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8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067CEC7-387D-4B73-833C-3651E059A156}"/>
              </a:ext>
            </a:extLst>
          </p:cNvPr>
          <p:cNvSpPr txBox="1"/>
          <p:nvPr/>
        </p:nvSpPr>
        <p:spPr>
          <a:xfrm>
            <a:off x="10436208" y="6277770"/>
            <a:ext cx="16482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en-GB" sz="900" i="1" dirty="0"/>
              <a:t>Britannica</a:t>
            </a:r>
          </a:p>
        </p:txBody>
      </p:sp>
    </p:spTree>
    <p:extLst>
      <p:ext uri="{BB962C8B-B14F-4D97-AF65-F5344CB8AC3E}">
        <p14:creationId xmlns:p14="http://schemas.microsoft.com/office/powerpoint/2010/main" val="3967492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5" name="Top left">
            <a:extLst>
              <a:ext uri="{FF2B5EF4-FFF2-40B4-BE49-F238E27FC236}">
                <a16:creationId xmlns:a16="http://schemas.microsoft.com/office/drawing/2014/main" id="{5089F41F-380F-4E05-9A56-4C8F456E8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A95964E-B60E-42AA-AAF3-91A4345B3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C9A41BA-B255-49A5-9A9C-46B951135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5076F12-9630-46F2-ADAF-617D35489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1DD2B33-B10F-441B-A5DE-95F578BE7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1C0380C-3C12-4AD4-A59D-9F4A5B527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012F9BC-0D26-4714-96A0-BB74332F9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0BDD384-5C35-40DD-81BD-260F7CD7C9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9813DFC-2118-4F9F-B162-1DD0A32B4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6E8FF5-A664-4886-BB81-A2EB77D65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52" y="1690583"/>
            <a:ext cx="5961734" cy="2799107"/>
          </a:xfrm>
          <a:prstGeom prst="rect">
            <a:avLst/>
          </a:prstGeom>
        </p:spPr>
      </p:pic>
      <p:grpSp>
        <p:nvGrpSpPr>
          <p:cNvPr id="85" name="Bottom Right">
            <a:extLst>
              <a:ext uri="{FF2B5EF4-FFF2-40B4-BE49-F238E27FC236}">
                <a16:creationId xmlns:a16="http://schemas.microsoft.com/office/drawing/2014/main" id="{FF8C87E7-85A6-4119-B524-84AA9C0AA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95C3BD-3FC3-4E1B-AD87-32CDB6EEC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7" name="Graphic 157">
              <a:extLst>
                <a:ext uri="{FF2B5EF4-FFF2-40B4-BE49-F238E27FC236}">
                  <a16:creationId xmlns:a16="http://schemas.microsoft.com/office/drawing/2014/main" id="{48C556CD-2C4A-474F-9FF7-77BBE788F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5ADB469-31B7-4DEF-BB35-B16F50DBE8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5B70D859-00C6-4B2A-934C-68F32BA7C5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AC0917A-2A49-4846-9772-79EEA1C994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4DD6C017-B6D4-4DDE-90B4-DBA925B489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30A4B39-910B-4EB2-997D-208FB20D15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5DCA9C3-2763-4D68-BBAE-82D1DA0E9E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756A41BA-B004-4C26-806A-B2AAA1E285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60C5622-37F7-4A22-A941-BAAFD864F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97DE233-1D7D-43F7-BF0C-0F148EE6A6CD}"/>
              </a:ext>
            </a:extLst>
          </p:cNvPr>
          <p:cNvSpPr txBox="1"/>
          <p:nvPr/>
        </p:nvSpPr>
        <p:spPr>
          <a:xfrm>
            <a:off x="9683427" y="5194271"/>
            <a:ext cx="23519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Theoi</a:t>
            </a:r>
            <a:r>
              <a:rPr lang="tr-TR" sz="900" i="1" dirty="0"/>
              <a:t> </a:t>
            </a:r>
            <a:r>
              <a:rPr lang="tr-TR" sz="900" i="1" dirty="0" err="1"/>
              <a:t>Greek</a:t>
            </a:r>
            <a:r>
              <a:rPr lang="tr-TR" sz="900" i="1" dirty="0"/>
              <a:t> Mythology</a:t>
            </a:r>
            <a:endParaRPr lang="en-GB" sz="900" i="1" dirty="0"/>
          </a:p>
        </p:txBody>
      </p:sp>
    </p:spTree>
    <p:extLst>
      <p:ext uri="{BB962C8B-B14F-4D97-AF65-F5344CB8AC3E}">
        <p14:creationId xmlns:p14="http://schemas.microsoft.com/office/powerpoint/2010/main" val="3038678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3D0D5C-56E3-4A3C-B240-EB6DF181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33" y="374401"/>
            <a:ext cx="4987809" cy="1664573"/>
          </a:xfrm>
        </p:spPr>
        <p:txBody>
          <a:bodyPr>
            <a:normAutofit/>
          </a:bodyPr>
          <a:lstStyle/>
          <a:p>
            <a:r>
              <a:rPr lang="tr-TR" dirty="0" err="1"/>
              <a:t>Dionysos</a:t>
            </a:r>
            <a:r>
              <a:rPr lang="tr-TR" dirty="0"/>
              <a:t> </a:t>
            </a:r>
            <a:r>
              <a:rPr lang="tr-TR" dirty="0" err="1"/>
              <a:t>Festivals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1E1CD-4CDD-4716-A148-BAD095AF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005" y="2102989"/>
            <a:ext cx="5279540" cy="4413844"/>
          </a:xfrm>
        </p:spPr>
        <p:txBody>
          <a:bodyPr>
            <a:noAutofit/>
          </a:bodyPr>
          <a:lstStyle/>
          <a:p>
            <a:r>
              <a:rPr lang="en-GB" sz="2400" dirty="0"/>
              <a:t>the god of the theatre and impersonation</a:t>
            </a:r>
            <a:r>
              <a:rPr lang="tr-TR" sz="2400" dirty="0"/>
              <a:t>.</a:t>
            </a:r>
          </a:p>
          <a:p>
            <a:r>
              <a:rPr lang="en-GB" sz="2400" dirty="0"/>
              <a:t>At the dramatic festivals of Athens, the image of Dionysus, was carried in to watch the performances put on in his honour</a:t>
            </a:r>
            <a:r>
              <a:rPr lang="tr-TR" sz="2400" dirty="0"/>
              <a:t>:</a:t>
            </a:r>
          </a:p>
          <a:p>
            <a:pPr lvl="1"/>
            <a:r>
              <a:rPr lang="en-GB" i="1" dirty="0" err="1"/>
              <a:t>Lenaia</a:t>
            </a:r>
            <a:r>
              <a:rPr lang="en-GB" dirty="0"/>
              <a:t> in late January</a:t>
            </a:r>
            <a:endParaRPr lang="tr-TR" dirty="0"/>
          </a:p>
          <a:p>
            <a:pPr lvl="1"/>
            <a:r>
              <a:rPr lang="en-GB" i="1" dirty="0"/>
              <a:t>City Dionysia </a:t>
            </a:r>
            <a:r>
              <a:rPr lang="en-GB" dirty="0"/>
              <a:t>in late March or early April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65CDE3A-162B-4749-B015-8631DA02BD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8" r="25303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24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6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9B78D57-3F23-46BF-99AD-E8BDEF28A76D}"/>
              </a:ext>
            </a:extLst>
          </p:cNvPr>
          <p:cNvSpPr txBox="1"/>
          <p:nvPr/>
        </p:nvSpPr>
        <p:spPr>
          <a:xfrm>
            <a:off x="7879634" y="5848360"/>
            <a:ext cx="2342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The</a:t>
            </a:r>
            <a:r>
              <a:rPr lang="tr-TR" sz="900" i="1" dirty="0"/>
              <a:t> </a:t>
            </a:r>
            <a:r>
              <a:rPr lang="tr-TR" sz="900" i="1" dirty="0" err="1"/>
              <a:t>Wisdom</a:t>
            </a:r>
            <a:r>
              <a:rPr lang="tr-TR" sz="900" i="1" dirty="0"/>
              <a:t> of </a:t>
            </a:r>
            <a:r>
              <a:rPr lang="tr-TR" sz="900" i="1" dirty="0" err="1"/>
              <a:t>Hypatia</a:t>
            </a:r>
            <a:endParaRPr lang="en-GB" sz="900" i="1" dirty="0"/>
          </a:p>
        </p:txBody>
      </p:sp>
    </p:spTree>
    <p:extLst>
      <p:ext uri="{BB962C8B-B14F-4D97-AF65-F5344CB8AC3E}">
        <p14:creationId xmlns:p14="http://schemas.microsoft.com/office/powerpoint/2010/main" val="4071584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3AA549-1F0C-46E0-AAD8-DC3DC6CA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B4500A0-4A13-442D-9539-FE8281157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r="5881" b="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42" name="Bottom Right">
            <a:extLst>
              <a:ext uri="{FF2B5EF4-FFF2-40B4-BE49-F238E27FC236}">
                <a16:creationId xmlns:a16="http://schemas.microsoft.com/office/drawing/2014/main" id="{7B2F7E43-35EC-4103-9D95-2ACDB0038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3" name="Graphic 157">
              <a:extLst>
                <a:ext uri="{FF2B5EF4-FFF2-40B4-BE49-F238E27FC236}">
                  <a16:creationId xmlns:a16="http://schemas.microsoft.com/office/drawing/2014/main" id="{4CBE545A-C704-48FA-8193-05D4FDAA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FC12F8B-A54C-43DD-B393-14555547B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E3B33274-B053-4224-A5A0-B90126BFF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C7170C7-58C1-4C2A-BCB1-A35DA8E1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931EDD4-C978-4F30-9A9D-2C5D3B3E4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E984CF3-8D55-4CD4-8256-69FDFE61C1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9CC4F5D-4692-4689-807E-46C4886AD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872E016-A490-4CAF-AAC9-3EE29CBD4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94A6B7E-847F-437A-BC2F-A78EE3F87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55" name="Top Left">
            <a:extLst>
              <a:ext uri="{FF2B5EF4-FFF2-40B4-BE49-F238E27FC236}">
                <a16:creationId xmlns:a16="http://schemas.microsoft.com/office/drawing/2014/main" id="{96F2112D-BBBE-46A6-B66D-A3F02ED3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8" name="Graphic 3">
              <a:extLst>
                <a:ext uri="{FF2B5EF4-FFF2-40B4-BE49-F238E27FC236}">
                  <a16:creationId xmlns:a16="http://schemas.microsoft.com/office/drawing/2014/main" id="{96F2112D-BBBE-46A6-B66D-A3F02ED32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ACCB55F8-F950-431F-9B90-688950D9F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7D0AA11-2E4E-479C-B953-547285E724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0D86C66-EDF0-4ABB-87F4-A2882A2E0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026082B-E695-4987-8C03-332366C6C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461A8835-D9FC-4CAB-AF19-A5513B17B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B996F2-B83E-43F7-B920-F41F3F718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77" y="1016636"/>
            <a:ext cx="10191942" cy="14366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Eleusinian </a:t>
            </a:r>
            <a:r>
              <a:rPr lang="tr-TR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</a:t>
            </a:r>
            <a:r>
              <a:rPr lang="en-US" sz="6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ysteries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5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3874229"/>
            <a:ext cx="118872" cy="118872"/>
            <a:chOff x="1175347" y="3733800"/>
            <a:chExt cx="118872" cy="118872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5201C6F-2F7A-4D81-BE74-32A9F54BCFB2}"/>
              </a:ext>
            </a:extLst>
          </p:cNvPr>
          <p:cNvSpPr txBox="1"/>
          <p:nvPr/>
        </p:nvSpPr>
        <p:spPr>
          <a:xfrm>
            <a:off x="2094325" y="141520"/>
            <a:ext cx="15664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Medium</a:t>
            </a:r>
            <a:endParaRPr lang="en-GB" sz="900" i="1" dirty="0"/>
          </a:p>
        </p:txBody>
      </p:sp>
    </p:spTree>
    <p:extLst>
      <p:ext uri="{BB962C8B-B14F-4D97-AF65-F5344CB8AC3E}">
        <p14:creationId xmlns:p14="http://schemas.microsoft.com/office/powerpoint/2010/main" val="3908218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5FBEC-8815-4646-9708-604F05DCC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Bibliography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E4190-3682-4C99-8C8D-6C4A05246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395"/>
            <a:ext cx="11049000" cy="466725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Hamilton, Edith. </a:t>
            </a:r>
            <a:r>
              <a:rPr lang="en-GB" i="1" dirty="0"/>
              <a:t>Mythology: Timeless Tales of Gods and Heroes</a:t>
            </a:r>
            <a:r>
              <a:rPr lang="en-GB" dirty="0"/>
              <a:t>. Little, Brown and Co., 1942.</a:t>
            </a:r>
          </a:p>
          <a:p>
            <a:r>
              <a:rPr lang="en-GB" dirty="0"/>
              <a:t>Hansen, William. </a:t>
            </a:r>
            <a:r>
              <a:rPr lang="en-GB" i="1" dirty="0"/>
              <a:t>Handbook of Classical Mythology</a:t>
            </a:r>
            <a:r>
              <a:rPr lang="en-GB" dirty="0"/>
              <a:t>. ABC-CLIO, 2004.</a:t>
            </a:r>
          </a:p>
          <a:p>
            <a:r>
              <a:rPr lang="en-GB" dirty="0"/>
              <a:t>Hard, Robin. </a:t>
            </a:r>
            <a:r>
              <a:rPr lang="en-GB" i="1" dirty="0"/>
              <a:t>The Routledge Handbook of Greek Mythology</a:t>
            </a:r>
            <a:r>
              <a:rPr lang="en-GB" dirty="0"/>
              <a:t>. Routledge, 2004.</a:t>
            </a:r>
          </a:p>
          <a:p>
            <a:r>
              <a:rPr lang="en-GB" dirty="0"/>
              <a:t>March, Jenny. </a:t>
            </a:r>
            <a:r>
              <a:rPr lang="en-GB" i="1" dirty="0"/>
              <a:t>The Penguin Books of Classical Myths</a:t>
            </a:r>
            <a:r>
              <a:rPr lang="en-GB" dirty="0"/>
              <a:t>. Penguin Books, 2009.</a:t>
            </a:r>
          </a:p>
          <a:p>
            <a:r>
              <a:rPr lang="en-GB" dirty="0"/>
              <a:t>Morford, Mark, P. O. and Robert J. </a:t>
            </a:r>
            <a:r>
              <a:rPr lang="en-GB" dirty="0" err="1"/>
              <a:t>Lenardon</a:t>
            </a:r>
            <a:r>
              <a:rPr lang="en-GB" dirty="0"/>
              <a:t>. </a:t>
            </a:r>
            <a:r>
              <a:rPr lang="en-GB" i="1" dirty="0"/>
              <a:t>Classical Mythology</a:t>
            </a:r>
            <a:r>
              <a:rPr lang="en-GB" dirty="0"/>
              <a:t>. Longman, 1985.</a:t>
            </a:r>
          </a:p>
          <a:p>
            <a:r>
              <a:rPr lang="en-GB" dirty="0"/>
              <a:t>Storey, Ian C. and Arlene Allan. </a:t>
            </a:r>
            <a:r>
              <a:rPr lang="en-GB" i="1" dirty="0"/>
              <a:t>A Guide to Ancient Greek Drama</a:t>
            </a:r>
            <a:r>
              <a:rPr lang="en-GB" dirty="0"/>
              <a:t>. Blackwell Publishing, 2005.</a:t>
            </a:r>
          </a:p>
        </p:txBody>
      </p:sp>
    </p:spTree>
    <p:extLst>
      <p:ext uri="{BB962C8B-B14F-4D97-AF65-F5344CB8AC3E}">
        <p14:creationId xmlns:p14="http://schemas.microsoft.com/office/powerpoint/2010/main" val="3206146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93" name="Top left">
            <a:extLst>
              <a:ext uri="{FF2B5EF4-FFF2-40B4-BE49-F238E27FC236}">
                <a16:creationId xmlns:a16="http://schemas.microsoft.com/office/drawing/2014/main" id="{6B72B514-4AB8-43DF-84D4-951DBF368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18CBCFF-BD6B-4455-9B70-EFE805CA2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C930A72-C529-4D5D-B460-A5A5375F9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92FE3B2-9E8F-4022-93E8-BAAD0D50B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F85196A-D084-4219-B329-E5A7032CF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8174307-CBF0-4926-99C3-3072804B3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3DDE618-1CD3-4BE5-8742-5D51BBF30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D73DBA2-8AAA-4F85-81B5-99B96A471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346AE2-9E14-4CFB-8DD3-0B1633621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BF203C-FC12-4353-B464-BF696135E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5605358" cy="1664573"/>
          </a:xfrm>
        </p:spPr>
        <p:txBody>
          <a:bodyPr>
            <a:normAutofit/>
          </a:bodyPr>
          <a:lstStyle/>
          <a:p>
            <a:r>
              <a:rPr lang="en-GB" b="1" cap="all" dirty="0"/>
              <a:t>Demeter (Ceres)</a:t>
            </a:r>
            <a:endParaRPr lang="en-GB" dirty="0"/>
          </a:p>
        </p:txBody>
      </p:sp>
      <p:sp>
        <p:nvSpPr>
          <p:cNvPr id="84" name="Content Placeholder 8">
            <a:extLst>
              <a:ext uri="{FF2B5EF4-FFF2-40B4-BE49-F238E27FC236}">
                <a16:creationId xmlns:a16="http://schemas.microsoft.com/office/drawing/2014/main" id="{505105BC-1AA2-46AC-8DC9-24F04554B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5" y="2384474"/>
            <a:ext cx="5771636" cy="3913713"/>
          </a:xfrm>
        </p:spPr>
        <p:txBody>
          <a:bodyPr>
            <a:normAutofit/>
          </a:bodyPr>
          <a:lstStyle/>
          <a:p>
            <a:r>
              <a:rPr lang="en-GB" dirty="0"/>
              <a:t>Goddess of grain and agriculture. </a:t>
            </a:r>
            <a:endParaRPr lang="tr-TR" dirty="0"/>
          </a:p>
          <a:p>
            <a:r>
              <a:rPr lang="en-GB" dirty="0"/>
              <a:t>Mother of Earth</a:t>
            </a:r>
            <a:endParaRPr lang="tr-TR" dirty="0"/>
          </a:p>
          <a:p>
            <a:r>
              <a:rPr lang="en-GB" dirty="0"/>
              <a:t>Among her attributes in art are stalks of wheat, a torch, and a sceptre.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FEBB3B-1CFD-4422-A4CC-D2EA0603D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349" y="356798"/>
            <a:ext cx="3647147" cy="6028343"/>
          </a:xfrm>
          <a:prstGeom prst="rect">
            <a:avLst/>
          </a:prstGeom>
        </p:spPr>
      </p:pic>
      <p:grpSp>
        <p:nvGrpSpPr>
          <p:cNvPr id="103" name="Bottom Right">
            <a:extLst>
              <a:ext uri="{FF2B5EF4-FFF2-40B4-BE49-F238E27FC236}">
                <a16:creationId xmlns:a16="http://schemas.microsoft.com/office/drawing/2014/main" id="{DD2E06CA-048F-403F-AD47-B098C0A25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24E2410-B321-4174-8C27-7749F2A57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05" name="Graphic 157">
              <a:extLst>
                <a:ext uri="{FF2B5EF4-FFF2-40B4-BE49-F238E27FC236}">
                  <a16:creationId xmlns:a16="http://schemas.microsoft.com/office/drawing/2014/main" id="{EE03354E-6E8A-4926-8545-B6B873F1F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5BBCAC88-02AA-4773-A48A-D144EA52EE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6C51D753-137C-455D-97D4-ACCB464D93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02ABCEE4-D638-4555-AC4A-7E190462FA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2F383AB0-7670-4584-8F01-4324D54BB9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4CD1567B-7D6D-497B-8CA8-14D96E0106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CF3C4A9D-7E63-4D24-B697-23D58B3160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315D2559-8BE6-439C-83F0-CE5BF53C94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A374A4F-696B-4911-BE1B-B180D09A1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41F3DC0-122D-4329-9E26-36FDCC4EC1DC}"/>
              </a:ext>
            </a:extLst>
          </p:cNvPr>
          <p:cNvSpPr txBox="1"/>
          <p:nvPr/>
        </p:nvSpPr>
        <p:spPr>
          <a:xfrm>
            <a:off x="10466009" y="6417692"/>
            <a:ext cx="14285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Istock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979530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5" name="Content Placeholder 4" descr="A picture containing sculpture&#10;&#10;Description automatically generated">
            <a:extLst>
              <a:ext uri="{FF2B5EF4-FFF2-40B4-BE49-F238E27FC236}">
                <a16:creationId xmlns:a16="http://schemas.microsoft.com/office/drawing/2014/main" id="{D2A55973-073E-4A42-ABEC-5159B7C18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0" y="757490"/>
            <a:ext cx="8365433" cy="5731150"/>
          </a:xfrm>
          <a:prstGeom prst="rect">
            <a:avLst/>
          </a:prstGeom>
        </p:spPr>
      </p:pic>
      <p:grpSp>
        <p:nvGrpSpPr>
          <p:cNvPr id="26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8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F16B8AE-25D9-4A9A-B58B-303EE3E3BD43}"/>
              </a:ext>
            </a:extLst>
          </p:cNvPr>
          <p:cNvSpPr txBox="1"/>
          <p:nvPr/>
        </p:nvSpPr>
        <p:spPr>
          <a:xfrm>
            <a:off x="9934722" y="5941268"/>
            <a:ext cx="20553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en-GB" sz="900" i="1" dirty="0" err="1"/>
              <a:t>Robiliant</a:t>
            </a:r>
            <a:r>
              <a:rPr lang="en-GB" sz="900" i="1" dirty="0"/>
              <a:t> </a:t>
            </a:r>
            <a:r>
              <a:rPr lang="tr-TR" sz="900" i="1" dirty="0"/>
              <a:t>+</a:t>
            </a:r>
            <a:r>
              <a:rPr lang="en-GB" sz="900" i="1" dirty="0"/>
              <a:t> </a:t>
            </a:r>
            <a:r>
              <a:rPr lang="en-GB" sz="900" i="1" dirty="0" err="1"/>
              <a:t>Voena</a:t>
            </a:r>
            <a:endParaRPr lang="en-GB" sz="9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4CB5E9-6E4B-4A2D-933B-CD16F3DD6E46}"/>
              </a:ext>
            </a:extLst>
          </p:cNvPr>
          <p:cNvSpPr txBox="1"/>
          <p:nvPr/>
        </p:nvSpPr>
        <p:spPr>
          <a:xfrm>
            <a:off x="6314319" y="460900"/>
            <a:ext cx="5487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cap="all" dirty="0"/>
              <a:t>THE ABDUCTION OF PROSERPINA</a:t>
            </a:r>
            <a:r>
              <a:rPr lang="tr-TR" sz="1200" cap="all" dirty="0"/>
              <a:t> </a:t>
            </a:r>
            <a:r>
              <a:rPr lang="tr-TR" sz="1200" cap="all" dirty="0" err="1"/>
              <a:t>b</a:t>
            </a:r>
            <a:r>
              <a:rPr lang="tr-TR" sz="1200" dirty="0" err="1"/>
              <a:t>y</a:t>
            </a:r>
            <a:r>
              <a:rPr lang="tr-TR" sz="1200" dirty="0"/>
              <a:t> Luca </a:t>
            </a:r>
            <a:r>
              <a:rPr lang="tr-TR" sz="1200" dirty="0" err="1"/>
              <a:t>Gıordano</a:t>
            </a:r>
            <a:r>
              <a:rPr lang="tr-TR" sz="1200" dirty="0"/>
              <a:t>, </a:t>
            </a:r>
            <a:r>
              <a:rPr lang="tr-TR" sz="1200" dirty="0" err="1"/>
              <a:t>Naples</a:t>
            </a:r>
            <a:r>
              <a:rPr lang="tr-TR" sz="1200" dirty="0"/>
              <a:t> 1634 - 1705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9476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A345EEC5-ECAA-408B-B9D7-1C0E1102C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9B09D8-FF9D-4CE5-853B-3BA46FD5C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DC978A2-F53F-4B72-9BAC-5F78F00B6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F73D09D-1DE1-441E-88F5-CD2CBAB88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DE61DBF-5FB0-4603-BE95-C566DD48B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8C89DF5-F013-4C54-B9AD-2E158706C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ED89947-A3CF-4B11-8DE7-5D07A57CB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3E24021-DB80-451B-96A6-0D21AC0C8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BDA2B48-4CD9-45C3-8F12-212553367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4" name="Picture 3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8CC96534-55AF-4B7A-976A-ABE4C075D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48" y="1200431"/>
            <a:ext cx="9356368" cy="4888701"/>
          </a:xfrm>
          <a:prstGeom prst="rect">
            <a:avLst/>
          </a:prstGeom>
        </p:spPr>
      </p:pic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F0A218EB-ECC2-4D0D-9EDC-F5CB062CA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419D1C3-874F-4BF6-A356-1EA4A20D4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id="{4AC4AE33-203A-4A93-8263-6CC6BB608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F15373C-6DCA-4058-94CC-6476950E59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61BE5B1-15E0-484D-8B21-F6BA455B21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1167C23-6882-4551-BF77-DF537E736E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0749460-4B9F-4DE4-9931-7B5831D68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567746C-E54C-4865-ACF1-CD31DD1D8D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E7B0826-2FBE-4B23-B784-BB7CDA8B3A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DF54EDF-BA0A-440F-B20A-2A76BFE15C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53B2ADC-F80C-403E-B1CA-BCFED2CE5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7083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 descr="A person with red hair&#10;&#10;Description automatically generated with low confidence">
            <a:extLst>
              <a:ext uri="{FF2B5EF4-FFF2-40B4-BE49-F238E27FC236}">
                <a16:creationId xmlns:a16="http://schemas.microsoft.com/office/drawing/2014/main" id="{5D92B8C8-F0D3-4837-AFB1-C47B1BB89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270" y="543780"/>
            <a:ext cx="3958926" cy="5716862"/>
          </a:xfrm>
          <a:prstGeom prst="rect">
            <a:avLst/>
          </a:prstGeom>
        </p:spPr>
      </p:pic>
      <p:grpSp>
        <p:nvGrpSpPr>
          <p:cNvPr id="43" name="Top left">
            <a:extLst>
              <a:ext uri="{FF2B5EF4-FFF2-40B4-BE49-F238E27FC236}">
                <a16:creationId xmlns:a16="http://schemas.microsoft.com/office/drawing/2014/main" id="{C4F70370-17DE-499D-8256-4F9A352BA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67F3889-D5A7-4B0B-A5C8-910CE49F90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0968393-494B-4758-914C-AC92C7411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3B9ECD2-208D-4E4C-85C7-86FAEFBCF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CEC0DB1-FD35-4E6A-A339-227F3A2D6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E530033-EC4D-4252-B937-8ABB2D681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136133D-A7F2-42FA-B919-60AC41C77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4D267CA-94E7-4FD5-942D-5C3DE29C9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0D7B39F-6C07-4FE8-A354-9F9A12609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3" name="Bottom Right">
            <a:extLst>
              <a:ext uri="{FF2B5EF4-FFF2-40B4-BE49-F238E27FC236}">
                <a16:creationId xmlns:a16="http://schemas.microsoft.com/office/drawing/2014/main" id="{C493BE25-7BED-4AAF-B05A-9EB10C80E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74F867-72FD-4FAA-9932-767684A75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5" name="Graphic 157">
              <a:extLst>
                <a:ext uri="{FF2B5EF4-FFF2-40B4-BE49-F238E27FC236}">
                  <a16:creationId xmlns:a16="http://schemas.microsoft.com/office/drawing/2014/main" id="{186A5D6B-01F1-41A2-8AE2-E20E30B04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6FB5D595-CCC3-47E7-B8F1-88394EF1F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36CCDE7-57DC-4910-B815-A1C0C0D8D1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005B41E5-C3EB-4C22-B6DE-8928C8314E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C24D105-2918-455F-B496-92D82E1BD0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FA8C24E-CE9B-4872-9D15-D4B4A24D54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0726FA3-32BA-48EA-8DCB-23BBFC7188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EB3500D-7293-48F7-8F7E-D60FF252C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1D84803-4454-41CE-AFB6-447705465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6BB6906-E43C-4763-B02F-F04BD4255E6F}"/>
              </a:ext>
            </a:extLst>
          </p:cNvPr>
          <p:cNvSpPr txBox="1"/>
          <p:nvPr/>
        </p:nvSpPr>
        <p:spPr>
          <a:xfrm>
            <a:off x="583751" y="6401417"/>
            <a:ext cx="16578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Owlcation</a:t>
            </a:r>
            <a:endParaRPr lang="en-GB" sz="900" i="1" dirty="0"/>
          </a:p>
        </p:txBody>
      </p:sp>
    </p:spTree>
    <p:extLst>
      <p:ext uri="{BB962C8B-B14F-4D97-AF65-F5344CB8AC3E}">
        <p14:creationId xmlns:p14="http://schemas.microsoft.com/office/powerpoint/2010/main" val="1209132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CF38D-6FE4-4FD3-A9D0-4E39D1D71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15" y="593358"/>
            <a:ext cx="4316230" cy="5716862"/>
          </a:xfrm>
          <a:prstGeom prst="rect">
            <a:avLst/>
          </a:prstGeom>
        </p:spPr>
      </p:pic>
      <p:grpSp>
        <p:nvGrpSpPr>
          <p:cNvPr id="13" name="Top left">
            <a:extLst>
              <a:ext uri="{FF2B5EF4-FFF2-40B4-BE49-F238E27FC236}">
                <a16:creationId xmlns:a16="http://schemas.microsoft.com/office/drawing/2014/main" id="{C4F70370-17DE-499D-8256-4F9A352BA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67F3889-D5A7-4B0B-A5C8-910CE49F90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0968393-494B-4758-914C-AC92C7411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3B9ECD2-208D-4E4C-85C7-86FAEFBCF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EC0DB1-FD35-4E6A-A339-227F3A2D6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E530033-EC4D-4252-B937-8ABB2D681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136133D-A7F2-42FA-B919-60AC41C77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4D267CA-94E7-4FD5-942D-5C3DE29C9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0D7B39F-6C07-4FE8-A354-9F9A12609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C493BE25-7BED-4AAF-B05A-9EB10C80E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C74F867-72FD-4FAA-9932-767684A75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id="{186A5D6B-01F1-41A2-8AE2-E20E30B04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FB5D595-CCC3-47E7-B8F1-88394EF1F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36CCDE7-57DC-4910-B815-A1C0C0D8D1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05B41E5-C3EB-4C22-B6DE-8928C8314E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C24D105-2918-455F-B496-92D82E1BD0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FA8C24E-CE9B-4872-9D15-D4B4A24D54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0726FA3-32BA-48EA-8DCB-23BBFC7188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EB3500D-7293-48F7-8F7E-D60FF252C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1D84803-4454-41CE-AFB6-447705465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AA03431-1893-4BB0-9264-6F1A55F9B7A5}"/>
              </a:ext>
            </a:extLst>
          </p:cNvPr>
          <p:cNvSpPr txBox="1"/>
          <p:nvPr/>
        </p:nvSpPr>
        <p:spPr>
          <a:xfrm>
            <a:off x="637082" y="225163"/>
            <a:ext cx="404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Frederic</a:t>
            </a:r>
            <a:r>
              <a:rPr lang="tr-TR" sz="1200" dirty="0"/>
              <a:t> </a:t>
            </a:r>
            <a:r>
              <a:rPr lang="en-GB" sz="1200" dirty="0"/>
              <a:t>Leighton</a:t>
            </a:r>
            <a:r>
              <a:rPr lang="tr-TR" sz="1200" dirty="0"/>
              <a:t>’s «</a:t>
            </a:r>
            <a:r>
              <a:rPr lang="en-GB" sz="1200" dirty="0"/>
              <a:t>The</a:t>
            </a:r>
            <a:r>
              <a:rPr lang="tr-TR" sz="1200" dirty="0"/>
              <a:t> </a:t>
            </a:r>
            <a:r>
              <a:rPr lang="en-GB" sz="1200" dirty="0"/>
              <a:t>Return</a:t>
            </a:r>
            <a:r>
              <a:rPr lang="tr-TR" sz="1200" dirty="0"/>
              <a:t> </a:t>
            </a:r>
            <a:r>
              <a:rPr lang="en-GB" sz="1200" dirty="0"/>
              <a:t>of</a:t>
            </a:r>
            <a:r>
              <a:rPr lang="tr-TR" sz="1200" dirty="0"/>
              <a:t> </a:t>
            </a:r>
            <a:r>
              <a:rPr lang="en-GB" sz="1200" dirty="0"/>
              <a:t>Persephone</a:t>
            </a:r>
            <a:r>
              <a:rPr lang="tr-TR" sz="1200" dirty="0"/>
              <a:t>» </a:t>
            </a:r>
            <a:r>
              <a:rPr lang="en-GB" sz="1200" dirty="0"/>
              <a:t>(1891)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BA49CE-A656-48F4-B576-962E7BE9C62E}"/>
              </a:ext>
            </a:extLst>
          </p:cNvPr>
          <p:cNvSpPr txBox="1"/>
          <p:nvPr/>
        </p:nvSpPr>
        <p:spPr>
          <a:xfrm>
            <a:off x="513112" y="6401417"/>
            <a:ext cx="22525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Wikimedia</a:t>
            </a:r>
            <a:r>
              <a:rPr lang="tr-TR" sz="900" i="1" dirty="0"/>
              <a:t> </a:t>
            </a:r>
            <a:r>
              <a:rPr lang="tr-TR" sz="900" i="1" dirty="0" err="1"/>
              <a:t>Commons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824531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EB43B81-4EC2-45BC-A68D-2E693055C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/>
          <a:stretch/>
        </p:blipFill>
        <p:spPr>
          <a:xfrm>
            <a:off x="3412102" y="847163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24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6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4D8BFA7-71B7-4B41-8708-1047CA18474C}"/>
              </a:ext>
            </a:extLst>
          </p:cNvPr>
          <p:cNvSpPr txBox="1"/>
          <p:nvPr/>
        </p:nvSpPr>
        <p:spPr>
          <a:xfrm>
            <a:off x="9845084" y="5900619"/>
            <a:ext cx="23519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en-GB" sz="900" i="1" dirty="0" err="1"/>
              <a:t>Theoi</a:t>
            </a:r>
            <a:r>
              <a:rPr lang="en-GB" sz="900" i="1" dirty="0"/>
              <a:t> Greek Mythology</a:t>
            </a:r>
          </a:p>
        </p:txBody>
      </p:sp>
    </p:spTree>
    <p:extLst>
      <p:ext uri="{BB962C8B-B14F-4D97-AF65-F5344CB8AC3E}">
        <p14:creationId xmlns:p14="http://schemas.microsoft.com/office/powerpoint/2010/main" val="393681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49E88-741B-4675-BA9A-24AA39BBD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60" y="559813"/>
            <a:ext cx="5605358" cy="1664573"/>
          </a:xfrm>
        </p:spPr>
        <p:txBody>
          <a:bodyPr>
            <a:normAutofit/>
          </a:bodyPr>
          <a:lstStyle/>
          <a:p>
            <a:r>
              <a:rPr lang="en-GB" b="1" dirty="0"/>
              <a:t>DIONYS</a:t>
            </a:r>
            <a:r>
              <a:rPr lang="tr-TR" b="1" dirty="0"/>
              <a:t>U</a:t>
            </a:r>
            <a:r>
              <a:rPr lang="en-GB" b="1" dirty="0"/>
              <a:t>S (BACCHUS)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31453B-FAD5-4277-835E-B363343EC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95" y="567942"/>
            <a:ext cx="3301487" cy="5716862"/>
          </a:xfrm>
          <a:prstGeom prst="rect">
            <a:avLst/>
          </a:prstGeom>
        </p:spPr>
      </p:pic>
      <p:grpSp>
        <p:nvGrpSpPr>
          <p:cNvPr id="16" name="Top left">
            <a:extLst>
              <a:ext uri="{FF2B5EF4-FFF2-40B4-BE49-F238E27FC236}">
                <a16:creationId xmlns:a16="http://schemas.microsoft.com/office/drawing/2014/main" id="{C4F70370-17DE-499D-8256-4F9A352BA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67F3889-D5A7-4B0B-A5C8-910CE49F90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0968393-494B-4758-914C-AC92C7411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3B9ECD2-208D-4E4C-85C7-86FAEFBCF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C0DB1-FD35-4E6A-A339-227F3A2D6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E530033-EC4D-4252-B937-8ABB2D681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136133D-A7F2-42FA-B919-60AC41C77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4D267CA-94E7-4FD5-942D-5C3DE29C9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D7B39F-6C07-4FE8-A354-9F9A12609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Bottom Right">
            <a:extLst>
              <a:ext uri="{FF2B5EF4-FFF2-40B4-BE49-F238E27FC236}">
                <a16:creationId xmlns:a16="http://schemas.microsoft.com/office/drawing/2014/main" id="{C493BE25-7BED-4AAF-B05A-9EB10C80E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C74F867-72FD-4FAA-9932-767684A75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8" name="Graphic 157">
              <a:extLst>
                <a:ext uri="{FF2B5EF4-FFF2-40B4-BE49-F238E27FC236}">
                  <a16:creationId xmlns:a16="http://schemas.microsoft.com/office/drawing/2014/main" id="{186A5D6B-01F1-41A2-8AE2-E20E30B04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FB5D595-CCC3-47E7-B8F1-88394EF1F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36CCDE7-57DC-4910-B815-A1C0C0D8D1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05B41E5-C3EB-4C22-B6DE-8928C8314E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C24D105-2918-455F-B496-92D82E1BD0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FA8C24E-CE9B-4872-9D15-D4B4A24D54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0726FA3-32BA-48EA-8DCB-23BBFC7188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EB3500D-7293-48F7-8F7E-D60FF252C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1D84803-4454-41CE-AFB6-447705465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085114-BA30-4CA9-9808-16ABFBB28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1248" y="2384474"/>
            <a:ext cx="5604997" cy="3728613"/>
          </a:xfrm>
        </p:spPr>
        <p:txBody>
          <a:bodyPr>
            <a:normAutofit/>
          </a:bodyPr>
          <a:lstStyle/>
          <a:p>
            <a:r>
              <a:rPr lang="en-GB" dirty="0"/>
              <a:t>God of wine; god of epiphany</a:t>
            </a:r>
            <a:endParaRPr lang="tr-TR" dirty="0"/>
          </a:p>
          <a:p>
            <a:r>
              <a:rPr lang="en-GB" dirty="0"/>
              <a:t>nature god</a:t>
            </a:r>
            <a:endParaRPr lang="tr-TR" dirty="0"/>
          </a:p>
          <a:p>
            <a:r>
              <a:rPr lang="en-GB" dirty="0"/>
              <a:t>representing the sap of life</a:t>
            </a:r>
            <a:endParaRPr lang="tr-TR" dirty="0"/>
          </a:p>
          <a:p>
            <a:r>
              <a:rPr lang="en-GB" dirty="0"/>
              <a:t>Thebes was Dionysus’ own city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5310E0-557A-42B6-972F-F4E27B8002AD}"/>
              </a:ext>
            </a:extLst>
          </p:cNvPr>
          <p:cNvSpPr txBox="1"/>
          <p:nvPr/>
        </p:nvSpPr>
        <p:spPr>
          <a:xfrm>
            <a:off x="1000186" y="6401417"/>
            <a:ext cx="16530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Wikipedia</a:t>
            </a:r>
            <a:endParaRPr lang="en-GB" sz="9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E7F2B8-DFA9-4E71-B5F3-FAF7D7D4C77C}"/>
              </a:ext>
            </a:extLst>
          </p:cNvPr>
          <p:cNvSpPr txBox="1"/>
          <p:nvPr/>
        </p:nvSpPr>
        <p:spPr>
          <a:xfrm>
            <a:off x="1605481" y="237325"/>
            <a:ext cx="1858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Michelangelo</a:t>
            </a:r>
            <a:r>
              <a:rPr lang="tr-TR" sz="1200" dirty="0"/>
              <a:t>’s </a:t>
            </a:r>
            <a:r>
              <a:rPr lang="en-GB" sz="1200" dirty="0"/>
              <a:t>Bacchus</a:t>
            </a:r>
          </a:p>
        </p:txBody>
      </p:sp>
    </p:spTree>
    <p:extLst>
      <p:ext uri="{BB962C8B-B14F-4D97-AF65-F5344CB8AC3E}">
        <p14:creationId xmlns:p14="http://schemas.microsoft.com/office/powerpoint/2010/main" val="152728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FBFC6891-CBA5-427E-98AC-BF56BB033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9" name="Bottom RIght">
            <a:extLst>
              <a:ext uri="{FF2B5EF4-FFF2-40B4-BE49-F238E27FC236}">
                <a16:creationId xmlns:a16="http://schemas.microsoft.com/office/drawing/2014/main" id="{F4436A75-A020-494B-B70E-85CBD21EA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40" name="Freeform: Shape 16">
              <a:extLst>
                <a:ext uri="{FF2B5EF4-FFF2-40B4-BE49-F238E27FC236}">
                  <a16:creationId xmlns:a16="http://schemas.microsoft.com/office/drawing/2014/main" id="{4D9AC34A-4733-4246-B384-5BBE066AB1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8" name="Graphic 157">
              <a:extLst>
                <a:ext uri="{FF2B5EF4-FFF2-40B4-BE49-F238E27FC236}">
                  <a16:creationId xmlns:a16="http://schemas.microsoft.com/office/drawing/2014/main" id="{C84724B9-1248-4CA6-931C-9B9E630049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1" name="Freeform: Shape 19">
                <a:extLst>
                  <a:ext uri="{FF2B5EF4-FFF2-40B4-BE49-F238E27FC236}">
                    <a16:creationId xmlns:a16="http://schemas.microsoft.com/office/drawing/2014/main" id="{4C9DE4C6-CB01-4D68-93A6-8607C5D238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20">
                <a:extLst>
                  <a:ext uri="{FF2B5EF4-FFF2-40B4-BE49-F238E27FC236}">
                    <a16:creationId xmlns:a16="http://schemas.microsoft.com/office/drawing/2014/main" id="{C59DA521-D2B0-460E-983D-FAE00EFB20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21">
                <a:extLst>
                  <a:ext uri="{FF2B5EF4-FFF2-40B4-BE49-F238E27FC236}">
                    <a16:creationId xmlns:a16="http://schemas.microsoft.com/office/drawing/2014/main" id="{09CECFA9-7A18-4264-BC92-C7C99477A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22">
                <a:extLst>
                  <a:ext uri="{FF2B5EF4-FFF2-40B4-BE49-F238E27FC236}">
                    <a16:creationId xmlns:a16="http://schemas.microsoft.com/office/drawing/2014/main" id="{701834A6-ABDA-4C9E-A44A-7D52EEDBE1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23">
                <a:extLst>
                  <a:ext uri="{FF2B5EF4-FFF2-40B4-BE49-F238E27FC236}">
                    <a16:creationId xmlns:a16="http://schemas.microsoft.com/office/drawing/2014/main" id="{3B3C39CA-57CB-43E8-89BC-497ECBAFB6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24">
                <a:extLst>
                  <a:ext uri="{FF2B5EF4-FFF2-40B4-BE49-F238E27FC236}">
                    <a16:creationId xmlns:a16="http://schemas.microsoft.com/office/drawing/2014/main" id="{1B05384B-92F3-4CC1-8748-7BFCD27B7B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25">
                <a:extLst>
                  <a:ext uri="{FF2B5EF4-FFF2-40B4-BE49-F238E27FC236}">
                    <a16:creationId xmlns:a16="http://schemas.microsoft.com/office/drawing/2014/main" id="{C7E4B4AC-919A-46C3-A98F-B36F103A2D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8" name="Freeform: Shape 18">
              <a:extLst>
                <a:ext uri="{FF2B5EF4-FFF2-40B4-BE49-F238E27FC236}">
                  <a16:creationId xmlns:a16="http://schemas.microsoft.com/office/drawing/2014/main" id="{EB61039B-1FD3-401E-83AC-C05C971D1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43469BC9-3527-424C-9CC6-3BAA9B0B90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9" r="-2" b="4451"/>
          <a:stretch/>
        </p:blipFill>
        <p:spPr>
          <a:xfrm>
            <a:off x="619840" y="10"/>
            <a:ext cx="11084189" cy="3854020"/>
          </a:xfrm>
          <a:custGeom>
            <a:avLst/>
            <a:gdLst/>
            <a:ahLst/>
            <a:cxnLst/>
            <a:rect l="l" t="t" r="r" b="b"/>
            <a:pathLst>
              <a:path w="11084189" h="3854030">
                <a:moveTo>
                  <a:pt x="0" y="0"/>
                </a:moveTo>
                <a:lnTo>
                  <a:pt x="11084189" y="0"/>
                </a:lnTo>
                <a:lnTo>
                  <a:pt x="11061526" y="105743"/>
                </a:lnTo>
                <a:cubicBezTo>
                  <a:pt x="10536187" y="2244886"/>
                  <a:pt x="8264669" y="3854030"/>
                  <a:pt x="5542096" y="3854030"/>
                </a:cubicBezTo>
                <a:cubicBezTo>
                  <a:pt x="2819521" y="3854030"/>
                  <a:pt x="548003" y="2244886"/>
                  <a:pt x="22664" y="105743"/>
                </a:cubicBezTo>
                <a:close/>
              </a:path>
            </a:pathLst>
          </a:custGeom>
        </p:spPr>
      </p:pic>
      <p:grpSp>
        <p:nvGrpSpPr>
          <p:cNvPr id="49" name="Top Left">
            <a:extLst>
              <a:ext uri="{FF2B5EF4-FFF2-40B4-BE49-F238E27FC236}">
                <a16:creationId xmlns:a16="http://schemas.microsoft.com/office/drawing/2014/main" id="{DB8ED0A1-FF45-4EE6-ADE8-2F2ED0D39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50" name="Freeform: Shape 28">
              <a:extLst>
                <a:ext uri="{FF2B5EF4-FFF2-40B4-BE49-F238E27FC236}">
                  <a16:creationId xmlns:a16="http://schemas.microsoft.com/office/drawing/2014/main" id="{71A8A514-3FF4-4ADA-AF55-B44C969B5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29">
              <a:extLst>
                <a:ext uri="{FF2B5EF4-FFF2-40B4-BE49-F238E27FC236}">
                  <a16:creationId xmlns:a16="http://schemas.microsoft.com/office/drawing/2014/main" id="{AEDA4578-CC87-43DF-B783-3B5D770C3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0">
              <a:extLst>
                <a:ext uri="{FF2B5EF4-FFF2-40B4-BE49-F238E27FC236}">
                  <a16:creationId xmlns:a16="http://schemas.microsoft.com/office/drawing/2014/main" id="{FB4F1C15-5B2E-483A-AA12-C47B50007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1">
              <a:extLst>
                <a:ext uri="{FF2B5EF4-FFF2-40B4-BE49-F238E27FC236}">
                  <a16:creationId xmlns:a16="http://schemas.microsoft.com/office/drawing/2014/main" id="{AEF72001-4788-44E6-8592-7099340CA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2">
              <a:extLst>
                <a:ext uri="{FF2B5EF4-FFF2-40B4-BE49-F238E27FC236}">
                  <a16:creationId xmlns:a16="http://schemas.microsoft.com/office/drawing/2014/main" id="{EA8C8919-696C-4290-B3EE-DDC5EDA43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3">
              <a:extLst>
                <a:ext uri="{FF2B5EF4-FFF2-40B4-BE49-F238E27FC236}">
                  <a16:creationId xmlns:a16="http://schemas.microsoft.com/office/drawing/2014/main" id="{437F8271-7580-41CA-B352-6393A3EA8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4">
              <a:extLst>
                <a:ext uri="{FF2B5EF4-FFF2-40B4-BE49-F238E27FC236}">
                  <a16:creationId xmlns:a16="http://schemas.microsoft.com/office/drawing/2014/main" id="{1E1B97F8-5B65-43A1-9BC3-FEF0AD7C7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4A1943-FB1E-48EC-BE9C-BE8F8158F655}"/>
              </a:ext>
            </a:extLst>
          </p:cNvPr>
          <p:cNvSpPr txBox="1"/>
          <p:nvPr/>
        </p:nvSpPr>
        <p:spPr>
          <a:xfrm>
            <a:off x="10849" y="2610130"/>
            <a:ext cx="22525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Wikimedia</a:t>
            </a:r>
            <a:r>
              <a:rPr lang="tr-TR" sz="900" i="1" dirty="0"/>
              <a:t> </a:t>
            </a:r>
            <a:r>
              <a:rPr lang="tr-TR" sz="900" i="1" dirty="0" err="1"/>
              <a:t>Commons</a:t>
            </a:r>
            <a:endParaRPr lang="en-GB" sz="900" i="1" dirty="0"/>
          </a:p>
        </p:txBody>
      </p:sp>
    </p:spTree>
    <p:extLst>
      <p:ext uri="{BB962C8B-B14F-4D97-AF65-F5344CB8AC3E}">
        <p14:creationId xmlns:p14="http://schemas.microsoft.com/office/powerpoint/2010/main" val="1057666733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RegularSeedLeftStep">
      <a:dk1>
        <a:srgbClr val="000000"/>
      </a:dk1>
      <a:lt1>
        <a:srgbClr val="FFFFFF"/>
      </a:lt1>
      <a:dk2>
        <a:srgbClr val="37211F"/>
      </a:dk2>
      <a:lt2>
        <a:srgbClr val="E2E5E8"/>
      </a:lt2>
      <a:accent1>
        <a:srgbClr val="C78B49"/>
      </a:accent1>
      <a:accent2>
        <a:srgbClr val="B54537"/>
      </a:accent2>
      <a:accent3>
        <a:srgbClr val="C7496F"/>
      </a:accent3>
      <a:accent4>
        <a:srgbClr val="B53792"/>
      </a:accent4>
      <a:accent5>
        <a:srgbClr val="B549C7"/>
      </a:accent5>
      <a:accent6>
        <a:srgbClr val="6F37B5"/>
      </a:accent6>
      <a:hlink>
        <a:srgbClr val="3F7BBF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331</Words>
  <Application>Microsoft Office PowerPoint</Application>
  <PresentationFormat>Geniş ekran</PresentationFormat>
  <Paragraphs>54</Paragraphs>
  <Slides>15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3" baseType="lpstr">
      <vt:lpstr>Arial</vt:lpstr>
      <vt:lpstr>Avenir Next LT Pro</vt:lpstr>
      <vt:lpstr>AvenirNext LT Pro Medium</vt:lpstr>
      <vt:lpstr>Calibri</vt:lpstr>
      <vt:lpstr>Posterama</vt:lpstr>
      <vt:lpstr>Segoe UI Semilight</vt:lpstr>
      <vt:lpstr>Times New Roman</vt:lpstr>
      <vt:lpstr>ExploreVTI</vt:lpstr>
      <vt:lpstr>GODS OF EARTH</vt:lpstr>
      <vt:lpstr>Demeter (Ceres)</vt:lpstr>
      <vt:lpstr>PowerPoint Sunusu</vt:lpstr>
      <vt:lpstr>PowerPoint Sunusu</vt:lpstr>
      <vt:lpstr>PowerPoint Sunusu</vt:lpstr>
      <vt:lpstr>PowerPoint Sunusu</vt:lpstr>
      <vt:lpstr>PowerPoint Sunusu</vt:lpstr>
      <vt:lpstr>DIONYSUS (BACCHUS)</vt:lpstr>
      <vt:lpstr>PowerPoint Sunusu</vt:lpstr>
      <vt:lpstr>PowerPoint Sunusu</vt:lpstr>
      <vt:lpstr>PowerPoint Sunusu</vt:lpstr>
      <vt:lpstr>PowerPoint Sunusu</vt:lpstr>
      <vt:lpstr>Dionysos Festivals</vt:lpstr>
      <vt:lpstr>Eleusinian Mysteries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GODS OF EARTH</dc:title>
  <dc:creator>Author</dc:creator>
  <cp:lastModifiedBy>Author</cp:lastModifiedBy>
  <cp:revision>14</cp:revision>
  <dcterms:created xsi:type="dcterms:W3CDTF">2021-03-17T19:13:46Z</dcterms:created>
  <dcterms:modified xsi:type="dcterms:W3CDTF">2023-02-26T14:33:55Z</dcterms:modified>
</cp:coreProperties>
</file>