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202AEFD6-08FF-4ABE-B7A7-6BD93EAFBBFB}"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901009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02AEFD6-08FF-4ABE-B7A7-6BD93EAFBBFB}"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109986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02AEFD6-08FF-4ABE-B7A7-6BD93EAFBBFB}"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1733019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02AEFD6-08FF-4ABE-B7A7-6BD93EAFBBFB}"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3585660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02AEFD6-08FF-4ABE-B7A7-6BD93EAFBBFB}"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3662106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202AEFD6-08FF-4ABE-B7A7-6BD93EAFBBFB}"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154147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202AEFD6-08FF-4ABE-B7A7-6BD93EAFBBFB}" type="datetimeFigureOut">
              <a:rPr lang="en-US" smtClean="0"/>
              <a:t>5/8/2017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116184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202AEFD6-08FF-4ABE-B7A7-6BD93EAFBBFB}" type="datetimeFigureOut">
              <a:rPr lang="en-US" smtClean="0"/>
              <a:t>5/8/2017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1970988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02AEFD6-08FF-4ABE-B7A7-6BD93EAFBBFB}" type="datetimeFigureOut">
              <a:rPr lang="en-US" smtClean="0"/>
              <a:t>5/8/2017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46982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02AEFD6-08FF-4ABE-B7A7-6BD93EAFBBFB}"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2174813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02AEFD6-08FF-4ABE-B7A7-6BD93EAFBBFB}"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1A025A5-B12C-4832-823A-A7B20D4ED701}" type="slidenum">
              <a:rPr lang="en-US" smtClean="0"/>
              <a:t>‹#›</a:t>
            </a:fld>
            <a:endParaRPr lang="en-US"/>
          </a:p>
        </p:txBody>
      </p:sp>
    </p:spTree>
    <p:extLst>
      <p:ext uri="{BB962C8B-B14F-4D97-AF65-F5344CB8AC3E}">
        <p14:creationId xmlns:p14="http://schemas.microsoft.com/office/powerpoint/2010/main" val="585497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2AEFD6-08FF-4ABE-B7A7-6BD93EAFBBFB}" type="datetimeFigureOut">
              <a:rPr lang="en-US" smtClean="0"/>
              <a:t>5/8/2017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025A5-B12C-4832-823A-A7B20D4ED701}" type="slidenum">
              <a:rPr lang="en-US" smtClean="0"/>
              <a:t>‹#›</a:t>
            </a:fld>
            <a:endParaRPr lang="en-US"/>
          </a:p>
        </p:txBody>
      </p:sp>
    </p:spTree>
    <p:extLst>
      <p:ext uri="{BB962C8B-B14F-4D97-AF65-F5344CB8AC3E}">
        <p14:creationId xmlns:p14="http://schemas.microsoft.com/office/powerpoint/2010/main" val="3769324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Nakil öncesi ve sırasında ki işlemler</a:t>
            </a:r>
            <a:endParaRPr lang="en-US" dirty="0"/>
          </a:p>
        </p:txBody>
      </p:sp>
      <p:sp>
        <p:nvSpPr>
          <p:cNvPr id="3" name="İçerik Yer Tutucusu 2"/>
          <p:cNvSpPr>
            <a:spLocks noGrp="1"/>
          </p:cNvSpPr>
          <p:nvPr>
            <p:ph idx="1"/>
          </p:nvPr>
        </p:nvSpPr>
        <p:spPr/>
        <p:txBody>
          <a:bodyPr/>
          <a:lstStyle/>
          <a:p>
            <a:pPr algn="just"/>
            <a:r>
              <a:rPr lang="tr-TR" dirty="0"/>
              <a:t>Nakil sırasında yükleme ve boşaltma hayvanların refahının sağlanabilmesi açısından oldukça önemlidir. Nakil için hayvanlar (hangi araçla nakilleri yapılacaksa) araçlara yüklenirken, nakil süresince ve araçtan boşaltılırken rahatlıkları sağlanmalı ve </a:t>
            </a:r>
            <a:r>
              <a:rPr lang="tr-TR" dirty="0" smtClean="0"/>
              <a:t>korunmalıdır. </a:t>
            </a:r>
          </a:p>
          <a:p>
            <a:pPr algn="just"/>
            <a:r>
              <a:rPr lang="tr-TR" dirty="0" smtClean="0"/>
              <a:t>Ayrıca </a:t>
            </a:r>
            <a:r>
              <a:rPr lang="tr-TR" dirty="0"/>
              <a:t>hayvan refahında yükleme stresinin boşaltma stresinden daha fazla olumsuz etkiye sahip olduğu </a:t>
            </a:r>
            <a:r>
              <a:rPr lang="tr-TR" dirty="0" smtClean="0"/>
              <a:t>bildirilmiştir.</a:t>
            </a:r>
          </a:p>
          <a:p>
            <a:pPr algn="just"/>
            <a:r>
              <a:rPr lang="tr-TR" dirty="0"/>
              <a:t>Hayvanların nakil aracına yüklenmesi ve boşaltılması rampalarla veya otomatik kaldırma platformları (asansörlerle) ile yapılmaktadır. Bu rampaların tabanları kaymayan malzemeden yapılmalıdır </a:t>
            </a:r>
            <a:endParaRPr lang="en-US" dirty="0"/>
          </a:p>
          <a:p>
            <a:endParaRPr lang="en-US" dirty="0"/>
          </a:p>
        </p:txBody>
      </p:sp>
    </p:spTree>
    <p:extLst>
      <p:ext uri="{BB962C8B-B14F-4D97-AF65-F5344CB8AC3E}">
        <p14:creationId xmlns:p14="http://schemas.microsoft.com/office/powerpoint/2010/main" val="198889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a:t>Yapılan bir çalışmada rampa ve otomatik kaldırma platformlarının hayvanlarda eşit strese neden olduğu belirtilmiş, kalp atım hızı ve </a:t>
            </a:r>
            <a:r>
              <a:rPr lang="tr-TR" dirty="0" err="1"/>
              <a:t>kortizol</a:t>
            </a:r>
            <a:r>
              <a:rPr lang="tr-TR" dirty="0"/>
              <a:t> seviyesinin hayvanların araca yüklenmesi sırasında arttığı </a:t>
            </a:r>
            <a:r>
              <a:rPr lang="tr-TR" dirty="0" smtClean="0"/>
              <a:t>bildirilmiştir.</a:t>
            </a:r>
          </a:p>
          <a:p>
            <a:pPr algn="just"/>
            <a:r>
              <a:rPr lang="tr-TR" dirty="0"/>
              <a:t>Yükleme ve boşaltma araçları hayvanların güvenliğini sağlayan ve devam ettirebilen, hayvanların hareketleri sırasında yaralanmalarını önleyen, dolayısıyla acı çekmelerine ve strese girmelerine engel olabilecek özellikte olmalıdır. Bu araçlar aynı zamanda temiz olmalı, kolay ve kısa süre içinde dezenfekte edilebilmelidir.</a:t>
            </a:r>
            <a:endParaRPr lang="en-US" dirty="0"/>
          </a:p>
          <a:p>
            <a:endParaRPr lang="en-US" dirty="0"/>
          </a:p>
        </p:txBody>
      </p:sp>
    </p:spTree>
    <p:extLst>
      <p:ext uri="{BB962C8B-B14F-4D97-AF65-F5344CB8AC3E}">
        <p14:creationId xmlns:p14="http://schemas.microsoft.com/office/powerpoint/2010/main" val="1794701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pPr algn="just"/>
            <a:r>
              <a:rPr lang="tr-TR" dirty="0"/>
              <a:t>Uygun yükleme ve boşaltma yöntemleri türler arasında farklılık göstermektedir. Örneğin, domuzların dik bir rampayı çıkması, koyunlardan ve sığırlardan daha zordur. </a:t>
            </a:r>
            <a:endParaRPr lang="tr-TR" dirty="0" smtClean="0"/>
          </a:p>
          <a:p>
            <a:pPr algn="just"/>
            <a:r>
              <a:rPr lang="tr-TR" dirty="0" smtClean="0"/>
              <a:t>Türler </a:t>
            </a:r>
            <a:r>
              <a:rPr lang="tr-TR" dirty="0"/>
              <a:t>arasındaki tüm bu farklılıklara rağmen birkaç genel öneri yapılabilir. Hayvanlar hafif yokuş yukarı yürümeyi, yokuş aşağı yürümeye tercih ederler. </a:t>
            </a:r>
            <a:endParaRPr lang="tr-TR" dirty="0" smtClean="0"/>
          </a:p>
          <a:p>
            <a:pPr algn="just"/>
            <a:r>
              <a:rPr lang="tr-TR" dirty="0" smtClean="0"/>
              <a:t>Bu </a:t>
            </a:r>
            <a:r>
              <a:rPr lang="tr-TR" dirty="0"/>
              <a:t>yüzden zemin düz veya yukarı eğimli olmalıdır. Bununla birlikte rampalar çok dik olmamalıdır. </a:t>
            </a:r>
            <a:endParaRPr lang="tr-TR" dirty="0" smtClean="0"/>
          </a:p>
          <a:p>
            <a:pPr algn="just"/>
            <a:r>
              <a:rPr lang="tr-TR" dirty="0" smtClean="0"/>
              <a:t>Kaymayan </a:t>
            </a:r>
            <a:r>
              <a:rPr lang="tr-TR" dirty="0"/>
              <a:t>zemin ve iyi bir drenaj çok önemlidir. Eğer yükleme rampasının yerleri kaygan değilse, farklı türler güvenli bir şekilde araca yüklenip boşaltılabilir </a:t>
            </a:r>
            <a:endParaRPr lang="en-US" dirty="0"/>
          </a:p>
        </p:txBody>
      </p:sp>
    </p:spTree>
    <p:extLst>
      <p:ext uri="{BB962C8B-B14F-4D97-AF65-F5344CB8AC3E}">
        <p14:creationId xmlns:p14="http://schemas.microsoft.com/office/powerpoint/2010/main" val="3912450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a:t>Yükleme ve boşaltma rampalarında belli aralıklarla çıkıntıların oluşturulması </a:t>
            </a:r>
            <a:r>
              <a:rPr lang="tr-TR" dirty="0" smtClean="0"/>
              <a:t>hayvanların </a:t>
            </a:r>
            <a:r>
              <a:rPr lang="tr-TR" dirty="0"/>
              <a:t>kaymasını önleyerek daha sağlam adımlarla basmasına imkan </a:t>
            </a:r>
            <a:r>
              <a:rPr lang="tr-TR" dirty="0" smtClean="0"/>
              <a:t>sağlar</a:t>
            </a:r>
            <a:endParaRPr lang="en-US" dirty="0"/>
          </a:p>
        </p:txBody>
      </p:sp>
    </p:spTree>
    <p:extLst>
      <p:ext uri="{BB962C8B-B14F-4D97-AF65-F5344CB8AC3E}">
        <p14:creationId xmlns:p14="http://schemas.microsoft.com/office/powerpoint/2010/main" val="75477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pPr algn="just"/>
            <a:r>
              <a:rPr lang="tr-TR" dirty="0"/>
              <a:t>Yükleme ve boşaltma sırasında hayvanlara uygun aydınlatma sağlanmalıdır. Hayvanlar karanlık alandan aydınlık alana gitme eğiliminde oldukları ve hareketin kolay sağlanması için gerekirse nakil aracının içi aydınlatılmalıdır </a:t>
            </a:r>
            <a:endParaRPr lang="tr-TR" dirty="0" smtClean="0"/>
          </a:p>
          <a:p>
            <a:pPr algn="just"/>
            <a:r>
              <a:rPr lang="tr-TR" dirty="0"/>
              <a:t>Hayvanlar nakil aracından indirilirken nakil süresince araca alıştıkları için yer değiştirmeye karşı isteksiz olacaklardır. Nakil aracının kapısı açıldıktan sonra bir süre beklenmelidir. </a:t>
            </a:r>
            <a:endParaRPr lang="tr-TR" dirty="0" smtClean="0"/>
          </a:p>
          <a:p>
            <a:pPr algn="just"/>
            <a:r>
              <a:rPr lang="tr-TR" dirty="0" smtClean="0"/>
              <a:t>Böylece </a:t>
            </a:r>
            <a:r>
              <a:rPr lang="tr-TR" dirty="0"/>
              <a:t>hayvanların sersemlemiş bir vaziyette sağa sola çarparak vücutlarını zedelemeleri ve yaralanmaları önlenmiş olur. </a:t>
            </a:r>
            <a:endParaRPr lang="tr-TR" dirty="0" smtClean="0"/>
          </a:p>
          <a:p>
            <a:pPr algn="just"/>
            <a:r>
              <a:rPr lang="tr-TR" dirty="0" smtClean="0"/>
              <a:t>Çiftlik </a:t>
            </a:r>
            <a:r>
              <a:rPr lang="tr-TR" dirty="0"/>
              <a:t>hayvanlarının çoğu karanlık yerlerden aydınlık yerlere doğru gitmeyi tercih ederler. Bu yüzden hayvanların araçtan boşaltılması esnasında da aydınlatma yapılmalıdır </a:t>
            </a:r>
            <a:endParaRPr lang="en-US" dirty="0"/>
          </a:p>
        </p:txBody>
      </p:sp>
    </p:spTree>
    <p:extLst>
      <p:ext uri="{BB962C8B-B14F-4D97-AF65-F5344CB8AC3E}">
        <p14:creationId xmlns:p14="http://schemas.microsoft.com/office/powerpoint/2010/main" val="3859080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olarak bütün türler için yükleme ve boşaltma sırasında uyulması gereken kurallar</a:t>
            </a:r>
            <a:endParaRPr lang="en-US" dirty="0"/>
          </a:p>
        </p:txBody>
      </p:sp>
      <p:sp>
        <p:nvSpPr>
          <p:cNvPr id="3" name="İçerik Yer Tutucusu 2"/>
          <p:cNvSpPr>
            <a:spLocks noGrp="1"/>
          </p:cNvSpPr>
          <p:nvPr>
            <p:ph idx="1"/>
          </p:nvPr>
        </p:nvSpPr>
        <p:spPr/>
        <p:txBody>
          <a:bodyPr/>
          <a:lstStyle/>
          <a:p>
            <a:pPr>
              <a:buFontTx/>
              <a:buChar char="-"/>
            </a:pPr>
            <a:r>
              <a:rPr lang="tr-TR" dirty="0" smtClean="0"/>
              <a:t>Yeterli aydınlatma olmalıdır.</a:t>
            </a:r>
          </a:p>
          <a:p>
            <a:pPr>
              <a:buFontTx/>
              <a:buChar char="-"/>
            </a:pPr>
            <a:r>
              <a:rPr lang="tr-TR" dirty="0" smtClean="0"/>
              <a:t>Hayvanların hareketi kolaylaştırılmalı ve keskin köşeli yollardan geçilmemelidir.</a:t>
            </a:r>
          </a:p>
          <a:p>
            <a:pPr>
              <a:buFontTx/>
              <a:buChar char="-"/>
            </a:pPr>
            <a:r>
              <a:rPr lang="tr-TR" dirty="0" smtClean="0"/>
              <a:t>Zemin kaygan olmamalıdır</a:t>
            </a:r>
          </a:p>
          <a:p>
            <a:pPr>
              <a:buFontTx/>
              <a:buChar char="-"/>
            </a:pPr>
            <a:r>
              <a:rPr lang="tr-TR" dirty="0" smtClean="0"/>
              <a:t>İyi bir drenaj olmalıdır</a:t>
            </a:r>
          </a:p>
          <a:p>
            <a:pPr>
              <a:buFontTx/>
              <a:buChar char="-"/>
            </a:pPr>
            <a:r>
              <a:rPr lang="tr-TR" dirty="0" smtClean="0"/>
              <a:t>Hayvanlar aşağı doğru değil yukarı doğru olan rampayı tercih ettikleri için rampanın zemini düz veya yukarı doğru olmalıdır.</a:t>
            </a:r>
          </a:p>
          <a:p>
            <a:pPr>
              <a:buFontTx/>
              <a:buChar char="-"/>
            </a:pPr>
            <a:r>
              <a:rPr lang="tr-TR" dirty="0" smtClean="0"/>
              <a:t>Yükleme ve boşaltma rampaları çok dik veya kaygan olmamalı, yan tarafta koruyucular olmalıdır. </a:t>
            </a:r>
            <a:endParaRPr lang="en-US" dirty="0"/>
          </a:p>
        </p:txBody>
      </p:sp>
    </p:spTree>
    <p:extLst>
      <p:ext uri="{BB962C8B-B14F-4D97-AF65-F5344CB8AC3E}">
        <p14:creationId xmlns:p14="http://schemas.microsoft.com/office/powerpoint/2010/main" val="939733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Aşağıdaki durumlarda hayvanlar nakil öncesi ve sırasında ayrı olarak muamele edilmelidir. </a:t>
            </a:r>
            <a:endParaRPr lang="en-US" dirty="0"/>
          </a:p>
        </p:txBody>
      </p:sp>
      <p:sp>
        <p:nvSpPr>
          <p:cNvPr id="3" name="İçerik Yer Tutucusu 2"/>
          <p:cNvSpPr>
            <a:spLocks noGrp="1"/>
          </p:cNvSpPr>
          <p:nvPr>
            <p:ph idx="1"/>
          </p:nvPr>
        </p:nvSpPr>
        <p:spPr/>
        <p:txBody>
          <a:bodyPr/>
          <a:lstStyle/>
          <a:p>
            <a:r>
              <a:rPr lang="tr-TR" dirty="0" smtClean="0">
                <a:solidFill>
                  <a:srgbClr val="C00000"/>
                </a:solidFill>
              </a:rPr>
              <a:t>Farklı türden</a:t>
            </a:r>
          </a:p>
          <a:p>
            <a:r>
              <a:rPr lang="tr-TR" dirty="0" smtClean="0">
                <a:solidFill>
                  <a:srgbClr val="C00000"/>
                </a:solidFill>
              </a:rPr>
              <a:t>Canlı ağırlığı veya yaşı çok farklı olanlar</a:t>
            </a:r>
          </a:p>
          <a:p>
            <a:r>
              <a:rPr lang="tr-TR" dirty="0" smtClean="0">
                <a:solidFill>
                  <a:srgbClr val="C00000"/>
                </a:solidFill>
              </a:rPr>
              <a:t>Ergin erkek damızlık domuzlar ve aygırlar</a:t>
            </a:r>
          </a:p>
          <a:p>
            <a:r>
              <a:rPr lang="tr-TR" dirty="0" smtClean="0"/>
              <a:t>Erkekler ve dişiler</a:t>
            </a:r>
          </a:p>
          <a:p>
            <a:r>
              <a:rPr lang="tr-TR" dirty="0" smtClean="0">
                <a:solidFill>
                  <a:srgbClr val="C00000"/>
                </a:solidFill>
              </a:rPr>
              <a:t>Boynuzlu ile boynuzsuz olanlar</a:t>
            </a:r>
          </a:p>
          <a:p>
            <a:r>
              <a:rPr lang="tr-TR" dirty="0" smtClean="0"/>
              <a:t>Saldırgan ve agresif olanlar</a:t>
            </a:r>
          </a:p>
          <a:p>
            <a:r>
              <a:rPr lang="tr-TR" dirty="0" smtClean="0"/>
              <a:t>Bağlı olanlar serbest olanlardan </a:t>
            </a:r>
            <a:endParaRPr lang="en-US" dirty="0"/>
          </a:p>
        </p:txBody>
      </p:sp>
    </p:spTree>
    <p:extLst>
      <p:ext uri="{BB962C8B-B14F-4D97-AF65-F5344CB8AC3E}">
        <p14:creationId xmlns:p14="http://schemas.microsoft.com/office/powerpoint/2010/main" val="4262345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Yükleme Yoğunluğu</a:t>
            </a:r>
            <a:endParaRPr lang="en-US" dirty="0"/>
          </a:p>
        </p:txBody>
      </p:sp>
      <p:sp>
        <p:nvSpPr>
          <p:cNvPr id="3" name="İçerik Yer Tutucusu 2"/>
          <p:cNvSpPr>
            <a:spLocks noGrp="1"/>
          </p:cNvSpPr>
          <p:nvPr>
            <p:ph idx="1"/>
          </p:nvPr>
        </p:nvSpPr>
        <p:spPr/>
        <p:txBody>
          <a:bodyPr/>
          <a:lstStyle/>
          <a:p>
            <a:pPr algn="just"/>
            <a:endParaRPr lang="en-US" dirty="0"/>
          </a:p>
        </p:txBody>
      </p:sp>
    </p:spTree>
    <p:extLst>
      <p:ext uri="{BB962C8B-B14F-4D97-AF65-F5344CB8AC3E}">
        <p14:creationId xmlns:p14="http://schemas.microsoft.com/office/powerpoint/2010/main" val="2289685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450</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Nakil öncesi ve sırasında ki işlemler</vt:lpstr>
      <vt:lpstr>PowerPoint Sunusu</vt:lpstr>
      <vt:lpstr>PowerPoint Sunusu</vt:lpstr>
      <vt:lpstr>PowerPoint Sunusu</vt:lpstr>
      <vt:lpstr>PowerPoint Sunusu</vt:lpstr>
      <vt:lpstr>Genel olarak bütün türler için yükleme ve boşaltma sırasında uyulması gereken kurallar</vt:lpstr>
      <vt:lpstr>Aşağıdaki durumlarda hayvanlar nakil öncesi ve sırasında ayrı olarak muamele edilmelidir. </vt:lpstr>
      <vt:lpstr>Yükleme Yoğunluğu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Nakil öncesi ve sırasında ki işlemler</dc:title>
  <dc:creator>user</dc:creator>
  <cp:lastModifiedBy>user</cp:lastModifiedBy>
  <cp:revision>1</cp:revision>
  <dcterms:created xsi:type="dcterms:W3CDTF">2017-05-08T12:24:59Z</dcterms:created>
  <dcterms:modified xsi:type="dcterms:W3CDTF">2017-05-08T12:25:04Z</dcterms:modified>
</cp:coreProperties>
</file>