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79" d="100"/>
          <a:sy n="79" d="100"/>
        </p:scale>
        <p:origin x="16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7DA0FB6-4D9B-4124-AAC2-B93A79B885FA}" type="datetimeFigureOut">
              <a:rPr lang="tr-TR" smtClean="0"/>
              <a:t>04.10.2017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58184E-0305-4FEA-89A5-0215938EE069}" type="slidenum">
              <a:rPr lang="tr-TR" smtClean="0"/>
              <a:t>‹#›</a:t>
            </a:fld>
            <a:endParaRPr lang="tr-TR"/>
          </a:p>
        </p:txBody>
      </p:sp>
    </p:spTree>
    <p:extLst>
      <p:ext uri="{BB962C8B-B14F-4D97-AF65-F5344CB8AC3E}">
        <p14:creationId xmlns:p14="http://schemas.microsoft.com/office/powerpoint/2010/main" val="1650326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7DA0FB6-4D9B-4124-AAC2-B93A79B885FA}" type="datetimeFigureOut">
              <a:rPr lang="tr-TR" smtClean="0"/>
              <a:t>04.10.2017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58184E-0305-4FEA-89A5-0215938EE069}" type="slidenum">
              <a:rPr lang="tr-TR" smtClean="0"/>
              <a:t>‹#›</a:t>
            </a:fld>
            <a:endParaRPr lang="tr-TR"/>
          </a:p>
        </p:txBody>
      </p:sp>
    </p:spTree>
    <p:extLst>
      <p:ext uri="{BB962C8B-B14F-4D97-AF65-F5344CB8AC3E}">
        <p14:creationId xmlns:p14="http://schemas.microsoft.com/office/powerpoint/2010/main" val="1865420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7DA0FB6-4D9B-4124-AAC2-B93A79B885FA}" type="datetimeFigureOut">
              <a:rPr lang="tr-TR" smtClean="0"/>
              <a:t>04.10.2017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58184E-0305-4FEA-89A5-0215938EE069}" type="slidenum">
              <a:rPr lang="tr-TR" smtClean="0"/>
              <a:t>‹#›</a:t>
            </a:fld>
            <a:endParaRPr lang="tr-TR"/>
          </a:p>
        </p:txBody>
      </p:sp>
    </p:spTree>
    <p:extLst>
      <p:ext uri="{BB962C8B-B14F-4D97-AF65-F5344CB8AC3E}">
        <p14:creationId xmlns:p14="http://schemas.microsoft.com/office/powerpoint/2010/main" val="3520443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7DA0FB6-4D9B-4124-AAC2-B93A79B885FA}" type="datetimeFigureOut">
              <a:rPr lang="tr-TR" smtClean="0"/>
              <a:t>04.10.2017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58184E-0305-4FEA-89A5-0215938EE069}" type="slidenum">
              <a:rPr lang="tr-TR" smtClean="0"/>
              <a:t>‹#›</a:t>
            </a:fld>
            <a:endParaRPr lang="tr-TR"/>
          </a:p>
        </p:txBody>
      </p:sp>
    </p:spTree>
    <p:extLst>
      <p:ext uri="{BB962C8B-B14F-4D97-AF65-F5344CB8AC3E}">
        <p14:creationId xmlns:p14="http://schemas.microsoft.com/office/powerpoint/2010/main" val="683986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7DA0FB6-4D9B-4124-AAC2-B93A79B885FA}" type="datetimeFigureOut">
              <a:rPr lang="tr-TR" smtClean="0"/>
              <a:t>04.10.2017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58184E-0305-4FEA-89A5-0215938EE069}" type="slidenum">
              <a:rPr lang="tr-TR" smtClean="0"/>
              <a:t>‹#›</a:t>
            </a:fld>
            <a:endParaRPr lang="tr-TR"/>
          </a:p>
        </p:txBody>
      </p:sp>
    </p:spTree>
    <p:extLst>
      <p:ext uri="{BB962C8B-B14F-4D97-AF65-F5344CB8AC3E}">
        <p14:creationId xmlns:p14="http://schemas.microsoft.com/office/powerpoint/2010/main" val="3709062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7DA0FB6-4D9B-4124-AAC2-B93A79B885FA}" type="datetimeFigureOut">
              <a:rPr lang="tr-TR" smtClean="0"/>
              <a:t>04.10.2017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758184E-0305-4FEA-89A5-0215938EE069}" type="slidenum">
              <a:rPr lang="tr-TR" smtClean="0"/>
              <a:t>‹#›</a:t>
            </a:fld>
            <a:endParaRPr lang="tr-TR"/>
          </a:p>
        </p:txBody>
      </p:sp>
    </p:spTree>
    <p:extLst>
      <p:ext uri="{BB962C8B-B14F-4D97-AF65-F5344CB8AC3E}">
        <p14:creationId xmlns:p14="http://schemas.microsoft.com/office/powerpoint/2010/main" val="3583646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7DA0FB6-4D9B-4124-AAC2-B93A79B885FA}" type="datetimeFigureOut">
              <a:rPr lang="tr-TR" smtClean="0"/>
              <a:t>04.10.2017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758184E-0305-4FEA-89A5-0215938EE069}" type="slidenum">
              <a:rPr lang="tr-TR" smtClean="0"/>
              <a:t>‹#›</a:t>
            </a:fld>
            <a:endParaRPr lang="tr-TR"/>
          </a:p>
        </p:txBody>
      </p:sp>
    </p:spTree>
    <p:extLst>
      <p:ext uri="{BB962C8B-B14F-4D97-AF65-F5344CB8AC3E}">
        <p14:creationId xmlns:p14="http://schemas.microsoft.com/office/powerpoint/2010/main" val="1075765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7DA0FB6-4D9B-4124-AAC2-B93A79B885FA}" type="datetimeFigureOut">
              <a:rPr lang="tr-TR" smtClean="0"/>
              <a:t>04.10.2017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758184E-0305-4FEA-89A5-0215938EE069}" type="slidenum">
              <a:rPr lang="tr-TR" smtClean="0"/>
              <a:t>‹#›</a:t>
            </a:fld>
            <a:endParaRPr lang="tr-TR"/>
          </a:p>
        </p:txBody>
      </p:sp>
    </p:spTree>
    <p:extLst>
      <p:ext uri="{BB962C8B-B14F-4D97-AF65-F5344CB8AC3E}">
        <p14:creationId xmlns:p14="http://schemas.microsoft.com/office/powerpoint/2010/main" val="939187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7DA0FB6-4D9B-4124-AAC2-B93A79B885FA}" type="datetimeFigureOut">
              <a:rPr lang="tr-TR" smtClean="0"/>
              <a:t>04.10.2017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758184E-0305-4FEA-89A5-0215938EE069}" type="slidenum">
              <a:rPr lang="tr-TR" smtClean="0"/>
              <a:t>‹#›</a:t>
            </a:fld>
            <a:endParaRPr lang="tr-TR"/>
          </a:p>
        </p:txBody>
      </p:sp>
    </p:spTree>
    <p:extLst>
      <p:ext uri="{BB962C8B-B14F-4D97-AF65-F5344CB8AC3E}">
        <p14:creationId xmlns:p14="http://schemas.microsoft.com/office/powerpoint/2010/main" val="1361904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7DA0FB6-4D9B-4124-AAC2-B93A79B885FA}" type="datetimeFigureOut">
              <a:rPr lang="tr-TR" smtClean="0"/>
              <a:t>04.10.2017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758184E-0305-4FEA-89A5-0215938EE069}" type="slidenum">
              <a:rPr lang="tr-TR" smtClean="0"/>
              <a:t>‹#›</a:t>
            </a:fld>
            <a:endParaRPr lang="tr-TR"/>
          </a:p>
        </p:txBody>
      </p:sp>
    </p:spTree>
    <p:extLst>
      <p:ext uri="{BB962C8B-B14F-4D97-AF65-F5344CB8AC3E}">
        <p14:creationId xmlns:p14="http://schemas.microsoft.com/office/powerpoint/2010/main" val="3687138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7DA0FB6-4D9B-4124-AAC2-B93A79B885FA}" type="datetimeFigureOut">
              <a:rPr lang="tr-TR" smtClean="0"/>
              <a:t>04.10.2017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758184E-0305-4FEA-89A5-0215938EE069}" type="slidenum">
              <a:rPr lang="tr-TR" smtClean="0"/>
              <a:t>‹#›</a:t>
            </a:fld>
            <a:endParaRPr lang="tr-TR"/>
          </a:p>
        </p:txBody>
      </p:sp>
    </p:spTree>
    <p:extLst>
      <p:ext uri="{BB962C8B-B14F-4D97-AF65-F5344CB8AC3E}">
        <p14:creationId xmlns:p14="http://schemas.microsoft.com/office/powerpoint/2010/main" val="2819338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DA0FB6-4D9B-4124-AAC2-B93A79B885FA}" type="datetimeFigureOut">
              <a:rPr lang="tr-TR" smtClean="0"/>
              <a:t>04.10.2017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58184E-0305-4FEA-89A5-0215938EE069}" type="slidenum">
              <a:rPr lang="tr-TR" smtClean="0"/>
              <a:t>‹#›</a:t>
            </a:fld>
            <a:endParaRPr lang="tr-TR"/>
          </a:p>
        </p:txBody>
      </p:sp>
    </p:spTree>
    <p:extLst>
      <p:ext uri="{BB962C8B-B14F-4D97-AF65-F5344CB8AC3E}">
        <p14:creationId xmlns:p14="http://schemas.microsoft.com/office/powerpoint/2010/main" val="20827551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smtClean="0"/>
              <a:t>Balneoterapi</a:t>
            </a:r>
            <a:r>
              <a:rPr lang="tr-TR" dirty="0" smtClean="0"/>
              <a:t> uygulama</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865830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fibromyalji</a:t>
            </a:r>
            <a:endParaRPr lang="tr-TR" dirty="0"/>
          </a:p>
        </p:txBody>
      </p:sp>
      <p:sp>
        <p:nvSpPr>
          <p:cNvPr id="3" name="İçerik Yer Tutucusu 2"/>
          <p:cNvSpPr>
            <a:spLocks noGrp="1"/>
          </p:cNvSpPr>
          <p:nvPr>
            <p:ph idx="1"/>
          </p:nvPr>
        </p:nvSpPr>
        <p:spPr/>
        <p:txBody>
          <a:bodyPr/>
          <a:lstStyle/>
          <a:p>
            <a:r>
              <a:rPr lang="tr-TR" dirty="0" smtClean="0"/>
              <a:t>Yapılan </a:t>
            </a:r>
            <a:r>
              <a:rPr lang="tr-TR" dirty="0" err="1" smtClean="0"/>
              <a:t>randomize</a:t>
            </a:r>
            <a:r>
              <a:rPr lang="tr-TR" dirty="0" smtClean="0"/>
              <a:t> kontrollü çalışmalar sonucunda, </a:t>
            </a:r>
            <a:r>
              <a:rPr lang="tr-TR" dirty="0" err="1" smtClean="0"/>
              <a:t>FMS’de</a:t>
            </a:r>
            <a:r>
              <a:rPr lang="tr-TR" dirty="0" smtClean="0"/>
              <a:t> etkinliğine dair orta düzey (B düzey) kanıtlar elde edilmiştir (25). İki hafta boyunca 20’şer dakika, toplam 10 seans </a:t>
            </a:r>
            <a:r>
              <a:rPr lang="tr-TR" dirty="0" err="1" smtClean="0"/>
              <a:t>balneoterapi</a:t>
            </a:r>
            <a:r>
              <a:rPr lang="tr-TR" dirty="0" smtClean="0"/>
              <a:t> uygulanan bir çalışmada, </a:t>
            </a:r>
            <a:r>
              <a:rPr lang="tr-TR" dirty="0" err="1" smtClean="0"/>
              <a:t>FMS’li</a:t>
            </a:r>
            <a:r>
              <a:rPr lang="tr-TR" dirty="0" smtClean="0"/>
              <a:t> hastaların ağrı eşik değerlerinde artış ve ağrı şiddetinde azalma saptanmıştır (44).</a:t>
            </a:r>
            <a:endParaRPr lang="tr-TR" dirty="0"/>
          </a:p>
        </p:txBody>
      </p:sp>
    </p:spTree>
    <p:extLst>
      <p:ext uri="{BB962C8B-B14F-4D97-AF65-F5344CB8AC3E}">
        <p14:creationId xmlns:p14="http://schemas.microsoft.com/office/powerpoint/2010/main" val="153916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Bilimsel araştırmalar…..</a:t>
            </a:r>
            <a:endParaRPr lang="tr-TR" dirty="0"/>
          </a:p>
        </p:txBody>
      </p:sp>
      <p:sp>
        <p:nvSpPr>
          <p:cNvPr id="3" name="İçerik Yer Tutucusu 2"/>
          <p:cNvSpPr>
            <a:spLocks noGrp="1"/>
          </p:cNvSpPr>
          <p:nvPr>
            <p:ph idx="1"/>
          </p:nvPr>
        </p:nvSpPr>
        <p:spPr/>
        <p:txBody>
          <a:bodyPr/>
          <a:lstStyle/>
          <a:p>
            <a:r>
              <a:rPr lang="tr-TR" dirty="0" smtClean="0"/>
              <a:t> Amaç </a:t>
            </a:r>
            <a:r>
              <a:rPr lang="tr-TR" dirty="0" err="1" smtClean="0"/>
              <a:t>Romatizmal</a:t>
            </a:r>
            <a:r>
              <a:rPr lang="tr-TR" dirty="0" smtClean="0"/>
              <a:t> ağrı şikâyeti ile kaplıca tedavisi gören yaşlı hastalarda </a:t>
            </a:r>
            <a:r>
              <a:rPr lang="tr-TR" dirty="0" err="1" smtClean="0"/>
              <a:t>balneoterapi</a:t>
            </a:r>
            <a:r>
              <a:rPr lang="tr-TR" dirty="0" smtClean="0"/>
              <a:t> nedeniyle oluşan cilt değişikliklerini saptamak.</a:t>
            </a:r>
            <a:endParaRPr lang="tr-TR" dirty="0"/>
          </a:p>
        </p:txBody>
      </p:sp>
    </p:spTree>
    <p:extLst>
      <p:ext uri="{BB962C8B-B14F-4D97-AF65-F5344CB8AC3E}">
        <p14:creationId xmlns:p14="http://schemas.microsoft.com/office/powerpoint/2010/main" val="2575290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Gereç ve Yöntemler</a:t>
            </a:r>
            <a:endParaRPr lang="tr-TR" dirty="0"/>
          </a:p>
        </p:txBody>
      </p:sp>
      <p:sp>
        <p:nvSpPr>
          <p:cNvPr id="3" name="İçerik Yer Tutucusu 2"/>
          <p:cNvSpPr>
            <a:spLocks noGrp="1"/>
          </p:cNvSpPr>
          <p:nvPr>
            <p:ph idx="1"/>
          </p:nvPr>
        </p:nvSpPr>
        <p:spPr/>
        <p:txBody>
          <a:bodyPr/>
          <a:lstStyle/>
          <a:p>
            <a:r>
              <a:rPr lang="tr-TR" dirty="0" smtClean="0"/>
              <a:t>Çalışmamıza 2009 Ekim –Kasım ayında genel artroz tanısıyla kaplıca tedavisi gören 50 yaşından büyük 51 hasta alındı. Tüm hastalara 21 gün kaplıca tedavisi verildi. Hastaların cilt analizleri tedavinin ilk günü ve 19. günü olmak üzere iki kez yapıldı. Cilt analizleri yüz bölgesinden ve önkol </a:t>
            </a:r>
            <a:r>
              <a:rPr lang="tr-TR" dirty="0" err="1" smtClean="0"/>
              <a:t>fleksör</a:t>
            </a:r>
            <a:r>
              <a:rPr lang="tr-TR" dirty="0" smtClean="0"/>
              <a:t> yüzünden yapıldı. Cilt analizinde cildin yağ oranı, nem oranı, </a:t>
            </a:r>
            <a:r>
              <a:rPr lang="tr-TR" dirty="0" err="1" smtClean="0"/>
              <a:t>pigmentasyonu</a:t>
            </a:r>
            <a:r>
              <a:rPr lang="tr-TR" dirty="0" smtClean="0"/>
              <a:t> ve elastikiyet değerleri ele alındı</a:t>
            </a:r>
            <a:endParaRPr lang="tr-TR" dirty="0"/>
          </a:p>
        </p:txBody>
      </p:sp>
    </p:spTree>
    <p:extLst>
      <p:ext uri="{BB962C8B-B14F-4D97-AF65-F5344CB8AC3E}">
        <p14:creationId xmlns:p14="http://schemas.microsoft.com/office/powerpoint/2010/main" val="1049137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Bulgular</a:t>
            </a:r>
            <a:endParaRPr lang="tr-TR" dirty="0"/>
          </a:p>
        </p:txBody>
      </p:sp>
      <p:sp>
        <p:nvSpPr>
          <p:cNvPr id="3" name="İçerik Yer Tutucusu 2"/>
          <p:cNvSpPr>
            <a:spLocks noGrp="1"/>
          </p:cNvSpPr>
          <p:nvPr>
            <p:ph idx="1"/>
          </p:nvPr>
        </p:nvSpPr>
        <p:spPr/>
        <p:txBody>
          <a:bodyPr/>
          <a:lstStyle/>
          <a:p>
            <a:r>
              <a:rPr lang="tr-TR" dirty="0" smtClean="0"/>
              <a:t>Çalışmaya 20 erkek 31 kadın olmak üzere toplam 51 kişi dahil edildi. </a:t>
            </a:r>
            <a:r>
              <a:rPr lang="tr-TR" dirty="0" err="1" smtClean="0"/>
              <a:t>Balneoterapi</a:t>
            </a:r>
            <a:r>
              <a:rPr lang="tr-TR" dirty="0" smtClean="0"/>
              <a:t> öncesi ön kol bölgesinde ortalama nem oranı %67 iken </a:t>
            </a:r>
            <a:r>
              <a:rPr lang="tr-TR" dirty="0" err="1" smtClean="0"/>
              <a:t>balneoterapi</a:t>
            </a:r>
            <a:r>
              <a:rPr lang="tr-TR" dirty="0" smtClean="0"/>
              <a:t> sonrasında %47’ye geriledi. </a:t>
            </a:r>
            <a:r>
              <a:rPr lang="tr-TR" dirty="0" err="1" smtClean="0"/>
              <a:t>Balneoterapi</a:t>
            </a:r>
            <a:r>
              <a:rPr lang="tr-TR" dirty="0" smtClean="0"/>
              <a:t> sonrasında yüz bölgesinde ortalama nem oranı %54’den %45’e geriledi. Yağ oranı %28’den %20’ye geriledi. </a:t>
            </a:r>
            <a:r>
              <a:rPr lang="tr-TR" dirty="0" err="1" smtClean="0"/>
              <a:t>Balneoterapi</a:t>
            </a:r>
            <a:r>
              <a:rPr lang="tr-TR" dirty="0" smtClean="0"/>
              <a:t> öncesi ve sonrası elastikiyet ve </a:t>
            </a:r>
            <a:r>
              <a:rPr lang="tr-TR" dirty="0" err="1" smtClean="0"/>
              <a:t>pigmentasyon</a:t>
            </a:r>
            <a:r>
              <a:rPr lang="tr-TR" dirty="0" smtClean="0"/>
              <a:t> oranları arasındaki fark istatistiksel olarak anlamlı değildi.</a:t>
            </a:r>
            <a:endParaRPr lang="tr-TR" dirty="0"/>
          </a:p>
        </p:txBody>
      </p:sp>
    </p:spTree>
    <p:extLst>
      <p:ext uri="{BB962C8B-B14F-4D97-AF65-F5344CB8AC3E}">
        <p14:creationId xmlns:p14="http://schemas.microsoft.com/office/powerpoint/2010/main" val="2872089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Sonuç</a:t>
            </a:r>
            <a:endParaRPr lang="tr-TR" dirty="0"/>
          </a:p>
        </p:txBody>
      </p:sp>
      <p:sp>
        <p:nvSpPr>
          <p:cNvPr id="3" name="İçerik Yer Tutucusu 2"/>
          <p:cNvSpPr>
            <a:spLocks noGrp="1"/>
          </p:cNvSpPr>
          <p:nvPr>
            <p:ph idx="1"/>
          </p:nvPr>
        </p:nvSpPr>
        <p:spPr/>
        <p:txBody>
          <a:bodyPr/>
          <a:lstStyle/>
          <a:p>
            <a:r>
              <a:rPr lang="tr-TR" dirty="0" smtClean="0"/>
              <a:t>Yaşlanmayla birlikte cilt çevresel faktörlere karşı daha fazla hassaslaşır. Cilt kuruması </a:t>
            </a:r>
            <a:r>
              <a:rPr lang="tr-TR" dirty="0" err="1" smtClean="0"/>
              <a:t>balneoterapi</a:t>
            </a:r>
            <a:r>
              <a:rPr lang="tr-TR" dirty="0" smtClean="0"/>
              <a:t> sırasında hastalarda sık karşılaşılan bir durumdur. Ciltte kuruluk nedeniyle hastalarda kaşıntı ve huzursuzluk meydana gelir. </a:t>
            </a:r>
            <a:r>
              <a:rPr lang="tr-TR" dirty="0" err="1" smtClean="0"/>
              <a:t>Balneoterapi</a:t>
            </a:r>
            <a:r>
              <a:rPr lang="tr-TR" dirty="0" smtClean="0"/>
              <a:t> gören hastalara kuru cilt şikâyetleri ile karşılaşmalarını önlemek için </a:t>
            </a:r>
            <a:r>
              <a:rPr lang="tr-TR" dirty="0" err="1" smtClean="0"/>
              <a:t>balneoterapi</a:t>
            </a:r>
            <a:r>
              <a:rPr lang="tr-TR" dirty="0" smtClean="0"/>
              <a:t> sırasında hastaların nemlendirici ajanlar kullanmaları önerilebilir.</a:t>
            </a:r>
            <a:endParaRPr lang="tr-TR" dirty="0"/>
          </a:p>
        </p:txBody>
      </p:sp>
    </p:spTree>
    <p:extLst>
      <p:ext uri="{BB962C8B-B14F-4D97-AF65-F5344CB8AC3E}">
        <p14:creationId xmlns:p14="http://schemas.microsoft.com/office/powerpoint/2010/main" val="2930359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p:txBody>
          <a:bodyPr/>
          <a:lstStyle/>
          <a:p>
            <a:r>
              <a:rPr lang="fi-FI" dirty="0" smtClean="0"/>
              <a:t>Romatoid Artrit Tedavisinde Akuaterapinin Etkinliği</a:t>
            </a:r>
            <a:endParaRPr lang="tr-TR" dirty="0"/>
          </a:p>
        </p:txBody>
      </p:sp>
      <p:sp>
        <p:nvSpPr>
          <p:cNvPr id="5" name="Alt Başlık 4"/>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220468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Amaç: </a:t>
            </a:r>
            <a:r>
              <a:rPr lang="tr-TR" dirty="0" err="1" smtClean="0"/>
              <a:t>Romatoid</a:t>
            </a:r>
            <a:r>
              <a:rPr lang="tr-TR" dirty="0" smtClean="0"/>
              <a:t> </a:t>
            </a:r>
            <a:r>
              <a:rPr lang="tr-TR" dirty="0" err="1" smtClean="0"/>
              <a:t>Artrit</a:t>
            </a:r>
            <a:r>
              <a:rPr lang="tr-TR" dirty="0" smtClean="0"/>
              <a:t> (RA) kronik </a:t>
            </a:r>
            <a:r>
              <a:rPr lang="tr-TR" dirty="0" err="1" smtClean="0"/>
              <a:t>destrüktif</a:t>
            </a:r>
            <a:r>
              <a:rPr lang="tr-TR" dirty="0" smtClean="0"/>
              <a:t> </a:t>
            </a:r>
            <a:r>
              <a:rPr lang="tr-TR" dirty="0" err="1" smtClean="0"/>
              <a:t>inflamatuvar</a:t>
            </a:r>
            <a:r>
              <a:rPr lang="tr-TR" dirty="0" smtClean="0"/>
              <a:t> bir hastalıktır. Bu çalışma RA tanısıyla takip ettiğimiz hastalarda </a:t>
            </a:r>
            <a:r>
              <a:rPr lang="tr-TR" dirty="0" err="1" smtClean="0"/>
              <a:t>akuaterapi</a:t>
            </a:r>
            <a:r>
              <a:rPr lang="tr-TR" dirty="0" smtClean="0"/>
              <a:t> ve </a:t>
            </a:r>
            <a:r>
              <a:rPr lang="tr-TR" dirty="0" err="1" smtClean="0"/>
              <a:t>balneoterapinin</a:t>
            </a:r>
            <a:r>
              <a:rPr lang="tr-TR" dirty="0" smtClean="0"/>
              <a:t> etkilerini araştırmak amacıyla planlanmıştır</a:t>
            </a:r>
            <a:endParaRPr lang="tr-TR" dirty="0"/>
          </a:p>
        </p:txBody>
      </p:sp>
    </p:spTree>
    <p:extLst>
      <p:ext uri="{BB962C8B-B14F-4D97-AF65-F5344CB8AC3E}">
        <p14:creationId xmlns:p14="http://schemas.microsoft.com/office/powerpoint/2010/main" val="2982167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Gereç ve Yöntem: Çalışmaya Amerikan Romatizma Derneği (ACR) tanı kriterlerini dolduran ve RA tanısı konulan toplam 59 hasta dahil edildi. Hastalar </a:t>
            </a:r>
            <a:r>
              <a:rPr lang="tr-TR" dirty="0" err="1" smtClean="0"/>
              <a:t>randomize</a:t>
            </a:r>
            <a:r>
              <a:rPr lang="tr-TR" dirty="0" smtClean="0"/>
              <a:t> olarak üç gruba ayrıldılar. Grup 1 (n= 20) </a:t>
            </a:r>
            <a:r>
              <a:rPr lang="tr-TR" dirty="0" err="1" smtClean="0"/>
              <a:t>balneoterapi</a:t>
            </a:r>
            <a:r>
              <a:rPr lang="tr-TR" dirty="0" smtClean="0"/>
              <a:t>, grup 2 (n=20) </a:t>
            </a:r>
            <a:r>
              <a:rPr lang="tr-TR" dirty="0" err="1" smtClean="0"/>
              <a:t>akuaterapi</a:t>
            </a:r>
            <a:r>
              <a:rPr lang="tr-TR" dirty="0" smtClean="0"/>
              <a:t>, grup 3 (n=19) kontrol grubu olarak kabul edildi. </a:t>
            </a:r>
            <a:r>
              <a:rPr lang="tr-TR" dirty="0" err="1" smtClean="0"/>
              <a:t>Balneoterapi</a:t>
            </a:r>
            <a:r>
              <a:rPr lang="tr-TR" dirty="0" smtClean="0"/>
              <a:t> ve </a:t>
            </a:r>
            <a:r>
              <a:rPr lang="tr-TR" dirty="0" err="1" smtClean="0"/>
              <a:t>akuaterapi</a:t>
            </a:r>
            <a:r>
              <a:rPr lang="tr-TR" dirty="0" smtClean="0"/>
              <a:t> uygulamaları haftada beş gün, üç hafta süresince toplam 15 seans verildi. Hastalar klinik ve laboratuvar parametrelerce değerlendirildiler. Klinik değerlendirme; ağrı, sabah sertliği süresi, şiş ve hassas eklem sayısı, hastalık aktivite </a:t>
            </a:r>
            <a:r>
              <a:rPr lang="tr-TR" dirty="0" err="1" smtClean="0"/>
              <a:t>skorlaması</a:t>
            </a:r>
            <a:r>
              <a:rPr lang="tr-TR" dirty="0" smtClean="0"/>
              <a:t> (DAS28), </a:t>
            </a:r>
            <a:r>
              <a:rPr lang="tr-TR" dirty="0" err="1" smtClean="0"/>
              <a:t>Modifiye</a:t>
            </a:r>
            <a:r>
              <a:rPr lang="tr-TR" dirty="0" smtClean="0"/>
              <a:t> Sağlık Sorgulama Anketi (</a:t>
            </a:r>
            <a:r>
              <a:rPr lang="tr-TR" dirty="0" err="1" smtClean="0"/>
              <a:t>mHAQ</a:t>
            </a:r>
            <a:r>
              <a:rPr lang="tr-TR" dirty="0" smtClean="0"/>
              <a:t>), hastanın ve doktorun global değerlendirmesi ölçümünü içermektedir. Laboratuvar parametreler ise eritrosit </a:t>
            </a:r>
            <a:r>
              <a:rPr lang="tr-TR" dirty="0" err="1" smtClean="0"/>
              <a:t>sedimentasyon</a:t>
            </a:r>
            <a:r>
              <a:rPr lang="tr-TR" dirty="0" smtClean="0"/>
              <a:t> hızı (ESR), C-reaktif protein (CRP) olup tüm değerlendirme parametreleri tedavi öncesinde, tedavi sonrası (3. hafta) ve 3. ayda </a:t>
            </a:r>
            <a:r>
              <a:rPr lang="tr-TR" dirty="0" err="1" smtClean="0"/>
              <a:t>yapıld</a:t>
            </a:r>
            <a:endParaRPr lang="tr-TR" dirty="0"/>
          </a:p>
        </p:txBody>
      </p:sp>
    </p:spTree>
    <p:extLst>
      <p:ext uri="{BB962C8B-B14F-4D97-AF65-F5344CB8AC3E}">
        <p14:creationId xmlns:p14="http://schemas.microsoft.com/office/powerpoint/2010/main" val="2946464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Sonuç: </a:t>
            </a:r>
            <a:r>
              <a:rPr lang="tr-TR" dirty="0" err="1" smtClean="0"/>
              <a:t>Akuaterapi</a:t>
            </a:r>
            <a:r>
              <a:rPr lang="tr-TR" dirty="0" smtClean="0"/>
              <a:t> uygulamalarının RA tanılı hastalarda DAS28, ağrı, yaşam kalitesi parametreleri üzerine olumlu etkileri olması nedeniyle tedavi protokolleri içerisinde göz önüne alınması gerektiğini düşünmekteyiz. (Türk Osteoporoz Dergisi 2014;20: 10-5)</a:t>
            </a:r>
            <a:endParaRPr lang="tr-TR" dirty="0"/>
          </a:p>
        </p:txBody>
      </p:sp>
    </p:spTree>
    <p:extLst>
      <p:ext uri="{BB962C8B-B14F-4D97-AF65-F5344CB8AC3E}">
        <p14:creationId xmlns:p14="http://schemas.microsoft.com/office/powerpoint/2010/main" val="82167805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478</Words>
  <Application>Microsoft Office PowerPoint</Application>
  <PresentationFormat>Geniş ekran</PresentationFormat>
  <Paragraphs>15</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Balneoterapi uygulama</vt:lpstr>
      <vt:lpstr>Bilimsel araştırmalar…..</vt:lpstr>
      <vt:lpstr>Gereç ve Yöntemler</vt:lpstr>
      <vt:lpstr>Bulgular</vt:lpstr>
      <vt:lpstr>Sonuç</vt:lpstr>
      <vt:lpstr>Romatoid Artrit Tedavisinde Akuaterapinin Etkinliği</vt:lpstr>
      <vt:lpstr>PowerPoint Sunusu</vt:lpstr>
      <vt:lpstr>PowerPoint Sunusu</vt:lpstr>
      <vt:lpstr>PowerPoint Sunusu</vt:lpstr>
      <vt:lpstr>fibromyalji</vt:lpstr>
    </vt:vector>
  </TitlesOfParts>
  <Company>Silentall Unattended Installer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Balneoterapi uygulama</dc:title>
  <dc:creator>ronaldinho424</dc:creator>
  <cp:lastModifiedBy>ronaldinho424</cp:lastModifiedBy>
  <cp:revision>4</cp:revision>
  <dcterms:created xsi:type="dcterms:W3CDTF">2017-10-04T17:24:31Z</dcterms:created>
  <dcterms:modified xsi:type="dcterms:W3CDTF">2017-10-04T17:46:59Z</dcterms:modified>
</cp:coreProperties>
</file>