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6">
  <p:sldMasterIdLst>
    <p:sldMasterId id="2147483660" r:id="rId1"/>
    <p:sldMasterId id="2147483673" r:id="rId2"/>
    <p:sldMasterId id="2147483689" r:id="rId3"/>
  </p:sldMasterIdLst>
  <p:notesMasterIdLst>
    <p:notesMasterId r:id="rId15"/>
  </p:notesMasterIdLst>
  <p:handoutMasterIdLst>
    <p:handoutMasterId r:id="rId16"/>
  </p:handoutMasterIdLst>
  <p:sldIdLst>
    <p:sldId id="668" r:id="rId4"/>
    <p:sldId id="710" r:id="rId5"/>
    <p:sldId id="712" r:id="rId6"/>
    <p:sldId id="713" r:id="rId7"/>
    <p:sldId id="714" r:id="rId8"/>
    <p:sldId id="715" r:id="rId9"/>
    <p:sldId id="716" r:id="rId10"/>
    <p:sldId id="717" r:id="rId11"/>
    <p:sldId id="718" r:id="rId12"/>
    <p:sldId id="719" r:id="rId13"/>
    <p:sldId id="711" r:id="rId14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57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03FAE"/>
    <a:srgbClr val="47176C"/>
    <a:srgbClr val="46166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Orta Stil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Orta Stil 2 - Vurgu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Orta Stil 2 - Vurgu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D5ABB26-0587-4C30-8999-92F81FD0307C}" styleName="Stil Yok, Kılavuz Yok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E3FDE45-AF77-4B5C-9715-49D594BDF05E}" styleName="Açık Stil 1 - Vurgu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173" autoAdjust="0"/>
    <p:restoredTop sz="94660"/>
  </p:normalViewPr>
  <p:slideViewPr>
    <p:cSldViewPr snapToGrid="0">
      <p:cViewPr varScale="1">
        <p:scale>
          <a:sx n="86" d="100"/>
          <a:sy n="86" d="100"/>
        </p:scale>
        <p:origin x="1692" y="96"/>
      </p:cViewPr>
      <p:guideLst>
        <p:guide orient="horz" pos="2160"/>
        <p:guide pos="2857"/>
      </p:guideLst>
    </p:cSldViewPr>
  </p:slideViewPr>
  <p:notesTextViewPr>
    <p:cViewPr>
      <p:scale>
        <a:sx n="66" d="100"/>
        <a:sy n="66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4" d="100"/>
          <a:sy n="64" d="100"/>
        </p:scale>
        <p:origin x="3390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7.xml"/><Relationship Id="rId19" Type="http://schemas.openxmlformats.org/officeDocument/2006/relationships/theme" Target="theme/theme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EB3403-51FA-4010-975A-92E4C2B0B2A1}" type="datetimeFigureOut">
              <a:rPr lang="tr-TR" smtClean="0"/>
              <a:t>27.02.2020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025271F-2A3F-44CE-9661-3F380E12CB3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520782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F88CA5-4B52-431F-9D0B-7834703D4155}" type="datetimeFigureOut">
              <a:rPr lang="en-US" smtClean="0"/>
              <a:t>2/27/2020</a:t>
            </a:fld>
            <a:endParaRPr lang="en-US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41425"/>
            <a:ext cx="44672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85FB67-13BD-4A07-A42B-F2DDB568A1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252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100">
                <a:solidFill>
                  <a:schemeClr val="tx2"/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C2E16-D5DA-4D9C-92CB-3D0DDCA7AE5C}" type="datetime1">
              <a:rPr lang="en-US" smtClean="0"/>
              <a:t>2/27/2020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37714002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021E8-F963-4E7B-98CE-B76E5E287BD9}" type="datetime1">
              <a:rPr lang="en-US" smtClean="0"/>
              <a:t>2/27/2020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73875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3"/>
            <a:ext cx="1828800" cy="5410199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71BD1-7858-4A7D-AB54-A4451F562A85}" type="datetime1">
              <a:rPr lang="en-US" smtClean="0"/>
              <a:t>2/27/2020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66878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100">
                <a:solidFill>
                  <a:schemeClr val="tx2"/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093B4-1CC8-466C-AC69-8C4EAAC07B96}" type="datetime1">
              <a:rPr lang="en-US" smtClean="0"/>
              <a:t>2/27/2020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8324808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0254B-BB82-4C80-A262-98BD5C0B4A90}" type="datetime1">
              <a:rPr lang="en-US" smtClean="0"/>
              <a:t>2/27/2020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875713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4050" b="0" cap="all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55901-25EF-4B6B-8217-40AE73B567A5}" type="datetime1">
              <a:rPr lang="en-US" smtClean="0"/>
              <a:t>2/27/2020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261986849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8C9F5-99EE-46C1-925D-08171F3997F5}" type="datetime1">
              <a:rPr lang="en-US" smtClean="0"/>
              <a:t>2/27/2020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8348045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100" b="0">
                <a:latin typeface="+mj-lt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100" b="0">
                <a:latin typeface="+mj-lt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CB38C-929A-4885-8B3A-FB2E643FA28D}" type="datetime1">
              <a:rPr lang="en-US" smtClean="0"/>
              <a:t>2/27/2020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1492942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3DAA0-B6AA-4ACD-9FB1-17185E43A90D}" type="datetime1">
              <a:rPr lang="en-US" smtClean="0"/>
              <a:t>2/27/2020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7469024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7F1EA-F52B-42F5-8478-0AF9BFD7E958}" type="datetime1">
              <a:rPr lang="en-US" smtClean="0"/>
              <a:t>2/27/2020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7475535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4050" b="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2"/>
            <a:ext cx="4594934" cy="4114799"/>
          </a:xfrm>
        </p:spPr>
        <p:txBody>
          <a:bodyPr/>
          <a:lstStyle>
            <a:lvl1pPr>
              <a:defRPr sz="1800"/>
            </a:lvl1pPr>
            <a:lvl2pPr>
              <a:defRPr sz="165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2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1575">
                <a:solidFill>
                  <a:schemeClr val="tx2"/>
                </a:solidFill>
              </a:defRPr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9E4876-F515-4632-ACBF-711C6699D7F1}" type="datetime1">
              <a:rPr lang="en-US" smtClean="0"/>
              <a:t>2/27/2020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1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454458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50348" y="213719"/>
            <a:ext cx="6781800" cy="1600200"/>
          </a:xfrm>
        </p:spPr>
        <p:txBody>
          <a:bodyPr>
            <a:normAutofit/>
          </a:bodyPr>
          <a:lstStyle>
            <a:lvl1pPr algn="ctr">
              <a:defRPr lang="tr-TR" sz="1800" b="1" kern="1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003703"/>
            <a:ext cx="7543800" cy="3886200"/>
          </a:xfrm>
        </p:spPr>
        <p:txBody>
          <a:bodyPr/>
          <a:lstStyle>
            <a:lvl1pPr marL="205740" indent="-205740">
              <a:buClrTx/>
              <a:buFont typeface="Wingdings" panose="05000000000000000000" pitchFamily="2" charset="2"/>
              <a:buChar char="Ø"/>
              <a:defRPr sz="1500">
                <a:solidFill>
                  <a:schemeClr val="tx1"/>
                </a:solidFill>
              </a:defRPr>
            </a:lvl1pPr>
            <a:lvl2pPr marL="445770" indent="-205740">
              <a:buClrTx/>
              <a:buFont typeface="Wingdings" panose="05000000000000000000" pitchFamily="2" charset="2"/>
              <a:buChar char="Ø"/>
              <a:defRPr>
                <a:solidFill>
                  <a:schemeClr val="tx1"/>
                </a:solidFill>
              </a:defRPr>
            </a:lvl2pPr>
            <a:lvl3pPr marL="651510" indent="-171450">
              <a:buClrTx/>
              <a:buFont typeface="Wingdings" panose="05000000000000000000" pitchFamily="2" charset="2"/>
              <a:buChar char="Ø"/>
              <a:defRPr>
                <a:solidFill>
                  <a:schemeClr val="tx1"/>
                </a:solidFill>
              </a:defRPr>
            </a:lvl3pPr>
            <a:lvl4pPr marL="857250" indent="-171450">
              <a:buClrTx/>
              <a:buFont typeface="Wingdings" panose="05000000000000000000" pitchFamily="2" charset="2"/>
              <a:buChar char="Ø"/>
              <a:defRPr>
                <a:solidFill>
                  <a:schemeClr val="tx1"/>
                </a:solidFill>
              </a:defRPr>
            </a:lvl4pPr>
            <a:lvl5pPr marL="1028700" indent="-171450">
              <a:buClrTx/>
              <a:buFont typeface="Wingdings" panose="05000000000000000000" pitchFamily="2" charset="2"/>
              <a:buChar char="Ø"/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tr-TR" dirty="0" smtClean="0"/>
              <a:t>Asıl metin stillerini düzenle</a:t>
            </a:r>
          </a:p>
          <a:p>
            <a:pPr lvl="1"/>
            <a:r>
              <a:rPr lang="tr-TR" dirty="0" smtClean="0"/>
              <a:t>İkinci düzey</a:t>
            </a:r>
          </a:p>
          <a:p>
            <a:pPr lvl="2"/>
            <a:r>
              <a:rPr lang="tr-TR" dirty="0" smtClean="0"/>
              <a:t>Üçüncü düzey</a:t>
            </a:r>
          </a:p>
          <a:p>
            <a:pPr lvl="3"/>
            <a:r>
              <a:rPr lang="tr-TR" dirty="0" smtClean="0"/>
              <a:t>Dördüncü düzey</a:t>
            </a:r>
          </a:p>
          <a:p>
            <a:pPr lvl="4"/>
            <a:r>
              <a:rPr lang="tr-TR" dirty="0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913B4-353A-43F0-919E-C9E766A5124A}" type="datetime1">
              <a:rPr lang="en-US" smtClean="0"/>
              <a:t>2/27/2020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211488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405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tr-TR" smtClean="0"/>
              <a:t>Resim eklemek için simgeyi tıklatın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3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930EE-5137-4864-99E0-78D0AA38347E}" type="datetime1">
              <a:rPr lang="en-US" smtClean="0"/>
              <a:t>2/27/2020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8547969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DF37A8-D33E-4B0E-8235-475DB97D5147}" type="datetime1">
              <a:rPr lang="en-US" smtClean="0"/>
              <a:t>2/27/2020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3643762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3"/>
            <a:ext cx="1828800" cy="5410199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E96E1F-70EC-4C9F-84B9-309ABB33F145}" type="datetime1">
              <a:rPr lang="en-US" smtClean="0"/>
              <a:t>2/27/2020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7974391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/>
          </p:nvPr>
        </p:nvSpPr>
        <p:spPr>
          <a:xfrm>
            <a:off x="457200" y="277813"/>
            <a:ext cx="8229600" cy="5853112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3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2F65B9-AF3F-4168-8F3A-EA905B549768}" type="datetime1">
              <a:rPr lang="en-US" smtClean="0"/>
              <a:t>2/27/2020</a:t>
            </a:fld>
            <a:endParaRPr lang="tr-TR"/>
          </a:p>
        </p:txBody>
      </p:sp>
      <p:sp>
        <p:nvSpPr>
          <p:cNvPr id="4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5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CC9CEF-1B2B-47A9-B112-A53E035B6F79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1206933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Başlık, Metin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sz="half" idx="1"/>
          </p:nvPr>
        </p:nvSpPr>
        <p:spPr>
          <a:xfrm>
            <a:off x="457200" y="1600202"/>
            <a:ext cx="4038600" cy="4530725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30725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D7AFE2-252A-473E-B74B-445E14A41A1C}" type="datetime1">
              <a:rPr lang="en-US" smtClean="0"/>
              <a:t>2/27/2020</a:t>
            </a:fld>
            <a:endParaRPr lang="tr-TR"/>
          </a:p>
        </p:txBody>
      </p:sp>
      <p:sp>
        <p:nvSpPr>
          <p:cNvPr id="6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7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9C2CDE-511F-4CCA-A6CE-70569E99ECA7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5389097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Başlık ve Tab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Tablo Yer Tutucusu 2"/>
          <p:cNvSpPr>
            <a:spLocks noGrp="1"/>
          </p:cNvSpPr>
          <p:nvPr>
            <p:ph type="tbl" idx="1"/>
          </p:nvPr>
        </p:nvSpPr>
        <p:spPr>
          <a:xfrm>
            <a:off x="457200" y="1600202"/>
            <a:ext cx="8229600" cy="4530725"/>
          </a:xfrm>
        </p:spPr>
        <p:txBody>
          <a:bodyPr/>
          <a:lstStyle/>
          <a:p>
            <a:pPr lvl="0"/>
            <a:r>
              <a:rPr lang="tr-TR" noProof="0" smtClean="0"/>
              <a:t>Tablo eklemek için simgeyi tıklatın</a:t>
            </a:r>
          </a:p>
        </p:txBody>
      </p:sp>
      <p:sp>
        <p:nvSpPr>
          <p:cNvPr id="4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24C5B5-B0BC-4A99-9668-7AA50979CB18}" type="datetime1">
              <a:rPr lang="en-US" smtClean="0"/>
              <a:t>2/27/2020</a:t>
            </a:fld>
            <a:endParaRPr lang="tr-TR"/>
          </a:p>
        </p:txBody>
      </p:sp>
      <p:sp>
        <p:nvSpPr>
          <p:cNvPr id="5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6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694B09-DDCA-463B-A0FD-225071502900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7452489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Başlık, 4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 sz="quarter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457200" y="1600202"/>
            <a:ext cx="4038600" cy="2189163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quarter" idx="2"/>
          </p:nvPr>
        </p:nvSpPr>
        <p:spPr>
          <a:xfrm>
            <a:off x="4648200" y="1600202"/>
            <a:ext cx="4038600" cy="2189163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İçerik Yer Tutucusu 4"/>
          <p:cNvSpPr>
            <a:spLocks noGrp="1"/>
          </p:cNvSpPr>
          <p:nvPr>
            <p:ph sz="quarter" idx="3"/>
          </p:nvPr>
        </p:nvSpPr>
        <p:spPr>
          <a:xfrm>
            <a:off x="457200" y="3941763"/>
            <a:ext cx="4038600" cy="2189162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8200" y="3941763"/>
            <a:ext cx="4038600" cy="2189162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B4A527-8F12-4586-8896-F9A7002F02D4}" type="datetime1">
              <a:rPr lang="en-US" smtClean="0"/>
              <a:t>2/27/2020</a:t>
            </a:fld>
            <a:endParaRPr lang="tr-TR"/>
          </a:p>
        </p:txBody>
      </p:sp>
      <p:sp>
        <p:nvSpPr>
          <p:cNvPr id="8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9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FE3CA1-1F67-46BC-B6F2-EBF60CBDD860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7563434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Metin Yer Tutucusu 11"/>
          <p:cNvSpPr>
            <a:spLocks noGrp="1"/>
          </p:cNvSpPr>
          <p:nvPr>
            <p:ph idx="1"/>
          </p:nvPr>
        </p:nvSpPr>
        <p:spPr>
          <a:xfrm>
            <a:off x="410935" y="1299507"/>
            <a:ext cx="7886700" cy="1179054"/>
          </a:xfrm>
          <a:prstGeom prst="rect">
            <a:avLst/>
          </a:prstGeom>
        </p:spPr>
        <p:txBody>
          <a:bodyPr rIns="0" anchor="b" anchorCtr="0">
            <a:noAutofit/>
          </a:bodyPr>
          <a:lstStyle>
            <a:lvl1pPr marL="0" indent="0" algn="l">
              <a:buNone/>
              <a:defRPr sz="2000" b="0" i="0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tr-TR" noProof="0" dirty="0" smtClean="0"/>
              <a:t>Asıl metin stillerini düzenle</a:t>
            </a:r>
          </a:p>
        </p:txBody>
      </p:sp>
      <p:sp>
        <p:nvSpPr>
          <p:cNvPr id="9" name="Başlık Yer Tutucusu 10"/>
          <p:cNvSpPr>
            <a:spLocks noGrp="1"/>
          </p:cNvSpPr>
          <p:nvPr>
            <p:ph type="title"/>
          </p:nvPr>
        </p:nvSpPr>
        <p:spPr>
          <a:xfrm>
            <a:off x="410935" y="370117"/>
            <a:ext cx="7886700" cy="673965"/>
          </a:xfrm>
          <a:prstGeom prst="rect">
            <a:avLst/>
          </a:prstGeom>
        </p:spPr>
        <p:txBody>
          <a:bodyPr rIns="0" anchor="b" anchorCtr="0">
            <a:normAutofit/>
          </a:bodyPr>
          <a:lstStyle>
            <a:lvl1pPr>
              <a:defRPr sz="2400"/>
            </a:lvl1pPr>
          </a:lstStyle>
          <a:p>
            <a:pPr lvl="0"/>
            <a:r>
              <a:rPr lang="tr-TR" dirty="0" smtClean="0"/>
              <a:t>Asıl başlık stili için tıklatın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1819889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Özel Dü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22005629"/>
      </p:ext>
    </p:extLst>
  </p:cSld>
  <p:clrMapOvr>
    <a:masterClrMapping/>
  </p:clrMapOvr>
  <p:hf sldNum="0" hdr="0" dt="0"/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Asıl başlık stili için tıklatın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66800" y="1981200"/>
            <a:ext cx="7543800" cy="4114800"/>
          </a:xfrm>
          <a:prstGeom prst="rect">
            <a:avLst/>
          </a:prstGeom>
        </p:spPr>
        <p:txBody>
          <a:bodyPr/>
          <a:lstStyle>
            <a:lvl1pPr marL="171450" indent="-17145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514350" indent="-17145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857250" indent="-17145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200150" indent="-17145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543050" indent="-17145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tr-TR" dirty="0" smtClean="0"/>
              <a:t>Asıl metin stillerini düzenle</a:t>
            </a:r>
          </a:p>
          <a:p>
            <a:pPr lvl="1"/>
            <a:r>
              <a:rPr lang="tr-TR" dirty="0" smtClean="0"/>
              <a:t>İkinci düzey</a:t>
            </a:r>
          </a:p>
          <a:p>
            <a:pPr lvl="2"/>
            <a:r>
              <a:rPr lang="tr-TR" dirty="0" smtClean="0"/>
              <a:t>Üçüncü düzey</a:t>
            </a:r>
          </a:p>
          <a:p>
            <a:pPr lvl="3"/>
            <a:r>
              <a:rPr lang="tr-TR" dirty="0" smtClean="0"/>
              <a:t>Dördüncü düzey</a:t>
            </a:r>
          </a:p>
          <a:p>
            <a:pPr lvl="4"/>
            <a:r>
              <a:rPr lang="tr-TR" dirty="0" smtClean="0"/>
              <a:t>Beşinci düzey</a:t>
            </a:r>
            <a:endParaRPr lang="tr-TR" dirty="0"/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0"/>
          </p:nvPr>
        </p:nvSpPr>
        <p:spPr>
          <a:xfrm>
            <a:off x="1066800" y="624840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fld id="{419913B4-353A-43F0-919E-C9E766A5124A}" type="datetime1">
              <a:rPr lang="en-US" smtClean="0"/>
              <a:t>2/27/2020</a:t>
            </a:fld>
            <a:endParaRPr lang="en-US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705600" y="624840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52684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4050" b="0" cap="all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12512-3B4A-4C0D-950D-6FFEACF07EB0}" type="datetime1">
              <a:rPr lang="en-US" smtClean="0"/>
              <a:t>2/27/2020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80110625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913B4-353A-43F0-919E-C9E766A5124A}" type="datetime1">
              <a:rPr lang="en-US" smtClean="0"/>
              <a:t>2/27/2020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86513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19078-E88E-432E-B463-E382E09B18DC}" type="datetime1">
              <a:rPr lang="en-US" smtClean="0"/>
              <a:t>2/27/2020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26643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100" b="0">
                <a:latin typeface="+mj-lt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100" b="0">
                <a:latin typeface="+mj-lt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F88A8-F742-4F69-A35B-1B28FBF07202}" type="datetime1">
              <a:rPr lang="en-US" smtClean="0"/>
              <a:t>2/27/2020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43776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C0540-C812-4A10-A4A2-8F2918206376}" type="datetime1">
              <a:rPr lang="en-US" smtClean="0"/>
              <a:t>2/27/2020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46229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0DDDF-7A43-4041-A150-A5265DD17B5B}" type="datetime1">
              <a:rPr lang="en-US" smtClean="0"/>
              <a:t>2/27/2020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38819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4050" b="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2"/>
            <a:ext cx="4594934" cy="4114799"/>
          </a:xfrm>
        </p:spPr>
        <p:txBody>
          <a:bodyPr/>
          <a:lstStyle>
            <a:lvl1pPr>
              <a:defRPr sz="1800"/>
            </a:lvl1pPr>
            <a:lvl2pPr>
              <a:defRPr sz="165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2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1575">
                <a:solidFill>
                  <a:schemeClr val="tx2"/>
                </a:solidFill>
              </a:defRPr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B923B-C384-40AA-8590-01472514B94D}" type="datetime1">
              <a:rPr lang="en-US" smtClean="0"/>
              <a:t>2/27/2020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1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943253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405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tr-TR" smtClean="0"/>
              <a:t>Resim eklemek için simgeyi tıklatın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3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10B27-1C63-4458-A0DE-D05A3D5ED342}" type="datetime1">
              <a:rPr lang="en-US" smtClean="0"/>
              <a:t>2/27/2020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82204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6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9.xml"/><Relationship Id="rId2" Type="http://schemas.openxmlformats.org/officeDocument/2006/relationships/slideLayout" Target="../slideLayouts/slideLayout28.xml"/><Relationship Id="rId1" Type="http://schemas.openxmlformats.org/officeDocument/2006/relationships/slideLayout" Target="../slideLayouts/slideLayout27.xml"/><Relationship Id="rId6" Type="http://schemas.openxmlformats.org/officeDocument/2006/relationships/image" Target="../media/image2.jpeg"/><Relationship Id="rId5" Type="http://schemas.openxmlformats.org/officeDocument/2006/relationships/theme" Target="../theme/theme3.xml"/><Relationship Id="rId4" Type="http://schemas.openxmlformats.org/officeDocument/2006/relationships/slideLayout" Target="../slideLayouts/slideLayout3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D5BA3AE7-9ECF-44E5-AA35-A658ADA8F751}" type="datetime1">
              <a:rPr lang="en-US" smtClean="0"/>
              <a:t>2/27/2020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8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7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6328270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dt="0"/>
  <p:txStyles>
    <p:titleStyle>
      <a:lvl1pPr algn="l" defTabSz="685800" rtl="0" eaLnBrk="1" latinLnBrk="0" hangingPunct="1">
        <a:spcBef>
          <a:spcPct val="0"/>
        </a:spcBef>
        <a:buNone/>
        <a:defRPr sz="405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05740" indent="-20574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445770" indent="-20574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50" kern="1200">
          <a:solidFill>
            <a:schemeClr val="tx2"/>
          </a:solidFill>
          <a:latin typeface="+mn-lt"/>
          <a:ea typeface="+mn-ea"/>
          <a:cs typeface="+mn-cs"/>
        </a:defRPr>
      </a:lvl2pPr>
      <a:lvl3pPr marL="65151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500" kern="1200">
          <a:solidFill>
            <a:schemeClr val="tx2"/>
          </a:solidFill>
          <a:latin typeface="+mn-lt"/>
          <a:ea typeface="+mn-ea"/>
          <a:cs typeface="+mn-cs"/>
        </a:defRPr>
      </a:lvl3pPr>
      <a:lvl4pPr marL="85725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50" kern="1200">
          <a:solidFill>
            <a:schemeClr val="tx2"/>
          </a:solidFill>
          <a:latin typeface="+mn-lt"/>
          <a:ea typeface="+mn-ea"/>
          <a:cs typeface="+mn-cs"/>
        </a:defRPr>
      </a:lvl4pPr>
      <a:lvl5pPr marL="102870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5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23444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1426464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164592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185166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39369955-C8A4-4023-9F6B-3A82C0FA9480}" type="datetime1">
              <a:rPr lang="en-US" smtClean="0"/>
              <a:t>2/27/2020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8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7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9417297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  <p:sldLayoutId id="2147483686" r:id="rId13"/>
    <p:sldLayoutId id="2147483687" r:id="rId14"/>
    <p:sldLayoutId id="2147483688" r:id="rId15"/>
  </p:sldLayoutIdLst>
  <p:hf sldNum="0" hdr="0" dt="0"/>
  <p:txStyles>
    <p:titleStyle>
      <a:lvl1pPr algn="l" defTabSz="685800" rtl="0" eaLnBrk="1" latinLnBrk="0" hangingPunct="1">
        <a:spcBef>
          <a:spcPct val="0"/>
        </a:spcBef>
        <a:buNone/>
        <a:defRPr sz="405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05740" indent="-20574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445770" indent="-20574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50" kern="1200">
          <a:solidFill>
            <a:schemeClr val="tx2"/>
          </a:solidFill>
          <a:latin typeface="+mn-lt"/>
          <a:ea typeface="+mn-ea"/>
          <a:cs typeface="+mn-cs"/>
        </a:defRPr>
      </a:lvl2pPr>
      <a:lvl3pPr marL="65151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500" kern="1200">
          <a:solidFill>
            <a:schemeClr val="tx2"/>
          </a:solidFill>
          <a:latin typeface="+mn-lt"/>
          <a:ea typeface="+mn-ea"/>
          <a:cs typeface="+mn-cs"/>
        </a:defRPr>
      </a:lvl3pPr>
      <a:lvl4pPr marL="85725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50" kern="1200">
          <a:solidFill>
            <a:schemeClr val="tx2"/>
          </a:solidFill>
          <a:latin typeface="+mn-lt"/>
          <a:ea typeface="+mn-ea"/>
          <a:cs typeface="+mn-cs"/>
        </a:defRPr>
      </a:lvl4pPr>
      <a:lvl5pPr marL="102870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5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23444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1426464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164592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185166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Resim 6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"/>
            <a:ext cx="9144000" cy="6856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91126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93" r:id="rId4"/>
  </p:sldLayoutIdLst>
  <p:hf sldNum="0" hdr="0" dt="0"/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lang="tr-TR" sz="1500" b="1" kern="1200" dirty="0">
          <a:solidFill>
            <a:srgbClr val="160093"/>
          </a:solidFill>
          <a:latin typeface="Arial"/>
          <a:ea typeface="ＭＳ Ｐゴシック" charset="0"/>
          <a:cs typeface="Arial"/>
        </a:defRPr>
      </a:lvl1pPr>
      <a:lvl2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5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2pPr>
      <a:lvl3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5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3pPr>
      <a:lvl4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5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4pPr>
      <a:lvl5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5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5pPr>
      <a:lvl6pPr marL="3429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5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6pPr>
      <a:lvl7pPr marL="685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5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7pPr>
      <a:lvl8pPr marL="10287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5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8pPr>
      <a:lvl9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5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9pPr>
    </p:titleStyle>
    <p:bodyStyle>
      <a:lvl1pPr marL="171450" indent="-171450" algn="l" rtl="0" eaLnBrk="1" fontAlgn="base" hangingPunct="1">
        <a:lnSpc>
          <a:spcPct val="90000"/>
        </a:lnSpc>
        <a:spcBef>
          <a:spcPts val="750"/>
        </a:spcBef>
        <a:spcAft>
          <a:spcPct val="0"/>
        </a:spcAft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rtl="0" eaLnBrk="1" fontAlgn="base" hangingPunct="1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rtl="0" eaLnBrk="1" fontAlgn="base" hangingPunct="1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rtl="0" eaLnBrk="1" fontAlgn="base" hangingPunct="1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rtl="0" eaLnBrk="1" fontAlgn="base" hangingPunct="1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Dikdörtgen 13"/>
          <p:cNvSpPr/>
          <p:nvPr/>
        </p:nvSpPr>
        <p:spPr>
          <a:xfrm>
            <a:off x="503198" y="1533155"/>
            <a:ext cx="8137603" cy="16681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3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GGY 107 </a:t>
            </a:r>
            <a:br>
              <a:rPr lang="tr-TR" sz="3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tr-TR" sz="32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İŞLETME</a:t>
            </a: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endParaRPr lang="tr-TR" sz="32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Dikdörtgen 12"/>
          <p:cNvSpPr/>
          <p:nvPr/>
        </p:nvSpPr>
        <p:spPr>
          <a:xfrm>
            <a:off x="503198" y="4382651"/>
            <a:ext cx="847970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tr-TR" sz="1600" b="1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Doç</a:t>
            </a:r>
            <a:r>
              <a:rPr lang="tr-TR" sz="16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 Dr. Erol DEMİR</a:t>
            </a:r>
          </a:p>
          <a:p>
            <a:pPr algn="ctr">
              <a:spcAft>
                <a:spcPts val="0"/>
              </a:spcAft>
            </a:pPr>
            <a:r>
              <a:rPr lang="tr-TR" sz="16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Ankara Üniversitesi UBF Gayrimenkul Geliştirme ve Yönetimi Bölümü </a:t>
            </a:r>
            <a:endParaRPr lang="tr-TR" sz="16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445111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  </a:t>
            </a:r>
            <a:endParaRPr lang="en-US" dirty="0"/>
          </a:p>
        </p:txBody>
      </p:sp>
      <p:sp>
        <p:nvSpPr>
          <p:cNvPr id="8" name="Dikdörtgen 7"/>
          <p:cNvSpPr/>
          <p:nvPr/>
        </p:nvSpPr>
        <p:spPr>
          <a:xfrm>
            <a:off x="313080" y="583015"/>
            <a:ext cx="8517837" cy="424732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400" b="1" dirty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İşletmenin temel fonksiyonları</a:t>
            </a: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  <p:sp>
        <p:nvSpPr>
          <p:cNvPr id="5" name="İçerik Yer Tutucusu 2"/>
          <p:cNvSpPr>
            <a:spLocks noGrp="1"/>
          </p:cNvSpPr>
          <p:nvPr>
            <p:ph idx="1"/>
          </p:nvPr>
        </p:nvSpPr>
        <p:spPr>
          <a:xfrm>
            <a:off x="390362" y="1628202"/>
            <a:ext cx="8363272" cy="3763888"/>
          </a:xfrm>
        </p:spPr>
        <p:txBody>
          <a:bodyPr/>
          <a:lstStyle/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tr-TR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Tüm işletmecilik faaliyetleri, </a:t>
            </a:r>
            <a:r>
              <a:rPr lang="tr-TR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pazarlama işleminin başarılı </a:t>
            </a:r>
            <a:r>
              <a:rPr lang="tr-TR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bir şekilde gerçekleştirilmesine yönelik olmalıdır. Bu itibarla;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-seçilen </a:t>
            </a:r>
            <a:r>
              <a:rPr lang="tr-TR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malzeme</a:t>
            </a:r>
            <a:r>
              <a:rPr lang="tr-TR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-ürünün </a:t>
            </a:r>
            <a:r>
              <a:rPr lang="tr-TR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kalite</a:t>
            </a:r>
            <a:r>
              <a:rPr lang="tr-TR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ve </a:t>
            </a:r>
            <a:r>
              <a:rPr lang="tr-TR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maliyet</a:t>
            </a:r>
            <a:r>
              <a:rPr lang="tr-TR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i,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tr-TR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ödeme</a:t>
            </a:r>
            <a:r>
              <a:rPr lang="tr-TR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şartları,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tr-TR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fiyatı</a:t>
            </a:r>
            <a:r>
              <a:rPr lang="tr-TR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tr-TR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reklam</a:t>
            </a:r>
            <a:r>
              <a:rPr lang="tr-TR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faaliyetleri,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buna göre ayarlanmalıdır.</a:t>
            </a:r>
          </a:p>
        </p:txBody>
      </p:sp>
    </p:spTree>
    <p:extLst>
      <p:ext uri="{BB962C8B-B14F-4D97-AF65-F5344CB8AC3E}">
        <p14:creationId xmlns:p14="http://schemas.microsoft.com/office/powerpoint/2010/main" val="7799598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0" y="1093239"/>
            <a:ext cx="8517837" cy="4387260"/>
          </a:xfrm>
        </p:spPr>
        <p:txBody>
          <a:bodyPr anchor="t">
            <a:noAutofit/>
          </a:bodyPr>
          <a:lstStyle/>
          <a:p>
            <a:pPr lvl="1" algn="just">
              <a:lnSpc>
                <a:spcPct val="100000"/>
              </a:lnSpc>
            </a:pPr>
            <a:r>
              <a:rPr lang="tr-TR" dirty="0" smtClean="0"/>
              <a:t>Aktepe E. 2007. Genel </a:t>
            </a:r>
            <a:r>
              <a:rPr lang="tr-TR" dirty="0"/>
              <a:t>İşletme, </a:t>
            </a:r>
            <a:r>
              <a:rPr lang="tr-TR" dirty="0" smtClean="0"/>
              <a:t>Nobel </a:t>
            </a:r>
            <a:r>
              <a:rPr lang="tr-TR" dirty="0"/>
              <a:t>Yayın Dağıtım, </a:t>
            </a:r>
            <a:r>
              <a:rPr lang="tr-TR" dirty="0" smtClean="0"/>
              <a:t>İstanbul.</a:t>
            </a:r>
          </a:p>
          <a:p>
            <a:pPr lvl="1" algn="just">
              <a:lnSpc>
                <a:spcPct val="100000"/>
              </a:lnSpc>
            </a:pPr>
            <a:r>
              <a:rPr lang="tr-TR" dirty="0"/>
              <a:t>Demir Uslu Y. 2017. Modern İşletme, Eğitim Yayınevi, İstanbul</a:t>
            </a:r>
          </a:p>
          <a:p>
            <a:pPr lvl="1" algn="just">
              <a:lnSpc>
                <a:spcPct val="100000"/>
              </a:lnSpc>
            </a:pPr>
            <a:r>
              <a:rPr lang="tr-TR" dirty="0" err="1" smtClean="0"/>
              <a:t>Onal</a:t>
            </a:r>
            <a:r>
              <a:rPr lang="tr-TR" dirty="0" smtClean="0"/>
              <a:t> G. 1995. İşletme </a:t>
            </a:r>
            <a:r>
              <a:rPr lang="tr-TR" dirty="0"/>
              <a:t>Yönetimi ve Organizasyonu, </a:t>
            </a:r>
            <a:r>
              <a:rPr lang="tr-TR" dirty="0" smtClean="0"/>
              <a:t>Marmara </a:t>
            </a:r>
            <a:r>
              <a:rPr lang="tr-TR" dirty="0"/>
              <a:t>Üniversitesi Sosyal Bilimler Enstitüsü, </a:t>
            </a:r>
            <a:r>
              <a:rPr lang="tr-TR" dirty="0" smtClean="0"/>
              <a:t>İstanbul.</a:t>
            </a:r>
            <a:endParaRPr lang="tr-TR" dirty="0"/>
          </a:p>
          <a:p>
            <a:pPr lvl="1" algn="just">
              <a:lnSpc>
                <a:spcPct val="100000"/>
              </a:lnSpc>
            </a:pPr>
            <a:r>
              <a:rPr lang="tr-TR" dirty="0" smtClean="0"/>
              <a:t>Yozgat O. 1992. İşletme </a:t>
            </a:r>
            <a:r>
              <a:rPr lang="tr-TR" dirty="0"/>
              <a:t>Yönetimi</a:t>
            </a:r>
            <a:r>
              <a:rPr lang="tr-TR" dirty="0" smtClean="0"/>
              <a:t>,, </a:t>
            </a:r>
            <a:r>
              <a:rPr lang="tr-TR" dirty="0"/>
              <a:t>Marmara Üniversitesi Nihat Sayar Eğitim Vakfı, </a:t>
            </a:r>
            <a:r>
              <a:rPr lang="tr-TR" dirty="0" smtClean="0"/>
              <a:t>İstanbul</a:t>
            </a:r>
            <a:r>
              <a:rPr lang="tr-TR" dirty="0"/>
              <a:t>.</a:t>
            </a:r>
          </a:p>
          <a:p>
            <a:pPr lvl="1" algn="just">
              <a:lnSpc>
                <a:spcPct val="100000"/>
              </a:lnSpc>
            </a:pPr>
            <a:endParaRPr lang="tr-TR" dirty="0" smtClean="0"/>
          </a:p>
          <a:p>
            <a:pPr marL="0" indent="0" algn="just">
              <a:lnSpc>
                <a:spcPct val="100000"/>
              </a:lnSpc>
              <a:buNone/>
            </a:pPr>
            <a:endParaRPr lang="tr-TR" dirty="0" smtClean="0"/>
          </a:p>
        </p:txBody>
      </p:sp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  </a:t>
            </a:r>
            <a:endParaRPr lang="en-US" dirty="0"/>
          </a:p>
        </p:txBody>
      </p:sp>
      <p:sp>
        <p:nvSpPr>
          <p:cNvPr id="8" name="Dikdörtgen 7"/>
          <p:cNvSpPr/>
          <p:nvPr/>
        </p:nvSpPr>
        <p:spPr>
          <a:xfrm>
            <a:off x="313080" y="583015"/>
            <a:ext cx="8517837" cy="424732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400" b="1" dirty="0" smtClean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Kaynakça</a:t>
            </a: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22611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  </a:t>
            </a:r>
            <a:endParaRPr lang="en-US" dirty="0"/>
          </a:p>
        </p:txBody>
      </p:sp>
      <p:sp>
        <p:nvSpPr>
          <p:cNvPr id="8" name="Dikdörtgen 7"/>
          <p:cNvSpPr/>
          <p:nvPr/>
        </p:nvSpPr>
        <p:spPr>
          <a:xfrm>
            <a:off x="313079" y="661074"/>
            <a:ext cx="8517837" cy="424732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400" b="1" dirty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İşletmenin temel fonksiyonları</a:t>
            </a: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  <p:sp>
        <p:nvSpPr>
          <p:cNvPr id="5" name="İçerik Yer Tutucusu 2"/>
          <p:cNvSpPr>
            <a:spLocks noGrp="1"/>
          </p:cNvSpPr>
          <p:nvPr>
            <p:ph idx="1"/>
          </p:nvPr>
        </p:nvSpPr>
        <p:spPr>
          <a:xfrm>
            <a:off x="449061" y="1085806"/>
            <a:ext cx="7130752" cy="5112568"/>
          </a:xfrm>
        </p:spPr>
        <p:txBody>
          <a:bodyPr/>
          <a:lstStyle/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A- </a:t>
            </a:r>
            <a:r>
              <a:rPr lang="tr-TR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Genel fonksiyonu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tr-T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Yönetim,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B- Temel fonksiyonları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1. Satın alma (tedarik),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2. Üretim,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3. Pazarlama.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C- Destekleyici fonksiyonlar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tr-T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Muhasebe,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2. Finansman,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3. İnsan kaynakları,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4. Halkla ilişkiler, 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D- Dönüştürücü fonksiyonlar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tr-T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Ar-Ge yönetimi,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2. Verimlilik yönetimi,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3. Organizasyon geliştirme.  </a:t>
            </a:r>
          </a:p>
        </p:txBody>
      </p:sp>
    </p:spTree>
    <p:extLst>
      <p:ext uri="{BB962C8B-B14F-4D97-AF65-F5344CB8AC3E}">
        <p14:creationId xmlns:p14="http://schemas.microsoft.com/office/powerpoint/2010/main" val="17777365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  </a:t>
            </a:r>
            <a:endParaRPr lang="en-US" dirty="0"/>
          </a:p>
        </p:txBody>
      </p:sp>
      <p:sp>
        <p:nvSpPr>
          <p:cNvPr id="8" name="Dikdörtgen 7"/>
          <p:cNvSpPr/>
          <p:nvPr/>
        </p:nvSpPr>
        <p:spPr>
          <a:xfrm>
            <a:off x="313080" y="583015"/>
            <a:ext cx="8517837" cy="424732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400" b="1" dirty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İşletmenin temel fonksiyonları</a:t>
            </a: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  <p:sp>
        <p:nvSpPr>
          <p:cNvPr id="5" name="İçerik Yer Tutucusu 2"/>
          <p:cNvSpPr>
            <a:spLocks noGrp="1"/>
          </p:cNvSpPr>
          <p:nvPr>
            <p:ph idx="1"/>
          </p:nvPr>
        </p:nvSpPr>
        <p:spPr>
          <a:xfrm>
            <a:off x="506450" y="1329019"/>
            <a:ext cx="7416824" cy="4392488"/>
          </a:xfrm>
        </p:spPr>
        <p:txBody>
          <a:bodyPr/>
          <a:lstStyle/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Kuruluş esnasında belirlenen veya sonradan gözden geçirilen amaçlara ulaşmak için;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tr-TR" sz="2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2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A-Statik Fonksiyonlar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tr-TR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Planlama, 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tr-TR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Örgütleme (organizasyon),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tr-TR" sz="2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2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B- Dinamik Fonksiyonlar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tr-TR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Yöneltme 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tr-TR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Koordinasyon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tr-TR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Kontrol’e</a:t>
            </a:r>
            <a:r>
              <a:rPr lang="tr-TR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ilişkin teori, model, yaklaşım ve kaidelerin ustalıkla uygulama sürecidir. </a:t>
            </a:r>
          </a:p>
        </p:txBody>
      </p:sp>
    </p:spTree>
    <p:extLst>
      <p:ext uri="{BB962C8B-B14F-4D97-AF65-F5344CB8AC3E}">
        <p14:creationId xmlns:p14="http://schemas.microsoft.com/office/powerpoint/2010/main" val="40822787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  </a:t>
            </a:r>
            <a:endParaRPr lang="en-US" dirty="0"/>
          </a:p>
        </p:txBody>
      </p:sp>
      <p:sp>
        <p:nvSpPr>
          <p:cNvPr id="8" name="Dikdörtgen 7"/>
          <p:cNvSpPr/>
          <p:nvPr/>
        </p:nvSpPr>
        <p:spPr>
          <a:xfrm>
            <a:off x="313080" y="583015"/>
            <a:ext cx="8517837" cy="424732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400" b="1" dirty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İşletmenin temel fonksiyonları</a:t>
            </a: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  <p:sp>
        <p:nvSpPr>
          <p:cNvPr id="5" name="İçerik Yer Tutucusu 2"/>
          <p:cNvSpPr>
            <a:spLocks noGrp="1"/>
          </p:cNvSpPr>
          <p:nvPr>
            <p:ph idx="1"/>
          </p:nvPr>
        </p:nvSpPr>
        <p:spPr>
          <a:xfrm>
            <a:off x="755574" y="1395926"/>
            <a:ext cx="7632848" cy="4320480"/>
          </a:xfrm>
        </p:spPr>
        <p:txBody>
          <a:bodyPr/>
          <a:lstStyle/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Planlama,</a:t>
            </a:r>
            <a:r>
              <a:rPr lang="tr-TR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eldeki </a:t>
            </a:r>
            <a:r>
              <a:rPr lang="tr-TR" sz="2200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veri</a:t>
            </a:r>
            <a:r>
              <a:rPr lang="tr-TR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lere, geçmişte edinilen </a:t>
            </a:r>
            <a:r>
              <a:rPr lang="tr-TR" sz="2200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tecrübe</a:t>
            </a:r>
            <a:r>
              <a:rPr lang="tr-TR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lere ve geleceğe dair </a:t>
            </a:r>
            <a:r>
              <a:rPr lang="tr-TR" sz="2200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öngörü</a:t>
            </a:r>
            <a:r>
              <a:rPr lang="tr-TR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lere dayalı olarak belli amaç veya amaçlar doğrultusunda çeşitli kısıtlamalara da uymak suretiyle </a:t>
            </a:r>
            <a:r>
              <a:rPr lang="tr-TR" sz="2200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geleceğe dair karar verme</a:t>
            </a:r>
            <a:r>
              <a:rPr lang="tr-TR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olarak tanımlanabilir.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Kurumlar için planlama</a:t>
            </a:r>
            <a:r>
              <a:rPr lang="tr-TR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kurumsal hedeflere ulaşmak yolunda kuruma ait kaynakların </a:t>
            </a:r>
            <a:r>
              <a:rPr lang="tr-TR" sz="22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(satın alma, üretim, satış, finans, insan kaynakları, vb.)</a:t>
            </a:r>
            <a:r>
              <a:rPr lang="tr-TR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yapması gereken işleri ve bu işlerin zamanlamasının belirlenmesidir. 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tr-TR" sz="2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***Neyin, ne zaman, nasıl, nerede ve hangi maliyete katlanarak yapılacağı</a:t>
            </a:r>
            <a:r>
              <a:rPr lang="tr-TR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planlama ile belirlenir.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429607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  </a:t>
            </a:r>
            <a:endParaRPr lang="en-US" dirty="0"/>
          </a:p>
        </p:txBody>
      </p:sp>
      <p:sp>
        <p:nvSpPr>
          <p:cNvPr id="8" name="Dikdörtgen 7"/>
          <p:cNvSpPr/>
          <p:nvPr/>
        </p:nvSpPr>
        <p:spPr>
          <a:xfrm>
            <a:off x="313080" y="583015"/>
            <a:ext cx="8517837" cy="424732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400" b="1" dirty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İşletmenin temel fonksiyonları</a:t>
            </a: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  <p:sp>
        <p:nvSpPr>
          <p:cNvPr id="5" name="İçerik Yer Tutucusu 2"/>
          <p:cNvSpPr>
            <a:spLocks noGrp="1"/>
          </p:cNvSpPr>
          <p:nvPr>
            <p:ph idx="1"/>
          </p:nvPr>
        </p:nvSpPr>
        <p:spPr>
          <a:xfrm>
            <a:off x="313080" y="1576947"/>
            <a:ext cx="7920880" cy="2827784"/>
          </a:xfrm>
        </p:spPr>
        <p:txBody>
          <a:bodyPr/>
          <a:lstStyle/>
          <a:p>
            <a:pPr marL="0" indent="0">
              <a:buNone/>
            </a:pPr>
            <a:endParaRPr lang="tr-T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Satın alma: </a:t>
            </a:r>
            <a:r>
              <a:rPr lang="tr-TR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Üretim için gerekli olan girdilerin, </a:t>
            </a:r>
            <a:r>
              <a:rPr lang="tr-TR" sz="2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 ekonomik bir şekilde</a:t>
            </a:r>
            <a:r>
              <a:rPr lang="tr-TR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üretim faktörleri pazarından temin etmeye çalışan bir işletme işlevidir. 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tr-TR" sz="2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İşletmede, insan dışındaki bütün varlıkların değeri para ile ölçülebilir, insanın değeri değil, emeği para ile ölçülür. 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tr-T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854549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  </a:t>
            </a:r>
            <a:endParaRPr lang="en-US" dirty="0"/>
          </a:p>
        </p:txBody>
      </p:sp>
      <p:sp>
        <p:nvSpPr>
          <p:cNvPr id="8" name="Dikdörtgen 7"/>
          <p:cNvSpPr/>
          <p:nvPr/>
        </p:nvSpPr>
        <p:spPr>
          <a:xfrm>
            <a:off x="313080" y="583015"/>
            <a:ext cx="8517837" cy="424732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400" b="1" dirty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İşletmenin temel fonksiyonları</a:t>
            </a: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  <p:sp>
        <p:nvSpPr>
          <p:cNvPr id="5" name="İçerik Yer Tutucusu 2"/>
          <p:cNvSpPr>
            <a:spLocks noGrp="1"/>
          </p:cNvSpPr>
          <p:nvPr>
            <p:ph idx="1"/>
          </p:nvPr>
        </p:nvSpPr>
        <p:spPr>
          <a:xfrm>
            <a:off x="313080" y="1186902"/>
            <a:ext cx="8077200" cy="4555976"/>
          </a:xfrm>
        </p:spPr>
        <p:txBody>
          <a:bodyPr/>
          <a:lstStyle/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A- MALZEME TEDARİKİ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tr-TR" sz="2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a) Malzeme tedarikine konu olan faaliyet alanları; </a:t>
            </a:r>
            <a:r>
              <a:rPr lang="tr-TR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İşletmenin ihtiyaç duyduğu </a:t>
            </a:r>
            <a:r>
              <a:rPr lang="tr-TR" sz="2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malzeme çeşitleri</a:t>
            </a:r>
            <a:r>
              <a:rPr lang="tr-TR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tr-TR" sz="2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tr-TR" sz="2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İstenilen </a:t>
            </a:r>
            <a:r>
              <a:rPr lang="tr-TR" sz="2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miktar</a:t>
            </a:r>
            <a:r>
              <a:rPr lang="tr-TR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da,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İstenilen </a:t>
            </a:r>
            <a:r>
              <a:rPr lang="tr-TR" sz="2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zaman</a:t>
            </a:r>
            <a:r>
              <a:rPr lang="tr-TR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da,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İstenilen </a:t>
            </a:r>
            <a:r>
              <a:rPr lang="tr-TR" sz="2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yer</a:t>
            </a:r>
            <a:r>
              <a:rPr lang="tr-TR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 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tr-TR" sz="2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tr-TR" sz="2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Hazır</a:t>
            </a:r>
            <a:r>
              <a:rPr lang="tr-TR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bulundurulmalıdır. 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tr-TR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 faaliyetler </a:t>
            </a:r>
            <a:r>
              <a:rPr lang="tr-TR" sz="2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 düşük maliyet</a:t>
            </a:r>
            <a:r>
              <a:rPr lang="tr-TR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 gerçekleştirilmelidir.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tr-TR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Tedarik edilen malzemeler belirli </a:t>
            </a:r>
            <a:r>
              <a:rPr lang="tr-TR" sz="2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kalite</a:t>
            </a:r>
            <a:r>
              <a:rPr lang="tr-TR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standartlarına uygun olmalıdır.</a:t>
            </a:r>
          </a:p>
        </p:txBody>
      </p:sp>
    </p:spTree>
    <p:extLst>
      <p:ext uri="{BB962C8B-B14F-4D97-AF65-F5344CB8AC3E}">
        <p14:creationId xmlns:p14="http://schemas.microsoft.com/office/powerpoint/2010/main" val="2521567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  </a:t>
            </a:r>
            <a:endParaRPr lang="en-US" dirty="0"/>
          </a:p>
        </p:txBody>
      </p:sp>
      <p:sp>
        <p:nvSpPr>
          <p:cNvPr id="8" name="Dikdörtgen 7"/>
          <p:cNvSpPr/>
          <p:nvPr/>
        </p:nvSpPr>
        <p:spPr>
          <a:xfrm>
            <a:off x="313080" y="583015"/>
            <a:ext cx="8517837" cy="424732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400" b="1" dirty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İşletmenin temel fonksiyonları</a:t>
            </a: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  <p:sp>
        <p:nvSpPr>
          <p:cNvPr id="5" name="İçerik Yer Tutucusu 2"/>
          <p:cNvSpPr>
            <a:spLocks noGrp="1"/>
          </p:cNvSpPr>
          <p:nvPr>
            <p:ph idx="1"/>
          </p:nvPr>
        </p:nvSpPr>
        <p:spPr>
          <a:xfrm>
            <a:off x="533398" y="1813973"/>
            <a:ext cx="8077200" cy="3259832"/>
          </a:xfrm>
        </p:spPr>
        <p:txBody>
          <a:bodyPr/>
          <a:lstStyle/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Üretim fonksiyonu, </a:t>
            </a:r>
            <a:r>
              <a:rPr lang="tr-TR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tedarik</a:t>
            </a:r>
            <a:r>
              <a:rPr lang="tr-TR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piyasalarından </a:t>
            </a:r>
            <a:r>
              <a:rPr lang="tr-TR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temin</a:t>
            </a:r>
            <a:r>
              <a:rPr lang="tr-TR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edilen üretim faktörlerinin </a:t>
            </a:r>
            <a:r>
              <a:rPr lang="tr-TR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ürüne</a:t>
            </a:r>
            <a:r>
              <a:rPr lang="tr-TR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dönüştürülmesi </a:t>
            </a:r>
            <a:r>
              <a:rPr lang="tr-TR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sürecini</a:t>
            </a:r>
            <a:r>
              <a:rPr lang="tr-TR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kapsamaktadır.</a:t>
            </a:r>
          </a:p>
        </p:txBody>
      </p:sp>
    </p:spTree>
    <p:extLst>
      <p:ext uri="{BB962C8B-B14F-4D97-AF65-F5344CB8AC3E}">
        <p14:creationId xmlns:p14="http://schemas.microsoft.com/office/powerpoint/2010/main" val="10958885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  </a:t>
            </a:r>
            <a:endParaRPr lang="en-US" dirty="0"/>
          </a:p>
        </p:txBody>
      </p:sp>
      <p:sp>
        <p:nvSpPr>
          <p:cNvPr id="8" name="Dikdörtgen 7"/>
          <p:cNvSpPr/>
          <p:nvPr/>
        </p:nvSpPr>
        <p:spPr>
          <a:xfrm>
            <a:off x="313080" y="583015"/>
            <a:ext cx="8517837" cy="424732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400" b="1" dirty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İşletmenin temel fonksiyonları</a:t>
            </a: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  <p:sp>
        <p:nvSpPr>
          <p:cNvPr id="5" name="İçerik Yer Tutucusu 2"/>
          <p:cNvSpPr>
            <a:spLocks noGrp="1"/>
          </p:cNvSpPr>
          <p:nvPr>
            <p:ph idx="1"/>
          </p:nvPr>
        </p:nvSpPr>
        <p:spPr>
          <a:xfrm>
            <a:off x="457200" y="1844824"/>
            <a:ext cx="8363272" cy="4555976"/>
          </a:xfrm>
        </p:spPr>
        <p:txBody>
          <a:bodyPr/>
          <a:lstStyle/>
          <a:p>
            <a:endParaRPr lang="tr-TR" dirty="0"/>
          </a:p>
          <a:p>
            <a:endParaRPr lang="tr-TR" dirty="0"/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Üretim Yönetimi: </a:t>
            </a:r>
            <a:r>
              <a:rPr lang="tr-TR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İnsanların ihtiyaçlarını karşılayacak </a:t>
            </a:r>
            <a:r>
              <a:rPr lang="tr-TR" sz="2800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mal ve hizmetlerin </a:t>
            </a:r>
            <a:r>
              <a:rPr lang="tr-TR" sz="2800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 iyi kalitede</a:t>
            </a:r>
            <a:r>
              <a:rPr lang="tr-TR" sz="2800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en </a:t>
            </a:r>
            <a:r>
              <a:rPr lang="tr-TR" sz="2800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düşük maliyetle</a:t>
            </a:r>
            <a:r>
              <a:rPr lang="tr-TR" sz="2800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tr-TR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üretim</a:t>
            </a:r>
            <a:r>
              <a:rPr lang="tr-TR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ini sağlamaya yönelik faaliyetlerin </a:t>
            </a:r>
            <a:r>
              <a:rPr lang="tr-TR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planlanma</a:t>
            </a:r>
            <a:r>
              <a:rPr lang="tr-TR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sı, </a:t>
            </a:r>
            <a:r>
              <a:rPr lang="tr-TR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organize edilme</a:t>
            </a:r>
            <a:r>
              <a:rPr lang="tr-TR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si, </a:t>
            </a:r>
            <a:r>
              <a:rPr lang="tr-TR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yönlendirilme</a:t>
            </a:r>
            <a:r>
              <a:rPr lang="tr-TR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si, </a:t>
            </a:r>
            <a:r>
              <a:rPr lang="tr-TR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koordinasyon</a:t>
            </a:r>
            <a:r>
              <a:rPr lang="tr-TR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 ve </a:t>
            </a:r>
            <a:r>
              <a:rPr lang="tr-TR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kontrolü</a:t>
            </a:r>
            <a:r>
              <a:rPr lang="tr-TR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dür. 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277548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  </a:t>
            </a:r>
            <a:endParaRPr lang="en-US" dirty="0"/>
          </a:p>
        </p:txBody>
      </p:sp>
      <p:sp>
        <p:nvSpPr>
          <p:cNvPr id="8" name="Dikdörtgen 7"/>
          <p:cNvSpPr/>
          <p:nvPr/>
        </p:nvSpPr>
        <p:spPr>
          <a:xfrm>
            <a:off x="313080" y="583015"/>
            <a:ext cx="8517837" cy="424732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400" b="1" dirty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İşletmenin temel fonksiyonları</a:t>
            </a: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  <p:sp>
        <p:nvSpPr>
          <p:cNvPr id="5" name="İçerik Yer Tutucusu 2"/>
          <p:cNvSpPr>
            <a:spLocks noGrp="1"/>
          </p:cNvSpPr>
          <p:nvPr>
            <p:ph idx="1"/>
          </p:nvPr>
        </p:nvSpPr>
        <p:spPr>
          <a:xfrm>
            <a:off x="395637" y="1696058"/>
            <a:ext cx="8435280" cy="3979912"/>
          </a:xfrm>
        </p:spPr>
        <p:txBody>
          <a:bodyPr/>
          <a:lstStyle/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İktisadilik prensibinin bir gereği olarak üretim fonksiyonuna konu olan </a:t>
            </a:r>
            <a:r>
              <a:rPr lang="tr-TR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işletmecilik faaliyetleri</a:t>
            </a:r>
            <a:r>
              <a:rPr lang="tr-TR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en düşük maliyetle gerçekleştirilmelidir.</a:t>
            </a:r>
            <a:r>
              <a:rPr lang="tr-TR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tr-TR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8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Üretim bölümü </a:t>
            </a:r>
            <a:r>
              <a:rPr lang="tr-TR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için </a:t>
            </a:r>
            <a:r>
              <a:rPr lang="tr-TR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satış fiyatı </a:t>
            </a:r>
            <a:r>
              <a:rPr lang="tr-TR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genellikle bir </a:t>
            </a:r>
            <a:r>
              <a:rPr lang="tr-TR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veri</a:t>
            </a:r>
            <a:r>
              <a:rPr lang="tr-TR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olarak kabul edildiğinden, </a:t>
            </a:r>
            <a:r>
              <a:rPr lang="tr-TR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maliyet </a:t>
            </a:r>
            <a:r>
              <a:rPr lang="tr-TR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minimizasyonu</a:t>
            </a:r>
            <a:r>
              <a:rPr lang="tr-TR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amacı tüm işletme seviyesinde geçerli olan kar maksimizasyonu amacına da uygun düşmektedir.</a:t>
            </a:r>
          </a:p>
        </p:txBody>
      </p:sp>
    </p:spTree>
    <p:extLst>
      <p:ext uri="{BB962C8B-B14F-4D97-AF65-F5344CB8AC3E}">
        <p14:creationId xmlns:p14="http://schemas.microsoft.com/office/powerpoint/2010/main" val="29750056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konomi">
  <a:themeElements>
    <a:clrScheme name="Gazete kağıdı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Ofis Klasik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zete kağıdı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konomi" id="{14396F44-94C0-4BF2-8333-266569A57D02}" vid="{03703BF9-DFA0-42C9-89F9-C03DE1C4A071}"/>
    </a:ext>
  </a:extLst>
</a:theme>
</file>

<file path=ppt/theme/theme2.xml><?xml version="1.0" encoding="utf-8"?>
<a:theme xmlns:a="http://schemas.openxmlformats.org/drawingml/2006/main" name="1_Rics">
  <a:themeElements>
    <a:clrScheme name="NewsPrint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Ofis Klasik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NewsPrint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h.t.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h.t." id="{413A7544-DC64-4FD9-B67F-E82A6B382656}" vid="{2993C0EF-C761-423D-BA24-A50FC7959470}"/>
    </a:ext>
  </a:extLst>
</a:theme>
</file>

<file path=ppt/theme/theme4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ekonomi</Template>
  <TotalTime>17134</TotalTime>
  <Words>408</Words>
  <Application>Microsoft Office PowerPoint</Application>
  <PresentationFormat>Ekran Gösterisi (4:3)</PresentationFormat>
  <Paragraphs>87</Paragraphs>
  <Slides>11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3</vt:i4>
      </vt:variant>
      <vt:variant>
        <vt:lpstr>Slayt Başlıkları</vt:lpstr>
      </vt:variant>
      <vt:variant>
        <vt:i4>11</vt:i4>
      </vt:variant>
    </vt:vector>
  </HeadingPairs>
  <TitlesOfParts>
    <vt:vector size="20" baseType="lpstr">
      <vt:lpstr>MS PGothic</vt:lpstr>
      <vt:lpstr>Arial</vt:lpstr>
      <vt:lpstr>Calibri</vt:lpstr>
      <vt:lpstr>Tahoma</vt:lpstr>
      <vt:lpstr>Times New Roman</vt:lpstr>
      <vt:lpstr>Wingdings</vt:lpstr>
      <vt:lpstr>ekonomi</vt:lpstr>
      <vt:lpstr>1_Rics</vt:lpstr>
      <vt:lpstr>h.t.</vt:lpstr>
      <vt:lpstr>PowerPoint Sunusu</vt:lpstr>
      <vt:lpstr>  </vt:lpstr>
      <vt:lpstr>  </vt:lpstr>
      <vt:lpstr>  </vt:lpstr>
      <vt:lpstr>  </vt:lpstr>
      <vt:lpstr>  </vt:lpstr>
      <vt:lpstr>  </vt:lpstr>
      <vt:lpstr>  </vt:lpstr>
      <vt:lpstr>  </vt:lpstr>
      <vt:lpstr>  </vt:lpstr>
      <vt:lpstr>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ANKARA ÜNİVERSİTESİ UYGULAMALI BİLİMLER FAKÜLTESİ GAYRİMENKUL GELİŞTİRME VE YÖNETİMİ BÖLÜMÜ</dc:title>
  <dc:creator>sibel</dc:creator>
  <cp:lastModifiedBy>gizem ulusoy</cp:lastModifiedBy>
  <cp:revision>878</cp:revision>
  <cp:lastPrinted>2016-10-24T07:53:35Z</cp:lastPrinted>
  <dcterms:created xsi:type="dcterms:W3CDTF">2016-09-18T09:35:24Z</dcterms:created>
  <dcterms:modified xsi:type="dcterms:W3CDTF">2020-02-27T11:47:16Z</dcterms:modified>
</cp:coreProperties>
</file>