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68" r:id="rId14"/>
    <p:sldId id="266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69EF3-29E0-4E2E-ACC7-A8F1C9A9D089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9D5E3-4018-4940-A103-9B4364B0D37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4944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45" y="4343103"/>
            <a:ext cx="5487711" cy="4115692"/>
          </a:xfrm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1388729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45" y="4343103"/>
            <a:ext cx="5487711" cy="4115692"/>
          </a:xfrm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153179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9AE5-9543-4D6F-A9D5-50026E916075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70FE6-433A-4FCE-AD27-A1812553F5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9AE5-9543-4D6F-A9D5-50026E916075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0FE6-433A-4FCE-AD27-A1812553F5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9AE5-9543-4D6F-A9D5-50026E916075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0FE6-433A-4FCE-AD27-A1812553F5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90978" y="609600"/>
            <a:ext cx="68580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166990" y="1981200"/>
            <a:ext cx="3395133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97590" y="1981200"/>
            <a:ext cx="3395133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97590" y="4114800"/>
            <a:ext cx="3395133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9AE5-9543-4D6F-A9D5-50026E916075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70FE6-433A-4FCE-AD27-A1812553F5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9AE5-9543-4D6F-A9D5-50026E916075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0FE6-433A-4FCE-AD27-A1812553F58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9AE5-9543-4D6F-A9D5-50026E916075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0FE6-433A-4FCE-AD27-A1812553F5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9AE5-9543-4D6F-A9D5-50026E916075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F70FE6-433A-4FCE-AD27-A1812553F58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9AE5-9543-4D6F-A9D5-50026E916075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0FE6-433A-4FCE-AD27-A1812553F5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9AE5-9543-4D6F-A9D5-50026E916075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0FE6-433A-4FCE-AD27-A1812553F5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9AE5-9543-4D6F-A9D5-50026E916075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0FE6-433A-4FCE-AD27-A1812553F5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9AE5-9543-4D6F-A9D5-50026E916075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0FE6-433A-4FCE-AD27-A1812553F58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4C9AE5-9543-4D6F-A9D5-50026E916075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F70FE6-433A-4FCE-AD27-A1812553F58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Tam Döküm Metal Kron Genel </a:t>
            </a:r>
            <a:r>
              <a:rPr lang="tr-TR" dirty="0" err="1" smtClean="0"/>
              <a:t>Prensİplerİ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5800" y="1052736"/>
            <a:ext cx="8458200" cy="914400"/>
          </a:xfrm>
        </p:spPr>
        <p:txBody>
          <a:bodyPr/>
          <a:lstStyle/>
          <a:p>
            <a:endParaRPr lang="tr-TR" dirty="0" smtClean="0">
              <a:solidFill>
                <a:schemeClr val="tx1"/>
              </a:solidFill>
            </a:endParaRPr>
          </a:p>
          <a:p>
            <a:pPr algn="r"/>
            <a:r>
              <a:rPr lang="tr-TR" dirty="0" err="1" smtClean="0">
                <a:solidFill>
                  <a:schemeClr val="tx1"/>
                </a:solidFill>
              </a:rPr>
              <a:t>Prof.Dr</a:t>
            </a:r>
            <a:r>
              <a:rPr lang="tr-TR" dirty="0" smtClean="0">
                <a:solidFill>
                  <a:schemeClr val="tx1"/>
                </a:solidFill>
              </a:rPr>
              <a:t>.Hakan Terzioğlu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Parsiyel</a:t>
            </a:r>
            <a:r>
              <a:rPr lang="tr-TR" dirty="0" smtClean="0"/>
              <a:t> protezlerde kroşe </a:t>
            </a:r>
            <a:r>
              <a:rPr lang="tr-TR" dirty="0" err="1" smtClean="0"/>
              <a:t>ayaği</a:t>
            </a:r>
            <a:r>
              <a:rPr lang="tr-TR" dirty="0" smtClean="0"/>
              <a:t> olarak</a:t>
            </a:r>
            <a:endParaRPr lang="tr-TR" dirty="0"/>
          </a:p>
        </p:txBody>
      </p:sp>
      <p:pic>
        <p:nvPicPr>
          <p:cNvPr id="4" name="3 İçerik Yer Tutucusu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3573016"/>
            <a:ext cx="4436558" cy="2952328"/>
          </a:xfrm>
        </p:spPr>
      </p:pic>
      <p:pic>
        <p:nvPicPr>
          <p:cNvPr id="5" name="4 Resim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3456384" cy="3175737"/>
          </a:xfrm>
          <a:prstGeom prst="rect">
            <a:avLst/>
          </a:prstGeom>
        </p:spPr>
      </p:pic>
      <p:pic>
        <p:nvPicPr>
          <p:cNvPr id="6" name="5 Resim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725144"/>
            <a:ext cx="24003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 yaşında ki bir hastada tam kronlar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4162"/>
            <a:ext cx="6787480" cy="45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2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99288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4000" dirty="0" smtClean="0">
                <a:solidFill>
                  <a:srgbClr val="FF0000"/>
                </a:solidFill>
              </a:rPr>
              <a:t>Dökümün model </a:t>
            </a:r>
            <a:r>
              <a:rPr lang="tr-TR" sz="4000" dirty="0" err="1" smtClean="0">
                <a:solidFill>
                  <a:srgbClr val="FF0000"/>
                </a:solidFill>
              </a:rPr>
              <a:t>uyumlandırılması</a:t>
            </a:r>
            <a:endParaRPr lang="tr-TR" sz="4000" dirty="0" smtClean="0">
              <a:solidFill>
                <a:srgbClr val="FF0000"/>
              </a:solidFill>
            </a:endParaRPr>
          </a:p>
        </p:txBody>
      </p:sp>
      <p:pic>
        <p:nvPicPr>
          <p:cNvPr id="59395" name="Picture 3" descr="Resim 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289" y="1412876"/>
            <a:ext cx="3239911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Resim 1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1834" y="1341438"/>
            <a:ext cx="352777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Resim 1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289" y="4221163"/>
            <a:ext cx="331328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Resim 1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1" y="4221164"/>
            <a:ext cx="352918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sim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671711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 descr="Resim 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359974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Resim 1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3634" y="333377"/>
            <a:ext cx="2160693" cy="339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Resim 113"/>
          <p:cNvPicPr>
            <a:picLocks noChangeAspect="1" noChangeArrowheads="1"/>
          </p:cNvPicPr>
          <p:nvPr/>
        </p:nvPicPr>
        <p:blipFill>
          <a:blip r:embed="rId6" cstate="print"/>
          <a:srcRect r="1981"/>
          <a:stretch>
            <a:fillRect/>
          </a:stretch>
        </p:blipFill>
        <p:spPr bwMode="auto">
          <a:xfrm>
            <a:off x="4860032" y="3789040"/>
            <a:ext cx="345722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1 Başlık"/>
          <p:cNvSpPr>
            <a:spLocks noGrp="1"/>
          </p:cNvSpPr>
          <p:nvPr/>
        </p:nvSpPr>
        <p:spPr>
          <a:xfrm>
            <a:off x="457200" y="1124744"/>
            <a:ext cx="8229600" cy="2875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0258"/>
            <a:ext cx="8136904" cy="610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 </a:t>
            </a:r>
            <a:r>
              <a:rPr lang="tr-TR" sz="2800" b="1" dirty="0" smtClean="0"/>
              <a:t>Kron (tam kron) </a:t>
            </a:r>
            <a:r>
              <a:rPr lang="tr-TR" sz="2800" b="1" dirty="0" err="1" smtClean="0"/>
              <a:t>nedİr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nİçİn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kullanIlIr</a:t>
            </a:r>
            <a:r>
              <a:rPr lang="tr-TR" sz="2800" b="1" dirty="0" smtClean="0"/>
              <a:t>?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pPr algn="just">
              <a:buNone/>
            </a:pPr>
            <a:r>
              <a:rPr lang="tr-TR" dirty="0" smtClean="0"/>
              <a:t>   </a:t>
            </a:r>
            <a:r>
              <a:rPr lang="tr-TR" dirty="0"/>
              <a:t>Hasarlı bir dişi yeniden eski haline </a:t>
            </a:r>
            <a:r>
              <a:rPr lang="tr-TR" dirty="0" smtClean="0"/>
              <a:t>getirmek kaybedilen doku ve konturlarını yeniden kazandırmak </a:t>
            </a:r>
            <a:r>
              <a:rPr lang="tr-TR" dirty="0"/>
              <a:t>için dişe uygulanan bir kaplamadır. </a:t>
            </a:r>
            <a:endParaRPr lang="tr-TR" dirty="0" smtClean="0"/>
          </a:p>
          <a:p>
            <a:pPr algn="just">
              <a:buNone/>
            </a:pPr>
            <a:r>
              <a:rPr lang="tr-TR" dirty="0"/>
              <a:t> </a:t>
            </a:r>
            <a:r>
              <a:rPr lang="tr-TR" dirty="0" smtClean="0"/>
              <a:t>   Amacı </a:t>
            </a:r>
            <a:r>
              <a:rPr lang="tr-TR" dirty="0"/>
              <a:t>dişi </a:t>
            </a:r>
            <a:r>
              <a:rPr lang="tr-TR" dirty="0" smtClean="0"/>
              <a:t>sağlamlaştırmak </a:t>
            </a:r>
            <a:r>
              <a:rPr lang="tr-TR" dirty="0"/>
              <a:t>ve </a:t>
            </a:r>
            <a:r>
              <a:rPr lang="tr-TR" dirty="0" smtClean="0"/>
              <a:t>korumak ve kaybolan estetiği yeniden kazandırmaktır. </a:t>
            </a:r>
            <a:r>
              <a:rPr lang="tr-TR" b="1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Kron </a:t>
            </a:r>
            <a:r>
              <a:rPr lang="tr-TR" dirty="0" err="1" smtClean="0"/>
              <a:t>endİkasyonlarI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  <a:p>
            <a:r>
              <a:rPr lang="tr-TR" dirty="0"/>
              <a:t>yeterince diş desteğinin olmaması durumunda büyük bir </a:t>
            </a:r>
            <a:r>
              <a:rPr lang="tr-TR" b="1" dirty="0"/>
              <a:t>dolguyu restore etmek için, </a:t>
            </a:r>
          </a:p>
          <a:p>
            <a:r>
              <a:rPr lang="tr-TR" dirty="0"/>
              <a:t>zayıf dişlerin kırılmasını önlemek için, </a:t>
            </a:r>
          </a:p>
          <a:p>
            <a:r>
              <a:rPr lang="tr-TR" dirty="0"/>
              <a:t>bir diş </a:t>
            </a:r>
            <a:r>
              <a:rPr lang="tr-TR" b="1" dirty="0" err="1"/>
              <a:t>implantına</a:t>
            </a:r>
            <a:r>
              <a:rPr lang="tr-TR" b="1" dirty="0"/>
              <a:t> üst yapı olarak, </a:t>
            </a:r>
          </a:p>
          <a:p>
            <a:r>
              <a:rPr lang="tr-TR" dirty="0"/>
              <a:t>kırık, şekli bozuk veya renklenmiş dişleri kaplamak için. </a:t>
            </a:r>
          </a:p>
          <a:p>
            <a:r>
              <a:rPr lang="tr-TR" dirty="0"/>
              <a:t>Estetik amaçlı düzeltmeler için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sz="4000" b="1" dirty="0" smtClean="0"/>
              <a:t>Kron </a:t>
            </a:r>
            <a:r>
              <a:rPr lang="tr-TR" sz="4000" b="1" dirty="0"/>
              <a:t>kaplamalar </a:t>
            </a:r>
            <a:r>
              <a:rPr lang="tr-TR" sz="4000" b="1" dirty="0" err="1" smtClean="0"/>
              <a:t>İçİn</a:t>
            </a:r>
            <a:r>
              <a:rPr lang="tr-TR" sz="4000" b="1" dirty="0" smtClean="0"/>
              <a:t> </a:t>
            </a:r>
            <a:r>
              <a:rPr lang="tr-TR" sz="4000" b="1" dirty="0"/>
              <a:t>en uygun malzeme </a:t>
            </a:r>
            <a:r>
              <a:rPr lang="tr-TR" sz="4000" b="1" dirty="0" err="1" smtClean="0"/>
              <a:t>hangİsİdİr</a:t>
            </a:r>
            <a:r>
              <a:rPr lang="tr-TR" sz="4000" b="1" dirty="0"/>
              <a:t>?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 algn="just">
              <a:buNone/>
            </a:pPr>
            <a:r>
              <a:rPr lang="tr-TR" dirty="0" smtClean="0"/>
              <a:t>    </a:t>
            </a:r>
            <a:r>
              <a:rPr lang="tr-TR" sz="2400" dirty="0" smtClean="0"/>
              <a:t>Diş </a:t>
            </a:r>
            <a:r>
              <a:rPr lang="tr-TR" sz="2400" dirty="0"/>
              <a:t>yerleşimi, dişeti dokusunun konumu, gülümsediğinizde görünen dişlerinizin miktarı, </a:t>
            </a:r>
            <a:r>
              <a:rPr lang="tr-TR" sz="2400" dirty="0" smtClean="0"/>
              <a:t>dişlerdeki </a:t>
            </a:r>
            <a:r>
              <a:rPr lang="tr-TR" sz="2400" dirty="0"/>
              <a:t>renklenmeler ve </a:t>
            </a:r>
            <a:r>
              <a:rPr lang="tr-TR" sz="2400" dirty="0" smtClean="0"/>
              <a:t>dişlerin fonksiyonlarını </a:t>
            </a:r>
            <a:r>
              <a:rPr lang="tr-TR" sz="2400" dirty="0"/>
              <a:t>değerlendirip </a:t>
            </a:r>
            <a:r>
              <a:rPr lang="tr-TR" sz="2400" dirty="0" smtClean="0"/>
              <a:t>ona göre seçilir.</a:t>
            </a:r>
          </a:p>
          <a:p>
            <a:endParaRPr lang="tr-TR" sz="2400" dirty="0"/>
          </a:p>
          <a:p>
            <a:pPr>
              <a:buNone/>
            </a:pPr>
            <a:r>
              <a:rPr lang="tr-TR" sz="2400" dirty="0" smtClean="0"/>
              <a:t>     Altın </a:t>
            </a:r>
            <a:r>
              <a:rPr lang="tr-TR" sz="2400" dirty="0"/>
              <a:t>veya daha değersiz alaşımlar, porselen (seramik), akrilik, </a:t>
            </a:r>
            <a:r>
              <a:rPr lang="tr-TR" sz="2400" dirty="0" err="1"/>
              <a:t>kompozit</a:t>
            </a:r>
            <a:r>
              <a:rPr lang="tr-TR" sz="2400" dirty="0"/>
              <a:t> veya tüm bunların bir kombinasyonu </a:t>
            </a:r>
            <a:r>
              <a:rPr lang="tr-TR" sz="2400" dirty="0" smtClean="0"/>
              <a:t>olabilir.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Tam döküm metal kron</a:t>
            </a:r>
            <a:endParaRPr lang="tr-TR" dirty="0"/>
          </a:p>
        </p:txBody>
      </p:sp>
      <p:pic>
        <p:nvPicPr>
          <p:cNvPr id="4" name="3 İçerik Yer Tutucusu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1628800"/>
            <a:ext cx="2466975" cy="1847850"/>
          </a:xfrm>
        </p:spPr>
      </p:pic>
      <p:pic>
        <p:nvPicPr>
          <p:cNvPr id="5" name="4 Resim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077072"/>
            <a:ext cx="1773671" cy="1512168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179512" y="2183988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Genellikle </a:t>
            </a:r>
            <a:r>
              <a:rPr lang="tr-TR" dirty="0" err="1" smtClean="0"/>
              <a:t>posterior</a:t>
            </a:r>
            <a:r>
              <a:rPr lang="tr-TR" dirty="0" smtClean="0"/>
              <a:t> dişlerde </a:t>
            </a:r>
            <a:r>
              <a:rPr lang="tr-TR" dirty="0" err="1" smtClean="0"/>
              <a:t>endikedir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Okluzal</a:t>
            </a:r>
            <a:r>
              <a:rPr lang="tr-TR" dirty="0" smtClean="0"/>
              <a:t> mesafenin yetersiz olduğu </a:t>
            </a:r>
            <a:r>
              <a:rPr lang="tr-TR" dirty="0" err="1" smtClean="0"/>
              <a:t>vital</a:t>
            </a:r>
            <a:r>
              <a:rPr lang="tr-TR" dirty="0" smtClean="0"/>
              <a:t> dişlerde;</a:t>
            </a:r>
          </a:p>
          <a:p>
            <a:r>
              <a:rPr lang="tr-TR" dirty="0" smtClean="0"/>
              <a:t>Az miktarda diş </a:t>
            </a:r>
            <a:r>
              <a:rPr lang="tr-TR" dirty="0" err="1" smtClean="0"/>
              <a:t>preparasyonu</a:t>
            </a:r>
            <a:r>
              <a:rPr lang="tr-TR" dirty="0" smtClean="0"/>
              <a:t> yapılabilecek durumda olan dişlerde;</a:t>
            </a:r>
          </a:p>
          <a:p>
            <a:r>
              <a:rPr lang="tr-TR" dirty="0" smtClean="0"/>
              <a:t>Kroşe ayağı olacak klinik kron boyu kısa </a:t>
            </a:r>
            <a:r>
              <a:rPr lang="tr-TR" dirty="0" err="1" smtClean="0"/>
              <a:t>posterior</a:t>
            </a:r>
            <a:r>
              <a:rPr lang="tr-TR" dirty="0" smtClean="0"/>
              <a:t> dişlerde;</a:t>
            </a:r>
          </a:p>
          <a:p>
            <a:r>
              <a:rPr lang="tr-TR" dirty="0" err="1" smtClean="0"/>
              <a:t>Pedontide</a:t>
            </a:r>
            <a:r>
              <a:rPr lang="tr-TR" dirty="0" smtClean="0"/>
              <a:t> geçici süre süt dişerinin restorasyonunda;</a:t>
            </a:r>
          </a:p>
          <a:p>
            <a:r>
              <a:rPr lang="tr-TR" dirty="0" err="1" smtClean="0"/>
              <a:t>Ortodontik</a:t>
            </a:r>
            <a:r>
              <a:rPr lang="tr-TR" dirty="0" smtClean="0"/>
              <a:t> tedavi sırasında </a:t>
            </a:r>
            <a:r>
              <a:rPr lang="tr-TR" dirty="0" err="1" smtClean="0"/>
              <a:t>kronlanması</a:t>
            </a:r>
            <a:r>
              <a:rPr lang="tr-TR" dirty="0" smtClean="0"/>
              <a:t> gereken ve </a:t>
            </a:r>
            <a:r>
              <a:rPr lang="tr-TR" dirty="0" err="1" smtClean="0"/>
              <a:t>braketlenecek</a:t>
            </a:r>
            <a:r>
              <a:rPr lang="tr-TR" dirty="0" smtClean="0"/>
              <a:t> dişlerde </a:t>
            </a:r>
            <a:r>
              <a:rPr lang="tr-TR" dirty="0" err="1" smtClean="0"/>
              <a:t>endikedir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2062" y="4769311"/>
            <a:ext cx="3810000" cy="1905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677002" y="4827855"/>
            <a:ext cx="108012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Kronlar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312062" y="6151091"/>
            <a:ext cx="384411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Çelik                         Altın                Diş Renginde </a:t>
            </a:r>
          </a:p>
          <a:p>
            <a:r>
              <a:rPr lang="tr-TR" sz="1400" dirty="0" smtClean="0"/>
              <a:t>                                                              Seramik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Kron </a:t>
            </a:r>
            <a:r>
              <a:rPr lang="tr-TR" dirty="0" err="1" smtClean="0"/>
              <a:t>yapIlmasi</a:t>
            </a:r>
            <a:r>
              <a:rPr lang="tr-TR" dirty="0" smtClean="0"/>
              <a:t> gerekli durumlar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438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4419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2204863"/>
            <a:ext cx="4572000" cy="27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Preparasyonda</a:t>
            </a:r>
            <a:r>
              <a:rPr lang="tr-TR" dirty="0" smtClean="0"/>
              <a:t> </a:t>
            </a:r>
            <a:r>
              <a:rPr lang="tr-TR" dirty="0" err="1" smtClean="0"/>
              <a:t>Dİkkat</a:t>
            </a:r>
            <a:r>
              <a:rPr lang="tr-TR" dirty="0" smtClean="0"/>
              <a:t> </a:t>
            </a:r>
            <a:r>
              <a:rPr lang="tr-TR" dirty="0" err="1" smtClean="0"/>
              <a:t>edİlmesİ</a:t>
            </a:r>
            <a:r>
              <a:rPr lang="tr-TR" dirty="0" smtClean="0"/>
              <a:t> </a:t>
            </a:r>
            <a:r>
              <a:rPr lang="tr-TR" dirty="0" err="1" smtClean="0"/>
              <a:t>gereklİ</a:t>
            </a:r>
            <a:r>
              <a:rPr lang="tr-TR" dirty="0" smtClean="0"/>
              <a:t> durumlar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27003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226" y="2852936"/>
            <a:ext cx="282277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3717032"/>
            <a:ext cx="282517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79" y="3717032"/>
            <a:ext cx="268872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556792"/>
            <a:ext cx="276254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Preparasyonda</a:t>
            </a:r>
            <a:r>
              <a:rPr lang="tr-TR" dirty="0" smtClean="0"/>
              <a:t> </a:t>
            </a:r>
            <a:r>
              <a:rPr lang="tr-TR" dirty="0" err="1" smtClean="0"/>
              <a:t>Dİkkat</a:t>
            </a:r>
            <a:r>
              <a:rPr lang="tr-TR" dirty="0" smtClean="0"/>
              <a:t> </a:t>
            </a:r>
            <a:r>
              <a:rPr lang="tr-TR" dirty="0" err="1" smtClean="0"/>
              <a:t>edilmesİ</a:t>
            </a:r>
            <a:r>
              <a:rPr lang="tr-TR" dirty="0" smtClean="0"/>
              <a:t> </a:t>
            </a:r>
            <a:r>
              <a:rPr lang="tr-TR" dirty="0" err="1" smtClean="0"/>
              <a:t>gereklİ</a:t>
            </a:r>
            <a:r>
              <a:rPr lang="tr-TR" dirty="0" smtClean="0"/>
              <a:t> durumlar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572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059832" y="3068960"/>
            <a:ext cx="7681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Doğru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5292080" y="3068960"/>
            <a:ext cx="74789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dirty="0" smtClean="0"/>
              <a:t>Yanlış</a:t>
            </a:r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31908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1115616" y="5013176"/>
            <a:ext cx="928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Yetersiz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2627784" y="5013176"/>
            <a:ext cx="7748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Yeterli</a:t>
            </a:r>
            <a:endParaRPr lang="tr-T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859540"/>
            <a:ext cx="1747267" cy="171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61048"/>
            <a:ext cx="1986533" cy="169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Dikdörtgen"/>
          <p:cNvSpPr/>
          <p:nvPr/>
        </p:nvSpPr>
        <p:spPr>
          <a:xfrm>
            <a:off x="4860032" y="558924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Yetersiz</a:t>
            </a:r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6876256" y="5589240"/>
            <a:ext cx="774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Yeterli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Dİş</a:t>
            </a:r>
            <a:r>
              <a:rPr lang="tr-TR" dirty="0" smtClean="0"/>
              <a:t> </a:t>
            </a:r>
            <a:r>
              <a:rPr lang="tr-TR" dirty="0" err="1" smtClean="0"/>
              <a:t>Preparasyonu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209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556792"/>
            <a:ext cx="33185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30670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077072"/>
            <a:ext cx="31051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068960"/>
            <a:ext cx="284380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2555776" y="170080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6444208" y="17728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915816" y="443711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5868144" y="429309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8676456" y="328498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5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7236296" y="1556792"/>
            <a:ext cx="1972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Okluzal</a:t>
            </a:r>
            <a:r>
              <a:rPr lang="tr-TR" dirty="0" smtClean="0"/>
              <a:t>=1-1.5mm</a:t>
            </a:r>
          </a:p>
          <a:p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smtClean="0"/>
              <a:t>:0.8-1mm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304</TotalTime>
  <Words>242</Words>
  <Application>Microsoft Office PowerPoint</Application>
  <PresentationFormat>Ekran Gösterisi (4:3)</PresentationFormat>
  <Paragraphs>50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Gezinti</vt:lpstr>
      <vt:lpstr>Tam Döküm Metal Kron Genel Prensİplerİ</vt:lpstr>
      <vt:lpstr> Kron (tam kron) nedİr ve nİçİn kullanIlIr?</vt:lpstr>
      <vt:lpstr>Kron endİkasyonlarI</vt:lpstr>
      <vt:lpstr>  Kron kaplamalar İçİn en uygun malzeme hangİsİdİr? </vt:lpstr>
      <vt:lpstr>Tam döküm metal kron</vt:lpstr>
      <vt:lpstr>Kron yapIlmasi gerekli durumlar</vt:lpstr>
      <vt:lpstr>Preparasyonda Dİkkat edİlmesİ gereklİ durumlar</vt:lpstr>
      <vt:lpstr>Preparasyonda Dİkkat edilmesİ gereklİ durumlar</vt:lpstr>
      <vt:lpstr>Dİş Preparasyonu</vt:lpstr>
      <vt:lpstr>Parsiyel protezlerde kroşe ayaği olarak</vt:lpstr>
      <vt:lpstr>8 yaşında ki bir hastada tam kronlar</vt:lpstr>
      <vt:lpstr>Dökümün model uyumlandırılması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 Döküm Metal Kron Genel Prensipleri</dc:title>
  <dc:creator>hakan</dc:creator>
  <cp:lastModifiedBy>hakan</cp:lastModifiedBy>
  <cp:revision>28</cp:revision>
  <dcterms:created xsi:type="dcterms:W3CDTF">2015-10-23T08:35:10Z</dcterms:created>
  <dcterms:modified xsi:type="dcterms:W3CDTF">2020-01-29T15:19:36Z</dcterms:modified>
</cp:coreProperties>
</file>