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4660"/>
  </p:normalViewPr>
  <p:slideViewPr>
    <p:cSldViewPr snapToGrid="0">
      <p:cViewPr varScale="1">
        <p:scale>
          <a:sx n="79" d="100"/>
          <a:sy n="79"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80AB58D-BF07-419A-A9C9-6335931B5810}"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26699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0AB58D-BF07-419A-A9C9-6335931B5810}"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3609691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0AB58D-BF07-419A-A9C9-6335931B5810}"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3065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0AB58D-BF07-419A-A9C9-6335931B5810}"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66363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80AB58D-BF07-419A-A9C9-6335931B5810}"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351853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80AB58D-BF07-419A-A9C9-6335931B5810}"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1001617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80AB58D-BF07-419A-A9C9-6335931B5810}" type="datetimeFigureOut">
              <a:rPr lang="tr-TR" smtClean="0"/>
              <a:t>4.10.2019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3635305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80AB58D-BF07-419A-A9C9-6335931B5810}" type="datetimeFigureOut">
              <a:rPr lang="tr-TR" smtClean="0"/>
              <a:t>4.10.2019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1693920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80AB58D-BF07-419A-A9C9-6335931B5810}" type="datetimeFigureOut">
              <a:rPr lang="tr-TR" smtClean="0"/>
              <a:t>4.10.2019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64341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80AB58D-BF07-419A-A9C9-6335931B5810}"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2146573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80AB58D-BF07-419A-A9C9-6335931B5810}"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EC1579-A4FF-4B0D-8BB5-01C151B2C8D6}" type="slidenum">
              <a:rPr lang="tr-TR" smtClean="0"/>
              <a:t>‹#›</a:t>
            </a:fld>
            <a:endParaRPr lang="tr-TR"/>
          </a:p>
        </p:txBody>
      </p:sp>
    </p:spTree>
    <p:extLst>
      <p:ext uri="{BB962C8B-B14F-4D97-AF65-F5344CB8AC3E}">
        <p14:creationId xmlns:p14="http://schemas.microsoft.com/office/powerpoint/2010/main" val="2213673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AB58D-BF07-419A-A9C9-6335931B5810}" type="datetimeFigureOut">
              <a:rPr lang="tr-TR" smtClean="0"/>
              <a:t>4.10.2019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EC1579-A4FF-4B0D-8BB5-01C151B2C8D6}" type="slidenum">
              <a:rPr lang="tr-TR" smtClean="0"/>
              <a:t>‹#›</a:t>
            </a:fld>
            <a:endParaRPr lang="tr-TR"/>
          </a:p>
        </p:txBody>
      </p:sp>
    </p:spTree>
    <p:extLst>
      <p:ext uri="{BB962C8B-B14F-4D97-AF65-F5344CB8AC3E}">
        <p14:creationId xmlns:p14="http://schemas.microsoft.com/office/powerpoint/2010/main" val="2149591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solidFill>
                  <a:srgbClr val="FF0000"/>
                </a:solidFill>
              </a:rPr>
              <a:t>RPE401 Psikolojik Testler</a:t>
            </a:r>
            <a:r>
              <a:rPr lang="tr-TR" dirty="0"/>
              <a:t/>
            </a:r>
            <a:br>
              <a:rPr lang="tr-TR" dirty="0"/>
            </a:b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b="1" dirty="0" smtClean="0"/>
              <a:t>6. Sunu </a:t>
            </a:r>
          </a:p>
          <a:p>
            <a:r>
              <a:rPr lang="tr-TR" b="1" dirty="0" smtClean="0"/>
              <a:t>Test </a:t>
            </a:r>
            <a:r>
              <a:rPr lang="tr-TR" b="1" dirty="0" smtClean="0"/>
              <a:t>Puanlarının Yorumlanması </a:t>
            </a:r>
          </a:p>
          <a:p>
            <a:r>
              <a:rPr lang="tr-TR" b="1" dirty="0" smtClean="0"/>
              <a:t>Normlar – Standardizasyon Süreci </a:t>
            </a:r>
            <a:endParaRPr lang="tr-TR" b="1" dirty="0"/>
          </a:p>
        </p:txBody>
      </p:sp>
    </p:spTree>
    <p:extLst>
      <p:ext uri="{BB962C8B-B14F-4D97-AF65-F5344CB8AC3E}">
        <p14:creationId xmlns:p14="http://schemas.microsoft.com/office/powerpoint/2010/main" val="473723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Standart Testler </a:t>
            </a:r>
            <a:endParaRPr lang="tr-TR" b="1" dirty="0">
              <a:solidFill>
                <a:srgbClr val="FF0000"/>
              </a:solidFill>
            </a:endParaRPr>
          </a:p>
        </p:txBody>
      </p:sp>
      <p:sp>
        <p:nvSpPr>
          <p:cNvPr id="3" name="İçerik Yer Tutucusu 2"/>
          <p:cNvSpPr>
            <a:spLocks noGrp="1"/>
          </p:cNvSpPr>
          <p:nvPr>
            <p:ph idx="1"/>
          </p:nvPr>
        </p:nvSpPr>
        <p:spPr/>
        <p:txBody>
          <a:bodyPr>
            <a:normAutofit/>
          </a:bodyPr>
          <a:lstStyle/>
          <a:p>
            <a:pPr algn="just"/>
            <a:r>
              <a:rPr lang="tr-TR" altLang="tr-TR" dirty="0" smtClean="0"/>
              <a:t>Genel olarak </a:t>
            </a:r>
            <a:r>
              <a:rPr lang="tr-TR" altLang="tr-TR" b="1" dirty="0" smtClean="0">
                <a:solidFill>
                  <a:srgbClr val="FF0000"/>
                </a:solidFill>
              </a:rPr>
              <a:t>standart testler</a:t>
            </a:r>
            <a:r>
              <a:rPr lang="tr-TR" altLang="tr-TR" dirty="0" smtClean="0"/>
              <a:t>; uygulama koşulları, puanlama esasları ve elde edilen puanların yorumlanmasında izlenecek yöntemleri ayrıntılı bir biçimde açıklayan “</a:t>
            </a:r>
            <a:r>
              <a:rPr lang="tr-TR" altLang="tr-TR" dirty="0" smtClean="0">
                <a:solidFill>
                  <a:srgbClr val="FF0000"/>
                </a:solidFill>
              </a:rPr>
              <a:t>Test El </a:t>
            </a:r>
            <a:r>
              <a:rPr lang="tr-TR" altLang="tr-TR" dirty="0" err="1" smtClean="0">
                <a:solidFill>
                  <a:srgbClr val="FF0000"/>
                </a:solidFill>
              </a:rPr>
              <a:t>Kitabı</a:t>
            </a:r>
            <a:r>
              <a:rPr lang="tr-TR" altLang="tr-TR" dirty="0" err="1" smtClean="0"/>
              <a:t>”na</a:t>
            </a:r>
            <a:r>
              <a:rPr lang="tr-TR" altLang="tr-TR" dirty="0" smtClean="0"/>
              <a:t> sahip olup, belirli amaçlarla, uzman kişiler tarafından, yoğun deneysel çalışmaların ürünü olarak geliştirilen ölçme araçlarıdır.</a:t>
            </a:r>
          </a:p>
          <a:p>
            <a:pPr algn="just"/>
            <a:r>
              <a:rPr lang="tr-TR" altLang="tr-TR" dirty="0" smtClean="0"/>
              <a:t>Diğer testlerden standart testleri ayıran Bazı ayırıcı özellikleri vardır; </a:t>
            </a:r>
          </a:p>
          <a:p>
            <a:pPr marL="0" indent="0">
              <a:buNone/>
              <a:defRPr/>
            </a:pPr>
            <a:r>
              <a:rPr lang="tr-TR" dirty="0" smtClean="0"/>
              <a:t>.</a:t>
            </a:r>
            <a:endParaRPr lang="tr-TR" dirty="0"/>
          </a:p>
          <a:p>
            <a:pPr>
              <a:defRPr/>
            </a:pPr>
            <a:endParaRPr lang="tr-TR" dirty="0"/>
          </a:p>
          <a:p>
            <a:pPr marL="0" indent="0">
              <a:buNone/>
            </a:pPr>
            <a:endParaRPr lang="tr-TR" dirty="0"/>
          </a:p>
        </p:txBody>
      </p:sp>
    </p:spTree>
    <p:extLst>
      <p:ext uri="{BB962C8B-B14F-4D97-AF65-F5344CB8AC3E}">
        <p14:creationId xmlns:p14="http://schemas.microsoft.com/office/powerpoint/2010/main" val="2526298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Standart Testler </a:t>
            </a:r>
            <a:endParaRPr lang="tr-TR" b="1" dirty="0">
              <a:solidFill>
                <a:srgbClr val="FF0000"/>
              </a:solidFill>
            </a:endParaRPr>
          </a:p>
        </p:txBody>
      </p:sp>
      <p:sp>
        <p:nvSpPr>
          <p:cNvPr id="3" name="İçerik Yer Tutucusu 2"/>
          <p:cNvSpPr>
            <a:spLocks noGrp="1"/>
          </p:cNvSpPr>
          <p:nvPr>
            <p:ph idx="1"/>
          </p:nvPr>
        </p:nvSpPr>
        <p:spPr/>
        <p:txBody>
          <a:bodyPr>
            <a:normAutofit/>
          </a:bodyPr>
          <a:lstStyle/>
          <a:p>
            <a:pPr algn="just">
              <a:buClr>
                <a:srgbClr val="FF0000"/>
              </a:buClr>
              <a:buFont typeface="Wingdings" panose="05000000000000000000" pitchFamily="2" charset="2"/>
              <a:buChar char="q"/>
              <a:defRPr/>
            </a:pPr>
            <a:r>
              <a:rPr lang="tr-TR" dirty="0"/>
              <a:t>Açıkça tanımlanmış bir davranış örneklemini ölçmek üzere düzenlenmiş olmaları ve belirli (kesin) bir dizi test maddesini </a:t>
            </a:r>
            <a:r>
              <a:rPr lang="tr-TR" dirty="0" smtClean="0"/>
              <a:t>içermeleri</a:t>
            </a:r>
            <a:endParaRPr lang="tr-TR" dirty="0"/>
          </a:p>
          <a:p>
            <a:pPr algn="just">
              <a:buClr>
                <a:srgbClr val="FF0000"/>
              </a:buClr>
              <a:buFont typeface="Wingdings" panose="05000000000000000000" pitchFamily="2" charset="2"/>
              <a:buChar char="q"/>
              <a:defRPr/>
            </a:pPr>
            <a:r>
              <a:rPr lang="tr-TR" dirty="0"/>
              <a:t>Uygulama ve puanlama için özel yönergelere sahip </a:t>
            </a:r>
            <a:r>
              <a:rPr lang="tr-TR" dirty="0" smtClean="0"/>
              <a:t>olmaları</a:t>
            </a:r>
          </a:p>
          <a:p>
            <a:pPr algn="just">
              <a:buClr>
                <a:srgbClr val="FF0000"/>
              </a:buClr>
              <a:buFont typeface="Wingdings" panose="05000000000000000000" pitchFamily="2" charset="2"/>
              <a:buChar char="q"/>
              <a:defRPr/>
            </a:pPr>
            <a:r>
              <a:rPr lang="tr-TR" dirty="0"/>
              <a:t>Uzman kişiler tarafından geliştirilmiş </a:t>
            </a:r>
            <a:r>
              <a:rPr lang="tr-TR" dirty="0" smtClean="0"/>
              <a:t>olmaları</a:t>
            </a:r>
            <a:endParaRPr lang="tr-TR" dirty="0"/>
          </a:p>
          <a:p>
            <a:pPr algn="just">
              <a:buClr>
                <a:srgbClr val="FF0000"/>
              </a:buClr>
              <a:buFont typeface="Wingdings" panose="05000000000000000000" pitchFamily="2" charset="2"/>
              <a:buChar char="q"/>
              <a:defRPr/>
            </a:pPr>
            <a:r>
              <a:rPr lang="tr-TR" dirty="0"/>
              <a:t>Testin üzerinde geliştirilmiş olduğu öğrencileri (bireyleri) </a:t>
            </a:r>
            <a:r>
              <a:rPr lang="tr-TR" dirty="0" err="1"/>
              <a:t>örnekleyici</a:t>
            </a:r>
            <a:r>
              <a:rPr lang="tr-TR" dirty="0"/>
              <a:t> niteliği olan öğrenci gruplarına dayalı normlarının </a:t>
            </a:r>
            <a:r>
              <a:rPr lang="tr-TR" dirty="0" smtClean="0"/>
              <a:t>olması</a:t>
            </a:r>
            <a:endParaRPr lang="tr-TR" dirty="0"/>
          </a:p>
          <a:p>
            <a:pPr algn="just">
              <a:buClr>
                <a:srgbClr val="FF0000"/>
              </a:buClr>
              <a:buFont typeface="Wingdings" panose="05000000000000000000" pitchFamily="2" charset="2"/>
              <a:buChar char="q"/>
              <a:defRPr/>
            </a:pPr>
            <a:r>
              <a:rPr lang="tr-TR" dirty="0"/>
              <a:t>Geçerlik ve güvenirliklerinin saptanmış </a:t>
            </a:r>
            <a:r>
              <a:rPr lang="tr-TR" dirty="0" smtClean="0"/>
              <a:t>olması</a:t>
            </a:r>
            <a:endParaRPr lang="tr-TR" dirty="0"/>
          </a:p>
          <a:p>
            <a:pPr algn="just">
              <a:buClr>
                <a:srgbClr val="FF0000"/>
              </a:buClr>
              <a:buFont typeface="Wingdings" panose="05000000000000000000" pitchFamily="2" charset="2"/>
              <a:buChar char="q"/>
              <a:defRPr/>
            </a:pPr>
            <a:endParaRPr lang="tr-TR" dirty="0"/>
          </a:p>
          <a:p>
            <a:endParaRPr lang="tr-TR" dirty="0"/>
          </a:p>
        </p:txBody>
      </p:sp>
    </p:spTree>
    <p:extLst>
      <p:ext uri="{BB962C8B-B14F-4D97-AF65-F5344CB8AC3E}">
        <p14:creationId xmlns:p14="http://schemas.microsoft.com/office/powerpoint/2010/main" val="389948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Standart Testler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Uygulama ve puanlamada, uygulayıcıya yardımcı olabilecek diğer test malzemelerinin </a:t>
            </a:r>
            <a:r>
              <a:rPr lang="tr-TR" dirty="0" err="1" smtClean="0"/>
              <a:t>yanısıra</a:t>
            </a:r>
            <a:r>
              <a:rPr lang="tr-TR" dirty="0" smtClean="0"/>
              <a:t>, testin teknik niteliklerini değerlendirmeye, test sonuçlarını yorumlama ve kullanmaya yardımcı olabilecek, ayrıntılı bilgileri içeren “Test El </a:t>
            </a:r>
            <a:r>
              <a:rPr lang="tr-TR" dirty="0" err="1" smtClean="0"/>
              <a:t>Kitabı”na</a:t>
            </a:r>
            <a:r>
              <a:rPr lang="tr-TR" dirty="0" smtClean="0"/>
              <a:t> sahip olmaları,</a:t>
            </a:r>
          </a:p>
          <a:p>
            <a:r>
              <a:rPr lang="tr-TR" altLang="tr-TR" dirty="0" smtClean="0"/>
              <a:t>Bazı standart başarı testlerinin, aynı davranış boyutlarını değişik yaş düzeylerinde ölçen, karşılaştırılabilir formları (</a:t>
            </a:r>
            <a:r>
              <a:rPr lang="tr-TR" altLang="tr-TR" dirty="0" err="1" smtClean="0"/>
              <a:t>comparable</a:t>
            </a:r>
            <a:r>
              <a:rPr lang="tr-TR" altLang="tr-TR" dirty="0" smtClean="0"/>
              <a:t> </a:t>
            </a:r>
            <a:r>
              <a:rPr lang="tr-TR" altLang="tr-TR" dirty="0" err="1" smtClean="0"/>
              <a:t>forms</a:t>
            </a:r>
            <a:r>
              <a:rPr lang="tr-TR" altLang="tr-TR" dirty="0" smtClean="0"/>
              <a:t>) olması.</a:t>
            </a:r>
          </a:p>
          <a:p>
            <a:pPr marL="0" indent="0">
              <a:buNone/>
            </a:pPr>
            <a:endParaRPr lang="tr-TR" dirty="0"/>
          </a:p>
        </p:txBody>
      </p:sp>
    </p:spTree>
    <p:extLst>
      <p:ext uri="{BB962C8B-B14F-4D97-AF65-F5344CB8AC3E}">
        <p14:creationId xmlns:p14="http://schemas.microsoft.com/office/powerpoint/2010/main" val="1730575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a:t>Özgüven, İ.E. (2017). </a:t>
            </a:r>
            <a:r>
              <a:rPr lang="tr-TR" i="1" dirty="0"/>
              <a:t>Psikolojik Testler </a:t>
            </a:r>
            <a:r>
              <a:rPr lang="tr-TR" dirty="0"/>
              <a:t>(14. Baskı). Ankara: Nobel Yayınevi. </a:t>
            </a:r>
            <a:endParaRPr lang="tr-TR" dirty="0" smtClean="0"/>
          </a:p>
          <a:p>
            <a:r>
              <a:rPr lang="tr-TR" dirty="0" smtClean="0"/>
              <a:t>Çelen, Ü. </a:t>
            </a:r>
            <a:r>
              <a:rPr lang="tr-TR" dirty="0"/>
              <a:t>(2017). </a:t>
            </a:r>
            <a:r>
              <a:rPr lang="tr-TR" dirty="0" smtClean="0"/>
              <a:t>Ölçme Sonuçlarını Özetleme ve Yorumlama (4</a:t>
            </a:r>
            <a:r>
              <a:rPr lang="tr-TR" dirty="0"/>
              <a:t>. Baskı). R. N. </a:t>
            </a:r>
            <a:r>
              <a:rPr lang="tr-TR" dirty="0" err="1"/>
              <a:t>Demirtaşlı</a:t>
            </a:r>
            <a:r>
              <a:rPr lang="tr-TR" dirty="0"/>
              <a:t> (Ed.), </a:t>
            </a:r>
            <a:r>
              <a:rPr lang="tr-TR" i="1" dirty="0"/>
              <a:t>Eğitimde Ölçme ve Değerlendirme </a:t>
            </a:r>
            <a:r>
              <a:rPr lang="tr-TR" dirty="0"/>
              <a:t>(</a:t>
            </a:r>
            <a:r>
              <a:rPr lang="tr-TR" dirty="0" err="1"/>
              <a:t>ss</a:t>
            </a:r>
            <a:r>
              <a:rPr lang="tr-TR" dirty="0"/>
              <a:t>. </a:t>
            </a:r>
            <a:r>
              <a:rPr lang="tr-TR" smtClean="0"/>
              <a:t>258-326). </a:t>
            </a:r>
            <a:r>
              <a:rPr lang="tr-TR" dirty="0"/>
              <a:t>Ankara: Anı Yayıncılık. </a:t>
            </a:r>
          </a:p>
          <a:p>
            <a:endParaRPr lang="tr-TR" dirty="0"/>
          </a:p>
        </p:txBody>
      </p:sp>
    </p:spTree>
    <p:extLst>
      <p:ext uri="{BB962C8B-B14F-4D97-AF65-F5344CB8AC3E}">
        <p14:creationId xmlns:p14="http://schemas.microsoft.com/office/powerpoint/2010/main" val="3179441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Ham Puan </a:t>
            </a:r>
            <a:endParaRPr lang="tr-TR" b="1" dirty="0">
              <a:solidFill>
                <a:srgbClr val="FF0000"/>
              </a:solidFill>
            </a:endParaRPr>
          </a:p>
        </p:txBody>
      </p:sp>
      <p:sp>
        <p:nvSpPr>
          <p:cNvPr id="3" name="İçerik Yer Tutucusu 2"/>
          <p:cNvSpPr>
            <a:spLocks noGrp="1"/>
          </p:cNvSpPr>
          <p:nvPr>
            <p:ph idx="1"/>
          </p:nvPr>
        </p:nvSpPr>
        <p:spPr/>
        <p:txBody>
          <a:bodyPr>
            <a:normAutofit/>
          </a:bodyPr>
          <a:lstStyle/>
          <a:p>
            <a:pPr algn="just">
              <a:lnSpc>
                <a:spcPct val="110000"/>
              </a:lnSpc>
              <a:defRPr/>
            </a:pPr>
            <a:r>
              <a:rPr lang="tr-TR" altLang="tr-TR" i="1" dirty="0"/>
              <a:t>Ahmet Matematik sınavında 15 doğru yanıt vermiştir</a:t>
            </a:r>
            <a:r>
              <a:rPr lang="tr-TR" altLang="tr-TR" i="1" dirty="0" smtClean="0"/>
              <a:t>.</a:t>
            </a:r>
          </a:p>
          <a:p>
            <a:pPr algn="just">
              <a:lnSpc>
                <a:spcPct val="110000"/>
              </a:lnSpc>
              <a:defRPr/>
            </a:pPr>
            <a:r>
              <a:rPr lang="tr-TR" altLang="tr-TR" i="1" dirty="0" smtClean="0"/>
              <a:t>Farklı Testlerden elde edilen ham puanları karşılaştırabilir miyiz? </a:t>
            </a:r>
            <a:endParaRPr lang="tr-TR" dirty="0" smtClean="0"/>
          </a:p>
          <a:p>
            <a:r>
              <a:rPr lang="tr-TR" dirty="0" smtClean="0"/>
              <a:t>Ayşe Matematik dersinden 100 üzerinden 60 puan almıştır</a:t>
            </a:r>
          </a:p>
          <a:p>
            <a:r>
              <a:rPr lang="tr-TR" dirty="0" smtClean="0"/>
              <a:t>Ayşe Matematik dersinde başarılı mıdır? </a:t>
            </a:r>
          </a:p>
          <a:p>
            <a:r>
              <a:rPr lang="tr-TR" dirty="0" smtClean="0"/>
              <a:t>Türkçe dersinden ise 100 üzerinden 65 puan almıştır</a:t>
            </a:r>
          </a:p>
          <a:p>
            <a:r>
              <a:rPr lang="tr-TR" dirty="0" smtClean="0"/>
              <a:t>Hangi derste daha başarılıdır? </a:t>
            </a:r>
          </a:p>
          <a:p>
            <a:r>
              <a:rPr lang="tr-TR" dirty="0" smtClean="0"/>
              <a:t>Mutlak Başarı / Bağıl Başarı </a:t>
            </a:r>
          </a:p>
          <a:p>
            <a:endParaRPr lang="tr-TR" dirty="0"/>
          </a:p>
        </p:txBody>
      </p:sp>
    </p:spTree>
    <p:extLst>
      <p:ext uri="{BB962C8B-B14F-4D97-AF65-F5344CB8AC3E}">
        <p14:creationId xmlns:p14="http://schemas.microsoft.com/office/powerpoint/2010/main" val="2430625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Standart Puan</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Normal Dağılım</a:t>
            </a:r>
          </a:p>
          <a:p>
            <a:r>
              <a:rPr lang="tr-TR" dirty="0" smtClean="0"/>
              <a:t>Z ve T puanları                                                         T = 50+10 X Z</a:t>
            </a:r>
          </a:p>
          <a:p>
            <a:endParaRPr lang="tr-TR" dirty="0" smtClean="0"/>
          </a:p>
          <a:p>
            <a:endParaRPr lang="tr-TR" dirty="0"/>
          </a:p>
        </p:txBody>
      </p:sp>
      <p:pic>
        <p:nvPicPr>
          <p:cNvPr id="4" name="Resim 3"/>
          <p:cNvPicPr>
            <a:picLocks noChangeAspect="1"/>
          </p:cNvPicPr>
          <p:nvPr/>
        </p:nvPicPr>
        <p:blipFill>
          <a:blip r:embed="rId2"/>
          <a:stretch>
            <a:fillRect/>
          </a:stretch>
        </p:blipFill>
        <p:spPr>
          <a:xfrm>
            <a:off x="3255264" y="3194495"/>
            <a:ext cx="4376928" cy="2255985"/>
          </a:xfrm>
          <a:prstGeom prst="rect">
            <a:avLst/>
          </a:prstGeom>
        </p:spPr>
      </p:pic>
    </p:spTree>
    <p:extLst>
      <p:ext uri="{BB962C8B-B14F-4D97-AF65-F5344CB8AC3E}">
        <p14:creationId xmlns:p14="http://schemas.microsoft.com/office/powerpoint/2010/main" val="159727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Ham Puan ve Standart Puanlar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Matematik dersi sınıf ortalaması: 40;  standart sapması: 10</a:t>
            </a:r>
          </a:p>
          <a:p>
            <a:r>
              <a:rPr lang="tr-TR" dirty="0" smtClean="0"/>
              <a:t>Türkçe dersi sınıf ortalaması: 60; standart sapması: 5</a:t>
            </a:r>
          </a:p>
          <a:p>
            <a:pPr marL="0" indent="0">
              <a:buNone/>
            </a:pPr>
            <a:r>
              <a:rPr lang="tr-TR" dirty="0" smtClean="0"/>
              <a:t>ise </a:t>
            </a:r>
            <a:r>
              <a:rPr lang="tr-TR" dirty="0" err="1" smtClean="0"/>
              <a:t>Ayşenin</a:t>
            </a:r>
            <a:r>
              <a:rPr lang="tr-TR" dirty="0" smtClean="0"/>
              <a:t> standart z ve T puanı? </a:t>
            </a:r>
          </a:p>
          <a:p>
            <a:r>
              <a:rPr lang="tr-TR" dirty="0" smtClean="0"/>
              <a:t>Buna göre Ayşe’nin başarı durumu? </a:t>
            </a:r>
          </a:p>
          <a:p>
            <a:endParaRPr lang="tr-TR" dirty="0"/>
          </a:p>
          <a:p>
            <a:r>
              <a:rPr lang="tr-TR" dirty="0" smtClean="0"/>
              <a:t>Profil Çıkarma </a:t>
            </a:r>
          </a:p>
        </p:txBody>
      </p:sp>
    </p:spTree>
    <p:extLst>
      <p:ext uri="{BB962C8B-B14F-4D97-AF65-F5344CB8AC3E}">
        <p14:creationId xmlns:p14="http://schemas.microsoft.com/office/powerpoint/2010/main" val="189860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Puanların Değerlendirilmesi </a:t>
            </a:r>
            <a:endParaRPr lang="tr-TR" b="1"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1) Mutlak Değerlendirme : Önceden tanımlanmış ve değişmez bir ölçüte göre değerlendirme, dersin hedef davranışları, belli bir yeterlik ölçütü vs. </a:t>
            </a:r>
          </a:p>
          <a:p>
            <a:pPr marL="0" indent="0">
              <a:buNone/>
            </a:pPr>
            <a:r>
              <a:rPr lang="tr-TR" dirty="0" smtClean="0"/>
              <a:t>2) Bağıl Değerlendirme </a:t>
            </a:r>
          </a:p>
          <a:p>
            <a:pPr marL="0" indent="0">
              <a:buNone/>
            </a:pPr>
            <a:r>
              <a:rPr lang="tr-TR" dirty="0" smtClean="0"/>
              <a:t>NORM Dayanaklı Değerlendirme (Gruba bağlı değerlendirme) </a:t>
            </a:r>
          </a:p>
          <a:p>
            <a:pPr marL="0" indent="0">
              <a:buNone/>
            </a:pPr>
            <a:r>
              <a:rPr lang="tr-TR" dirty="0" smtClean="0"/>
              <a:t>İdeal olan veya beklenen değil norm grubunun ortalama değeridir! </a:t>
            </a:r>
          </a:p>
          <a:p>
            <a:pPr marL="0" indent="0">
              <a:buNone/>
            </a:pPr>
            <a:endParaRPr lang="tr-TR" dirty="0" smtClean="0"/>
          </a:p>
        </p:txBody>
      </p:sp>
    </p:spTree>
    <p:extLst>
      <p:ext uri="{BB962C8B-B14F-4D97-AF65-F5344CB8AC3E}">
        <p14:creationId xmlns:p14="http://schemas.microsoft.com/office/powerpoint/2010/main" val="3783356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Norm Grubu</a:t>
            </a:r>
            <a:endParaRPr lang="tr-TR" b="1" dirty="0">
              <a:solidFill>
                <a:srgbClr val="FF0000"/>
              </a:solidFill>
            </a:endParaRPr>
          </a:p>
        </p:txBody>
      </p:sp>
      <p:sp>
        <p:nvSpPr>
          <p:cNvPr id="3" name="İçerik Yer Tutucusu 2"/>
          <p:cNvSpPr>
            <a:spLocks noGrp="1"/>
          </p:cNvSpPr>
          <p:nvPr>
            <p:ph idx="1"/>
          </p:nvPr>
        </p:nvSpPr>
        <p:spPr/>
        <p:txBody>
          <a:bodyPr>
            <a:normAutofit/>
          </a:bodyPr>
          <a:lstStyle/>
          <a:p>
            <a:pPr algn="just">
              <a:lnSpc>
                <a:spcPct val="95000"/>
              </a:lnSpc>
            </a:pPr>
            <a:r>
              <a:rPr lang="tr-TR" altLang="tr-TR" dirty="0"/>
              <a:t>Test standardizasyonunda, seçilen norm grubunun </a:t>
            </a:r>
            <a:r>
              <a:rPr lang="tr-TR" altLang="tr-TR" u="sng" dirty="0"/>
              <a:t>evreni temsil etmesi </a:t>
            </a:r>
            <a:r>
              <a:rPr lang="tr-TR" altLang="tr-TR" u="sng" dirty="0" smtClean="0"/>
              <a:t>gerekir</a:t>
            </a:r>
            <a:r>
              <a:rPr lang="tr-TR" altLang="tr-TR" dirty="0"/>
              <a:t>!</a:t>
            </a:r>
          </a:p>
          <a:p>
            <a:pPr algn="just">
              <a:lnSpc>
                <a:spcPct val="95000"/>
              </a:lnSpc>
            </a:pPr>
            <a:r>
              <a:rPr lang="tr-TR" altLang="tr-TR" dirty="0"/>
              <a:t>Bunun için </a:t>
            </a:r>
            <a:r>
              <a:rPr lang="tr-TR" altLang="tr-TR" u="sng" dirty="0"/>
              <a:t>tabakalı örnekleme</a:t>
            </a:r>
            <a:r>
              <a:rPr lang="tr-TR" altLang="tr-TR" dirty="0"/>
              <a:t> yöntemi uygulanır. Örneklem farklı değişkenler bakımından (yaş, cinsiyet, </a:t>
            </a:r>
            <a:r>
              <a:rPr lang="tr-TR" altLang="tr-TR" dirty="0" err="1"/>
              <a:t>sed</a:t>
            </a:r>
            <a:r>
              <a:rPr lang="tr-TR" altLang="tr-TR" dirty="0"/>
              <a:t>…) tabakalara bölünür. </a:t>
            </a:r>
          </a:p>
          <a:p>
            <a:pPr algn="just">
              <a:lnSpc>
                <a:spcPct val="95000"/>
              </a:lnSpc>
            </a:pPr>
            <a:r>
              <a:rPr lang="tr-TR" altLang="tr-TR" dirty="0"/>
              <a:t>Her tabaka örneklemde, evrendeki oranına uygun oranda yer almalıdır</a:t>
            </a:r>
            <a:r>
              <a:rPr lang="tr-TR" altLang="tr-TR" dirty="0" smtClean="0"/>
              <a:t>.</a:t>
            </a:r>
          </a:p>
          <a:p>
            <a:endParaRPr lang="tr-TR" dirty="0"/>
          </a:p>
        </p:txBody>
      </p:sp>
    </p:spTree>
    <p:extLst>
      <p:ext uri="{BB962C8B-B14F-4D97-AF65-F5344CB8AC3E}">
        <p14:creationId xmlns:p14="http://schemas.microsoft.com/office/powerpoint/2010/main" val="2873882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Norm Grubu </a:t>
            </a:r>
            <a:endParaRPr lang="tr-TR" b="1" dirty="0">
              <a:solidFill>
                <a:srgbClr val="FF0000"/>
              </a:solidFill>
            </a:endParaRPr>
          </a:p>
        </p:txBody>
      </p:sp>
      <p:sp>
        <p:nvSpPr>
          <p:cNvPr id="3" name="İçerik Yer Tutucusu 2"/>
          <p:cNvSpPr>
            <a:spLocks noGrp="1"/>
          </p:cNvSpPr>
          <p:nvPr>
            <p:ph idx="1"/>
          </p:nvPr>
        </p:nvSpPr>
        <p:spPr/>
        <p:txBody>
          <a:bodyPr/>
          <a:lstStyle/>
          <a:p>
            <a:pPr algn="just">
              <a:lnSpc>
                <a:spcPct val="95000"/>
              </a:lnSpc>
            </a:pPr>
            <a:r>
              <a:rPr lang="tr-TR" altLang="tr-TR" dirty="0" smtClean="0"/>
              <a:t>En sık kullanılan Norm değişkenleri: Cinsiyet, Yaş, Ülke, Sınıf, Yüzdelik vs. </a:t>
            </a:r>
          </a:p>
          <a:p>
            <a:pPr marL="0" indent="0" algn="just">
              <a:lnSpc>
                <a:spcPct val="95000"/>
              </a:lnSpc>
              <a:buNone/>
            </a:pPr>
            <a:endParaRPr lang="tr-TR" altLang="tr-TR" dirty="0" smtClean="0"/>
          </a:p>
          <a:p>
            <a:pPr algn="just">
              <a:lnSpc>
                <a:spcPct val="95000"/>
              </a:lnSpc>
            </a:pPr>
            <a:r>
              <a:rPr lang="tr-TR" altLang="tr-TR" dirty="0" smtClean="0"/>
              <a:t>Bir testin farklı gruplara ilişkin Birden fazla normu olabilir </a:t>
            </a:r>
          </a:p>
          <a:p>
            <a:pPr marL="0" indent="0" algn="just">
              <a:lnSpc>
                <a:spcPct val="95000"/>
              </a:lnSpc>
              <a:buNone/>
            </a:pPr>
            <a:endParaRPr lang="tr-TR" altLang="tr-TR" dirty="0" smtClean="0"/>
          </a:p>
          <a:p>
            <a:pPr algn="just">
              <a:lnSpc>
                <a:spcPct val="95000"/>
              </a:lnSpc>
            </a:pPr>
            <a:r>
              <a:rPr lang="tr-TR" altLang="tr-TR" dirty="0" smtClean="0"/>
              <a:t>İdeal olan veya beklenen değil ortalama değeri temsil eder</a:t>
            </a:r>
          </a:p>
          <a:p>
            <a:pPr marL="0" indent="0" algn="just">
              <a:lnSpc>
                <a:spcPct val="95000"/>
              </a:lnSpc>
              <a:buNone/>
            </a:pPr>
            <a:endParaRPr lang="tr-TR" altLang="tr-TR" dirty="0" smtClean="0"/>
          </a:p>
          <a:p>
            <a:pPr algn="just">
              <a:lnSpc>
                <a:spcPct val="95000"/>
              </a:lnSpc>
            </a:pPr>
            <a:r>
              <a:rPr lang="tr-TR" altLang="tr-TR" dirty="0" smtClean="0"/>
              <a:t>Zaman içinde güncellemeye ihtiyaç vardır</a:t>
            </a:r>
          </a:p>
          <a:p>
            <a:endParaRPr lang="tr-TR" dirty="0"/>
          </a:p>
        </p:txBody>
      </p:sp>
    </p:spTree>
    <p:extLst>
      <p:ext uri="{BB962C8B-B14F-4D97-AF65-F5344CB8AC3E}">
        <p14:creationId xmlns:p14="http://schemas.microsoft.com/office/powerpoint/2010/main" val="265176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Yüzdelik Norm </a:t>
            </a:r>
            <a:endParaRPr lang="tr-TR" b="1" dirty="0"/>
          </a:p>
        </p:txBody>
      </p:sp>
      <p:sp>
        <p:nvSpPr>
          <p:cNvPr id="3" name="İçerik Yer Tutucusu 2"/>
          <p:cNvSpPr>
            <a:spLocks noGrp="1"/>
          </p:cNvSpPr>
          <p:nvPr>
            <p:ph idx="1"/>
          </p:nvPr>
        </p:nvSpPr>
        <p:spPr/>
        <p:txBody>
          <a:bodyPr/>
          <a:lstStyle/>
          <a:p>
            <a:endParaRPr lang="tr-TR" dirty="0"/>
          </a:p>
        </p:txBody>
      </p:sp>
      <p:pic>
        <p:nvPicPr>
          <p:cNvPr id="4" name="Resim 3"/>
          <p:cNvPicPr>
            <a:picLocks noChangeAspect="1"/>
          </p:cNvPicPr>
          <p:nvPr/>
        </p:nvPicPr>
        <p:blipFill>
          <a:blip r:embed="rId2"/>
          <a:stretch>
            <a:fillRect/>
          </a:stretch>
        </p:blipFill>
        <p:spPr>
          <a:xfrm>
            <a:off x="3596640" y="1428123"/>
            <a:ext cx="4998720" cy="5146341"/>
          </a:xfrm>
          <a:prstGeom prst="rect">
            <a:avLst/>
          </a:prstGeom>
        </p:spPr>
      </p:pic>
    </p:spTree>
    <p:extLst>
      <p:ext uri="{BB962C8B-B14F-4D97-AF65-F5344CB8AC3E}">
        <p14:creationId xmlns:p14="http://schemas.microsoft.com/office/powerpoint/2010/main" val="2548845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Testlerin Standardizasyon Süreci </a:t>
            </a:r>
            <a:endParaRPr lang="tr-TR" b="1" dirty="0">
              <a:solidFill>
                <a:srgbClr val="FF0000"/>
              </a:solidFill>
            </a:endParaRPr>
          </a:p>
        </p:txBody>
      </p:sp>
      <p:sp>
        <p:nvSpPr>
          <p:cNvPr id="3" name="İçerik Yer Tutucusu 2"/>
          <p:cNvSpPr>
            <a:spLocks noGrp="1"/>
          </p:cNvSpPr>
          <p:nvPr>
            <p:ph idx="1"/>
          </p:nvPr>
        </p:nvSpPr>
        <p:spPr/>
        <p:txBody>
          <a:bodyPr/>
          <a:lstStyle/>
          <a:p>
            <a:r>
              <a:rPr lang="tr-TR" altLang="tr-TR" dirty="0" smtClean="0"/>
              <a:t>Geliştirilmiş </a:t>
            </a:r>
            <a:r>
              <a:rPr lang="tr-TR" altLang="tr-TR" dirty="0"/>
              <a:t>olan bir psikolojik testin, amacı ve geliştirme planı çerçevesinde belli gruplara, belli koşullar ve yönergelerle uygulanarak ölçme sonuçlarının standardizasyonu yapılır. Böylece, psikolojik ölçme aracının standardizasyonu çerçevesinde tanımlanmış gruplar için temsil edici puanlar / normlar geliştirilir</a:t>
            </a:r>
            <a:r>
              <a:rPr lang="tr-TR" altLang="tr-TR" dirty="0" smtClean="0"/>
              <a:t>.</a:t>
            </a:r>
          </a:p>
          <a:p>
            <a:endParaRPr lang="tr-TR" altLang="tr-TR" dirty="0"/>
          </a:p>
          <a:p>
            <a:endParaRPr lang="tr-TR" dirty="0"/>
          </a:p>
        </p:txBody>
      </p:sp>
    </p:spTree>
    <p:extLst>
      <p:ext uri="{BB962C8B-B14F-4D97-AF65-F5344CB8AC3E}">
        <p14:creationId xmlns:p14="http://schemas.microsoft.com/office/powerpoint/2010/main" val="17261080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582</TotalTime>
  <Words>530</Words>
  <Application>Microsoft Office PowerPoint</Application>
  <PresentationFormat>Geniş ekran</PresentationFormat>
  <Paragraphs>58</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RPE401 Psikolojik Testler  </vt:lpstr>
      <vt:lpstr>Ham Puan </vt:lpstr>
      <vt:lpstr>Standart Puan </vt:lpstr>
      <vt:lpstr>Ham Puan ve Standart Puanlar </vt:lpstr>
      <vt:lpstr>Puanların Değerlendirilmesi </vt:lpstr>
      <vt:lpstr>Norm Grubu</vt:lpstr>
      <vt:lpstr>Norm Grubu </vt:lpstr>
      <vt:lpstr>Yüzdelik Norm </vt:lpstr>
      <vt:lpstr>Testlerin Standardizasyon Süreci </vt:lpstr>
      <vt:lpstr>Standart Testler </vt:lpstr>
      <vt:lpstr>Standart Testler </vt:lpstr>
      <vt:lpstr>Standart Testler </vt:lpstr>
      <vt:lpstr>Kaynaklar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dc:title>
  <dc:creator>CAT_Proje_PC_1</dc:creator>
  <cp:lastModifiedBy>CAT_Proje_PC_1</cp:lastModifiedBy>
  <cp:revision>12</cp:revision>
  <dcterms:created xsi:type="dcterms:W3CDTF">2018-11-25T20:39:53Z</dcterms:created>
  <dcterms:modified xsi:type="dcterms:W3CDTF">2019-10-04T09:33:02Z</dcterms:modified>
</cp:coreProperties>
</file>