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44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81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68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1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13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57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71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61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30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33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9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85359-6B76-4FF1-8509-E25BD211722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60D75-3A3B-4566-A341-CF77A985F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687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2269"/>
            <a:ext cx="11138210" cy="504464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tr-TR" altLang="tr-TR" sz="1800" dirty="0"/>
          </a:p>
          <a:p>
            <a:pPr marL="0" indent="0">
              <a:buNone/>
            </a:pPr>
            <a:r>
              <a:rPr lang="tr-TR" sz="2400" dirty="0" smtClean="0"/>
              <a:t>Pozitivizmin sosyal bilimlerdeki otoritesi birkaç yüzyıllık kavgaların sonucudur.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dirty="0"/>
              <a:t>Pozitivizmi kendi mantığı içinde incelemek istediğimizde karşımıza onu oluşturan iki asli öğe çıkar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Mantıkçı hat (R. Descartes- 1596-1650)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err="1" smtClean="0"/>
              <a:t>Olgucu</a:t>
            </a:r>
            <a:r>
              <a:rPr lang="tr-TR" sz="2400" dirty="0" smtClean="0"/>
              <a:t> hat (F. Bacon – 1561-1626)</a:t>
            </a: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291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Akıl – beden ikiliği konusundaki düşünceleri ise </a:t>
            </a:r>
            <a:r>
              <a:rPr lang="tr-TR" b="1" dirty="0" smtClean="0"/>
              <a:t>bilimsel bilginin amacı </a:t>
            </a:r>
            <a:r>
              <a:rPr lang="tr-TR" dirty="0" smtClean="0"/>
              <a:t>konusunda radikal bir dönüşüme yol açmıştır.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Ben, </a:t>
            </a:r>
            <a:r>
              <a:rPr lang="tr-TR" dirty="0" err="1" smtClean="0"/>
              <a:t>özsel</a:t>
            </a:r>
            <a:r>
              <a:rPr lang="tr-TR" dirty="0" smtClean="0"/>
              <a:t> olarak akılsa, yani artık insan “kendi kendini tanımlayan bir özne” haline gelmiş ise, o durumda </a:t>
            </a:r>
            <a:r>
              <a:rPr lang="tr-TR" b="1" dirty="0" smtClean="0"/>
              <a:t>bilginin amacı </a:t>
            </a:r>
            <a:r>
              <a:rPr lang="tr-TR" b="1" dirty="0" err="1" smtClean="0"/>
              <a:t>ereksel</a:t>
            </a:r>
            <a:r>
              <a:rPr lang="tr-TR" b="1" dirty="0" smtClean="0"/>
              <a:t> değil </a:t>
            </a:r>
            <a:r>
              <a:rPr lang="tr-TR" b="1" dirty="0" err="1" smtClean="0"/>
              <a:t>araçsal</a:t>
            </a:r>
            <a:r>
              <a:rPr lang="tr-TR" b="1" dirty="0" smtClean="0"/>
              <a:t> olabilir </a:t>
            </a:r>
            <a:r>
              <a:rPr lang="tr-TR" dirty="0" smtClean="0"/>
              <a:t>demektir.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O halde, bilgi, doğaya ilişkin hipotezler geliştirmek suretiyle onu </a:t>
            </a:r>
            <a:r>
              <a:rPr lang="tr-TR" b="1" dirty="0" smtClean="0"/>
              <a:t>kontrol yeteneğimizi geliştirmenin bir aracına </a:t>
            </a:r>
            <a:r>
              <a:rPr lang="tr-TR" dirty="0" smtClean="0"/>
              <a:t>dönüşebilir.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7316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dirty="0" smtClean="0"/>
              <a:t>Doğadaki </a:t>
            </a:r>
            <a:r>
              <a:rPr lang="tr-TR" dirty="0"/>
              <a:t>her </a:t>
            </a:r>
            <a:r>
              <a:rPr lang="tr-TR" dirty="0" smtClean="0"/>
              <a:t>olayın yeter </a:t>
            </a:r>
            <a:r>
              <a:rPr lang="tr-TR" dirty="0"/>
              <a:t>sebebi, doğanın kendisinde bulunabilir dedikten sonra </a:t>
            </a:r>
            <a:r>
              <a:rPr lang="tr-TR" dirty="0" smtClean="0"/>
              <a:t>tanrısal bir güç aramanın yeri kalmamıştır.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Ayrıca, doğa </a:t>
            </a:r>
            <a:r>
              <a:rPr lang="tr-TR" dirty="0"/>
              <a:t>gibi her toplumsal olayın yeter sebebi toplumun kendisinde </a:t>
            </a:r>
            <a:r>
              <a:rPr lang="tr-TR" dirty="0" smtClean="0"/>
              <a:t>mevcuttur </a:t>
            </a:r>
            <a:r>
              <a:rPr lang="da-DK" dirty="0" smtClean="0"/>
              <a:t>demenin </a:t>
            </a:r>
            <a:r>
              <a:rPr lang="da-DK" dirty="0"/>
              <a:t>kapısı da artık açılmıştır.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Metafizik, mistik, doğadan ve insan ilişkilerinden bağımsız «</a:t>
            </a:r>
            <a:r>
              <a:rPr lang="tr-TR" sz="2400" dirty="0" err="1" smtClean="0"/>
              <a:t>güçler»in</a:t>
            </a:r>
            <a:r>
              <a:rPr lang="tr-TR" sz="2400" dirty="0" smtClean="0"/>
              <a:t> varlığı sorgulanır olmuştur.</a:t>
            </a:r>
          </a:p>
        </p:txBody>
      </p:sp>
    </p:spTree>
    <p:extLst>
      <p:ext uri="{BB962C8B-B14F-4D97-AF65-F5344CB8AC3E}">
        <p14:creationId xmlns:p14="http://schemas.microsoft.com/office/powerpoint/2010/main" val="353918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tr-TR" sz="24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tr-TR" sz="2400" dirty="0" smtClean="0"/>
              <a:t>Bu konuda çok daha radikal bir girişim pozitivizmin </a:t>
            </a:r>
            <a:r>
              <a:rPr lang="tr-TR" sz="2400" dirty="0" err="1" smtClean="0"/>
              <a:t>olgucu</a:t>
            </a:r>
            <a:r>
              <a:rPr lang="tr-TR" sz="2400" dirty="0" smtClean="0"/>
              <a:t> kanadından gelmiştir. </a:t>
            </a:r>
          </a:p>
        </p:txBody>
      </p:sp>
    </p:spTree>
    <p:extLst>
      <p:ext uri="{BB962C8B-B14F-4D97-AF65-F5344CB8AC3E}">
        <p14:creationId xmlns:p14="http://schemas.microsoft.com/office/powerpoint/2010/main" val="274427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2269"/>
            <a:ext cx="11138210" cy="504464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endParaRPr lang="tr-TR" sz="2400" dirty="0" smtClean="0"/>
          </a:p>
          <a:p>
            <a:pPr marL="0" indent="0">
              <a:buNone/>
            </a:pPr>
            <a:endParaRPr lang="tr-TR" sz="2400" b="1" dirty="0" smtClean="0"/>
          </a:p>
          <a:p>
            <a:pPr marL="0" indent="0">
              <a:buNone/>
            </a:pPr>
            <a:r>
              <a:rPr lang="tr-TR" sz="2400" b="1" dirty="0" smtClean="0"/>
              <a:t>Evren saf ve önceden belirlenmiş kanunlara tabiyse nasıl olur da gelişimini sürdürür?</a:t>
            </a:r>
            <a:endParaRPr lang="tr-TR" sz="2400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Evrenin mutlak akıldan (Tanrıdan) bağımsız olarak geliştiği </a:t>
            </a:r>
            <a:r>
              <a:rPr lang="tr-TR" dirty="0" err="1" smtClean="0"/>
              <a:t>önkabulü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3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2269"/>
            <a:ext cx="11138210" cy="504464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dirty="0" smtClean="0"/>
              <a:t>Bu </a:t>
            </a:r>
            <a:r>
              <a:rPr lang="tr-TR" dirty="0"/>
              <a:t>sorunun (aslında tüm soruların) doğru ve gerçek yanıtını bulmak </a:t>
            </a:r>
            <a:r>
              <a:rPr lang="tr-TR" b="1" dirty="0"/>
              <a:t>aklın işidir</a:t>
            </a:r>
            <a:r>
              <a:rPr lang="tr-TR" dirty="0"/>
              <a:t>; akıl, </a:t>
            </a:r>
            <a:r>
              <a:rPr lang="tr-TR" dirty="0" smtClean="0"/>
              <a:t>gerçeği bulmak </a:t>
            </a:r>
            <a:r>
              <a:rPr lang="tr-TR" dirty="0"/>
              <a:t>için şu işlemleri </a:t>
            </a:r>
            <a:r>
              <a:rPr lang="tr-TR" dirty="0" smtClean="0"/>
              <a:t>yapar:</a:t>
            </a:r>
          </a:p>
          <a:p>
            <a:pPr marL="0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- sezgi</a:t>
            </a:r>
          </a:p>
          <a:p>
            <a:pPr marL="457200" lvl="1" indent="0">
              <a:buNone/>
            </a:pPr>
            <a:r>
              <a:rPr lang="tr-TR" dirty="0" smtClean="0"/>
              <a:t>- dedüksiyon (tümdengelim- sadeleştirme </a:t>
            </a:r>
            <a:r>
              <a:rPr lang="tr-TR" dirty="0"/>
              <a:t>yada indirgeme </a:t>
            </a:r>
            <a:r>
              <a:rPr lang="tr-TR" dirty="0" smtClean="0"/>
              <a:t>işlemi)</a:t>
            </a:r>
            <a:endParaRPr lang="tr-TR" dirty="0"/>
          </a:p>
          <a:p>
            <a:pPr lvl="1">
              <a:buFontTx/>
              <a:buChar char="-"/>
            </a:pPr>
            <a:r>
              <a:rPr lang="tr-TR" dirty="0" smtClean="0"/>
              <a:t>sıralama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61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2269"/>
            <a:ext cx="11138210" cy="504464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endParaRPr lang="tr-TR" sz="2400" dirty="0" smtClean="0"/>
          </a:p>
          <a:p>
            <a:r>
              <a:rPr lang="tr-TR" b="1" dirty="0" smtClean="0"/>
              <a:t>sezgi</a:t>
            </a:r>
            <a:r>
              <a:rPr lang="tr-TR" dirty="0"/>
              <a:t>, zihinsel bir içgüdüdür ve gerçeğin </a:t>
            </a:r>
            <a:r>
              <a:rPr lang="tr-TR" dirty="0" smtClean="0"/>
              <a:t>aracısız görünümünü sunar. En basit unsurların/olguların fark edilmesi.</a:t>
            </a:r>
          </a:p>
          <a:p>
            <a:endParaRPr lang="tr-TR" dirty="0"/>
          </a:p>
          <a:p>
            <a:r>
              <a:rPr lang="tr-TR" b="1" dirty="0" smtClean="0"/>
              <a:t>dedüksiyon</a:t>
            </a:r>
            <a:r>
              <a:rPr lang="tr-TR" dirty="0" smtClean="0"/>
              <a:t>, akli </a:t>
            </a:r>
            <a:r>
              <a:rPr lang="tr-TR" dirty="0"/>
              <a:t>(ussal) bir işlemdir ve en gelişmiş biçimi </a:t>
            </a:r>
            <a:r>
              <a:rPr lang="tr-TR" dirty="0" smtClean="0"/>
              <a:t>matematik biliminde </a:t>
            </a:r>
            <a:r>
              <a:rPr lang="tr-TR" dirty="0"/>
              <a:t>mevcuttur. </a:t>
            </a:r>
            <a:r>
              <a:rPr lang="tr-TR" dirty="0" smtClean="0"/>
              <a:t>Basit olgular arasındaki zorunlu ilişkileri açığa çıkarır.</a:t>
            </a:r>
          </a:p>
          <a:p>
            <a:endParaRPr lang="tr-TR" dirty="0"/>
          </a:p>
          <a:p>
            <a:r>
              <a:rPr lang="tr-TR" b="1" dirty="0" smtClean="0"/>
              <a:t>sıralama</a:t>
            </a:r>
            <a:r>
              <a:rPr lang="tr-TR" dirty="0" smtClean="0"/>
              <a:t> </a:t>
            </a:r>
            <a:r>
              <a:rPr lang="tr-TR" dirty="0"/>
              <a:t>ise genelleme için gerekli bir işlemdir.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30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endParaRPr lang="tr-TR" sz="2400" dirty="0" smtClean="0"/>
          </a:p>
          <a:p>
            <a:r>
              <a:rPr lang="tr-TR" dirty="0"/>
              <a:t>Descartes birbirini izleyen </a:t>
            </a:r>
            <a:r>
              <a:rPr lang="tr-TR" b="1" dirty="0"/>
              <a:t>dört mantıksal kural </a:t>
            </a:r>
            <a:r>
              <a:rPr lang="tr-TR" dirty="0"/>
              <a:t>formüle etmiştir. </a:t>
            </a:r>
          </a:p>
          <a:p>
            <a:pPr marL="0" indent="0">
              <a:buNone/>
            </a:pPr>
            <a:r>
              <a:rPr lang="tr-TR" dirty="0" smtClean="0"/>
              <a:t>	- </a:t>
            </a:r>
            <a:r>
              <a:rPr lang="tr-TR" dirty="0"/>
              <a:t>Açıkça bilmediğim hiçbir şeyi doğru olarak kabul etmem. (şüphecilik ilkesi)</a:t>
            </a:r>
          </a:p>
          <a:p>
            <a:pPr marL="0" indent="0">
              <a:buNone/>
            </a:pPr>
            <a:r>
              <a:rPr lang="tr-TR" dirty="0" smtClean="0"/>
              <a:t>	- </a:t>
            </a:r>
            <a:r>
              <a:rPr lang="tr-TR" dirty="0"/>
              <a:t>Bir sorunun en uygun çözümü, onun mümkün olan parçalarına ayrılmasını </a:t>
            </a:r>
            <a:r>
              <a:rPr lang="tr-TR" dirty="0" smtClean="0"/>
              <a:t>	gerektirir.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/>
              <a:t>Bilinebilir olması bakımından en basit ve kolay parçadan başlayarak adım </a:t>
            </a:r>
            <a:r>
              <a:rPr lang="tr-TR" dirty="0" smtClean="0"/>
              <a:t>	adım </a:t>
            </a:r>
            <a:r>
              <a:rPr lang="tr-TR" dirty="0"/>
              <a:t>en </a:t>
            </a:r>
            <a:r>
              <a:rPr lang="tr-TR" dirty="0" smtClean="0"/>
              <a:t>kompleks parçaya </a:t>
            </a:r>
            <a:r>
              <a:rPr lang="tr-TR" dirty="0"/>
              <a:t>doğru düzenli olarak ilerlerim ve zihnime belli </a:t>
            </a:r>
            <a:r>
              <a:rPr lang="tr-TR" dirty="0" smtClean="0"/>
              <a:t>	bir </a:t>
            </a:r>
            <a:r>
              <a:rPr lang="tr-TR" dirty="0"/>
              <a:t>düzen içinde yerleştiririm; </a:t>
            </a:r>
            <a:r>
              <a:rPr lang="tr-TR" dirty="0" smtClean="0"/>
              <a:t>zihinsel düzen</a:t>
            </a:r>
            <a:r>
              <a:rPr lang="tr-TR" dirty="0"/>
              <a:t>, nesnenin kendi doğasındaki </a:t>
            </a:r>
            <a:r>
              <a:rPr lang="tr-TR" dirty="0" smtClean="0"/>
              <a:t>	düzenden </a:t>
            </a:r>
            <a:r>
              <a:rPr lang="tr-TR" dirty="0"/>
              <a:t>bağımsızdır.</a:t>
            </a:r>
          </a:p>
          <a:p>
            <a:pPr marL="0" indent="0">
              <a:buNone/>
            </a:pPr>
            <a:r>
              <a:rPr lang="tr-TR" dirty="0" smtClean="0"/>
              <a:t>	- Sonunda, </a:t>
            </a:r>
            <a:r>
              <a:rPr lang="tr-TR" dirty="0"/>
              <a:t>her vakayı tamamlanmış bir sıradüzenine ve genel bir </a:t>
            </a:r>
            <a:r>
              <a:rPr lang="tr-TR" dirty="0" smtClean="0"/>
              <a:t>	değerlendirmeye tabi tutarım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25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b="1" dirty="0" smtClean="0"/>
              <a:t>Kartezyen </a:t>
            </a:r>
            <a:r>
              <a:rPr lang="tr-TR" sz="2400" b="1" dirty="0" err="1" smtClean="0"/>
              <a:t>Dualizm</a:t>
            </a:r>
            <a:r>
              <a:rPr lang="tr-TR" sz="2400" b="1" dirty="0" smtClean="0"/>
              <a:t>: </a:t>
            </a:r>
            <a:r>
              <a:rPr lang="tr-TR" sz="2400" dirty="0" smtClean="0"/>
              <a:t>Beden X Akıl arasında ikilik</a:t>
            </a:r>
          </a:p>
          <a:p>
            <a:pPr marL="0" indent="0">
              <a:buNone/>
            </a:pP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dirty="0"/>
              <a:t>Descartes’e gelinceye değin ruh-beden, </a:t>
            </a:r>
            <a:r>
              <a:rPr lang="tr-TR" dirty="0" smtClean="0"/>
              <a:t>düşünce-madde arasında </a:t>
            </a:r>
            <a:r>
              <a:rPr lang="tr-TR" dirty="0"/>
              <a:t>keskin bir ayrım yapılmış değildir. Descartes’in ortaya koyduğu ayrım, dış </a:t>
            </a:r>
            <a:r>
              <a:rPr lang="tr-TR" dirty="0" smtClean="0"/>
              <a:t>dünyadaki (fizik </a:t>
            </a:r>
            <a:r>
              <a:rPr lang="tr-TR" dirty="0"/>
              <a:t>dünya-mekan) </a:t>
            </a:r>
            <a:r>
              <a:rPr lang="tr-TR" dirty="0" smtClean="0"/>
              <a:t>cisimler ile </a:t>
            </a:r>
            <a:r>
              <a:rPr lang="tr-TR" dirty="0"/>
              <a:t>düşünce/zihin kategorileri </a:t>
            </a:r>
            <a:r>
              <a:rPr lang="tr-TR" dirty="0" smtClean="0"/>
              <a:t>arasında bir </a:t>
            </a:r>
            <a:r>
              <a:rPr lang="tr-TR" dirty="0"/>
              <a:t>yarık </a:t>
            </a:r>
            <a:r>
              <a:rPr lang="tr-TR" dirty="0" smtClean="0"/>
              <a:t>açar.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4665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b="1" dirty="0" smtClean="0"/>
              <a:t>Kartezyen </a:t>
            </a:r>
            <a:r>
              <a:rPr lang="tr-TR" sz="2400" b="1" dirty="0" err="1" smtClean="0"/>
              <a:t>Dualizm</a:t>
            </a:r>
            <a:r>
              <a:rPr lang="tr-TR" sz="2400" b="1" dirty="0" smtClean="0"/>
              <a:t>: </a:t>
            </a:r>
            <a:r>
              <a:rPr lang="tr-TR" sz="2400" dirty="0" smtClean="0"/>
              <a:t>Beden X Akıl arasında ikilik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Her şeyden şüphe duyulabilir, kendi duyularımızdan, bedenimizden dahi. </a:t>
            </a:r>
          </a:p>
          <a:p>
            <a:pPr marL="0" indent="0">
              <a:buNone/>
            </a:pPr>
            <a:r>
              <a:rPr lang="tr-TR" sz="2400" dirty="0" smtClean="0"/>
              <a:t>Şüphe edilemeyecek tek şey, şüphe duymamızı sağlayan düşüncedir. Bu düşünce edimidir. Bu nedenle, düşünce/akıl bedenden önce gelir.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 smtClean="0"/>
              <a:t>«Düşünüyorum, öyleyse varım»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7449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Akıl-Beden düalizmi insan türünün ayırt edici özelliğidir.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</a:t>
            </a:r>
            <a:r>
              <a:rPr lang="tr-TR" dirty="0"/>
              <a:t> </a:t>
            </a:r>
            <a:r>
              <a:rPr lang="tr-TR" dirty="0" err="1" smtClean="0"/>
              <a:t>düalite</a:t>
            </a:r>
            <a:r>
              <a:rPr lang="tr-TR" dirty="0" smtClean="0"/>
              <a:t> </a:t>
            </a:r>
            <a:r>
              <a:rPr lang="tr-TR" dirty="0"/>
              <a:t>içindeki beden kavrayışı, insan türü dışındaki hayvanlarda yoktur; onlar sadece </a:t>
            </a:r>
            <a:r>
              <a:rPr lang="tr-TR" dirty="0" smtClean="0"/>
              <a:t>biyolojik bir robotturlar.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Bu nedenle, insanı belirleyen, onun temel özü beden değil akıldır. İnsan </a:t>
            </a:r>
            <a:r>
              <a:rPr lang="tr-TR" sz="2400" dirty="0" err="1" smtClean="0"/>
              <a:t>özsel</a:t>
            </a:r>
            <a:r>
              <a:rPr lang="tr-TR" sz="2400" dirty="0" smtClean="0"/>
              <a:t> olarak, varoluş olarak zihinsel bir varlıktır.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i="1" dirty="0" smtClean="0"/>
              <a:t>Ben</a:t>
            </a:r>
            <a:r>
              <a:rPr lang="tr-TR" sz="2400" dirty="0" smtClean="0"/>
              <a:t> dediğimiz şey, </a:t>
            </a:r>
            <a:r>
              <a:rPr lang="tr-TR" sz="2400" dirty="0" err="1" smtClean="0"/>
              <a:t>özsel</a:t>
            </a:r>
            <a:r>
              <a:rPr lang="tr-TR" sz="2400" dirty="0" smtClean="0"/>
              <a:t> olarak zihinsel bir varlıktır.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9386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Pozitivizm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722" y="1148576"/>
            <a:ext cx="11991278" cy="540834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R. Descartes (1596-1650)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 smtClean="0"/>
              <a:t>Descartes’in katkısı, skolastik düşünceyi,  </a:t>
            </a:r>
            <a:r>
              <a:rPr lang="tr-TR" dirty="0"/>
              <a:t>“varlığından sual olunmaz” </a:t>
            </a:r>
            <a:r>
              <a:rPr lang="tr-TR" dirty="0" smtClean="0"/>
              <a:t>dediği aklın mahzenine tıkmasıdır.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 smtClean="0"/>
              <a:t>Bunu yaptığı ölçüde, akla, dinsel düşünceyi hatırlatır tarzda bir evrensellik ve kesinlik atfettiği de doğrudur. 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 smtClean="0"/>
              <a:t>Ancak </a:t>
            </a:r>
            <a:r>
              <a:rPr lang="tr-TR" dirty="0"/>
              <a:t>bu </a:t>
            </a:r>
            <a:r>
              <a:rPr lang="tr-TR" dirty="0" smtClean="0"/>
              <a:t>tutumun, </a:t>
            </a:r>
            <a:r>
              <a:rPr lang="tr-TR" dirty="0"/>
              <a:t>doğa bilimlerinin önünü açtığı ve </a:t>
            </a:r>
            <a:r>
              <a:rPr lang="tr-TR" dirty="0" smtClean="0"/>
              <a:t>onu özgürleştirdiği gerçeğini de gölgelemez.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572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Geniş ekran</PresentationFormat>
  <Paragraphs>94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  <vt:lpstr>Pozitivizm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Pozitivizm</dc:title>
  <dc:creator>Asus</dc:creator>
  <cp:lastModifiedBy>Asus</cp:lastModifiedBy>
  <cp:revision>1</cp:revision>
  <dcterms:created xsi:type="dcterms:W3CDTF">2020-01-31T23:50:06Z</dcterms:created>
  <dcterms:modified xsi:type="dcterms:W3CDTF">2020-01-31T23:51:01Z</dcterms:modified>
</cp:coreProperties>
</file>