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58" r:id="rId10"/>
    <p:sldId id="259" r:id="rId11"/>
    <p:sldId id="260" r:id="rId12"/>
    <p:sldId id="272" r:id="rId13"/>
    <p:sldId id="261" r:id="rId14"/>
    <p:sldId id="271" r:id="rId15"/>
    <p:sldId id="263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265" autoAdjust="0"/>
  </p:normalViewPr>
  <p:slideViewPr>
    <p:cSldViewPr snapToGrid="0" snapToObjects="1">
      <p:cViewPr varScale="1">
        <p:scale>
          <a:sx n="67" d="100"/>
          <a:sy n="67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F1670D-59B4-49A9-97B8-AE453F844586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C0B992-72D2-4BF1-A2CD-FBF6F11800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325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C0B992-72D2-4BF1-A2CD-FBF6F11800D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1179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C0B992-72D2-4BF1-A2CD-FBF6F11800D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3204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C0B992-72D2-4BF1-A2CD-FBF6F11800D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09750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C0B992-72D2-4BF1-A2CD-FBF6F11800D6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4132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FAB28-0880-A743-BFE2-78F3072A59BD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7ED0-81B7-394B-84D5-5AE03AB508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FAB28-0880-A743-BFE2-78F3072A59BD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7ED0-81B7-394B-84D5-5AE03AB508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FAB28-0880-A743-BFE2-78F3072A59BD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7ED0-81B7-394B-84D5-5AE03AB508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FAB28-0880-A743-BFE2-78F3072A59BD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7ED0-81B7-394B-84D5-5AE03AB508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FAB28-0880-A743-BFE2-78F3072A59BD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7ED0-81B7-394B-84D5-5AE03AB508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FAB28-0880-A743-BFE2-78F3072A59BD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7ED0-81B7-394B-84D5-5AE03AB508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FAB28-0880-A743-BFE2-78F3072A59BD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7ED0-81B7-394B-84D5-5AE03AB508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FAB28-0880-A743-BFE2-78F3072A59BD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7ED0-81B7-394B-84D5-5AE03AB508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FAB28-0880-A743-BFE2-78F3072A59BD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7ED0-81B7-394B-84D5-5AE03AB508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FAB28-0880-A743-BFE2-78F3072A59BD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7ED0-81B7-394B-84D5-5AE03AB5087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FAB28-0880-A743-BFE2-78F3072A59BD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7DA7ED0-81B7-394B-84D5-5AE03AB5087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37DA7ED0-81B7-394B-84D5-5AE03AB5087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EDCFAB28-0880-A743-BFE2-78F3072A59BD}" type="datetimeFigureOut">
              <a:rPr lang="en-US" smtClean="0"/>
              <a:t>5/7/2020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8300" y="1037167"/>
            <a:ext cx="7543800" cy="2593975"/>
          </a:xfrm>
        </p:spPr>
        <p:txBody>
          <a:bodyPr/>
          <a:lstStyle/>
          <a:p>
            <a:r>
              <a:rPr lang="en-US" b="1" dirty="0"/>
              <a:t>KAN TESTLER</a:t>
            </a:r>
            <a:r>
              <a:rPr lang="tr-TR" b="1" dirty="0"/>
              <a:t>İ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88350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34" y="160338"/>
            <a:ext cx="7620000" cy="1143000"/>
          </a:xfrm>
        </p:spPr>
        <p:txBody>
          <a:bodyPr/>
          <a:lstStyle/>
          <a:p>
            <a:r>
              <a:rPr lang="en-US" dirty="0"/>
              <a:t>Kanda </a:t>
            </a:r>
            <a:r>
              <a:rPr lang="en-US" dirty="0" err="1"/>
              <a:t>lökosit</a:t>
            </a:r>
            <a:r>
              <a:rPr lang="en-US" dirty="0"/>
              <a:t> </a:t>
            </a:r>
            <a:r>
              <a:rPr lang="en-US" dirty="0" err="1"/>
              <a:t>sayımı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49" y="1198033"/>
            <a:ext cx="7620000" cy="4800600"/>
          </a:xfrm>
        </p:spPr>
        <p:txBody>
          <a:bodyPr>
            <a:normAutofit/>
          </a:bodyPr>
          <a:lstStyle/>
          <a:p>
            <a:pPr indent="-342900" hangingPunct="0">
              <a:buAutoNum type="arabicPeriod"/>
            </a:pPr>
            <a:r>
              <a:rPr lang="en-US" sz="1800" dirty="0" err="1">
                <a:cs typeface="Times New Roman"/>
              </a:rPr>
              <a:t>Kan</a:t>
            </a:r>
            <a:r>
              <a:rPr lang="en-US" sz="1800" dirty="0">
                <a:cs typeface="Times New Roman"/>
              </a:rPr>
              <a:t> </a:t>
            </a:r>
            <a:r>
              <a:rPr lang="en-US" sz="1800" dirty="0" err="1">
                <a:cs typeface="Times New Roman"/>
              </a:rPr>
              <a:t>alınacak</a:t>
            </a:r>
            <a:r>
              <a:rPr lang="en-US" sz="1800" dirty="0">
                <a:cs typeface="Times New Roman"/>
              </a:rPr>
              <a:t> </a:t>
            </a:r>
            <a:r>
              <a:rPr lang="en-US" sz="1800" dirty="0" err="1">
                <a:cs typeface="Times New Roman"/>
              </a:rPr>
              <a:t>parmak</a:t>
            </a:r>
            <a:r>
              <a:rPr lang="en-US" sz="1800" dirty="0">
                <a:cs typeface="Times New Roman"/>
              </a:rPr>
              <a:t> </a:t>
            </a:r>
            <a:r>
              <a:rPr lang="en-US" sz="1800" dirty="0" err="1">
                <a:cs typeface="Times New Roman"/>
              </a:rPr>
              <a:t>delinir</a:t>
            </a:r>
            <a:r>
              <a:rPr lang="en-US" sz="1800" dirty="0">
                <a:cs typeface="Times New Roman"/>
              </a:rPr>
              <a:t> </a:t>
            </a:r>
            <a:r>
              <a:rPr lang="en-US" sz="1800" dirty="0" err="1">
                <a:cs typeface="Times New Roman"/>
              </a:rPr>
              <a:t>ve</a:t>
            </a:r>
            <a:r>
              <a:rPr lang="tr-TR" sz="1800" dirty="0">
                <a:cs typeface="Times New Roman"/>
              </a:rPr>
              <a:t> kan 1/10 oranında lökosit sulandırma çözeltisi ile seyreltilerek </a:t>
            </a:r>
            <a:r>
              <a:rPr lang="pt-BR" sz="1800" dirty="0"/>
              <a:t>lama </a:t>
            </a:r>
            <a:r>
              <a:rPr lang="pt-BR" sz="1800" dirty="0" err="1"/>
              <a:t>yayılır</a:t>
            </a:r>
            <a:r>
              <a:rPr lang="tr-TR" sz="1800" dirty="0"/>
              <a:t> </a:t>
            </a:r>
            <a:r>
              <a:rPr lang="tr-TR" sz="1800" dirty="0">
                <a:cs typeface="Times New Roman"/>
              </a:rPr>
              <a:t>ve lamel ile kapatılır.</a:t>
            </a:r>
          </a:p>
          <a:p>
            <a:pPr indent="-342900" hangingPunct="0">
              <a:buAutoNum type="arabicPeriod"/>
            </a:pPr>
            <a:r>
              <a:rPr lang="pt-BR" sz="1800" dirty="0" err="1"/>
              <a:t>Lökositler</a:t>
            </a:r>
            <a:r>
              <a:rPr lang="pt-BR" sz="1800" dirty="0"/>
              <a:t>, </a:t>
            </a:r>
            <a:r>
              <a:rPr lang="pt-BR" sz="1800" dirty="0" err="1"/>
              <a:t>kenarı</a:t>
            </a:r>
            <a:r>
              <a:rPr lang="pt-BR" sz="1800" dirty="0"/>
              <a:t> 1/5 mm </a:t>
            </a:r>
            <a:r>
              <a:rPr lang="pt-BR" sz="1800" dirty="0" err="1"/>
              <a:t>olan</a:t>
            </a:r>
            <a:r>
              <a:rPr lang="pt-BR" sz="1800" dirty="0"/>
              <a:t> </a:t>
            </a:r>
            <a:r>
              <a:rPr lang="pt-BR" sz="1800" dirty="0" err="1"/>
              <a:t>karelerde</a:t>
            </a:r>
            <a:r>
              <a:rPr lang="pt-BR" sz="1800" dirty="0"/>
              <a:t> </a:t>
            </a:r>
            <a:r>
              <a:rPr lang="pt-BR" sz="1800" dirty="0" err="1"/>
              <a:t>sayılır</a:t>
            </a:r>
            <a:r>
              <a:rPr lang="pt-BR" sz="1800" dirty="0"/>
              <a:t>. </a:t>
            </a:r>
            <a:r>
              <a:rPr lang="pt-BR" sz="1800" dirty="0" err="1"/>
              <a:t>En</a:t>
            </a:r>
            <a:r>
              <a:rPr lang="pt-BR" sz="1800" dirty="0"/>
              <a:t> az 10 </a:t>
            </a:r>
            <a:r>
              <a:rPr lang="pt-BR" sz="1800" dirty="0" err="1"/>
              <a:t>kare</a:t>
            </a:r>
            <a:r>
              <a:rPr lang="pt-BR" sz="1800" dirty="0"/>
              <a:t> </a:t>
            </a:r>
            <a:r>
              <a:rPr lang="pt-BR" sz="1800" dirty="0" err="1"/>
              <a:t>sayılıp</a:t>
            </a:r>
            <a:r>
              <a:rPr lang="pt-BR" sz="1800" dirty="0"/>
              <a:t> </a:t>
            </a:r>
            <a:r>
              <a:rPr lang="pt-BR" sz="1800" dirty="0" err="1"/>
              <a:t>ortalaması</a:t>
            </a:r>
            <a:r>
              <a:rPr lang="pt-BR" sz="1800" dirty="0"/>
              <a:t> </a:t>
            </a:r>
            <a:r>
              <a:rPr lang="pt-BR" sz="1800" dirty="0" err="1"/>
              <a:t>alınır</a:t>
            </a:r>
            <a:r>
              <a:rPr lang="pt-BR" sz="1800" dirty="0"/>
              <a:t> </a:t>
            </a:r>
            <a:r>
              <a:rPr lang="pt-BR" sz="1800" dirty="0" err="1"/>
              <a:t>ve</a:t>
            </a:r>
            <a:r>
              <a:rPr lang="pt-BR" sz="1800" dirty="0"/>
              <a:t> </a:t>
            </a:r>
            <a:r>
              <a:rPr lang="pt-BR" sz="1800" dirty="0" err="1"/>
              <a:t>bulunan</a:t>
            </a:r>
            <a:r>
              <a:rPr lang="pt-BR" sz="1800" dirty="0"/>
              <a:t> </a:t>
            </a:r>
            <a:r>
              <a:rPr lang="pt-BR" sz="1800" dirty="0" err="1"/>
              <a:t>sayı</a:t>
            </a:r>
            <a:r>
              <a:rPr lang="pt-BR" sz="1800" dirty="0"/>
              <a:t> 2.500 </a:t>
            </a:r>
            <a:r>
              <a:rPr lang="pt-BR" sz="1800" dirty="0" err="1"/>
              <a:t>ile</a:t>
            </a:r>
            <a:r>
              <a:rPr lang="pt-BR" sz="1800" dirty="0"/>
              <a:t> </a:t>
            </a:r>
            <a:r>
              <a:rPr lang="pt-BR" sz="1800" dirty="0" err="1"/>
              <a:t>çarpılır</a:t>
            </a:r>
            <a:r>
              <a:rPr lang="pt-BR" sz="1800" dirty="0"/>
              <a:t>. </a:t>
            </a:r>
            <a:r>
              <a:rPr lang="pt-BR" sz="1800" dirty="0" err="1"/>
              <a:t>Çünkü</a:t>
            </a:r>
            <a:r>
              <a:rPr lang="pt-BR" sz="1800" dirty="0"/>
              <a:t>;</a:t>
            </a:r>
            <a:endParaRPr lang="tr-TR" sz="1800" dirty="0"/>
          </a:p>
          <a:p>
            <a:pPr marL="114300" indent="0" hangingPunct="0">
              <a:buNone/>
            </a:pPr>
            <a:r>
              <a:rPr lang="pt-BR" sz="1800" dirty="0" err="1"/>
              <a:t>Lökosit</a:t>
            </a:r>
            <a:r>
              <a:rPr lang="pt-BR" sz="1800" dirty="0"/>
              <a:t> </a:t>
            </a:r>
            <a:r>
              <a:rPr lang="pt-BR" sz="1800" dirty="0" err="1"/>
              <a:t>karesinin</a:t>
            </a:r>
            <a:r>
              <a:rPr lang="pt-BR" sz="1800" dirty="0"/>
              <a:t> </a:t>
            </a:r>
            <a:r>
              <a:rPr lang="pt-BR" sz="1800" dirty="0" err="1"/>
              <a:t>hacmi</a:t>
            </a:r>
            <a:r>
              <a:rPr lang="pt-BR" sz="1800" dirty="0"/>
              <a:t>= 1/5  </a:t>
            </a:r>
            <a:r>
              <a:rPr lang="pt-BR" sz="1800" dirty="0" err="1"/>
              <a:t>x</a:t>
            </a:r>
            <a:r>
              <a:rPr lang="pt-BR" sz="1800" dirty="0"/>
              <a:t>  1/5   </a:t>
            </a:r>
            <a:r>
              <a:rPr lang="pt-BR" sz="1800" dirty="0" err="1"/>
              <a:t>x</a:t>
            </a:r>
            <a:r>
              <a:rPr lang="pt-BR" sz="1800" dirty="0"/>
              <a:t>   1/10</a:t>
            </a:r>
            <a:endParaRPr lang="tr-TR" sz="1800" dirty="0"/>
          </a:p>
          <a:p>
            <a:pPr marL="114300" indent="0" hangingPunct="0">
              <a:buNone/>
            </a:pPr>
            <a:r>
              <a:rPr lang="pt-BR" sz="1800" dirty="0" err="1"/>
              <a:t>Sulandırma</a:t>
            </a:r>
            <a:r>
              <a:rPr lang="pt-BR" sz="1800" dirty="0"/>
              <a:t> </a:t>
            </a:r>
            <a:r>
              <a:rPr lang="pt-BR" sz="1800" dirty="0" err="1"/>
              <a:t>oranı</a:t>
            </a:r>
            <a:r>
              <a:rPr lang="pt-BR" sz="1800" dirty="0"/>
              <a:t> = 1/10</a:t>
            </a:r>
            <a:endParaRPr lang="tr-TR" sz="1800" dirty="0"/>
          </a:p>
          <a:p>
            <a:pPr marL="114300" indent="0" hangingPunct="0">
              <a:buNone/>
            </a:pPr>
            <a:r>
              <a:rPr lang="pt-BR" sz="1800" dirty="0" err="1"/>
              <a:t>Bundan</a:t>
            </a:r>
            <a:r>
              <a:rPr lang="pt-BR" sz="1800" dirty="0"/>
              <a:t> </a:t>
            </a:r>
            <a:r>
              <a:rPr lang="pt-BR" sz="1800" dirty="0" err="1"/>
              <a:t>dolayı</a:t>
            </a:r>
            <a:r>
              <a:rPr lang="pt-BR" sz="1800" dirty="0"/>
              <a:t>;</a:t>
            </a:r>
            <a:endParaRPr lang="tr-TR" sz="1800" dirty="0"/>
          </a:p>
          <a:p>
            <a:pPr marL="114300" indent="0" hangingPunct="0">
              <a:buNone/>
            </a:pPr>
            <a:r>
              <a:rPr lang="pt-BR" sz="1800" dirty="0"/>
              <a:t>1/5  </a:t>
            </a:r>
            <a:r>
              <a:rPr lang="pt-BR" sz="1800" dirty="0" err="1"/>
              <a:t>x</a:t>
            </a:r>
            <a:r>
              <a:rPr lang="pt-BR" sz="1800" dirty="0"/>
              <a:t>   1/5   </a:t>
            </a:r>
            <a:r>
              <a:rPr lang="pt-BR" sz="1800" dirty="0" err="1"/>
              <a:t>x</a:t>
            </a:r>
            <a:r>
              <a:rPr lang="pt-BR" sz="1800" dirty="0"/>
              <a:t>  1/10   </a:t>
            </a:r>
            <a:r>
              <a:rPr lang="pt-BR" sz="1800" dirty="0" err="1"/>
              <a:t>x</a:t>
            </a:r>
            <a:r>
              <a:rPr lang="pt-BR" sz="1800" dirty="0"/>
              <a:t>   1/10  =  1/2.500 mm</a:t>
            </a:r>
            <a:r>
              <a:rPr lang="pt-BR" sz="1800" baseline="30000" dirty="0"/>
              <a:t>3</a:t>
            </a:r>
            <a:r>
              <a:rPr lang="pt-BR" sz="1800" dirty="0"/>
              <a:t> </a:t>
            </a:r>
            <a:r>
              <a:rPr lang="pt-BR" sz="1800" dirty="0" err="1"/>
              <a:t>kanda</a:t>
            </a:r>
            <a:r>
              <a:rPr lang="pt-BR" sz="1800" dirty="0"/>
              <a:t> </a:t>
            </a:r>
            <a:r>
              <a:rPr lang="pt-BR" sz="1800" dirty="0" err="1"/>
              <a:t>sayım</a:t>
            </a:r>
            <a:r>
              <a:rPr lang="pt-BR" sz="1800" dirty="0"/>
              <a:t> </a:t>
            </a:r>
            <a:r>
              <a:rPr lang="pt-BR" sz="1800" dirty="0" err="1"/>
              <a:t>yapılır</a:t>
            </a:r>
            <a:r>
              <a:rPr lang="pt-BR" sz="1800" dirty="0"/>
              <a:t>.</a:t>
            </a:r>
            <a:endParaRPr lang="tr-TR" sz="1800" dirty="0"/>
          </a:p>
          <a:p>
            <a:pPr marL="114300" indent="0" hangingPunct="0">
              <a:buNone/>
            </a:pPr>
            <a:r>
              <a:rPr lang="pt-BR" sz="1800" dirty="0"/>
              <a:t> </a:t>
            </a:r>
            <a:endParaRPr lang="tr-TR" sz="1800" dirty="0"/>
          </a:p>
          <a:p>
            <a:pPr marL="114300" indent="0" hangingPunct="0">
              <a:buNone/>
            </a:pPr>
            <a:r>
              <a:rPr lang="pt-BR" sz="1800" dirty="0"/>
              <a:t> </a:t>
            </a:r>
            <a:r>
              <a:rPr lang="tr-TR" sz="1800" dirty="0"/>
              <a:t>1/2.500 mm3 kanda                        A lökosit varsa</a:t>
            </a:r>
          </a:p>
          <a:p>
            <a:pPr marL="114300" indent="0" hangingPunct="0">
              <a:buNone/>
            </a:pPr>
            <a:r>
              <a:rPr lang="tr-TR" sz="1800" dirty="0"/>
              <a:t>             1 mm3 kanda                        X lökosit vardır</a:t>
            </a:r>
          </a:p>
          <a:p>
            <a:pPr marL="114300" indent="0" hangingPunct="0">
              <a:buNone/>
            </a:pPr>
            <a:r>
              <a:rPr lang="tr-TR" sz="1800" dirty="0"/>
              <a:t>         </a:t>
            </a:r>
            <a:r>
              <a:rPr lang="pt-BR" sz="1800" dirty="0"/>
              <a:t>A    </a:t>
            </a:r>
            <a:r>
              <a:rPr lang="pt-BR" sz="1800" dirty="0" err="1"/>
              <a:t>x</a:t>
            </a:r>
            <a:r>
              <a:rPr lang="pt-BR" sz="1800" dirty="0"/>
              <a:t>   1</a:t>
            </a:r>
            <a:br>
              <a:rPr lang="tr-TR" sz="1800" dirty="0"/>
            </a:br>
            <a:r>
              <a:rPr lang="pt-BR" sz="1800" dirty="0" err="1"/>
              <a:t>X</a:t>
            </a:r>
            <a:r>
              <a:rPr lang="pt-BR" sz="1800" dirty="0"/>
              <a:t>= -----------------                    </a:t>
            </a:r>
            <a:r>
              <a:rPr lang="pt-BR" sz="1800" dirty="0" err="1"/>
              <a:t>X</a:t>
            </a:r>
            <a:r>
              <a:rPr lang="pt-BR" sz="1800" dirty="0"/>
              <a:t>=  A   </a:t>
            </a:r>
            <a:r>
              <a:rPr lang="pt-BR" sz="1800" dirty="0" err="1"/>
              <a:t>x</a:t>
            </a:r>
            <a:r>
              <a:rPr lang="pt-BR" sz="1800" dirty="0"/>
              <a:t>    2.500 </a:t>
            </a:r>
            <a:r>
              <a:rPr lang="pt-BR" sz="1800" dirty="0" err="1"/>
              <a:t>olur</a:t>
            </a:r>
            <a:r>
              <a:rPr lang="pt-BR" sz="1800" dirty="0"/>
              <a:t>.</a:t>
            </a:r>
            <a:endParaRPr lang="tr-TR" sz="1800" dirty="0"/>
          </a:p>
          <a:p>
            <a:pPr marL="114300" indent="0" hangingPunct="0">
              <a:buNone/>
            </a:pPr>
            <a:r>
              <a:rPr lang="pt-BR" sz="1800" dirty="0"/>
              <a:t>         1/2.500              </a:t>
            </a:r>
            <a:endParaRPr lang="tr-TR" sz="1800" dirty="0"/>
          </a:p>
          <a:p>
            <a:pPr marL="114300" indent="0" hangingPunc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386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136467" cy="1143000"/>
          </a:xfrm>
        </p:spPr>
        <p:txBody>
          <a:bodyPr/>
          <a:lstStyle/>
          <a:p>
            <a:r>
              <a:rPr lang="pt-BR" sz="3200" b="1" dirty="0" err="1"/>
              <a:t>Sahli</a:t>
            </a:r>
            <a:r>
              <a:rPr lang="pt-BR" sz="3200" b="1" dirty="0"/>
              <a:t> </a:t>
            </a:r>
            <a:r>
              <a:rPr lang="pt-BR" sz="3200" b="1" dirty="0" err="1"/>
              <a:t>Yöntemi</a:t>
            </a:r>
            <a:r>
              <a:rPr lang="pt-BR" sz="3200" b="1" dirty="0"/>
              <a:t> </a:t>
            </a:r>
            <a:r>
              <a:rPr lang="pt-BR" sz="3200" b="1" dirty="0" err="1"/>
              <a:t>ile</a:t>
            </a:r>
            <a:r>
              <a:rPr lang="pt-BR" sz="3200" b="1" dirty="0"/>
              <a:t> </a:t>
            </a:r>
            <a:r>
              <a:rPr lang="pt-BR" sz="3200" b="1" dirty="0" err="1"/>
              <a:t>Hemoglobin</a:t>
            </a:r>
            <a:r>
              <a:rPr lang="pt-BR" sz="3200" b="1" dirty="0"/>
              <a:t> </a:t>
            </a:r>
            <a:r>
              <a:rPr lang="pt-BR" sz="3200" b="1" dirty="0" err="1"/>
              <a:t>Tayini</a:t>
            </a:r>
            <a:r>
              <a:rPr lang="pt-BR" sz="3200" b="1" dirty="0"/>
              <a:t>:</a:t>
            </a:r>
            <a:br>
              <a:rPr lang="tr-TR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617" y="1092200"/>
            <a:ext cx="7861299" cy="4800600"/>
          </a:xfrm>
        </p:spPr>
        <p:txBody>
          <a:bodyPr>
            <a:normAutofit/>
          </a:bodyPr>
          <a:lstStyle/>
          <a:p>
            <a:pPr marL="114300" indent="0" hangingPunct="0">
              <a:buNone/>
            </a:pPr>
            <a:r>
              <a:rPr lang="pt-BR" b="1" dirty="0" err="1"/>
              <a:t>Amaç</a:t>
            </a:r>
            <a:r>
              <a:rPr lang="pt-BR" b="1" dirty="0"/>
              <a:t>:</a:t>
            </a:r>
            <a:r>
              <a:rPr lang="pt-BR" dirty="0"/>
              <a:t> 100 </a:t>
            </a:r>
            <a:r>
              <a:rPr lang="pt-BR" dirty="0" err="1"/>
              <a:t>cc</a:t>
            </a:r>
            <a:r>
              <a:rPr lang="pt-BR" dirty="0"/>
              <a:t> </a:t>
            </a:r>
            <a:r>
              <a:rPr lang="pt-BR" dirty="0" err="1"/>
              <a:t>kanda</a:t>
            </a:r>
            <a:r>
              <a:rPr lang="pt-BR" dirty="0"/>
              <a:t> </a:t>
            </a:r>
            <a:r>
              <a:rPr lang="pt-BR" dirty="0" err="1"/>
              <a:t>bulunan</a:t>
            </a:r>
            <a:r>
              <a:rPr lang="pt-BR" dirty="0"/>
              <a:t> </a:t>
            </a:r>
            <a:r>
              <a:rPr lang="pt-BR" dirty="0" err="1"/>
              <a:t>eritrositler</a:t>
            </a:r>
            <a:r>
              <a:rPr lang="pt-BR" dirty="0"/>
              <a:t> </a:t>
            </a:r>
            <a:r>
              <a:rPr lang="pt-BR" dirty="0" err="1"/>
              <a:t>içindeki</a:t>
            </a:r>
            <a:r>
              <a:rPr lang="pt-BR" dirty="0"/>
              <a:t> </a:t>
            </a:r>
            <a:r>
              <a:rPr lang="pt-BR" dirty="0" err="1"/>
              <a:t>hemoglobin</a:t>
            </a:r>
            <a:r>
              <a:rPr lang="pt-BR" dirty="0"/>
              <a:t> </a:t>
            </a:r>
            <a:r>
              <a:rPr lang="pt-BR" dirty="0" err="1"/>
              <a:t>miktarını</a:t>
            </a:r>
            <a:r>
              <a:rPr lang="pt-BR" dirty="0"/>
              <a:t> </a:t>
            </a:r>
            <a:r>
              <a:rPr lang="pt-BR" dirty="0" err="1"/>
              <a:t>saptamaktır</a:t>
            </a:r>
            <a:r>
              <a:rPr lang="pt-BR" dirty="0"/>
              <a:t>. </a:t>
            </a:r>
            <a:r>
              <a:rPr lang="pt-BR" dirty="0" err="1"/>
              <a:t>Bu</a:t>
            </a:r>
            <a:r>
              <a:rPr lang="pt-BR" dirty="0"/>
              <a:t> </a:t>
            </a:r>
            <a:r>
              <a:rPr lang="pt-BR" dirty="0" err="1"/>
              <a:t>amaçla</a:t>
            </a:r>
            <a:r>
              <a:rPr lang="pt-BR" dirty="0"/>
              <a:t> </a:t>
            </a:r>
            <a:r>
              <a:rPr lang="pt-BR" dirty="0" err="1"/>
              <a:t>kullanılan</a:t>
            </a:r>
            <a:r>
              <a:rPr lang="pt-BR" dirty="0"/>
              <a:t> </a:t>
            </a:r>
            <a:r>
              <a:rPr lang="pt-BR" dirty="0" err="1"/>
              <a:t>yöntemlerden</a:t>
            </a:r>
            <a:r>
              <a:rPr lang="pt-BR" dirty="0"/>
              <a:t> </a:t>
            </a:r>
            <a:r>
              <a:rPr lang="pt-BR" dirty="0" err="1"/>
              <a:t>biri</a:t>
            </a:r>
            <a:r>
              <a:rPr lang="pt-BR" dirty="0"/>
              <a:t> </a:t>
            </a:r>
            <a:r>
              <a:rPr lang="pt-BR" dirty="0" err="1"/>
              <a:t>olan</a:t>
            </a:r>
            <a:r>
              <a:rPr lang="pt-BR" dirty="0"/>
              <a:t> </a:t>
            </a:r>
            <a:r>
              <a:rPr lang="pt-BR" dirty="0" err="1"/>
              <a:t>sahli</a:t>
            </a:r>
            <a:r>
              <a:rPr lang="pt-BR" dirty="0"/>
              <a:t> </a:t>
            </a:r>
            <a:r>
              <a:rPr lang="pt-BR" dirty="0" err="1"/>
              <a:t>yönteminde</a:t>
            </a:r>
            <a:r>
              <a:rPr lang="pt-BR" dirty="0"/>
              <a:t> </a:t>
            </a:r>
            <a:r>
              <a:rPr lang="pt-BR" dirty="0" err="1"/>
              <a:t>hemoglobin</a:t>
            </a:r>
            <a:r>
              <a:rPr lang="pt-BR" dirty="0"/>
              <a:t> </a:t>
            </a:r>
            <a:r>
              <a:rPr lang="pt-BR" dirty="0" err="1"/>
              <a:t>asit</a:t>
            </a:r>
            <a:r>
              <a:rPr lang="pt-BR" dirty="0"/>
              <a:t> </a:t>
            </a:r>
            <a:r>
              <a:rPr lang="pt-BR" dirty="0" err="1"/>
              <a:t>hematine</a:t>
            </a:r>
            <a:r>
              <a:rPr lang="pt-BR" dirty="0"/>
              <a:t> </a:t>
            </a:r>
            <a:r>
              <a:rPr lang="pt-BR" dirty="0" err="1"/>
              <a:t>çevrilir</a:t>
            </a:r>
            <a:r>
              <a:rPr lang="pt-BR" dirty="0"/>
              <a:t> </a:t>
            </a:r>
            <a:r>
              <a:rPr lang="pt-BR" dirty="0" err="1"/>
              <a:t>ve</a:t>
            </a:r>
            <a:r>
              <a:rPr lang="pt-BR" dirty="0"/>
              <a:t> </a:t>
            </a:r>
            <a:r>
              <a:rPr lang="pt-BR" dirty="0" err="1"/>
              <a:t>kolorimetrik</a:t>
            </a:r>
            <a:r>
              <a:rPr lang="pt-BR" dirty="0"/>
              <a:t> </a:t>
            </a:r>
            <a:r>
              <a:rPr lang="pt-BR" dirty="0" err="1"/>
              <a:t>olarak</a:t>
            </a:r>
            <a:r>
              <a:rPr lang="pt-BR" dirty="0"/>
              <a:t> </a:t>
            </a:r>
            <a:r>
              <a:rPr lang="pt-BR" dirty="0" err="1"/>
              <a:t>miktar</a:t>
            </a:r>
            <a:r>
              <a:rPr lang="pt-BR" dirty="0"/>
              <a:t> </a:t>
            </a:r>
            <a:r>
              <a:rPr lang="pt-BR" dirty="0" err="1"/>
              <a:t>tayini</a:t>
            </a:r>
            <a:r>
              <a:rPr lang="pt-BR" dirty="0"/>
              <a:t> </a:t>
            </a:r>
            <a:r>
              <a:rPr lang="pt-BR" dirty="0" err="1"/>
              <a:t>yapılır</a:t>
            </a:r>
            <a:r>
              <a:rPr lang="pt-BR" dirty="0"/>
              <a:t>.</a:t>
            </a:r>
            <a:br>
              <a:rPr lang="pt-BR" dirty="0"/>
            </a:br>
            <a:endParaRPr lang="tr-TR" dirty="0"/>
          </a:p>
          <a:p>
            <a:pPr marL="114300" indent="0" hangingPunct="0">
              <a:buNone/>
            </a:pPr>
            <a:r>
              <a:rPr lang="pt-BR" b="1" dirty="0" err="1"/>
              <a:t>Malzeme</a:t>
            </a:r>
            <a:r>
              <a:rPr lang="pt-BR" b="1" dirty="0"/>
              <a:t>:</a:t>
            </a:r>
            <a:r>
              <a:rPr lang="pt-BR" dirty="0"/>
              <a:t> </a:t>
            </a:r>
            <a:r>
              <a:rPr lang="pt-BR" dirty="0" err="1"/>
              <a:t>Parmak</a:t>
            </a:r>
            <a:r>
              <a:rPr lang="pt-BR" dirty="0"/>
              <a:t> </a:t>
            </a:r>
            <a:r>
              <a:rPr lang="pt-BR" dirty="0" err="1"/>
              <a:t>delmek</a:t>
            </a:r>
            <a:r>
              <a:rPr lang="pt-BR" dirty="0"/>
              <a:t> </a:t>
            </a:r>
            <a:r>
              <a:rPr lang="pt-BR" dirty="0" err="1"/>
              <a:t>üzere</a:t>
            </a:r>
            <a:r>
              <a:rPr lang="pt-BR" dirty="0"/>
              <a:t> </a:t>
            </a:r>
            <a:r>
              <a:rPr lang="pt-BR" dirty="0" err="1"/>
              <a:t>steril</a:t>
            </a:r>
            <a:r>
              <a:rPr lang="pt-BR" dirty="0"/>
              <a:t> </a:t>
            </a:r>
            <a:r>
              <a:rPr lang="pt-BR" dirty="0" err="1"/>
              <a:t>iğne</a:t>
            </a:r>
            <a:endParaRPr lang="tr-TR" dirty="0"/>
          </a:p>
          <a:p>
            <a:pPr marL="114300" indent="0" hangingPunct="0">
              <a:buNone/>
            </a:pPr>
            <a:r>
              <a:rPr lang="tr-TR" dirty="0"/>
              <a:t>     </a:t>
            </a:r>
            <a:r>
              <a:rPr lang="pt-BR" dirty="0"/>
              <a:t>               </a:t>
            </a:r>
            <a:r>
              <a:rPr lang="pt-BR" dirty="0" err="1"/>
              <a:t>Alkol</a:t>
            </a:r>
            <a:endParaRPr lang="tr-TR" dirty="0"/>
          </a:p>
          <a:p>
            <a:pPr marL="114300" indent="0" hangingPunct="0">
              <a:buNone/>
            </a:pPr>
            <a:r>
              <a:rPr lang="tr-TR" dirty="0"/>
              <a:t>                   </a:t>
            </a:r>
            <a:r>
              <a:rPr lang="pt-BR" dirty="0"/>
              <a:t> </a:t>
            </a:r>
            <a:r>
              <a:rPr lang="pt-BR" dirty="0" err="1"/>
              <a:t>Sahli</a:t>
            </a:r>
            <a:r>
              <a:rPr lang="pt-BR" dirty="0"/>
              <a:t> </a:t>
            </a:r>
            <a:r>
              <a:rPr lang="pt-BR" dirty="0" err="1"/>
              <a:t>Hemoglobinometresi</a:t>
            </a:r>
            <a:endParaRPr lang="tr-TR" dirty="0"/>
          </a:p>
          <a:p>
            <a:pPr marL="114300" indent="0" hangingPunct="0">
              <a:buNone/>
            </a:pPr>
            <a:r>
              <a:rPr lang="tr-TR" dirty="0"/>
              <a:t>                   </a:t>
            </a:r>
            <a:r>
              <a:rPr lang="pt-BR" dirty="0"/>
              <a:t> </a:t>
            </a:r>
            <a:r>
              <a:rPr lang="pt-BR" dirty="0" err="1"/>
              <a:t>Sahli</a:t>
            </a:r>
            <a:r>
              <a:rPr lang="pt-BR" dirty="0"/>
              <a:t> </a:t>
            </a:r>
            <a:r>
              <a:rPr lang="pt-BR" dirty="0" err="1"/>
              <a:t>pipeti</a:t>
            </a:r>
            <a:endParaRPr lang="tr-TR" dirty="0"/>
          </a:p>
          <a:p>
            <a:pPr marL="114300" indent="0" hangingPunct="0">
              <a:buNone/>
            </a:pPr>
            <a:r>
              <a:rPr lang="pt-BR" dirty="0"/>
              <a:t>                    0.1 N </a:t>
            </a:r>
            <a:r>
              <a:rPr lang="pt-BR" dirty="0" err="1"/>
              <a:t>HCl</a:t>
            </a:r>
            <a:endParaRPr lang="tr-TR" dirty="0"/>
          </a:p>
          <a:p>
            <a:pPr marL="114300" indent="0" hangingPunct="0">
              <a:buNone/>
            </a:pPr>
            <a:endParaRPr lang="pt-BR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4987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5FEFD8-809B-4109-8885-86CE76ABD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Deneyin</a:t>
            </a:r>
            <a:r>
              <a:rPr lang="en-US" b="1" dirty="0"/>
              <a:t> </a:t>
            </a:r>
            <a:r>
              <a:rPr lang="en-US" b="1" dirty="0" err="1"/>
              <a:t>Yapılışı</a:t>
            </a:r>
            <a:r>
              <a:rPr lang="en-US" b="1" dirty="0"/>
              <a:t>: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E815C7E-4C0B-492A-8A3D-AC92247D69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hangingPunct="0"/>
            <a:r>
              <a:rPr lang="en-US" dirty="0"/>
              <a:t>1. </a:t>
            </a:r>
            <a:r>
              <a:rPr lang="en-US" dirty="0" err="1"/>
              <a:t>Boş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dereceli</a:t>
            </a:r>
            <a:r>
              <a:rPr lang="en-US" dirty="0"/>
              <a:t> </a:t>
            </a:r>
            <a:r>
              <a:rPr lang="en-US" dirty="0" err="1"/>
              <a:t>hemometre</a:t>
            </a:r>
            <a:r>
              <a:rPr lang="en-US" dirty="0"/>
              <a:t> </a:t>
            </a:r>
            <a:r>
              <a:rPr lang="en-US" dirty="0" err="1"/>
              <a:t>tüpüne</a:t>
            </a:r>
            <a:r>
              <a:rPr lang="en-US" dirty="0"/>
              <a:t>, 10 </a:t>
            </a:r>
            <a:r>
              <a:rPr lang="en-US" dirty="0" err="1"/>
              <a:t>derecesine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0.1 N HCl </a:t>
            </a:r>
            <a:r>
              <a:rPr lang="en-US" dirty="0" err="1"/>
              <a:t>konur</a:t>
            </a:r>
            <a:r>
              <a:rPr lang="en-US" dirty="0"/>
              <a:t>.</a:t>
            </a:r>
            <a:endParaRPr lang="tr-TR" dirty="0"/>
          </a:p>
          <a:p>
            <a:pPr hangingPunct="0"/>
            <a:r>
              <a:rPr lang="en-US" dirty="0"/>
              <a:t>2. </a:t>
            </a:r>
            <a:r>
              <a:rPr lang="en-US" dirty="0" err="1"/>
              <a:t>Tekniğe</a:t>
            </a:r>
            <a:r>
              <a:rPr lang="en-US" dirty="0"/>
              <a:t> </a:t>
            </a:r>
            <a:r>
              <a:rPr lang="en-US" dirty="0" err="1"/>
              <a:t>uyan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delinen</a:t>
            </a:r>
            <a:r>
              <a:rPr lang="en-US" dirty="0"/>
              <a:t> </a:t>
            </a:r>
            <a:r>
              <a:rPr lang="en-US" dirty="0" err="1"/>
              <a:t>parmak</a:t>
            </a:r>
            <a:r>
              <a:rPr lang="en-US" dirty="0"/>
              <a:t> </a:t>
            </a:r>
            <a:r>
              <a:rPr lang="en-US" dirty="0" err="1"/>
              <a:t>ucundan</a:t>
            </a:r>
            <a:r>
              <a:rPr lang="en-US" dirty="0"/>
              <a:t>, </a:t>
            </a:r>
            <a:r>
              <a:rPr lang="en-US" dirty="0" err="1"/>
              <a:t>sahli</a:t>
            </a:r>
            <a:r>
              <a:rPr lang="en-US" dirty="0"/>
              <a:t> </a:t>
            </a:r>
            <a:r>
              <a:rPr lang="en-US" dirty="0" err="1"/>
              <a:t>pipeti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20 </a:t>
            </a:r>
            <a:r>
              <a:rPr lang="tr-TR" dirty="0" err="1"/>
              <a:t>ul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çekilerek</a:t>
            </a:r>
            <a:r>
              <a:rPr lang="en-US" dirty="0"/>
              <a:t> </a:t>
            </a:r>
            <a:r>
              <a:rPr lang="en-US" dirty="0" err="1"/>
              <a:t>asit</a:t>
            </a:r>
            <a:r>
              <a:rPr lang="en-US" dirty="0"/>
              <a:t> </a:t>
            </a:r>
            <a:r>
              <a:rPr lang="en-US" dirty="0" err="1"/>
              <a:t>üzerine</a:t>
            </a:r>
            <a:r>
              <a:rPr lang="en-US" dirty="0"/>
              <a:t> </a:t>
            </a:r>
            <a:r>
              <a:rPr lang="en-US" dirty="0" err="1"/>
              <a:t>ilave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. </a:t>
            </a:r>
            <a:endParaRPr lang="tr-TR" dirty="0"/>
          </a:p>
          <a:p>
            <a:pPr hangingPunct="0"/>
            <a:r>
              <a:rPr lang="en-US" dirty="0"/>
              <a:t>3. </a:t>
            </a:r>
            <a:r>
              <a:rPr lang="en-US" dirty="0" err="1"/>
              <a:t>Tüp</a:t>
            </a:r>
            <a:r>
              <a:rPr lang="en-US" dirty="0"/>
              <a:t> </a:t>
            </a:r>
            <a:r>
              <a:rPr lang="en-US" dirty="0" err="1"/>
              <a:t>hafifçe</a:t>
            </a:r>
            <a:r>
              <a:rPr lang="en-US" dirty="0"/>
              <a:t> </a:t>
            </a:r>
            <a:r>
              <a:rPr lang="en-US" dirty="0" err="1"/>
              <a:t>sallanarak</a:t>
            </a:r>
            <a:r>
              <a:rPr lang="en-US" dirty="0"/>
              <a:t> </a:t>
            </a:r>
            <a:r>
              <a:rPr lang="en-US" dirty="0" err="1"/>
              <a:t>asit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birbiri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tamamen</a:t>
            </a:r>
            <a:r>
              <a:rPr lang="en-US" dirty="0"/>
              <a:t> </a:t>
            </a:r>
            <a:r>
              <a:rPr lang="en-US" dirty="0" err="1"/>
              <a:t>karıştırıldıktan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1-10 </a:t>
            </a:r>
            <a:r>
              <a:rPr lang="en-US" dirty="0" err="1"/>
              <a:t>dakika</a:t>
            </a:r>
            <a:r>
              <a:rPr lang="en-US" dirty="0"/>
              <a:t> </a:t>
            </a:r>
            <a:r>
              <a:rPr lang="en-US" dirty="0" err="1"/>
              <a:t>beklenir</a:t>
            </a:r>
            <a:r>
              <a:rPr lang="en-US" dirty="0"/>
              <a:t>.</a:t>
            </a:r>
            <a:endParaRPr lang="tr-TR" dirty="0"/>
          </a:p>
          <a:p>
            <a:pPr hangingPunct="0"/>
            <a:r>
              <a:rPr lang="en-US" dirty="0"/>
              <a:t>4.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damla</a:t>
            </a:r>
            <a:r>
              <a:rPr lang="en-US" dirty="0"/>
              <a:t> </a:t>
            </a:r>
            <a:r>
              <a:rPr lang="en-US" dirty="0" err="1"/>
              <a:t>damla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her </a:t>
            </a:r>
            <a:r>
              <a:rPr lang="en-US" dirty="0" err="1"/>
              <a:t>damladan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tüp</a:t>
            </a:r>
            <a:r>
              <a:rPr lang="en-US" dirty="0"/>
              <a:t> </a:t>
            </a:r>
            <a:r>
              <a:rPr lang="en-US" dirty="0" err="1"/>
              <a:t>içeriğinin</a:t>
            </a:r>
            <a:r>
              <a:rPr lang="en-US" dirty="0"/>
              <a:t> </a:t>
            </a:r>
            <a:r>
              <a:rPr lang="en-US" dirty="0" err="1"/>
              <a:t>ince</a:t>
            </a:r>
            <a:r>
              <a:rPr lang="en-US" dirty="0"/>
              <a:t> cam </a:t>
            </a:r>
            <a:r>
              <a:rPr lang="en-US" dirty="0" err="1"/>
              <a:t>bagetle</a:t>
            </a:r>
            <a:r>
              <a:rPr lang="en-US" dirty="0"/>
              <a:t> </a:t>
            </a:r>
            <a:r>
              <a:rPr lang="en-US" dirty="0" err="1"/>
              <a:t>karıştırılması</a:t>
            </a:r>
            <a:r>
              <a:rPr lang="en-US" dirty="0"/>
              <a:t> </a:t>
            </a:r>
            <a:r>
              <a:rPr lang="en-US" dirty="0" err="1"/>
              <a:t>koşulu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distile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ilave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. Bu </a:t>
            </a:r>
            <a:r>
              <a:rPr lang="en-US" dirty="0" err="1"/>
              <a:t>işlem</a:t>
            </a:r>
            <a:r>
              <a:rPr lang="en-US" dirty="0"/>
              <a:t> </a:t>
            </a:r>
            <a:r>
              <a:rPr lang="en-US" dirty="0" err="1"/>
              <a:t>hemometredeki</a:t>
            </a:r>
            <a:r>
              <a:rPr lang="en-US" dirty="0"/>
              <a:t> </a:t>
            </a:r>
            <a:r>
              <a:rPr lang="en-US" dirty="0" err="1"/>
              <a:t>standart</a:t>
            </a:r>
            <a:r>
              <a:rPr lang="en-US" dirty="0"/>
              <a:t> </a:t>
            </a:r>
            <a:r>
              <a:rPr lang="en-US" dirty="0" err="1"/>
              <a:t>renk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dereceli</a:t>
            </a:r>
            <a:r>
              <a:rPr lang="en-US" dirty="0"/>
              <a:t> </a:t>
            </a:r>
            <a:r>
              <a:rPr lang="en-US" dirty="0" err="1"/>
              <a:t>hemometre</a:t>
            </a:r>
            <a:r>
              <a:rPr lang="en-US" dirty="0"/>
              <a:t> </a:t>
            </a:r>
            <a:r>
              <a:rPr lang="en-US" dirty="0" err="1"/>
              <a:t>tüpündeki</a:t>
            </a:r>
            <a:r>
              <a:rPr lang="en-US" dirty="0"/>
              <a:t> </a:t>
            </a:r>
            <a:r>
              <a:rPr lang="en-US" dirty="0" err="1"/>
              <a:t>renk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oluncaya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devam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.</a:t>
            </a:r>
            <a:endParaRPr lang="tr-TR" dirty="0"/>
          </a:p>
          <a:p>
            <a:pPr hangingPunct="0"/>
            <a:r>
              <a:rPr lang="en-US" dirty="0"/>
              <a:t>5. </a:t>
            </a:r>
            <a:r>
              <a:rPr lang="en-US" dirty="0" err="1"/>
              <a:t>Sonuçta</a:t>
            </a:r>
            <a:r>
              <a:rPr lang="en-US" dirty="0"/>
              <a:t> </a:t>
            </a:r>
            <a:r>
              <a:rPr lang="en-US" dirty="0" err="1"/>
              <a:t>incelenen</a:t>
            </a:r>
            <a:r>
              <a:rPr lang="en-US" dirty="0"/>
              <a:t> </a:t>
            </a:r>
            <a:r>
              <a:rPr lang="en-US" dirty="0" err="1"/>
              <a:t>kanın</a:t>
            </a:r>
            <a:r>
              <a:rPr lang="en-US" dirty="0"/>
              <a:t> </a:t>
            </a:r>
            <a:r>
              <a:rPr lang="en-US" dirty="0" err="1"/>
              <a:t>içindeki</a:t>
            </a:r>
            <a:r>
              <a:rPr lang="en-US" dirty="0"/>
              <a:t> </a:t>
            </a:r>
            <a:r>
              <a:rPr lang="en-US" dirty="0" err="1"/>
              <a:t>bulunduğu</a:t>
            </a:r>
            <a:r>
              <a:rPr lang="en-US" dirty="0"/>
              <a:t> </a:t>
            </a:r>
            <a:r>
              <a:rPr lang="en-US" dirty="0" err="1"/>
              <a:t>tüp</a:t>
            </a:r>
            <a:r>
              <a:rPr lang="en-US" dirty="0"/>
              <a:t>, </a:t>
            </a:r>
            <a:r>
              <a:rPr lang="en-US" dirty="0" err="1"/>
              <a:t>üzerindeki</a:t>
            </a:r>
            <a:r>
              <a:rPr lang="en-US" dirty="0"/>
              <a:t> </a:t>
            </a:r>
            <a:r>
              <a:rPr lang="en-US" dirty="0" err="1"/>
              <a:t>skaladan</a:t>
            </a:r>
            <a:r>
              <a:rPr lang="en-US" dirty="0"/>
              <a:t> hemoglobin </a:t>
            </a:r>
            <a:r>
              <a:rPr lang="en-US" dirty="0" err="1"/>
              <a:t>miktarı</a:t>
            </a:r>
            <a:r>
              <a:rPr lang="en-US" dirty="0"/>
              <a:t> % </a:t>
            </a:r>
            <a:r>
              <a:rPr lang="en-US" dirty="0" err="1"/>
              <a:t>veya</a:t>
            </a:r>
            <a:r>
              <a:rPr lang="en-US" dirty="0"/>
              <a:t> g </a:t>
            </a:r>
            <a:r>
              <a:rPr lang="en-US" dirty="0" err="1"/>
              <a:t>cinsinden</a:t>
            </a:r>
            <a:r>
              <a:rPr lang="en-US" dirty="0"/>
              <a:t> </a:t>
            </a:r>
            <a:r>
              <a:rPr lang="en-US" dirty="0" err="1"/>
              <a:t>okunur</a:t>
            </a:r>
            <a:r>
              <a:rPr lang="en-US" dirty="0"/>
              <a:t>.</a:t>
            </a:r>
            <a:endParaRPr lang="tr-TR" dirty="0"/>
          </a:p>
          <a:p>
            <a:pPr hangingPunct="0"/>
            <a:r>
              <a:rPr lang="en-US" dirty="0"/>
              <a:t> 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58632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Hemotokrit</a:t>
            </a:r>
            <a:r>
              <a:rPr lang="tr-TR" b="1" dirty="0"/>
              <a:t> Tayini:</a:t>
            </a:r>
            <a:br>
              <a:rPr lang="tr-TR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450" y="1113366"/>
            <a:ext cx="7620000" cy="4800600"/>
          </a:xfrm>
        </p:spPr>
        <p:txBody>
          <a:bodyPr>
            <a:normAutofit/>
          </a:bodyPr>
          <a:lstStyle/>
          <a:p>
            <a:pPr marL="114300" indent="0" hangingPunct="0">
              <a:buNone/>
            </a:pPr>
            <a:r>
              <a:rPr lang="tr-TR" dirty="0"/>
              <a:t> </a:t>
            </a:r>
            <a:r>
              <a:rPr lang="tr-TR" b="1" dirty="0"/>
              <a:t>Materyal:  </a:t>
            </a:r>
            <a:r>
              <a:rPr lang="tr-TR" dirty="0" err="1"/>
              <a:t>Heparinize</a:t>
            </a:r>
            <a:r>
              <a:rPr lang="tr-TR" dirty="0"/>
              <a:t> </a:t>
            </a:r>
            <a:r>
              <a:rPr lang="tr-TR" dirty="0" err="1"/>
              <a:t>kapiller</a:t>
            </a:r>
            <a:r>
              <a:rPr lang="tr-TR" dirty="0"/>
              <a:t> tüp</a:t>
            </a:r>
          </a:p>
          <a:p>
            <a:pPr marL="114300" indent="0" hangingPunct="0">
              <a:buNone/>
            </a:pPr>
            <a:r>
              <a:rPr lang="tr-TR" dirty="0"/>
              <a:t>	         Özel santrifüj</a:t>
            </a:r>
          </a:p>
          <a:p>
            <a:pPr marL="114300" indent="0" hangingPunct="0">
              <a:buNone/>
            </a:pPr>
            <a:r>
              <a:rPr lang="tr-TR" dirty="0"/>
              <a:t>	         Alkol</a:t>
            </a:r>
          </a:p>
          <a:p>
            <a:pPr marL="114300" indent="0" hangingPunct="0">
              <a:buNone/>
            </a:pPr>
            <a:r>
              <a:rPr lang="tr-TR" dirty="0"/>
              <a:t>	         Parmak delmek üzere kullanılacak steril iğne</a:t>
            </a:r>
          </a:p>
          <a:p>
            <a:pPr marL="114300" indent="0" hangingPunct="0">
              <a:buNone/>
            </a:pPr>
            <a:r>
              <a:rPr lang="tr-TR" dirty="0"/>
              <a:t>	         Plastik </a:t>
            </a:r>
            <a:r>
              <a:rPr lang="tr-TR" dirty="0" err="1"/>
              <a:t>hematokrit</a:t>
            </a:r>
            <a:r>
              <a:rPr lang="tr-TR" dirty="0"/>
              <a:t> skalası</a:t>
            </a:r>
          </a:p>
          <a:p>
            <a:pPr marL="114300" indent="0" hangingPunc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459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E5BCBE-CB0E-4746-B5B9-434DF0B56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Deneyin</a:t>
            </a:r>
            <a:r>
              <a:rPr lang="en-US" b="1" dirty="0"/>
              <a:t> </a:t>
            </a:r>
            <a:r>
              <a:rPr lang="en-US" b="1" dirty="0" err="1"/>
              <a:t>Yapılışı</a:t>
            </a:r>
            <a:r>
              <a:rPr lang="en-US" b="1" dirty="0"/>
              <a:t>: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3CFF314-6F64-4831-A5E6-1A3AC782F3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hangingPunct="0"/>
            <a:r>
              <a:rPr lang="en-US" dirty="0"/>
              <a:t>1. Heparinize </a:t>
            </a:r>
            <a:r>
              <a:rPr lang="en-US" dirty="0" err="1"/>
              <a:t>kapiller</a:t>
            </a:r>
            <a:r>
              <a:rPr lang="en-US" dirty="0"/>
              <a:t> </a:t>
            </a:r>
            <a:r>
              <a:rPr lang="en-US" dirty="0" err="1"/>
              <a:t>tüp</a:t>
            </a:r>
            <a:r>
              <a:rPr lang="en-US" dirty="0"/>
              <a:t>, </a:t>
            </a:r>
            <a:r>
              <a:rPr lang="en-US" dirty="0" err="1"/>
              <a:t>delinen</a:t>
            </a:r>
            <a:r>
              <a:rPr lang="en-US" dirty="0"/>
              <a:t> </a:t>
            </a:r>
            <a:r>
              <a:rPr lang="en-US" dirty="0" err="1"/>
              <a:t>parmak</a:t>
            </a:r>
            <a:r>
              <a:rPr lang="en-US" dirty="0"/>
              <a:t> </a:t>
            </a:r>
            <a:r>
              <a:rPr lang="en-US" dirty="0" err="1"/>
              <a:t>ucundaki</a:t>
            </a:r>
            <a:r>
              <a:rPr lang="en-US" dirty="0"/>
              <a:t> kana </a:t>
            </a:r>
            <a:r>
              <a:rPr lang="en-US" dirty="0" err="1"/>
              <a:t>değdirilerek</a:t>
            </a:r>
            <a:r>
              <a:rPr lang="en-US" dirty="0"/>
              <a:t> </a:t>
            </a:r>
            <a:r>
              <a:rPr lang="en-US" dirty="0" err="1"/>
              <a:t>hava</a:t>
            </a:r>
            <a:r>
              <a:rPr lang="en-US" dirty="0"/>
              <a:t> </a:t>
            </a:r>
            <a:r>
              <a:rPr lang="en-US" dirty="0" err="1"/>
              <a:t>almayacak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tamamen</a:t>
            </a:r>
            <a:r>
              <a:rPr lang="en-US" dirty="0"/>
              <a:t> </a:t>
            </a:r>
            <a:r>
              <a:rPr lang="en-US" dirty="0" err="1"/>
              <a:t>doldurulur</a:t>
            </a:r>
            <a:r>
              <a:rPr lang="en-US" dirty="0"/>
              <a:t>.</a:t>
            </a:r>
            <a:endParaRPr lang="tr-TR" dirty="0"/>
          </a:p>
          <a:p>
            <a:pPr hangingPunct="0"/>
            <a:r>
              <a:rPr lang="en-US" dirty="0"/>
              <a:t>2. </a:t>
            </a:r>
            <a:r>
              <a:rPr lang="en-US" dirty="0" err="1"/>
              <a:t>Tüpün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ucu</a:t>
            </a:r>
            <a:r>
              <a:rPr lang="en-US" dirty="0"/>
              <a:t> </a:t>
            </a:r>
            <a:r>
              <a:rPr lang="en-US" dirty="0" err="1"/>
              <a:t>plastinin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bunzen</a:t>
            </a:r>
            <a:r>
              <a:rPr lang="en-US" dirty="0"/>
              <a:t> </a:t>
            </a:r>
            <a:r>
              <a:rPr lang="en-US" dirty="0" err="1"/>
              <a:t>bekinde</a:t>
            </a:r>
            <a:r>
              <a:rPr lang="en-US" dirty="0"/>
              <a:t> </a:t>
            </a:r>
            <a:r>
              <a:rPr lang="en-US" dirty="0" err="1"/>
              <a:t>kapatılır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özel</a:t>
            </a:r>
            <a:r>
              <a:rPr lang="en-US" dirty="0"/>
              <a:t> </a:t>
            </a:r>
            <a:r>
              <a:rPr lang="en-US" dirty="0" err="1"/>
              <a:t>santrifüjdeki</a:t>
            </a:r>
            <a:r>
              <a:rPr lang="en-US" dirty="0"/>
              <a:t> </a:t>
            </a:r>
            <a:r>
              <a:rPr lang="en-US" dirty="0" err="1"/>
              <a:t>yerlerine</a:t>
            </a:r>
            <a:r>
              <a:rPr lang="en-US" dirty="0"/>
              <a:t>, </a:t>
            </a:r>
            <a:r>
              <a:rPr lang="en-US" dirty="0" err="1"/>
              <a:t>kapalı</a:t>
            </a:r>
            <a:r>
              <a:rPr lang="en-US" dirty="0"/>
              <a:t> </a:t>
            </a:r>
            <a:r>
              <a:rPr lang="en-US" dirty="0" err="1"/>
              <a:t>uç</a:t>
            </a:r>
            <a:r>
              <a:rPr lang="en-US" dirty="0"/>
              <a:t> </a:t>
            </a:r>
            <a:r>
              <a:rPr lang="en-US" dirty="0" err="1"/>
              <a:t>dışarı</a:t>
            </a:r>
            <a:r>
              <a:rPr lang="en-US" dirty="0"/>
              <a:t> </a:t>
            </a:r>
            <a:r>
              <a:rPr lang="en-US" dirty="0" err="1"/>
              <a:t>gelecek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yerleştirilir</a:t>
            </a:r>
            <a:r>
              <a:rPr lang="en-US" dirty="0"/>
              <a:t>.</a:t>
            </a:r>
            <a:r>
              <a:rPr lang="tr-TR" dirty="0"/>
              <a:t> S</a:t>
            </a:r>
            <a:r>
              <a:rPr lang="en-US" dirty="0" err="1"/>
              <a:t>antrifüj</a:t>
            </a:r>
            <a:r>
              <a:rPr lang="en-US" dirty="0"/>
              <a:t> </a:t>
            </a:r>
            <a:r>
              <a:rPr lang="tr-TR" dirty="0"/>
              <a:t>edilir.</a:t>
            </a:r>
          </a:p>
          <a:p>
            <a:pPr hangingPunct="0"/>
            <a:r>
              <a:rPr lang="en-US" dirty="0"/>
              <a:t>3. Bu </a:t>
            </a:r>
            <a:r>
              <a:rPr lang="en-US" dirty="0" err="1"/>
              <a:t>süre</a:t>
            </a:r>
            <a:r>
              <a:rPr lang="en-US" dirty="0"/>
              <a:t> </a:t>
            </a:r>
            <a:r>
              <a:rPr lang="en-US" dirty="0" err="1"/>
              <a:t>sonunda</a:t>
            </a:r>
            <a:r>
              <a:rPr lang="en-US" dirty="0"/>
              <a:t> </a:t>
            </a:r>
            <a:r>
              <a:rPr lang="en-US" dirty="0" err="1"/>
              <a:t>çıkarılan</a:t>
            </a:r>
            <a:r>
              <a:rPr lang="en-US" dirty="0"/>
              <a:t> </a:t>
            </a:r>
            <a:r>
              <a:rPr lang="en-US" dirty="0" err="1"/>
              <a:t>tüpler</a:t>
            </a:r>
            <a:r>
              <a:rPr lang="en-US" dirty="0"/>
              <a:t> </a:t>
            </a:r>
            <a:r>
              <a:rPr lang="en-US" dirty="0" err="1"/>
              <a:t>plastik</a:t>
            </a:r>
            <a:r>
              <a:rPr lang="en-US" dirty="0"/>
              <a:t> </a:t>
            </a:r>
            <a:r>
              <a:rPr lang="en-US" dirty="0" err="1"/>
              <a:t>hematokrit</a:t>
            </a:r>
            <a:r>
              <a:rPr lang="en-US" dirty="0"/>
              <a:t> </a:t>
            </a:r>
            <a:r>
              <a:rPr lang="en-US" dirty="0" err="1"/>
              <a:t>skalasında</a:t>
            </a:r>
            <a:r>
              <a:rPr lang="en-US" dirty="0"/>
              <a:t>, </a:t>
            </a:r>
            <a:r>
              <a:rPr lang="en-US" dirty="0" err="1"/>
              <a:t>kapalı</a:t>
            </a:r>
            <a:r>
              <a:rPr lang="en-US" dirty="0"/>
              <a:t> </a:t>
            </a:r>
            <a:r>
              <a:rPr lang="en-US" dirty="0" err="1"/>
              <a:t>ucu</a:t>
            </a:r>
            <a:r>
              <a:rPr lang="en-US" dirty="0"/>
              <a:t> </a:t>
            </a:r>
            <a:r>
              <a:rPr lang="en-US" dirty="0" err="1"/>
              <a:t>aşağı</a:t>
            </a:r>
            <a:r>
              <a:rPr lang="en-US" dirty="0"/>
              <a:t> </a:t>
            </a:r>
            <a:r>
              <a:rPr lang="en-US" dirty="0" err="1"/>
              <a:t>gelmek</a:t>
            </a:r>
            <a:r>
              <a:rPr lang="en-US" dirty="0"/>
              <a:t> </a:t>
            </a:r>
            <a:r>
              <a:rPr lang="en-US" dirty="0" err="1"/>
              <a:t>şartı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eritrosit</a:t>
            </a:r>
            <a:r>
              <a:rPr lang="en-US" dirty="0"/>
              <a:t> </a:t>
            </a:r>
            <a:r>
              <a:rPr lang="en-US" dirty="0" err="1"/>
              <a:t>hacmine</a:t>
            </a:r>
            <a:r>
              <a:rPr lang="en-US" dirty="0"/>
              <a:t> </a:t>
            </a:r>
            <a:r>
              <a:rPr lang="en-US" dirty="0" err="1"/>
              <a:t>ait</a:t>
            </a:r>
            <a:r>
              <a:rPr lang="en-US" dirty="0"/>
              <a:t> alt </a:t>
            </a:r>
            <a:r>
              <a:rPr lang="en-US" dirty="0" err="1"/>
              <a:t>sınır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serum </a:t>
            </a:r>
            <a:r>
              <a:rPr lang="en-US" dirty="0" err="1"/>
              <a:t>hacmine</a:t>
            </a:r>
            <a:r>
              <a:rPr lang="en-US" dirty="0"/>
              <a:t> </a:t>
            </a:r>
            <a:r>
              <a:rPr lang="en-US" dirty="0" err="1"/>
              <a:t>ait</a:t>
            </a:r>
            <a:r>
              <a:rPr lang="en-US" dirty="0"/>
              <a:t> </a:t>
            </a:r>
            <a:r>
              <a:rPr lang="en-US" dirty="0" err="1"/>
              <a:t>üst</a:t>
            </a:r>
            <a:r>
              <a:rPr lang="en-US" dirty="0"/>
              <a:t> </a:t>
            </a:r>
            <a:r>
              <a:rPr lang="en-US" dirty="0" err="1"/>
              <a:t>sınır</a:t>
            </a:r>
            <a:r>
              <a:rPr lang="en-US" dirty="0"/>
              <a:t> </a:t>
            </a:r>
            <a:r>
              <a:rPr lang="en-US" dirty="0" err="1"/>
              <a:t>skalanın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kalın</a:t>
            </a:r>
            <a:r>
              <a:rPr lang="en-US" dirty="0"/>
              <a:t> </a:t>
            </a:r>
            <a:r>
              <a:rPr lang="en-US" dirty="0" err="1"/>
              <a:t>çizgisine</a:t>
            </a:r>
            <a:r>
              <a:rPr lang="en-US" dirty="0"/>
              <a:t> </a:t>
            </a:r>
            <a:r>
              <a:rPr lang="en-US" dirty="0" err="1"/>
              <a:t>gelene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/>
              <a:t>ettirilir</a:t>
            </a:r>
            <a:r>
              <a:rPr lang="en-US" dirty="0"/>
              <a:t>. </a:t>
            </a:r>
            <a:r>
              <a:rPr lang="en-US" dirty="0" err="1"/>
              <a:t>Eritrosit</a:t>
            </a:r>
            <a:r>
              <a:rPr lang="en-US" dirty="0"/>
              <a:t> </a:t>
            </a:r>
            <a:r>
              <a:rPr lang="en-US" dirty="0" err="1"/>
              <a:t>çöküntüsü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serum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sınır</a:t>
            </a:r>
            <a:r>
              <a:rPr lang="en-US" dirty="0"/>
              <a:t> </a:t>
            </a:r>
            <a:r>
              <a:rPr lang="en-US" dirty="0" err="1"/>
              <a:t>esas</a:t>
            </a:r>
            <a:r>
              <a:rPr lang="en-US" dirty="0"/>
              <a:t> </a:t>
            </a:r>
            <a:r>
              <a:rPr lang="en-US" dirty="0" err="1"/>
              <a:t>alınarak</a:t>
            </a:r>
            <a:r>
              <a:rPr lang="en-US" dirty="0"/>
              <a:t> </a:t>
            </a:r>
            <a:r>
              <a:rPr lang="en-US" dirty="0" err="1"/>
              <a:t>skalada</a:t>
            </a:r>
            <a:r>
              <a:rPr lang="en-US" dirty="0"/>
              <a:t>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geldiği</a:t>
            </a:r>
            <a:r>
              <a:rPr lang="en-US" dirty="0"/>
              <a:t> </a:t>
            </a:r>
            <a:r>
              <a:rPr lang="en-US" dirty="0" err="1"/>
              <a:t>sayı</a:t>
            </a:r>
            <a:r>
              <a:rPr lang="en-US" dirty="0"/>
              <a:t>, </a:t>
            </a:r>
            <a:r>
              <a:rPr lang="en-US" dirty="0" err="1"/>
              <a:t>hematokrit</a:t>
            </a:r>
            <a:r>
              <a:rPr lang="en-US" dirty="0"/>
              <a:t> </a:t>
            </a:r>
            <a:r>
              <a:rPr lang="tr-TR" dirty="0"/>
              <a:t>% </a:t>
            </a:r>
            <a:r>
              <a:rPr lang="en-US" dirty="0" err="1"/>
              <a:t>değeri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saptanır</a:t>
            </a:r>
            <a:r>
              <a:rPr lang="en-US" dirty="0"/>
              <a:t>. </a:t>
            </a:r>
            <a:endParaRPr lang="tr-TR" dirty="0"/>
          </a:p>
          <a:p>
            <a:pPr hangingPunct="0"/>
            <a:r>
              <a:rPr lang="en-US" dirty="0"/>
              <a:t> 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44573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Referanslar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BİYOKİMYA PRATİK FÖYÜ (2004)</a:t>
            </a:r>
            <a:endParaRPr lang="tr-TR" dirty="0"/>
          </a:p>
          <a:p>
            <a:r>
              <a:rPr lang="tr-TR" dirty="0" err="1"/>
              <a:t>Piety</a:t>
            </a:r>
            <a:r>
              <a:rPr lang="tr-TR" dirty="0"/>
              <a:t> NZ, </a:t>
            </a:r>
            <a:r>
              <a:rPr lang="tr-TR" dirty="0" err="1"/>
              <a:t>Reinhart</a:t>
            </a:r>
            <a:r>
              <a:rPr lang="tr-TR" dirty="0"/>
              <a:t> WH, </a:t>
            </a:r>
            <a:r>
              <a:rPr lang="tr-TR" dirty="0" err="1"/>
              <a:t>Stutz</a:t>
            </a:r>
            <a:r>
              <a:rPr lang="tr-TR" dirty="0"/>
              <a:t> J, </a:t>
            </a:r>
            <a:r>
              <a:rPr lang="tr-TR" dirty="0" err="1"/>
              <a:t>Shevkoplyas</a:t>
            </a:r>
            <a:r>
              <a:rPr lang="tr-TR" dirty="0"/>
              <a:t> SS. Optimal </a:t>
            </a:r>
            <a:r>
              <a:rPr lang="tr-TR" dirty="0" err="1"/>
              <a:t>hematocrit</a:t>
            </a:r>
            <a:r>
              <a:rPr lang="tr-TR" dirty="0"/>
              <a:t> in an </a:t>
            </a:r>
            <a:r>
              <a:rPr lang="tr-TR" dirty="0" err="1"/>
              <a:t>artificial</a:t>
            </a:r>
            <a:r>
              <a:rPr lang="tr-TR" dirty="0"/>
              <a:t> </a:t>
            </a:r>
            <a:r>
              <a:rPr lang="tr-TR" dirty="0" err="1"/>
              <a:t>microvascular</a:t>
            </a:r>
            <a:r>
              <a:rPr lang="tr-TR" dirty="0"/>
              <a:t> network. </a:t>
            </a:r>
            <a:r>
              <a:rPr lang="tr-TR" dirty="0" err="1"/>
              <a:t>Transfusion</a:t>
            </a:r>
            <a:r>
              <a:rPr lang="tr-TR" dirty="0"/>
              <a:t>. 2017 Sep;57(9):2257-2266. </a:t>
            </a:r>
            <a:r>
              <a:rPr lang="tr-TR" dirty="0" err="1"/>
              <a:t>doi</a:t>
            </a:r>
            <a:r>
              <a:rPr lang="tr-TR" dirty="0"/>
              <a:t>: 10.1111/trf.14213. </a:t>
            </a:r>
            <a:r>
              <a:rPr lang="tr-TR" dirty="0" err="1"/>
              <a:t>Epub</a:t>
            </a:r>
            <a:r>
              <a:rPr lang="tr-TR" dirty="0"/>
              <a:t> 2017 Jul 5. PMID: 28681482; PMCID: PMC5583001.</a:t>
            </a:r>
          </a:p>
          <a:p>
            <a:r>
              <a:rPr lang="en-US" dirty="0"/>
              <a:t>Stark, H., &amp; Schuster, S. (2012). Comparison of various approaches to calculating the optimal hematocrit in vertebrates. </a:t>
            </a:r>
            <a:r>
              <a:rPr lang="en-US" i="1" dirty="0"/>
              <a:t>Journal of Applied Physiology</a:t>
            </a:r>
            <a:r>
              <a:rPr lang="en-US" dirty="0"/>
              <a:t>, </a:t>
            </a:r>
            <a:r>
              <a:rPr lang="en-US" i="1" dirty="0"/>
              <a:t>113</a:t>
            </a:r>
            <a:r>
              <a:rPr lang="en-US" dirty="0"/>
              <a:t>(3), 355–367. https://doi.org/10.1152/japplphysiol.00369.2012</a:t>
            </a:r>
            <a:r>
              <a:rPr lang="tr-TR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72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0444B1A-70D7-4DC4-B537-656AA0309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99E5DB3-443B-4680-8B5E-72E2054DB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Kan </a:t>
            </a:r>
            <a:r>
              <a:rPr lang="en-US" dirty="0" err="1"/>
              <a:t>sayımı</a:t>
            </a:r>
            <a:r>
              <a:rPr lang="en-US" dirty="0"/>
              <a:t>, 1 mm3 </a:t>
            </a:r>
            <a:r>
              <a:rPr lang="en-US" dirty="0" err="1"/>
              <a:t>kanda</a:t>
            </a:r>
            <a:r>
              <a:rPr lang="en-US" dirty="0"/>
              <a:t> </a:t>
            </a:r>
            <a:r>
              <a:rPr lang="en-US" dirty="0" err="1"/>
              <a:t>bulunan</a:t>
            </a:r>
            <a:r>
              <a:rPr lang="en-US" dirty="0"/>
              <a:t> </a:t>
            </a:r>
            <a:r>
              <a:rPr lang="en-US" dirty="0" err="1"/>
              <a:t>şekilli</a:t>
            </a:r>
            <a:r>
              <a:rPr lang="en-US" dirty="0"/>
              <a:t> </a:t>
            </a:r>
            <a:r>
              <a:rPr lang="en-US" dirty="0" err="1"/>
              <a:t>elementlerin</a:t>
            </a:r>
            <a:r>
              <a:rPr lang="en-US" dirty="0"/>
              <a:t> (</a:t>
            </a:r>
            <a:r>
              <a:rPr lang="en-US" dirty="0" err="1"/>
              <a:t>eritrosit</a:t>
            </a:r>
            <a:r>
              <a:rPr lang="en-US" dirty="0"/>
              <a:t>, </a:t>
            </a:r>
            <a:r>
              <a:rPr lang="en-US" dirty="0" err="1"/>
              <a:t>lökosit</a:t>
            </a:r>
            <a:r>
              <a:rPr lang="en-US" dirty="0"/>
              <a:t>, </a:t>
            </a:r>
            <a:r>
              <a:rPr lang="en-US" dirty="0" err="1"/>
              <a:t>trombosit</a:t>
            </a:r>
            <a:r>
              <a:rPr lang="en-US" dirty="0"/>
              <a:t>) </a:t>
            </a:r>
            <a:r>
              <a:rPr lang="en-US" dirty="0" err="1"/>
              <a:t>sayısını</a:t>
            </a:r>
            <a:r>
              <a:rPr lang="en-US" dirty="0"/>
              <a:t> </a:t>
            </a:r>
            <a:r>
              <a:rPr lang="en-US" dirty="0" err="1"/>
              <a:t>öğrenmek</a:t>
            </a:r>
            <a:r>
              <a:rPr lang="en-US" dirty="0"/>
              <a:t> </a:t>
            </a:r>
            <a:r>
              <a:rPr lang="en-US" dirty="0" err="1"/>
              <a:t>amacı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yapıl</a:t>
            </a:r>
            <a:r>
              <a:rPr lang="tr-TR" dirty="0"/>
              <a:t>maktadır</a:t>
            </a:r>
            <a:r>
              <a:rPr lang="en-US" dirty="0"/>
              <a:t>. </a:t>
            </a:r>
            <a:endParaRPr lang="tr-TR" dirty="0"/>
          </a:p>
          <a:p>
            <a:endParaRPr lang="tr-TR" dirty="0"/>
          </a:p>
          <a:p>
            <a:r>
              <a:rPr lang="tr-TR" dirty="0"/>
              <a:t>Anemi, enfeksiyonlar, lösemi gibi hastalıkların teşhisi için yararlı bir testtir. </a:t>
            </a:r>
          </a:p>
        </p:txBody>
      </p:sp>
    </p:spTree>
    <p:extLst>
      <p:ext uri="{BB962C8B-B14F-4D97-AF65-F5344CB8AC3E}">
        <p14:creationId xmlns:p14="http://schemas.microsoft.com/office/powerpoint/2010/main" val="417255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A6B64C8-A13F-4772-8472-22C1A5723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C5FC148-B83A-49CB-8DE8-E8D8C1AE9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</a:t>
            </a:r>
            <a:r>
              <a:rPr lang="en-US" dirty="0" err="1"/>
              <a:t>etişkin</a:t>
            </a:r>
            <a:r>
              <a:rPr lang="en-US" dirty="0"/>
              <a:t> </a:t>
            </a:r>
            <a:r>
              <a:rPr lang="en-US" dirty="0" err="1"/>
              <a:t>erkeklerde</a:t>
            </a:r>
            <a:r>
              <a:rPr lang="en-US" dirty="0"/>
              <a:t> </a:t>
            </a:r>
            <a:r>
              <a:rPr lang="en-US" dirty="0" err="1"/>
              <a:t>ortalama</a:t>
            </a:r>
            <a:r>
              <a:rPr lang="en-US" dirty="0"/>
              <a:t> 5.400.000/mm3 </a:t>
            </a:r>
            <a:r>
              <a:rPr lang="en-US" dirty="0" err="1"/>
              <a:t>kan</a:t>
            </a:r>
            <a:r>
              <a:rPr lang="en-US" dirty="0"/>
              <a:t> (4.600.000-6.200.000)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yetişkin</a:t>
            </a:r>
            <a:r>
              <a:rPr lang="en-US" dirty="0"/>
              <a:t> </a:t>
            </a:r>
            <a:r>
              <a:rPr lang="en-US" dirty="0" err="1"/>
              <a:t>kadınlarda</a:t>
            </a:r>
            <a:r>
              <a:rPr lang="en-US" dirty="0"/>
              <a:t> </a:t>
            </a:r>
            <a:r>
              <a:rPr lang="en-US" dirty="0" err="1"/>
              <a:t>ortalama</a:t>
            </a:r>
            <a:r>
              <a:rPr lang="en-US" dirty="0"/>
              <a:t> 4.800.000/mm3 </a:t>
            </a:r>
            <a:r>
              <a:rPr lang="en-US" dirty="0" err="1"/>
              <a:t>kan</a:t>
            </a:r>
            <a:r>
              <a:rPr lang="en-US" dirty="0"/>
              <a:t> (4.200.000-5.400.000) </a:t>
            </a:r>
            <a:r>
              <a:rPr lang="en-US" dirty="0" err="1"/>
              <a:t>eritrosit</a:t>
            </a:r>
            <a:r>
              <a:rPr lang="en-US" dirty="0"/>
              <a:t> </a:t>
            </a:r>
            <a:r>
              <a:rPr lang="en-US" dirty="0" err="1"/>
              <a:t>bulunur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49944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C71301-51A7-4B20-A85C-882D5B4C6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E0E7944-882D-46E0-98B5-FEDBEEEC5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Lökositler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normal </a:t>
            </a:r>
            <a:r>
              <a:rPr lang="en-US" dirty="0" err="1"/>
              <a:t>ortalama</a:t>
            </a:r>
            <a:r>
              <a:rPr lang="en-US" dirty="0"/>
              <a:t> </a:t>
            </a:r>
            <a:r>
              <a:rPr lang="en-US" dirty="0" err="1"/>
              <a:t>değerler</a:t>
            </a:r>
            <a:r>
              <a:rPr lang="en-US" dirty="0"/>
              <a:t> 5.000-10.000/mm3 </a:t>
            </a:r>
            <a:r>
              <a:rPr lang="en-US" dirty="0" err="1"/>
              <a:t>kandır</a:t>
            </a:r>
            <a:r>
              <a:rPr lang="en-US" dirty="0"/>
              <a:t>. Kan </a:t>
            </a:r>
            <a:r>
              <a:rPr lang="en-US" dirty="0" err="1"/>
              <a:t>plateletleri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200.000-300.000/mm3 </a:t>
            </a:r>
            <a:r>
              <a:rPr lang="en-US" dirty="0" err="1"/>
              <a:t>sayıdadır</a:t>
            </a:r>
            <a:r>
              <a:rPr lang="tr-TR" dirty="0"/>
              <a:t>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4249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04FEC9C-E8BD-4362-92F8-704808025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8F4DBE-2896-433A-B87C-AF73DFC00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Eritrosit</a:t>
            </a:r>
            <a:r>
              <a:rPr lang="en-US" dirty="0"/>
              <a:t>, </a:t>
            </a:r>
            <a:r>
              <a:rPr lang="en-US" dirty="0" err="1"/>
              <a:t>lökosit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trombosit</a:t>
            </a:r>
            <a:r>
              <a:rPr lang="en-US" dirty="0"/>
              <a:t> </a:t>
            </a:r>
            <a:r>
              <a:rPr lang="en-US" dirty="0" err="1"/>
              <a:t>sayımlarına</a:t>
            </a:r>
            <a:r>
              <a:rPr lang="en-US" dirty="0"/>
              <a:t> </a:t>
            </a:r>
            <a:r>
              <a:rPr lang="en-US" dirty="0" err="1"/>
              <a:t>ek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hemoglobin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hemotokrit</a:t>
            </a:r>
            <a:r>
              <a:rPr lang="en-US" dirty="0"/>
              <a:t> </a:t>
            </a:r>
            <a:r>
              <a:rPr lang="en-US" dirty="0" err="1"/>
              <a:t>ölçümleri</a:t>
            </a:r>
            <a:r>
              <a:rPr lang="en-US" dirty="0"/>
              <a:t> de </a:t>
            </a:r>
            <a:r>
              <a:rPr lang="en-US" dirty="0" err="1"/>
              <a:t>organizmada</a:t>
            </a:r>
            <a:r>
              <a:rPr lang="en-US" dirty="0"/>
              <a:t> </a:t>
            </a:r>
            <a:r>
              <a:rPr lang="en-US" dirty="0" err="1"/>
              <a:t>herhangi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patolojik</a:t>
            </a:r>
            <a:r>
              <a:rPr lang="en-US" dirty="0"/>
              <a:t> </a:t>
            </a:r>
            <a:r>
              <a:rPr lang="en-US" dirty="0" err="1"/>
              <a:t>durumun</a:t>
            </a:r>
            <a:r>
              <a:rPr lang="en-US" dirty="0"/>
              <a:t> </a:t>
            </a:r>
            <a:r>
              <a:rPr lang="en-US" dirty="0" err="1"/>
              <a:t>varlığı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vermesi</a:t>
            </a:r>
            <a:r>
              <a:rPr lang="en-US" dirty="0"/>
              <a:t> </a:t>
            </a:r>
            <a:r>
              <a:rPr lang="en-US" dirty="0" err="1"/>
              <a:t>açısından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testlerdir</a:t>
            </a:r>
            <a:r>
              <a:rPr lang="tr-TR" dirty="0"/>
              <a:t>.</a:t>
            </a:r>
          </a:p>
          <a:p>
            <a:endParaRPr lang="tr-TR" dirty="0"/>
          </a:p>
          <a:p>
            <a:r>
              <a:rPr lang="en-US" dirty="0"/>
              <a:t>Hemoglobin </a:t>
            </a:r>
            <a:r>
              <a:rPr lang="en-US" dirty="0" err="1"/>
              <a:t>için</a:t>
            </a:r>
            <a:r>
              <a:rPr lang="en-US" dirty="0"/>
              <a:t> normal </a:t>
            </a:r>
            <a:r>
              <a:rPr lang="en-US" dirty="0" err="1"/>
              <a:t>ortalama</a:t>
            </a:r>
            <a:r>
              <a:rPr lang="en-US" dirty="0"/>
              <a:t> </a:t>
            </a:r>
            <a:r>
              <a:rPr lang="en-US" dirty="0" err="1"/>
              <a:t>değerler</a:t>
            </a:r>
            <a:r>
              <a:rPr lang="en-US" dirty="0"/>
              <a:t> </a:t>
            </a:r>
            <a:r>
              <a:rPr lang="en-US" dirty="0" err="1"/>
              <a:t>yetişkin</a:t>
            </a:r>
            <a:r>
              <a:rPr lang="en-US" dirty="0"/>
              <a:t> </a:t>
            </a:r>
            <a:r>
              <a:rPr lang="en-US" dirty="0" err="1"/>
              <a:t>erkeklerde</a:t>
            </a:r>
            <a:r>
              <a:rPr lang="en-US" dirty="0"/>
              <a:t> 16 g/100 ml </a:t>
            </a:r>
            <a:r>
              <a:rPr lang="en-US" dirty="0" err="1"/>
              <a:t>kan</a:t>
            </a:r>
            <a:r>
              <a:rPr lang="en-US" dirty="0"/>
              <a:t>; </a:t>
            </a:r>
            <a:r>
              <a:rPr lang="en-US" dirty="0" err="1"/>
              <a:t>yetişkin</a:t>
            </a:r>
            <a:r>
              <a:rPr lang="en-US" dirty="0"/>
              <a:t> </a:t>
            </a:r>
            <a:r>
              <a:rPr lang="en-US" dirty="0" err="1"/>
              <a:t>kadınlarda</a:t>
            </a:r>
            <a:r>
              <a:rPr lang="en-US" dirty="0"/>
              <a:t> 14.4 g/100 ml </a:t>
            </a:r>
            <a:r>
              <a:rPr lang="en-US" dirty="0" err="1"/>
              <a:t>kandır</a:t>
            </a:r>
            <a:r>
              <a:rPr lang="en-US" dirty="0"/>
              <a:t>. </a:t>
            </a:r>
            <a:endParaRPr lang="tr-TR" dirty="0"/>
          </a:p>
          <a:p>
            <a:endParaRPr lang="tr-TR" dirty="0"/>
          </a:p>
          <a:p>
            <a:r>
              <a:rPr lang="en-US" dirty="0" err="1"/>
              <a:t>Hematokrit</a:t>
            </a:r>
            <a:r>
              <a:rPr lang="en-US" dirty="0"/>
              <a:t>, </a:t>
            </a:r>
            <a:r>
              <a:rPr lang="en-US" dirty="0" err="1"/>
              <a:t>eritrositlerin</a:t>
            </a:r>
            <a:r>
              <a:rPr lang="en-US" dirty="0"/>
              <a:t> </a:t>
            </a:r>
            <a:r>
              <a:rPr lang="en-US" dirty="0" err="1"/>
              <a:t>hacminin</a:t>
            </a:r>
            <a:r>
              <a:rPr lang="en-US" dirty="0"/>
              <a:t> </a:t>
            </a:r>
            <a:r>
              <a:rPr lang="en-US" dirty="0" err="1"/>
              <a:t>tüm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hacmine</a:t>
            </a:r>
            <a:r>
              <a:rPr lang="en-US" dirty="0"/>
              <a:t> </a:t>
            </a:r>
            <a:r>
              <a:rPr lang="en-US" dirty="0" err="1"/>
              <a:t>oranının</a:t>
            </a:r>
            <a:r>
              <a:rPr lang="en-US" dirty="0"/>
              <a:t> % 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ifadesidir</a:t>
            </a:r>
            <a:r>
              <a:rPr lang="en-US" dirty="0"/>
              <a:t>. Normal </a:t>
            </a:r>
            <a:r>
              <a:rPr lang="en-US" dirty="0" err="1"/>
              <a:t>değerleri</a:t>
            </a:r>
            <a:r>
              <a:rPr lang="en-US" dirty="0"/>
              <a:t> </a:t>
            </a:r>
            <a:r>
              <a:rPr lang="en-US" dirty="0" err="1"/>
              <a:t>yetişkin</a:t>
            </a:r>
            <a:r>
              <a:rPr lang="en-US" dirty="0"/>
              <a:t> </a:t>
            </a:r>
            <a:r>
              <a:rPr lang="en-US" dirty="0" err="1"/>
              <a:t>erkeklerde</a:t>
            </a:r>
            <a:r>
              <a:rPr lang="en-US" dirty="0"/>
              <a:t> 42-52% (47%), </a:t>
            </a:r>
            <a:r>
              <a:rPr lang="en-US" dirty="0" err="1"/>
              <a:t>yetişkin</a:t>
            </a:r>
            <a:r>
              <a:rPr lang="en-US" dirty="0"/>
              <a:t> </a:t>
            </a:r>
            <a:r>
              <a:rPr lang="en-US" dirty="0" err="1"/>
              <a:t>kadınlarda</a:t>
            </a:r>
            <a:r>
              <a:rPr lang="en-US" dirty="0"/>
              <a:t> 36-46% (42%) </a:t>
            </a:r>
            <a:r>
              <a:rPr lang="en-US" dirty="0" err="1"/>
              <a:t>şeklindedir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613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A02541-45F9-4071-817F-E23235B1B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5EA74C-EEA9-401A-8FCA-D791B0B47C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Hematokrit</a:t>
            </a:r>
            <a:r>
              <a:rPr lang="en-US" dirty="0"/>
              <a:t>, </a:t>
            </a:r>
            <a:r>
              <a:rPr lang="en-US" dirty="0" err="1"/>
              <a:t>eritrositlerin</a:t>
            </a:r>
            <a:r>
              <a:rPr lang="en-US" dirty="0"/>
              <a:t> </a:t>
            </a:r>
            <a:r>
              <a:rPr lang="en-US" dirty="0" err="1"/>
              <a:t>hacminin</a:t>
            </a:r>
            <a:r>
              <a:rPr lang="en-US" dirty="0"/>
              <a:t> </a:t>
            </a:r>
            <a:r>
              <a:rPr lang="en-US" dirty="0" err="1"/>
              <a:t>tüm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hacmine</a:t>
            </a:r>
            <a:r>
              <a:rPr lang="en-US" dirty="0"/>
              <a:t> </a:t>
            </a:r>
            <a:r>
              <a:rPr lang="en-US" dirty="0" err="1"/>
              <a:t>oranının</a:t>
            </a:r>
            <a:r>
              <a:rPr lang="en-US" dirty="0"/>
              <a:t> % 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ifadesidir</a:t>
            </a:r>
            <a:r>
              <a:rPr lang="en-US" dirty="0"/>
              <a:t>. </a:t>
            </a:r>
            <a:endParaRPr lang="tr-TR" dirty="0"/>
          </a:p>
          <a:p>
            <a:endParaRPr lang="tr-TR" dirty="0"/>
          </a:p>
          <a:p>
            <a:r>
              <a:rPr lang="tr-TR" dirty="0"/>
              <a:t>Artan </a:t>
            </a:r>
            <a:r>
              <a:rPr lang="tr-TR" dirty="0" err="1"/>
              <a:t>hematokrit</a:t>
            </a:r>
            <a:r>
              <a:rPr lang="tr-TR" dirty="0"/>
              <a:t> ile doku </a:t>
            </a:r>
            <a:r>
              <a:rPr lang="tr-TR" dirty="0" err="1"/>
              <a:t>oksijenasyonu</a:t>
            </a:r>
            <a:r>
              <a:rPr lang="tr-TR" dirty="0"/>
              <a:t> teorik olarak artmalıdır. Bununla birlikte, </a:t>
            </a:r>
            <a:r>
              <a:rPr lang="tr-TR" dirty="0" err="1"/>
              <a:t>hematokritin</a:t>
            </a:r>
            <a:r>
              <a:rPr lang="tr-TR" dirty="0"/>
              <a:t> artması, kanın </a:t>
            </a:r>
            <a:r>
              <a:rPr lang="tr-TR" dirty="0" err="1"/>
              <a:t>mikrovaskülatürden</a:t>
            </a:r>
            <a:r>
              <a:rPr lang="tr-TR" dirty="0"/>
              <a:t> akışını azaltan ve böylece doku oksijenlenmesini azaltan görünür kan viskozitesini de arttırır. Bu iki karşıt etkinin birbirini dengelediği bir </a:t>
            </a:r>
            <a:r>
              <a:rPr lang="tr-TR" dirty="0" err="1"/>
              <a:t>hematokrit</a:t>
            </a:r>
            <a:r>
              <a:rPr lang="tr-TR" dirty="0"/>
              <a:t> değeri, doku oksijenlenmesini en üst düzeye çıkaran optimal </a:t>
            </a:r>
            <a:r>
              <a:rPr lang="tr-TR" dirty="0" err="1"/>
              <a:t>hematokriti</a:t>
            </a:r>
            <a:r>
              <a:rPr lang="tr-TR" dirty="0"/>
              <a:t> temsil eder.</a:t>
            </a:r>
          </a:p>
        </p:txBody>
      </p:sp>
    </p:spTree>
    <p:extLst>
      <p:ext uri="{BB962C8B-B14F-4D97-AF65-F5344CB8AC3E}">
        <p14:creationId xmlns:p14="http://schemas.microsoft.com/office/powerpoint/2010/main" val="3845838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FFABC6E-FEC6-476D-8E4C-E5B182F03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D209CA-B1CE-4591-BE0D-6318637535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Eritrosit, hemoglobin ve </a:t>
            </a:r>
            <a:r>
              <a:rPr lang="tr-TR" dirty="0" err="1"/>
              <a:t>hematokritin</a:t>
            </a:r>
            <a:r>
              <a:rPr lang="tr-TR" dirty="0"/>
              <a:t> arttığı durumlar (</a:t>
            </a:r>
            <a:r>
              <a:rPr lang="tr-TR" dirty="0" err="1"/>
              <a:t>polisitemi</a:t>
            </a:r>
            <a:r>
              <a:rPr lang="tr-TR" dirty="0"/>
              <a:t>); </a:t>
            </a:r>
          </a:p>
          <a:p>
            <a:pPr lvl="1"/>
            <a:r>
              <a:rPr lang="tr-TR" sz="2200" dirty="0"/>
              <a:t>yüksek yerlerde yaşam, </a:t>
            </a:r>
          </a:p>
          <a:p>
            <a:pPr lvl="1"/>
            <a:r>
              <a:rPr lang="tr-TR" sz="2200" dirty="0" err="1"/>
              <a:t>pick-wick</a:t>
            </a:r>
            <a:r>
              <a:rPr lang="tr-TR" sz="2200" dirty="0"/>
              <a:t> sendromu, </a:t>
            </a:r>
          </a:p>
          <a:p>
            <a:pPr lvl="1"/>
            <a:r>
              <a:rPr lang="tr-TR" sz="2200" dirty="0" err="1"/>
              <a:t>diüretik</a:t>
            </a:r>
            <a:r>
              <a:rPr lang="tr-TR" sz="2200" dirty="0"/>
              <a:t> tedavisi</a:t>
            </a:r>
          </a:p>
          <a:p>
            <a:endParaRPr lang="tr-TR" dirty="0"/>
          </a:p>
          <a:p>
            <a:r>
              <a:rPr lang="tr-TR" dirty="0"/>
              <a:t>Eritrosit, hemoglobin ve </a:t>
            </a:r>
            <a:r>
              <a:rPr lang="tr-TR" dirty="0" err="1"/>
              <a:t>hematokritin</a:t>
            </a:r>
            <a:r>
              <a:rPr lang="tr-TR" dirty="0"/>
              <a:t> azaldığı durumlar (anemi ve </a:t>
            </a:r>
            <a:r>
              <a:rPr lang="tr-TR" dirty="0" err="1"/>
              <a:t>oligositemi</a:t>
            </a:r>
            <a:r>
              <a:rPr lang="tr-TR" dirty="0"/>
              <a:t>);</a:t>
            </a:r>
          </a:p>
          <a:p>
            <a:pPr lvl="1"/>
            <a:r>
              <a:rPr lang="en-US" sz="2200" dirty="0" err="1"/>
              <a:t>eritrosit</a:t>
            </a:r>
            <a:r>
              <a:rPr lang="en-US" sz="2200" dirty="0"/>
              <a:t> </a:t>
            </a:r>
            <a:r>
              <a:rPr lang="en-US" sz="2200" dirty="0" err="1"/>
              <a:t>yapım</a:t>
            </a:r>
            <a:r>
              <a:rPr lang="en-US" sz="2200" dirty="0"/>
              <a:t> </a:t>
            </a:r>
            <a:r>
              <a:rPr lang="en-US" sz="2200" dirty="0" err="1"/>
              <a:t>bozuklukları</a:t>
            </a:r>
            <a:r>
              <a:rPr lang="en-US" sz="2200" dirty="0"/>
              <a:t>, </a:t>
            </a:r>
            <a:endParaRPr lang="tr-TR" sz="2200" dirty="0"/>
          </a:p>
          <a:p>
            <a:pPr lvl="1"/>
            <a:r>
              <a:rPr lang="en-US" sz="2200" dirty="0" err="1"/>
              <a:t>eritrosit</a:t>
            </a:r>
            <a:r>
              <a:rPr lang="en-US" sz="2200" dirty="0"/>
              <a:t> </a:t>
            </a:r>
            <a:r>
              <a:rPr lang="en-US" sz="2200" dirty="0" err="1"/>
              <a:t>yıkımının</a:t>
            </a:r>
            <a:r>
              <a:rPr lang="en-US" sz="2200" dirty="0"/>
              <a:t> </a:t>
            </a:r>
            <a:r>
              <a:rPr lang="en-US" sz="2200" dirty="0" err="1"/>
              <a:t>arttığı</a:t>
            </a:r>
            <a:r>
              <a:rPr lang="tr-TR" sz="2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36930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3056C68-2C44-464E-A72E-4F8407CB8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620E394-B3C9-43B5-8D60-5B50F9EE3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Lökositlerin</a:t>
            </a:r>
            <a:r>
              <a:rPr lang="en-US" dirty="0"/>
              <a:t> </a:t>
            </a:r>
            <a:r>
              <a:rPr lang="en-US" dirty="0" err="1"/>
              <a:t>arttığı</a:t>
            </a:r>
            <a:r>
              <a:rPr lang="en-US" dirty="0"/>
              <a:t> </a:t>
            </a:r>
            <a:r>
              <a:rPr lang="en-US" dirty="0" err="1"/>
              <a:t>durumlar</a:t>
            </a:r>
            <a:r>
              <a:rPr lang="en-US" dirty="0"/>
              <a:t> (</a:t>
            </a:r>
            <a:r>
              <a:rPr lang="en-US" dirty="0" err="1"/>
              <a:t>lökositoz</a:t>
            </a:r>
            <a:r>
              <a:rPr lang="en-US" dirty="0"/>
              <a:t>)</a:t>
            </a:r>
            <a:r>
              <a:rPr lang="tr-TR" dirty="0"/>
              <a:t>;</a:t>
            </a:r>
          </a:p>
          <a:p>
            <a:pPr lvl="1"/>
            <a:r>
              <a:rPr lang="en-US" sz="2200" dirty="0" err="1"/>
              <a:t>akut</a:t>
            </a:r>
            <a:r>
              <a:rPr lang="en-US" sz="2200" dirty="0"/>
              <a:t> </a:t>
            </a:r>
            <a:r>
              <a:rPr lang="en-US" sz="2200" dirty="0" err="1"/>
              <a:t>ve</a:t>
            </a:r>
            <a:r>
              <a:rPr lang="en-US" sz="2200" dirty="0"/>
              <a:t> </a:t>
            </a:r>
            <a:r>
              <a:rPr lang="en-US" sz="2200" dirty="0" err="1"/>
              <a:t>lokal</a:t>
            </a:r>
            <a:r>
              <a:rPr lang="en-US" sz="2200" dirty="0"/>
              <a:t> </a:t>
            </a:r>
            <a:r>
              <a:rPr lang="en-US" sz="2200" dirty="0" err="1"/>
              <a:t>iltihaplar</a:t>
            </a:r>
            <a:endParaRPr lang="tr-TR" sz="2200" dirty="0"/>
          </a:p>
          <a:p>
            <a:pPr lvl="1"/>
            <a:r>
              <a:rPr lang="en-US" sz="2200" dirty="0" err="1"/>
              <a:t>Yanıklar</a:t>
            </a:r>
            <a:endParaRPr lang="tr-TR" sz="2200" dirty="0"/>
          </a:p>
          <a:p>
            <a:pPr lvl="1"/>
            <a:r>
              <a:rPr lang="tr-TR" sz="2200" dirty="0" err="1"/>
              <a:t>Tüberkiloz</a:t>
            </a:r>
            <a:endParaRPr lang="tr-TR" sz="2200" dirty="0"/>
          </a:p>
          <a:p>
            <a:pPr marL="114300" indent="0">
              <a:buNone/>
            </a:pPr>
            <a:endParaRPr lang="tr-TR" dirty="0"/>
          </a:p>
          <a:p>
            <a:r>
              <a:rPr lang="en-US" dirty="0" err="1"/>
              <a:t>Lökositlerin</a:t>
            </a:r>
            <a:r>
              <a:rPr lang="en-US" dirty="0"/>
              <a:t> </a:t>
            </a:r>
            <a:r>
              <a:rPr lang="en-US" dirty="0" err="1"/>
              <a:t>azaldığı</a:t>
            </a:r>
            <a:r>
              <a:rPr lang="en-US" dirty="0"/>
              <a:t> </a:t>
            </a:r>
            <a:r>
              <a:rPr lang="en-US" dirty="0" err="1"/>
              <a:t>durumlar</a:t>
            </a:r>
            <a:r>
              <a:rPr lang="en-US" dirty="0"/>
              <a:t> (</a:t>
            </a:r>
            <a:r>
              <a:rPr lang="en-US" dirty="0" err="1"/>
              <a:t>lökopeni</a:t>
            </a:r>
            <a:r>
              <a:rPr lang="en-US" dirty="0"/>
              <a:t>);</a:t>
            </a:r>
            <a:endParaRPr lang="tr-TR" dirty="0"/>
          </a:p>
          <a:p>
            <a:pPr lvl="1"/>
            <a:r>
              <a:rPr lang="en-US" sz="2200" dirty="0" err="1"/>
              <a:t>aplastik</a:t>
            </a:r>
            <a:r>
              <a:rPr lang="en-US" sz="2200" dirty="0"/>
              <a:t> </a:t>
            </a:r>
            <a:r>
              <a:rPr lang="en-US" sz="2200" dirty="0" err="1"/>
              <a:t>anemi</a:t>
            </a:r>
            <a:r>
              <a:rPr lang="en-US" sz="2200" dirty="0"/>
              <a:t>, </a:t>
            </a:r>
            <a:endParaRPr lang="tr-TR" sz="2200" dirty="0"/>
          </a:p>
          <a:p>
            <a:pPr lvl="1"/>
            <a:r>
              <a:rPr lang="en-US" sz="2200" dirty="0" err="1"/>
              <a:t>myelosikleroz</a:t>
            </a:r>
            <a:r>
              <a:rPr lang="en-US" sz="2200" dirty="0"/>
              <a:t>, </a:t>
            </a:r>
            <a:endParaRPr lang="tr-TR" sz="2200" dirty="0"/>
          </a:p>
          <a:p>
            <a:pPr lvl="1"/>
            <a:r>
              <a:rPr lang="en-US" sz="2200" dirty="0" err="1"/>
              <a:t>anaflaktik</a:t>
            </a:r>
            <a:r>
              <a:rPr lang="en-US" sz="2200" dirty="0"/>
              <a:t> </a:t>
            </a:r>
            <a:r>
              <a:rPr lang="en-US" sz="2200" dirty="0" err="1"/>
              <a:t>şok</a:t>
            </a:r>
            <a:r>
              <a:rPr lang="en-US" sz="2200" dirty="0"/>
              <a:t>,</a:t>
            </a:r>
            <a:endParaRPr lang="tr-TR" sz="2200" dirty="0"/>
          </a:p>
          <a:p>
            <a:endParaRPr lang="tr-TR" dirty="0"/>
          </a:p>
          <a:p>
            <a:pPr marL="411480" lvl="1" indent="0">
              <a:buNone/>
            </a:pPr>
            <a:endParaRPr lang="tr-TR" dirty="0"/>
          </a:p>
          <a:p>
            <a:pPr marL="41148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5210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Kanda </a:t>
            </a:r>
            <a:r>
              <a:rPr lang="en-US" b="1" dirty="0" err="1"/>
              <a:t>eritrosit</a:t>
            </a:r>
            <a:r>
              <a:rPr lang="en-US" b="1" dirty="0"/>
              <a:t> </a:t>
            </a:r>
            <a:r>
              <a:rPr lang="en-US" b="1" dirty="0" err="1"/>
              <a:t>sayımı</a:t>
            </a:r>
            <a:r>
              <a:rPr lang="en-US" b="1" dirty="0"/>
              <a:t>:</a:t>
            </a:r>
            <a:br>
              <a:rPr lang="tr-TR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783" y="1039283"/>
            <a:ext cx="7882468" cy="5130801"/>
          </a:xfrm>
        </p:spPr>
        <p:txBody>
          <a:bodyPr>
            <a:noAutofit/>
          </a:bodyPr>
          <a:lstStyle/>
          <a:p>
            <a:pPr indent="-342900" hangingPunct="0">
              <a:buAutoNum type="arabicPeriod"/>
            </a:pPr>
            <a:r>
              <a:rPr lang="en-US" sz="1800" dirty="0" err="1">
                <a:cs typeface="Times New Roman"/>
              </a:rPr>
              <a:t>Kan</a:t>
            </a:r>
            <a:r>
              <a:rPr lang="en-US" sz="1800" dirty="0">
                <a:cs typeface="Times New Roman"/>
              </a:rPr>
              <a:t> </a:t>
            </a:r>
            <a:r>
              <a:rPr lang="en-US" sz="1800" dirty="0" err="1">
                <a:cs typeface="Times New Roman"/>
              </a:rPr>
              <a:t>alınacak</a:t>
            </a:r>
            <a:r>
              <a:rPr lang="en-US" sz="1800" dirty="0">
                <a:cs typeface="Times New Roman"/>
              </a:rPr>
              <a:t> </a:t>
            </a:r>
            <a:r>
              <a:rPr lang="en-US" sz="1800" dirty="0" err="1">
                <a:cs typeface="Times New Roman"/>
              </a:rPr>
              <a:t>parmak</a:t>
            </a:r>
            <a:r>
              <a:rPr lang="en-US" sz="1800" dirty="0">
                <a:cs typeface="Times New Roman"/>
              </a:rPr>
              <a:t> </a:t>
            </a:r>
            <a:r>
              <a:rPr lang="en-US" sz="1800" dirty="0" err="1">
                <a:cs typeface="Times New Roman"/>
              </a:rPr>
              <a:t>delinir</a:t>
            </a:r>
            <a:r>
              <a:rPr lang="en-US" sz="1800" dirty="0">
                <a:cs typeface="Times New Roman"/>
              </a:rPr>
              <a:t> </a:t>
            </a:r>
            <a:r>
              <a:rPr lang="en-US" sz="1800" dirty="0" err="1">
                <a:cs typeface="Times New Roman"/>
              </a:rPr>
              <a:t>ve</a:t>
            </a:r>
            <a:r>
              <a:rPr lang="tr-TR" sz="1800" dirty="0">
                <a:cs typeface="Times New Roman"/>
              </a:rPr>
              <a:t> kan 1/100 oranında eritrosit sulandırma çözeltisi ile </a:t>
            </a:r>
            <a:r>
              <a:rPr lang="tr-TR" sz="1800" dirty="0" err="1">
                <a:cs typeface="Times New Roman"/>
              </a:rPr>
              <a:t>seyreltilirek</a:t>
            </a:r>
            <a:r>
              <a:rPr lang="tr-TR" sz="1800" dirty="0">
                <a:cs typeface="Times New Roman"/>
              </a:rPr>
              <a:t> </a:t>
            </a:r>
            <a:r>
              <a:rPr lang="pt-BR" sz="1800" dirty="0"/>
              <a:t>lama </a:t>
            </a:r>
            <a:r>
              <a:rPr lang="pt-BR" sz="1800" dirty="0" err="1"/>
              <a:t>yayılır</a:t>
            </a:r>
            <a:r>
              <a:rPr lang="tr-TR" sz="1800" dirty="0"/>
              <a:t> </a:t>
            </a:r>
            <a:r>
              <a:rPr lang="tr-TR" sz="1800" dirty="0">
                <a:cs typeface="Times New Roman"/>
              </a:rPr>
              <a:t>ve lamel ile kapatılır.</a:t>
            </a:r>
          </a:p>
          <a:p>
            <a:pPr indent="-342900" hangingPunct="0">
              <a:buAutoNum type="arabicPeriod"/>
            </a:pPr>
            <a:r>
              <a:rPr lang="tr-TR" sz="1800" dirty="0">
                <a:cs typeface="Times New Roman"/>
              </a:rPr>
              <a:t>Eritrosit sayımının yapıldığı, kenarı 1/20 mm olan karelerden en az 16 tane sayılıp ortalama alınır. Bulunan rakam 400.000 ile çarpılır. Çünkü;</a:t>
            </a:r>
          </a:p>
          <a:p>
            <a:pPr marL="0" indent="0" hangingPunct="0">
              <a:buNone/>
            </a:pPr>
            <a:r>
              <a:rPr lang="tr-TR" sz="1800" dirty="0">
                <a:cs typeface="Times New Roman"/>
              </a:rPr>
              <a:t>       Kenarı 1/20 mm olan karenin hacmi= 1/20  x 1/20 x 1/10</a:t>
            </a:r>
            <a:br>
              <a:rPr lang="tr-TR" sz="1800" dirty="0">
                <a:cs typeface="Times New Roman"/>
              </a:rPr>
            </a:br>
            <a:r>
              <a:rPr lang="tr-TR" sz="1800" dirty="0">
                <a:cs typeface="Times New Roman"/>
              </a:rPr>
              <a:t>       </a:t>
            </a:r>
            <a:r>
              <a:rPr lang="pt-BR" sz="1800" dirty="0" err="1">
                <a:cs typeface="Times New Roman"/>
              </a:rPr>
              <a:t>Sulandırma</a:t>
            </a:r>
            <a:r>
              <a:rPr lang="pt-BR" sz="1800" dirty="0">
                <a:cs typeface="Times New Roman"/>
              </a:rPr>
              <a:t> </a:t>
            </a:r>
            <a:r>
              <a:rPr lang="pt-BR" sz="1800" dirty="0" err="1">
                <a:cs typeface="Times New Roman"/>
              </a:rPr>
              <a:t>oranı</a:t>
            </a:r>
            <a:r>
              <a:rPr lang="pt-BR" sz="1800" dirty="0">
                <a:cs typeface="Times New Roman"/>
              </a:rPr>
              <a:t> = 1/100</a:t>
            </a:r>
            <a:endParaRPr lang="tr-TR" sz="1800" dirty="0">
              <a:cs typeface="Times New Roman"/>
            </a:endParaRPr>
          </a:p>
          <a:p>
            <a:pPr marL="0" indent="0" hangingPunct="0">
              <a:buNone/>
            </a:pPr>
            <a:endParaRPr lang="tr-TR" sz="1800" dirty="0">
              <a:cs typeface="Times New Roman"/>
            </a:endParaRPr>
          </a:p>
          <a:p>
            <a:pPr marL="0" indent="0" hangingPunct="0">
              <a:buNone/>
            </a:pPr>
            <a:r>
              <a:rPr lang="tr-TR" sz="1800" dirty="0">
                <a:cs typeface="Times New Roman"/>
              </a:rPr>
              <a:t>Bundan dolayı;</a:t>
            </a:r>
          </a:p>
          <a:p>
            <a:pPr marL="0" indent="0" hangingPunct="0">
              <a:buNone/>
            </a:pPr>
            <a:r>
              <a:rPr lang="tr-TR" sz="1800" dirty="0">
                <a:cs typeface="Times New Roman"/>
              </a:rPr>
              <a:t>  1/20  x  1/20   x   1/10   x   1/100 = 1/400.000 mm3 kanda sayım yapılır.</a:t>
            </a:r>
          </a:p>
          <a:p>
            <a:pPr marL="0" indent="0" hangingPunct="0">
              <a:buNone/>
            </a:pPr>
            <a:r>
              <a:rPr lang="tr-TR" sz="1800" dirty="0">
                <a:cs typeface="Times New Roman"/>
              </a:rPr>
              <a:t>  1/400.000 mm3 kanda                         A eritrosit varsa</a:t>
            </a:r>
          </a:p>
          <a:p>
            <a:pPr marL="0" indent="0" hangingPunct="0">
              <a:buNone/>
            </a:pPr>
            <a:r>
              <a:rPr lang="tr-TR" sz="1800" dirty="0">
                <a:cs typeface="Times New Roman"/>
              </a:rPr>
              <a:t>   1 mm3 kanda                      	             X eritrosit vardır.</a:t>
            </a:r>
            <a:br>
              <a:rPr lang="tr-TR" sz="1800" dirty="0">
                <a:cs typeface="Times New Roman"/>
              </a:rPr>
            </a:br>
            <a:br>
              <a:rPr lang="tr-TR" sz="1800" dirty="0">
                <a:cs typeface="Times New Roman"/>
              </a:rPr>
            </a:br>
            <a:endParaRPr lang="tr-TR" sz="1800" dirty="0">
              <a:cs typeface="Times New Roman"/>
            </a:endParaRPr>
          </a:p>
          <a:p>
            <a:pPr marL="0" indent="0" hangingPunct="0">
              <a:buNone/>
            </a:pPr>
            <a:r>
              <a:rPr lang="tr-TR" sz="1800" dirty="0">
                <a:cs typeface="Times New Roman"/>
              </a:rPr>
              <a:t>                             </a:t>
            </a:r>
            <a:r>
              <a:rPr lang="pt-BR" sz="1800" dirty="0">
                <a:cs typeface="Times New Roman"/>
              </a:rPr>
              <a:t>A  </a:t>
            </a:r>
            <a:r>
              <a:rPr lang="pt-BR" sz="1800" dirty="0" err="1">
                <a:cs typeface="Times New Roman"/>
              </a:rPr>
              <a:t>x</a:t>
            </a:r>
            <a:r>
              <a:rPr lang="pt-BR" sz="1800" dirty="0">
                <a:cs typeface="Times New Roman"/>
              </a:rPr>
              <a:t>  1</a:t>
            </a:r>
            <a:endParaRPr lang="tr-TR" sz="1800" dirty="0">
              <a:cs typeface="Times New Roman"/>
            </a:endParaRPr>
          </a:p>
          <a:p>
            <a:pPr marL="0" indent="0" hangingPunct="0">
              <a:buNone/>
            </a:pPr>
            <a:r>
              <a:rPr lang="pt-BR" sz="1800" dirty="0">
                <a:cs typeface="Times New Roman"/>
              </a:rPr>
              <a:t>                    </a:t>
            </a:r>
            <a:r>
              <a:rPr lang="pt-BR" sz="1800" dirty="0" err="1">
                <a:cs typeface="Times New Roman"/>
              </a:rPr>
              <a:t>X</a:t>
            </a:r>
            <a:r>
              <a:rPr lang="pt-BR" sz="1800" dirty="0">
                <a:cs typeface="Times New Roman"/>
              </a:rPr>
              <a:t>=---------------      </a:t>
            </a:r>
            <a:r>
              <a:rPr lang="pt-BR" sz="1800" dirty="0" err="1">
                <a:cs typeface="Times New Roman"/>
              </a:rPr>
              <a:t>ise</a:t>
            </a:r>
            <a:r>
              <a:rPr lang="pt-BR" sz="1800" dirty="0">
                <a:cs typeface="Times New Roman"/>
              </a:rPr>
              <a:t>      </a:t>
            </a:r>
            <a:r>
              <a:rPr lang="pt-BR" sz="1800" dirty="0" err="1">
                <a:cs typeface="Times New Roman"/>
              </a:rPr>
              <a:t>X</a:t>
            </a:r>
            <a:r>
              <a:rPr lang="pt-BR" sz="1800" dirty="0">
                <a:cs typeface="Times New Roman"/>
              </a:rPr>
              <a:t>= A </a:t>
            </a:r>
            <a:r>
              <a:rPr lang="pt-BR" sz="1800" dirty="0" err="1">
                <a:cs typeface="Times New Roman"/>
              </a:rPr>
              <a:t>x</a:t>
            </a:r>
            <a:r>
              <a:rPr lang="pt-BR" sz="1800" dirty="0">
                <a:cs typeface="Times New Roman"/>
              </a:rPr>
              <a:t> 400.000 </a:t>
            </a:r>
            <a:r>
              <a:rPr lang="pt-BR" sz="1800" dirty="0" err="1">
                <a:cs typeface="Times New Roman"/>
              </a:rPr>
              <a:t>olur</a:t>
            </a:r>
            <a:r>
              <a:rPr lang="pt-BR" sz="1800" dirty="0">
                <a:cs typeface="Times New Roman"/>
              </a:rPr>
              <a:t>.</a:t>
            </a:r>
            <a:endParaRPr lang="tr-TR" sz="1800" dirty="0">
              <a:cs typeface="Times New Roman"/>
            </a:endParaRPr>
          </a:p>
          <a:p>
            <a:pPr marL="0" indent="0" hangingPunct="0">
              <a:buNone/>
            </a:pPr>
            <a:r>
              <a:rPr lang="pt-BR" sz="1800" dirty="0">
                <a:cs typeface="Times New Roman"/>
              </a:rPr>
              <a:t>                          1/400.000</a:t>
            </a:r>
            <a:endParaRPr lang="tr-TR" sz="1800" dirty="0">
              <a:cs typeface="Times New Roman"/>
            </a:endParaRPr>
          </a:p>
          <a:p>
            <a:pPr marL="0" indent="0" hangingPunct="0">
              <a:buNone/>
            </a:pPr>
            <a:r>
              <a:rPr lang="pt-BR" sz="1800" dirty="0">
                <a:cs typeface="Times New Roman"/>
              </a:rPr>
              <a:t> </a:t>
            </a:r>
            <a:endParaRPr lang="tr-TR" sz="1800" dirty="0">
              <a:cs typeface="Times New Roman"/>
            </a:endParaRPr>
          </a:p>
          <a:p>
            <a:pPr marL="0" indent="0" hangingPunct="0">
              <a:buNone/>
            </a:pPr>
            <a:r>
              <a:rPr lang="pt-BR" sz="1800" dirty="0"/>
              <a:t> </a:t>
            </a:r>
            <a:endParaRPr lang="tr-TR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2327701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531</TotalTime>
  <Words>795</Words>
  <Application>Microsoft Office PowerPoint</Application>
  <PresentationFormat>Ekran Gösterisi (4:3)</PresentationFormat>
  <Paragraphs>91</Paragraphs>
  <Slides>15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Calibri</vt:lpstr>
      <vt:lpstr>Cambria</vt:lpstr>
      <vt:lpstr>Adjacency</vt:lpstr>
      <vt:lpstr>KAN TESTLERİ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Kanda eritrosit sayımı: </vt:lpstr>
      <vt:lpstr>Kanda lökosit sayımı</vt:lpstr>
      <vt:lpstr>Sahli Yöntemi ile Hemoglobin Tayini: </vt:lpstr>
      <vt:lpstr>Deneyin Yapılışı:</vt:lpstr>
      <vt:lpstr>Hemotokrit Tayini: </vt:lpstr>
      <vt:lpstr>Deneyin Yapılışı:</vt:lpstr>
      <vt:lpstr>Referanslar</vt:lpstr>
    </vt:vector>
  </TitlesOfParts>
  <Company>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 testleri</dc:title>
  <dc:creator>ecem kaya</dc:creator>
  <cp:lastModifiedBy>Nuri Özmen</cp:lastModifiedBy>
  <cp:revision>24</cp:revision>
  <dcterms:created xsi:type="dcterms:W3CDTF">2017-12-17T19:06:59Z</dcterms:created>
  <dcterms:modified xsi:type="dcterms:W3CDTF">2020-05-07T08:11:00Z</dcterms:modified>
</cp:coreProperties>
</file>