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3" r:id="rId4"/>
    <p:sldId id="1084" r:id="rId5"/>
    <p:sldId id="1085" r:id="rId6"/>
    <p:sldId id="1086" r:id="rId7"/>
    <p:sldId id="1087" r:id="rId8"/>
    <p:sldId id="1088" r:id="rId9"/>
    <p:sldId id="1089" r:id="rId10"/>
    <p:sldId id="1090"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5185FB67-13BD-4A07-A42B-F2DDB568A1B4}" type="slidenum">
              <a:rPr lang="en-US" smtClean="0"/>
              <a:t>6</a:t>
            </a:fld>
            <a:endParaRPr lang="en-US"/>
          </a:p>
        </p:txBody>
      </p:sp>
    </p:spTree>
    <p:extLst>
      <p:ext uri="{BB962C8B-B14F-4D97-AF65-F5344CB8AC3E}">
        <p14:creationId xmlns:p14="http://schemas.microsoft.com/office/powerpoint/2010/main" val="1260010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5185FB67-13BD-4A07-A42B-F2DDB568A1B4}" type="slidenum">
              <a:rPr lang="en-US" smtClean="0"/>
              <a:t>7</a:t>
            </a:fld>
            <a:endParaRPr lang="en-US"/>
          </a:p>
        </p:txBody>
      </p:sp>
    </p:spTree>
    <p:extLst>
      <p:ext uri="{BB962C8B-B14F-4D97-AF65-F5344CB8AC3E}">
        <p14:creationId xmlns:p14="http://schemas.microsoft.com/office/powerpoint/2010/main" val="26420880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5185FB67-13BD-4A07-A42B-F2DDB568A1B4}" type="slidenum">
              <a:rPr lang="en-US" smtClean="0"/>
              <a:t>8</a:t>
            </a:fld>
            <a:endParaRPr lang="en-US"/>
          </a:p>
        </p:txBody>
      </p:sp>
    </p:spTree>
    <p:extLst>
      <p:ext uri="{BB962C8B-B14F-4D97-AF65-F5344CB8AC3E}">
        <p14:creationId xmlns:p14="http://schemas.microsoft.com/office/powerpoint/2010/main" val="437541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291646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1" y="2425681"/>
            <a:ext cx="7473757" cy="1717393"/>
          </a:xfrm>
          <a:prstGeom prst="rect">
            <a:avLst/>
          </a:prstGeom>
        </p:spPr>
        <p:txBody>
          <a:bodyPr wrap="square">
            <a:spAutoFit/>
          </a:bodyPr>
          <a:lstStyle/>
          <a:p>
            <a:pPr marL="0" lvl="1" algn="ctr">
              <a:spcBef>
                <a:spcPct val="20000"/>
              </a:spcBef>
              <a:buClr>
                <a:schemeClr val="accent1"/>
              </a:buClr>
            </a:pPr>
            <a:r>
              <a:rPr lang="tr-TR" sz="2400" b="1" dirty="0"/>
              <a:t>GGY306</a:t>
            </a:r>
          </a:p>
          <a:p>
            <a:pPr marL="0" lvl="1" algn="ctr">
              <a:spcBef>
                <a:spcPct val="20000"/>
              </a:spcBef>
              <a:buClr>
                <a:schemeClr val="accent1"/>
              </a:buClr>
            </a:pPr>
            <a:r>
              <a:rPr lang="tr-TR" sz="2400" b="1" dirty="0"/>
              <a:t>Sermaye Piyasası Kurulu ve Piyasa Kavramları, Sermaye Piyasası Faaliyetleri, Aracı Kurumlar</a:t>
            </a:r>
          </a:p>
          <a:p>
            <a:pPr marL="0" lvl="1" algn="ctr">
              <a:spcBef>
                <a:spcPct val="20000"/>
              </a:spcBef>
              <a:buClr>
                <a:schemeClr val="accent1"/>
              </a:buClr>
            </a:pPr>
            <a:endParaRPr lang="tr-TR" sz="2400" b="1" dirty="0">
              <a:solidFill>
                <a:schemeClr val="tx2"/>
              </a:solidFill>
            </a:endParaRPr>
          </a:p>
        </p:txBody>
      </p:sp>
    </p:spTree>
    <p:extLst>
      <p:ext uri="{BB962C8B-B14F-4D97-AF65-F5344CB8AC3E}">
        <p14:creationId xmlns:p14="http://schemas.microsoft.com/office/powerpoint/2010/main" val="32831917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69332"/>
          </a:xfrm>
          <a:prstGeom prst="rect">
            <a:avLst/>
          </a:prstGeom>
        </p:spPr>
        <p:txBody>
          <a:bodyPr wrap="square">
            <a:spAutoFit/>
          </a:bodyPr>
          <a:lstStyle/>
          <a:p>
            <a:pPr marL="0" lvl="1" algn="ctr">
              <a:spcBef>
                <a:spcPct val="20000"/>
              </a:spcBef>
              <a:buClr>
                <a:schemeClr val="accent1"/>
              </a:buClr>
            </a:pPr>
            <a:r>
              <a:rPr lang="tr-TR" b="1" dirty="0"/>
              <a:t>Piyasa Kavramı</a:t>
            </a:r>
          </a:p>
        </p:txBody>
      </p:sp>
      <p:sp>
        <p:nvSpPr>
          <p:cNvPr id="4" name="Dikdörtgen 3"/>
          <p:cNvSpPr/>
          <p:nvPr/>
        </p:nvSpPr>
        <p:spPr>
          <a:xfrm>
            <a:off x="782857" y="1703100"/>
            <a:ext cx="7557471" cy="2632131"/>
          </a:xfrm>
          <a:prstGeom prst="rect">
            <a:avLst/>
          </a:prstGeom>
        </p:spPr>
        <p:txBody>
          <a:bodyPr wrap="square">
            <a:spAutoFit/>
          </a:bodyPr>
          <a:lstStyle/>
          <a:p>
            <a:pPr algn="ctr">
              <a:lnSpc>
                <a:spcPct val="150000"/>
              </a:lnSpc>
              <a:spcBef>
                <a:spcPts val="450"/>
              </a:spcBef>
              <a:spcAft>
                <a:spcPts val="450"/>
              </a:spcAft>
            </a:pPr>
            <a:endParaRPr lang="tr-TR" sz="825" b="1" spc="-38" dirty="0">
              <a:solidFill>
                <a:srgbClr val="000000"/>
              </a:solidFill>
              <a:latin typeface="Trebuchet MS" panose="020B0603020202020204" pitchFamily="34" charset="0"/>
              <a:ea typeface="Trebuchet MS" panose="020B0603020202020204" pitchFamily="34" charset="0"/>
              <a:cs typeface="Trebuchet MS" panose="020B0603020202020204" pitchFamily="34" charset="0"/>
            </a:endParaRPr>
          </a:p>
          <a:p>
            <a:pPr algn="just"/>
            <a:r>
              <a:rPr lang="tr-TR" sz="1350" dirty="0"/>
              <a:t>Genel olarak piyasalar, malların paraya veya paranın mala dönüştüğü yerlerdir. Finansal piyasalar ise fon arz ve talebi söz konusu olduğunda fon akımlarını düzenleyen kurumlar ve bunları düzenleyen kurallardan oluşan piyasalardır. En geniş anlatımla finansal piyasalar, menkul kıymetlerin değişime uğradığı yerler olarak tanımlanabilir. Finansal piyasaların fonksiyonlarını şu şekilde özetlemek mümkündür:</a:t>
            </a:r>
          </a:p>
          <a:p>
            <a:endParaRPr lang="tr-TR" sz="1350" dirty="0"/>
          </a:p>
          <a:p>
            <a:pPr marL="214313" indent="-214313">
              <a:buClr>
                <a:srgbClr val="C00000"/>
              </a:buClr>
              <a:buFont typeface="Arial" panose="020B0604020202020204" pitchFamily="34" charset="0"/>
              <a:buChar char="•"/>
            </a:pPr>
            <a:r>
              <a:rPr lang="tr-TR" sz="1350" dirty="0"/>
              <a:t>Fonların, arz edenlerden talep edenlere akışını sağlamak,</a:t>
            </a:r>
          </a:p>
          <a:p>
            <a:pPr marL="214313" indent="-214313">
              <a:buClr>
                <a:srgbClr val="C00000"/>
              </a:buClr>
              <a:buFont typeface="Arial" panose="020B0604020202020204" pitchFamily="34" charset="0"/>
              <a:buChar char="•"/>
            </a:pPr>
            <a:r>
              <a:rPr lang="tr-TR" sz="1350" dirty="0"/>
              <a:t>Menkul kıymetleri daha likit hale getirmek,</a:t>
            </a:r>
          </a:p>
          <a:p>
            <a:pPr marL="214313" indent="-214313">
              <a:buClr>
                <a:srgbClr val="C00000"/>
              </a:buClr>
              <a:buFont typeface="Arial" panose="020B0604020202020204" pitchFamily="34" charset="0"/>
              <a:buChar char="•"/>
            </a:pPr>
            <a:r>
              <a:rPr lang="tr-TR" sz="1350" dirty="0"/>
              <a:t>Menkul kıymetlerin el değiştirmesini kolaylaştırmak ve el değiştirme maliyetini düşürmek,</a:t>
            </a:r>
          </a:p>
          <a:p>
            <a:pPr marL="214313" indent="-214313">
              <a:buClr>
                <a:srgbClr val="C00000"/>
              </a:buClr>
              <a:buFont typeface="Arial" panose="020B0604020202020204" pitchFamily="34" charset="0"/>
              <a:buChar char="•"/>
            </a:pPr>
            <a:r>
              <a:rPr lang="tr-TR" sz="1350" dirty="0"/>
              <a:t>Menkul kıymetlerin fiyatını oluşturmak,</a:t>
            </a:r>
          </a:p>
          <a:p>
            <a:pPr marL="214313" indent="-214313">
              <a:buClr>
                <a:srgbClr val="C00000"/>
              </a:buClr>
              <a:buFont typeface="Arial" panose="020B0604020202020204" pitchFamily="34" charset="0"/>
              <a:buChar char="•"/>
            </a:pPr>
            <a:r>
              <a:rPr lang="tr-TR" sz="1350" dirty="0"/>
              <a:t>Fon arz eden ve talep edenin risk dağılımına yardımcı olmak,</a:t>
            </a:r>
          </a:p>
          <a:p>
            <a:pPr marL="214313" indent="-214313">
              <a:buClr>
                <a:srgbClr val="C00000"/>
              </a:buClr>
              <a:buFont typeface="Arial" panose="020B0604020202020204" pitchFamily="34" charset="0"/>
              <a:buChar char="•"/>
            </a:pPr>
            <a:r>
              <a:rPr lang="tr-TR" sz="1350" dirty="0"/>
              <a:t> Fonları ve ekonomik kaynakları tahsis etmektir.</a:t>
            </a:r>
          </a:p>
        </p:txBody>
      </p:sp>
    </p:spTree>
    <p:extLst>
      <p:ext uri="{BB962C8B-B14F-4D97-AF65-F5344CB8AC3E}">
        <p14:creationId xmlns:p14="http://schemas.microsoft.com/office/powerpoint/2010/main" val="4512786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7" y="1703100"/>
            <a:ext cx="7471834" cy="2424382"/>
          </a:xfrm>
          <a:prstGeom prst="rect">
            <a:avLst/>
          </a:prstGeom>
        </p:spPr>
        <p:txBody>
          <a:bodyPr wrap="square">
            <a:spAutoFit/>
          </a:bodyPr>
          <a:lstStyle/>
          <a:p>
            <a:pPr marL="128588" indent="-128588" algn="ctr">
              <a:lnSpc>
                <a:spcPct val="150000"/>
              </a:lnSpc>
              <a:spcBef>
                <a:spcPts val="450"/>
              </a:spcBef>
              <a:spcAft>
                <a:spcPts val="450"/>
              </a:spcAft>
              <a:buClr>
                <a:srgbClr val="C00000"/>
              </a:buClr>
              <a:buFont typeface="Arial" panose="020B0604020202020204" pitchFamily="34" charset="0"/>
              <a:buChar char="•"/>
            </a:pPr>
            <a:endParaRPr lang="tr-TR" sz="825" b="1" spc="-38" dirty="0">
              <a:solidFill>
                <a:srgbClr val="000000"/>
              </a:solidFill>
              <a:latin typeface="Trebuchet MS" panose="020B0603020202020204" pitchFamily="34" charset="0"/>
              <a:ea typeface="Trebuchet MS" panose="020B0603020202020204" pitchFamily="34" charset="0"/>
              <a:cs typeface="Trebuchet MS" panose="020B0603020202020204" pitchFamily="34" charset="0"/>
            </a:endParaRPr>
          </a:p>
          <a:p>
            <a:pPr marL="214313" indent="-214313">
              <a:buClr>
                <a:srgbClr val="C00000"/>
              </a:buClr>
              <a:buFont typeface="Arial" panose="020B0604020202020204" pitchFamily="34" charset="0"/>
              <a:buChar char="•"/>
            </a:pPr>
            <a:r>
              <a:rPr lang="tr-TR" sz="1350" dirty="0"/>
              <a:t>Genellikle finansal piyasaları yedi ayrı başlıkta incelemek mümkündür:</a:t>
            </a:r>
          </a:p>
          <a:p>
            <a:pPr marL="214313" indent="-214313">
              <a:buClr>
                <a:srgbClr val="C00000"/>
              </a:buClr>
              <a:buFont typeface="Arial" panose="020B0604020202020204" pitchFamily="34" charset="0"/>
              <a:buChar char="•"/>
            </a:pPr>
            <a:endParaRPr lang="tr-TR" sz="1350" dirty="0"/>
          </a:p>
          <a:p>
            <a:pPr marL="214313" indent="-214313">
              <a:buClr>
                <a:srgbClr val="C00000"/>
              </a:buClr>
              <a:buFont typeface="Arial" panose="020B0604020202020204" pitchFamily="34" charset="0"/>
              <a:buChar char="•"/>
            </a:pPr>
            <a:r>
              <a:rPr lang="tr-TR" sz="1350" dirty="0"/>
              <a:t>Para piyasaları</a:t>
            </a:r>
          </a:p>
          <a:p>
            <a:pPr marL="214313" indent="-214313">
              <a:buClr>
                <a:srgbClr val="C00000"/>
              </a:buClr>
              <a:buFont typeface="Arial" panose="020B0604020202020204" pitchFamily="34" charset="0"/>
              <a:buChar char="•"/>
            </a:pPr>
            <a:r>
              <a:rPr lang="tr-TR" sz="1350" dirty="0"/>
              <a:t>Sermaye piyasaları</a:t>
            </a:r>
          </a:p>
          <a:p>
            <a:pPr marL="214313" indent="-214313">
              <a:buClr>
                <a:srgbClr val="C00000"/>
              </a:buClr>
              <a:buFont typeface="Arial" panose="020B0604020202020204" pitchFamily="34" charset="0"/>
              <a:buChar char="•"/>
            </a:pPr>
            <a:r>
              <a:rPr lang="tr-TR" sz="1350" dirty="0"/>
              <a:t>Altın piyasaları</a:t>
            </a:r>
          </a:p>
          <a:p>
            <a:pPr marL="214313" indent="-214313">
              <a:buClr>
                <a:srgbClr val="C00000"/>
              </a:buClr>
              <a:buFont typeface="Arial" panose="020B0604020202020204" pitchFamily="34" charset="0"/>
              <a:buChar char="•"/>
            </a:pPr>
            <a:r>
              <a:rPr lang="tr-TR" sz="1350" dirty="0"/>
              <a:t>Döviz piyasaları</a:t>
            </a:r>
          </a:p>
          <a:p>
            <a:pPr marL="214313" indent="-214313">
              <a:buClr>
                <a:srgbClr val="C00000"/>
              </a:buClr>
              <a:buFont typeface="Arial" panose="020B0604020202020204" pitchFamily="34" charset="0"/>
              <a:buChar char="•"/>
            </a:pPr>
            <a:r>
              <a:rPr lang="tr-TR" sz="1350" dirty="0"/>
              <a:t>Swap (değiş tokuş) piyasaları</a:t>
            </a:r>
          </a:p>
          <a:p>
            <a:pPr marL="214313" indent="-214313">
              <a:buClr>
                <a:srgbClr val="C00000"/>
              </a:buClr>
              <a:buFont typeface="Arial" panose="020B0604020202020204" pitchFamily="34" charset="0"/>
              <a:buChar char="•"/>
            </a:pPr>
            <a:r>
              <a:rPr lang="tr-TR" sz="1350" dirty="0"/>
              <a:t>Opsiyon (tercihli işlem) piyasaları</a:t>
            </a:r>
          </a:p>
          <a:p>
            <a:pPr marL="214313" indent="-214313">
              <a:buClr>
                <a:srgbClr val="C00000"/>
              </a:buClr>
              <a:buFont typeface="Arial" panose="020B0604020202020204" pitchFamily="34" charset="0"/>
              <a:buChar char="•"/>
            </a:pPr>
            <a:r>
              <a:rPr lang="tr-TR" sz="1350" dirty="0" err="1"/>
              <a:t>Forward</a:t>
            </a:r>
            <a:r>
              <a:rPr lang="tr-TR" sz="1350" dirty="0"/>
              <a:t> (vadeli) piyasalar</a:t>
            </a:r>
          </a:p>
          <a:p>
            <a:pPr marL="214313" indent="-214313">
              <a:buClr>
                <a:srgbClr val="C00000"/>
              </a:buClr>
              <a:buFont typeface="Arial" panose="020B0604020202020204" pitchFamily="34" charset="0"/>
              <a:buChar char="•"/>
            </a:pPr>
            <a:r>
              <a:rPr lang="tr-TR" sz="1350" dirty="0" err="1"/>
              <a:t>Futures</a:t>
            </a:r>
            <a:r>
              <a:rPr lang="tr-TR" sz="1350" dirty="0"/>
              <a:t> (gelecek) piyasalar</a:t>
            </a:r>
          </a:p>
        </p:txBody>
      </p:sp>
      <p:sp>
        <p:nvSpPr>
          <p:cNvPr id="14" name="Dikdörtgen 13"/>
          <p:cNvSpPr/>
          <p:nvPr/>
        </p:nvSpPr>
        <p:spPr>
          <a:xfrm>
            <a:off x="1371823" y="1110322"/>
            <a:ext cx="6356393" cy="369332"/>
          </a:xfrm>
          <a:prstGeom prst="rect">
            <a:avLst/>
          </a:prstGeom>
        </p:spPr>
        <p:txBody>
          <a:bodyPr wrap="square">
            <a:spAutoFit/>
          </a:bodyPr>
          <a:lstStyle/>
          <a:p>
            <a:pPr marL="0" lvl="1" algn="ctr">
              <a:spcBef>
                <a:spcPct val="20000"/>
              </a:spcBef>
              <a:buClr>
                <a:schemeClr val="accent1"/>
              </a:buClr>
            </a:pPr>
            <a:r>
              <a:rPr lang="tr-TR" b="1" dirty="0"/>
              <a:t>Piyasa Kavramı</a:t>
            </a:r>
          </a:p>
        </p:txBody>
      </p:sp>
    </p:spTree>
    <p:extLst>
      <p:ext uri="{BB962C8B-B14F-4D97-AF65-F5344CB8AC3E}">
        <p14:creationId xmlns:p14="http://schemas.microsoft.com/office/powerpoint/2010/main" val="7729626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7" y="1703100"/>
            <a:ext cx="7557471" cy="1131079"/>
          </a:xfrm>
          <a:prstGeom prst="rect">
            <a:avLst/>
          </a:prstGeom>
        </p:spPr>
        <p:txBody>
          <a:bodyPr wrap="square">
            <a:spAutoFit/>
          </a:bodyPr>
          <a:lstStyle/>
          <a:p>
            <a:pPr algn="just"/>
            <a:r>
              <a:rPr lang="tr-TR" sz="1350" dirty="0"/>
              <a:t>Finansal piyasaların önemli bir bölümünü para ve sermaye piyasaları oluşturmaktadır. Her iki piyasanın kendine özgü özelliklerinden dolayı farklı bir şekilde sınıflandırılmaktadır. Her iki piyasa arasındaki farklar değişik faktörlere göre Çizelge 1’deki gibi sıralanabilir.</a:t>
            </a:r>
          </a:p>
          <a:p>
            <a:endParaRPr lang="tr-TR" sz="1350" dirty="0"/>
          </a:p>
          <a:p>
            <a:r>
              <a:rPr lang="tr-TR" sz="1350" b="1" dirty="0"/>
              <a:t>Çizelge 1.</a:t>
            </a:r>
            <a:r>
              <a:rPr lang="tr-TR" sz="1350" dirty="0"/>
              <a:t> Para ve Sermaye Piyasaları Arasındaki Farklar</a:t>
            </a:r>
          </a:p>
        </p:txBody>
      </p:sp>
      <p:graphicFrame>
        <p:nvGraphicFramePr>
          <p:cNvPr id="3" name="Tablo 2"/>
          <p:cNvGraphicFramePr>
            <a:graphicFrameLocks noGrp="1"/>
          </p:cNvGraphicFramePr>
          <p:nvPr>
            <p:extLst/>
          </p:nvPr>
        </p:nvGraphicFramePr>
        <p:xfrm>
          <a:off x="782857" y="2988164"/>
          <a:ext cx="7557471" cy="1992630"/>
        </p:xfrm>
        <a:graphic>
          <a:graphicData uri="http://schemas.openxmlformats.org/drawingml/2006/table">
            <a:tbl>
              <a:tblPr firstRow="1" bandRow="1">
                <a:tableStyleId>{5C22544A-7EE6-4342-B048-85BDC9FD1C3A}</a:tableStyleId>
              </a:tblPr>
              <a:tblGrid>
                <a:gridCol w="2519157">
                  <a:extLst>
                    <a:ext uri="{9D8B030D-6E8A-4147-A177-3AD203B41FA5}">
                      <a16:colId xmlns:a16="http://schemas.microsoft.com/office/drawing/2014/main" xmlns="" val="20000"/>
                    </a:ext>
                  </a:extLst>
                </a:gridCol>
                <a:gridCol w="2346090">
                  <a:extLst>
                    <a:ext uri="{9D8B030D-6E8A-4147-A177-3AD203B41FA5}">
                      <a16:colId xmlns:a16="http://schemas.microsoft.com/office/drawing/2014/main" xmlns="" val="20001"/>
                    </a:ext>
                  </a:extLst>
                </a:gridCol>
                <a:gridCol w="2692224">
                  <a:extLst>
                    <a:ext uri="{9D8B030D-6E8A-4147-A177-3AD203B41FA5}">
                      <a16:colId xmlns:a16="http://schemas.microsoft.com/office/drawing/2014/main" xmlns="" val="20002"/>
                    </a:ext>
                  </a:extLst>
                </a:gridCol>
              </a:tblGrid>
              <a:tr h="278130">
                <a:tc>
                  <a:txBody>
                    <a:bodyPr/>
                    <a:lstStyle/>
                    <a:p>
                      <a:pPr algn="ctr"/>
                      <a:r>
                        <a:rPr lang="tr-TR" sz="1100" dirty="0" smtClean="0"/>
                        <a:t>Faktörler</a:t>
                      </a:r>
                      <a:endParaRPr lang="tr-TR" sz="1100" dirty="0"/>
                    </a:p>
                  </a:txBody>
                  <a:tcPr marL="68580" marR="68580" marT="34290" marB="34290" anchor="ctr"/>
                </a:tc>
                <a:tc>
                  <a:txBody>
                    <a:bodyPr/>
                    <a:lstStyle/>
                    <a:p>
                      <a:pPr algn="ctr"/>
                      <a:r>
                        <a:rPr lang="tr-TR" sz="1100" dirty="0" smtClean="0"/>
                        <a:t>Para Piyasası</a:t>
                      </a:r>
                      <a:endParaRPr lang="tr-TR" sz="1100" dirty="0"/>
                    </a:p>
                  </a:txBody>
                  <a:tcPr marL="68580" marR="68580" marT="34290" marB="34290" anchor="ctr"/>
                </a:tc>
                <a:tc>
                  <a:txBody>
                    <a:bodyPr/>
                    <a:lstStyle/>
                    <a:p>
                      <a:pPr algn="ctr"/>
                      <a:r>
                        <a:rPr lang="tr-TR" sz="1100" dirty="0" smtClean="0"/>
                        <a:t>Sermaye Piyasası</a:t>
                      </a:r>
                      <a:endParaRPr lang="tr-TR" sz="1100" dirty="0"/>
                    </a:p>
                  </a:txBody>
                  <a:tcPr marL="68580" marR="68580" marT="34290" marB="34290" anchor="ctr"/>
                </a:tc>
                <a:extLst>
                  <a:ext uri="{0D108BD9-81ED-4DB2-BD59-A6C34878D82A}">
                    <a16:rowId xmlns:a16="http://schemas.microsoft.com/office/drawing/2014/main" xmlns="" val="10000"/>
                  </a:ext>
                </a:extLst>
              </a:tr>
              <a:tr h="342900">
                <a:tc>
                  <a:txBody>
                    <a:bodyPr/>
                    <a:lstStyle/>
                    <a:p>
                      <a:pPr algn="ctr"/>
                      <a:r>
                        <a:rPr lang="tr-TR" sz="1100" dirty="0" smtClean="0"/>
                        <a:t>Vade farkı</a:t>
                      </a:r>
                      <a:endParaRPr lang="tr-TR" sz="1100" dirty="0"/>
                    </a:p>
                  </a:txBody>
                  <a:tcPr marL="68580" marR="68580" marT="34290" marB="34290" anchor="ctr"/>
                </a:tc>
                <a:tc>
                  <a:txBody>
                    <a:bodyPr/>
                    <a:lstStyle/>
                    <a:p>
                      <a:pPr algn="ctr"/>
                      <a:r>
                        <a:rPr lang="tr-TR" sz="900" dirty="0" smtClean="0"/>
                        <a:t>Kısa vadeli fon arz ve talebinin</a:t>
                      </a:r>
                      <a:r>
                        <a:rPr lang="tr-TR" sz="900" baseline="0" dirty="0" smtClean="0"/>
                        <a:t> karşılaştığı piyasadır</a:t>
                      </a:r>
                      <a:endParaRPr lang="tr-TR" sz="900" dirty="0"/>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900" dirty="0" smtClean="0"/>
                        <a:t>Uzun vadeli fon arz ve talebinin</a:t>
                      </a:r>
                      <a:r>
                        <a:rPr lang="tr-TR" sz="900" baseline="0" dirty="0" smtClean="0"/>
                        <a:t> karşılaştığı piyasadır</a:t>
                      </a:r>
                      <a:endParaRPr lang="tr-TR" sz="900" dirty="0" smtClean="0"/>
                    </a:p>
                  </a:txBody>
                  <a:tcPr marL="68580" marR="68580" marT="34290" marB="34290" anchor="ctr"/>
                </a:tc>
                <a:extLst>
                  <a:ext uri="{0D108BD9-81ED-4DB2-BD59-A6C34878D82A}">
                    <a16:rowId xmlns:a16="http://schemas.microsoft.com/office/drawing/2014/main" xmlns="" val="10001"/>
                  </a:ext>
                </a:extLst>
              </a:tr>
              <a:tr h="342900">
                <a:tc>
                  <a:txBody>
                    <a:bodyPr/>
                    <a:lstStyle/>
                    <a:p>
                      <a:pPr algn="ctr"/>
                      <a:r>
                        <a:rPr lang="tr-TR" sz="1100" dirty="0" smtClean="0"/>
                        <a:t>İşlevsel fark</a:t>
                      </a:r>
                      <a:endParaRPr lang="tr-TR" sz="1100" dirty="0"/>
                    </a:p>
                  </a:txBody>
                  <a:tcPr marL="68580" marR="68580" marT="34290" marB="34290" anchor="ctr"/>
                </a:tc>
                <a:tc>
                  <a:txBody>
                    <a:bodyPr/>
                    <a:lstStyle/>
                    <a:p>
                      <a:pPr algn="ctr"/>
                      <a:r>
                        <a:rPr lang="tr-TR" sz="900" dirty="0" smtClean="0"/>
                        <a:t>Geçici</a:t>
                      </a:r>
                      <a:r>
                        <a:rPr lang="tr-TR" sz="900" baseline="0" dirty="0" smtClean="0"/>
                        <a:t> nakit gereksinimini karşılama amacını sağlar</a:t>
                      </a:r>
                      <a:endParaRPr lang="tr-TR" sz="900" dirty="0"/>
                    </a:p>
                  </a:txBody>
                  <a:tcPr marL="68580" marR="68580" marT="34290" marB="34290" anchor="ctr"/>
                </a:tc>
                <a:tc>
                  <a:txBody>
                    <a:bodyPr/>
                    <a:lstStyle/>
                    <a:p>
                      <a:pPr algn="ctr"/>
                      <a:r>
                        <a:rPr lang="tr-TR" sz="900" dirty="0" smtClean="0"/>
                        <a:t>Sabit</a:t>
                      </a:r>
                      <a:r>
                        <a:rPr lang="tr-TR" sz="900" baseline="0" dirty="0" smtClean="0"/>
                        <a:t> yatırım ve net işletme sermayesi gereksinimini karşılama amacını sağlar</a:t>
                      </a:r>
                      <a:endParaRPr lang="tr-TR" sz="900" dirty="0"/>
                    </a:p>
                  </a:txBody>
                  <a:tcPr marL="68580" marR="68580" marT="34290" marB="34290" anchor="ctr"/>
                </a:tc>
                <a:extLst>
                  <a:ext uri="{0D108BD9-81ED-4DB2-BD59-A6C34878D82A}">
                    <a16:rowId xmlns:a16="http://schemas.microsoft.com/office/drawing/2014/main" xmlns="" val="10002"/>
                  </a:ext>
                </a:extLst>
              </a:tr>
              <a:tr h="342900">
                <a:tc>
                  <a:txBody>
                    <a:bodyPr/>
                    <a:lstStyle/>
                    <a:p>
                      <a:pPr algn="ctr"/>
                      <a:r>
                        <a:rPr lang="tr-TR" sz="1100" dirty="0" smtClean="0"/>
                        <a:t>Kaynak farkı</a:t>
                      </a:r>
                      <a:endParaRPr lang="tr-TR" sz="1100" dirty="0"/>
                    </a:p>
                  </a:txBody>
                  <a:tcPr marL="68580" marR="68580" marT="34290" marB="34290" anchor="ctr"/>
                </a:tc>
                <a:tc>
                  <a:txBody>
                    <a:bodyPr/>
                    <a:lstStyle/>
                    <a:p>
                      <a:pPr algn="ctr"/>
                      <a:r>
                        <a:rPr lang="tr-TR" sz="900" dirty="0" smtClean="0"/>
                        <a:t>Fon kaynakları devamlılık göstermeyen</a:t>
                      </a:r>
                      <a:r>
                        <a:rPr lang="tr-TR" sz="900" baseline="0" dirty="0" smtClean="0"/>
                        <a:t> resmi, ticari ve vadesiz tasarruf mevduatıdır</a:t>
                      </a:r>
                      <a:endParaRPr lang="tr-TR" sz="900" dirty="0"/>
                    </a:p>
                  </a:txBody>
                  <a:tcPr marL="68580" marR="68580" marT="34290" marB="34290" anchor="ctr"/>
                </a:tc>
                <a:tc>
                  <a:txBody>
                    <a:bodyPr/>
                    <a:lstStyle/>
                    <a:p>
                      <a:pPr algn="ctr"/>
                      <a:r>
                        <a:rPr lang="tr-TR" sz="900" dirty="0" smtClean="0"/>
                        <a:t>Fon kaynakları devamlılık gösteren tasarruflardır</a:t>
                      </a:r>
                      <a:endParaRPr lang="tr-TR" sz="900" dirty="0"/>
                    </a:p>
                  </a:txBody>
                  <a:tcPr marL="68580" marR="68580" marT="34290" marB="34290" anchor="ctr"/>
                </a:tc>
                <a:extLst>
                  <a:ext uri="{0D108BD9-81ED-4DB2-BD59-A6C34878D82A}">
                    <a16:rowId xmlns:a16="http://schemas.microsoft.com/office/drawing/2014/main" xmlns="" val="10003"/>
                  </a:ext>
                </a:extLst>
              </a:tr>
              <a:tr h="342900">
                <a:tc>
                  <a:txBody>
                    <a:bodyPr/>
                    <a:lstStyle/>
                    <a:p>
                      <a:pPr algn="ctr"/>
                      <a:r>
                        <a:rPr lang="tr-TR" sz="1100" dirty="0" smtClean="0"/>
                        <a:t>Araç farkı</a:t>
                      </a:r>
                      <a:endParaRPr lang="tr-TR" sz="1100" dirty="0"/>
                    </a:p>
                  </a:txBody>
                  <a:tcPr marL="68580" marR="68580" marT="34290" marB="34290" anchor="ctr"/>
                </a:tc>
                <a:tc>
                  <a:txBody>
                    <a:bodyPr/>
                    <a:lstStyle/>
                    <a:p>
                      <a:pPr algn="ctr"/>
                      <a:r>
                        <a:rPr lang="tr-TR" sz="900" dirty="0" smtClean="0"/>
                        <a:t>Fon alışverişinde kullanılan araçlar ticari senetlerdir</a:t>
                      </a:r>
                      <a:endParaRPr lang="tr-TR" sz="900" dirty="0"/>
                    </a:p>
                  </a:txBody>
                  <a:tcPr marL="68580" marR="68580" marT="34290" marB="34290" anchor="ctr"/>
                </a:tc>
                <a:tc>
                  <a:txBody>
                    <a:bodyPr/>
                    <a:lstStyle/>
                    <a:p>
                      <a:pPr algn="ctr"/>
                      <a:r>
                        <a:rPr lang="tr-TR" sz="900" dirty="0" smtClean="0"/>
                        <a:t>Fon alışverişinde kullanılan araçlar hisse senedi, tahvil gibi menkul kıymetlerdir</a:t>
                      </a:r>
                      <a:endParaRPr lang="tr-TR" sz="900" dirty="0"/>
                    </a:p>
                  </a:txBody>
                  <a:tcPr marL="68580" marR="68580" marT="34290" marB="34290" anchor="ctr"/>
                </a:tc>
                <a:extLst>
                  <a:ext uri="{0D108BD9-81ED-4DB2-BD59-A6C34878D82A}">
                    <a16:rowId xmlns:a16="http://schemas.microsoft.com/office/drawing/2014/main" xmlns="" val="10004"/>
                  </a:ext>
                </a:extLst>
              </a:tr>
              <a:tr h="342900">
                <a:tc>
                  <a:txBody>
                    <a:bodyPr/>
                    <a:lstStyle/>
                    <a:p>
                      <a:pPr algn="ctr"/>
                      <a:r>
                        <a:rPr lang="tr-TR" sz="1100" dirty="0" smtClean="0"/>
                        <a:t>Faiz farkı</a:t>
                      </a:r>
                      <a:endParaRPr lang="tr-TR" sz="1100" dirty="0"/>
                    </a:p>
                  </a:txBody>
                  <a:tcPr marL="68580" marR="68580" marT="34290" marB="34290" anchor="ctr"/>
                </a:tc>
                <a:tc>
                  <a:txBody>
                    <a:bodyPr/>
                    <a:lstStyle/>
                    <a:p>
                      <a:pPr algn="ctr"/>
                      <a:r>
                        <a:rPr lang="tr-TR" sz="900" dirty="0" smtClean="0"/>
                        <a:t>Vade</a:t>
                      </a:r>
                      <a:r>
                        <a:rPr lang="tr-TR" sz="900" baseline="0" dirty="0" smtClean="0"/>
                        <a:t> kısa olduğundan risk ve faiz oranları düşüktür</a:t>
                      </a:r>
                      <a:endParaRPr lang="tr-TR" sz="900" dirty="0"/>
                    </a:p>
                  </a:txBody>
                  <a:tcPr marL="68580" marR="68580" marT="34290" marB="34290" anchor="ctr"/>
                </a:tc>
                <a:tc>
                  <a:txBody>
                    <a:bodyPr/>
                    <a:lstStyle/>
                    <a:p>
                      <a:pPr algn="ctr"/>
                      <a:r>
                        <a:rPr lang="tr-TR" sz="900" dirty="0" smtClean="0"/>
                        <a:t>Uzun vadeli olduğundan</a:t>
                      </a:r>
                      <a:r>
                        <a:rPr lang="tr-TR" sz="900" baseline="0" dirty="0" smtClean="0"/>
                        <a:t> risk ve faiz oranları yüksektir</a:t>
                      </a:r>
                      <a:endParaRPr lang="tr-TR" sz="900" dirty="0"/>
                    </a:p>
                  </a:txBody>
                  <a:tcPr marL="68580" marR="68580" marT="34290" marB="34290" anchor="ctr"/>
                </a:tc>
                <a:extLst>
                  <a:ext uri="{0D108BD9-81ED-4DB2-BD59-A6C34878D82A}">
                    <a16:rowId xmlns:a16="http://schemas.microsoft.com/office/drawing/2014/main" xmlns="" val="10005"/>
                  </a:ext>
                </a:extLst>
              </a:tr>
            </a:tbl>
          </a:graphicData>
        </a:graphic>
      </p:graphicFrame>
      <p:sp>
        <p:nvSpPr>
          <p:cNvPr id="14" name="Dikdörtgen 13"/>
          <p:cNvSpPr/>
          <p:nvPr/>
        </p:nvSpPr>
        <p:spPr>
          <a:xfrm>
            <a:off x="1371823" y="1110322"/>
            <a:ext cx="6356393" cy="369332"/>
          </a:xfrm>
          <a:prstGeom prst="rect">
            <a:avLst/>
          </a:prstGeom>
        </p:spPr>
        <p:txBody>
          <a:bodyPr wrap="square">
            <a:spAutoFit/>
          </a:bodyPr>
          <a:lstStyle/>
          <a:p>
            <a:pPr marL="0" lvl="1" algn="ctr">
              <a:spcBef>
                <a:spcPct val="20000"/>
              </a:spcBef>
              <a:buClr>
                <a:schemeClr val="accent1"/>
              </a:buClr>
            </a:pPr>
            <a:r>
              <a:rPr lang="tr-TR" b="1" dirty="0"/>
              <a:t>Piyasa Kavramı</a:t>
            </a:r>
          </a:p>
        </p:txBody>
      </p:sp>
    </p:spTree>
    <p:extLst>
      <p:ext uri="{BB962C8B-B14F-4D97-AF65-F5344CB8AC3E}">
        <p14:creationId xmlns:p14="http://schemas.microsoft.com/office/powerpoint/2010/main" val="22510575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7" y="1806355"/>
            <a:ext cx="7557471" cy="2372444"/>
          </a:xfrm>
          <a:prstGeom prst="rect">
            <a:avLst/>
          </a:prstGeom>
        </p:spPr>
        <p:txBody>
          <a:bodyPr wrap="square">
            <a:spAutoFit/>
          </a:bodyPr>
          <a:lstStyle/>
          <a:p>
            <a:pPr algn="ctr">
              <a:lnSpc>
                <a:spcPct val="150000"/>
              </a:lnSpc>
              <a:spcBef>
                <a:spcPts val="450"/>
              </a:spcBef>
              <a:spcAft>
                <a:spcPts val="450"/>
              </a:spcAft>
              <a:buClr>
                <a:srgbClr val="C00000"/>
              </a:buClr>
            </a:pPr>
            <a:r>
              <a:rPr lang="tr-TR" sz="1500" b="1" dirty="0"/>
              <a:t>Sermaye Piyasası</a:t>
            </a:r>
          </a:p>
          <a:p>
            <a:pPr marL="214313" indent="-214313" algn="just">
              <a:buClr>
                <a:srgbClr val="C00000"/>
              </a:buClr>
              <a:buFont typeface="Arial" panose="020B0604020202020204" pitchFamily="34" charset="0"/>
              <a:buChar char="•"/>
            </a:pPr>
            <a:r>
              <a:rPr lang="tr-TR" sz="1350" i="1" dirty="0"/>
              <a:t>Sermaye piyasası,</a:t>
            </a:r>
            <a:r>
              <a:rPr lang="tr-TR" sz="1350" dirty="0"/>
              <a:t> yatırımcılar, tasarruf sahipleri ve bunlar arasındaki fon akımını sağlayan aracı kurumlar ve bankalar, yatırım ortaklıkları ve yatırım fonları gibi aracı ve yardımcı kuruluşlardan oluşan modern finansman sistemidir.</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Genel olarak sermaye piyasasının ortaya çıkışı, yasal düzenlemeler sonucu değildir. Örneğin; Türkiye’de uzun yıllar bir sermaye piyasası yasası olmamasına karşın, faaliyetleri hızla büyüyen bir sermaye piyasası gözlenmiştir. Ancak yasal önlemlerin zamanında alınmaması, yatırımcıların zarar görmesine neden olmuş ve dolayısıyla piyasanın gelişimi yavaşlamıştır. Bu nedenle sermaye piyasası faaliyetlerinin her zaman yasal düzenlemelerle desteklenmesi gereği ortaya çıkmıştır.</a:t>
            </a:r>
          </a:p>
        </p:txBody>
      </p:sp>
      <p:sp>
        <p:nvSpPr>
          <p:cNvPr id="14" name="Dikdörtgen 13"/>
          <p:cNvSpPr/>
          <p:nvPr/>
        </p:nvSpPr>
        <p:spPr>
          <a:xfrm>
            <a:off x="1371823" y="1110322"/>
            <a:ext cx="6356393" cy="369332"/>
          </a:xfrm>
          <a:prstGeom prst="rect">
            <a:avLst/>
          </a:prstGeom>
        </p:spPr>
        <p:txBody>
          <a:bodyPr wrap="square">
            <a:spAutoFit/>
          </a:bodyPr>
          <a:lstStyle/>
          <a:p>
            <a:pPr marL="0" lvl="1" algn="ctr">
              <a:spcBef>
                <a:spcPct val="20000"/>
              </a:spcBef>
              <a:buClr>
                <a:schemeClr val="accent1"/>
              </a:buClr>
            </a:pPr>
            <a:r>
              <a:rPr lang="tr-TR" b="1" dirty="0"/>
              <a:t>Piyasa Kavramı</a:t>
            </a:r>
          </a:p>
        </p:txBody>
      </p:sp>
    </p:spTree>
    <p:extLst>
      <p:ext uri="{BB962C8B-B14F-4D97-AF65-F5344CB8AC3E}">
        <p14:creationId xmlns:p14="http://schemas.microsoft.com/office/powerpoint/2010/main" val="13223837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7" y="1757951"/>
            <a:ext cx="7557471" cy="3011081"/>
          </a:xfrm>
          <a:prstGeom prst="rect">
            <a:avLst/>
          </a:prstGeom>
        </p:spPr>
        <p:txBody>
          <a:bodyPr wrap="square">
            <a:spAutoFit/>
          </a:bodyPr>
          <a:lstStyle/>
          <a:p>
            <a:pPr algn="ctr">
              <a:lnSpc>
                <a:spcPct val="150000"/>
              </a:lnSpc>
              <a:spcBef>
                <a:spcPts val="450"/>
              </a:spcBef>
              <a:spcAft>
                <a:spcPts val="450"/>
              </a:spcAft>
              <a:buClr>
                <a:srgbClr val="C00000"/>
              </a:buClr>
            </a:pPr>
            <a:r>
              <a:rPr lang="tr-TR" sz="1500" b="1" dirty="0"/>
              <a:t>Sermaye Piyasası Kurulu</a:t>
            </a:r>
          </a:p>
          <a:p>
            <a:pPr marL="214313" indent="-214313" algn="just">
              <a:buClr>
                <a:srgbClr val="C00000"/>
              </a:buClr>
              <a:buFont typeface="Arial" panose="020B0604020202020204" pitchFamily="34" charset="0"/>
              <a:buChar char="•"/>
            </a:pPr>
            <a:r>
              <a:rPr lang="tr-TR" sz="1350" dirty="0"/>
              <a:t>Sermaye Piyasası Kurulu, tasarrufların menkul kıymetlere yatırılarak halkın iktisadi kalkınmaya etkin ve yaygın bir şekilde katılmasını sağlamak ve sermaye piyasasının güven, açıklık ve kararlılık içinde çalışmasını, tasarruf sahiplerinin hak ve yararlarının korunmasını düzenlemek ve denetlemek amacıyla 1981 yılında çıkarılan 2499 sayılı Sermaye Piyasası Kanunu ile kurulmuştur. </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Söz konusu Kanunu yürürlükten kaldıran 6/12/2012 tarihli ve 6362 sayılı Sermaye Piyasası Kanunu ile Kurulun görev, yetki ve sorumlulukları yeniden düzenlenmiştir.</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Kurul idari ve mali özerkliğe sahip bir kamu tüzel kişisidir ve kendisine verilen görev ve yetkileri kendi sorumluluğu altında bağımsız olarak yerine getirir ve kullanır. Kurulun ilgili olduğu bakanlık, Hazine ve Maliye Bakanlığıdır. Kurulun merkezi İstanbul'dadır</a:t>
            </a:r>
            <a:r>
              <a:rPr lang="tr-TR" sz="1350" dirty="0" smtClean="0"/>
              <a:t>*. </a:t>
            </a:r>
            <a:r>
              <a:rPr lang="tr-TR" sz="1400" dirty="0"/>
              <a:t>Kurul merkezinin İstanbul’a taşınmasına ilişkin iş ve işlemler tamamlanıncaya kadar Kurulun merkezi Ankara’dır</a:t>
            </a:r>
            <a:r>
              <a:rPr lang="tr-TR" sz="1400" dirty="0" smtClean="0"/>
              <a:t>.</a:t>
            </a:r>
            <a:endParaRPr lang="tr-TR" sz="1400" dirty="0"/>
          </a:p>
        </p:txBody>
      </p:sp>
      <p:sp>
        <p:nvSpPr>
          <p:cNvPr id="14" name="Dikdörtgen 13"/>
          <p:cNvSpPr/>
          <p:nvPr/>
        </p:nvSpPr>
        <p:spPr>
          <a:xfrm>
            <a:off x="1371823" y="1110322"/>
            <a:ext cx="6356393" cy="369332"/>
          </a:xfrm>
          <a:prstGeom prst="rect">
            <a:avLst/>
          </a:prstGeom>
        </p:spPr>
        <p:txBody>
          <a:bodyPr wrap="square">
            <a:spAutoFit/>
          </a:bodyPr>
          <a:lstStyle/>
          <a:p>
            <a:pPr marL="0" lvl="1" algn="ctr">
              <a:spcBef>
                <a:spcPct val="20000"/>
              </a:spcBef>
              <a:buClr>
                <a:schemeClr val="accent1"/>
              </a:buClr>
            </a:pPr>
            <a:r>
              <a:rPr lang="tr-TR" b="1" dirty="0"/>
              <a:t>Piyasa Kavramı</a:t>
            </a:r>
          </a:p>
        </p:txBody>
      </p:sp>
    </p:spTree>
    <p:extLst>
      <p:ext uri="{BB962C8B-B14F-4D97-AF65-F5344CB8AC3E}">
        <p14:creationId xmlns:p14="http://schemas.microsoft.com/office/powerpoint/2010/main" val="33540386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69332"/>
          </a:xfrm>
          <a:prstGeom prst="rect">
            <a:avLst/>
          </a:prstGeom>
        </p:spPr>
        <p:txBody>
          <a:bodyPr wrap="square">
            <a:spAutoFit/>
          </a:bodyPr>
          <a:lstStyle/>
          <a:p>
            <a:pPr marL="0" lvl="1" algn="ctr">
              <a:spcBef>
                <a:spcPct val="20000"/>
              </a:spcBef>
              <a:buClr>
                <a:schemeClr val="accent1"/>
              </a:buClr>
            </a:pPr>
            <a:r>
              <a:rPr lang="tr-TR" b="1" dirty="0"/>
              <a:t>Sermaye Piyasası Kurulu ve Piyasa Kavramları</a:t>
            </a:r>
          </a:p>
        </p:txBody>
      </p:sp>
      <p:sp>
        <p:nvSpPr>
          <p:cNvPr id="4" name="Dikdörtgen 3"/>
          <p:cNvSpPr/>
          <p:nvPr/>
        </p:nvSpPr>
        <p:spPr>
          <a:xfrm>
            <a:off x="782857" y="1862837"/>
            <a:ext cx="7557471" cy="2793072"/>
          </a:xfrm>
          <a:prstGeom prst="rect">
            <a:avLst/>
          </a:prstGeom>
        </p:spPr>
        <p:txBody>
          <a:bodyPr wrap="square">
            <a:spAutoFit/>
          </a:bodyPr>
          <a:lstStyle/>
          <a:p>
            <a:pPr marL="214313" indent="-214313" algn="just">
              <a:buClr>
                <a:srgbClr val="C00000"/>
              </a:buClr>
              <a:buFont typeface="Arial" panose="020B0604020202020204" pitchFamily="34" charset="0"/>
              <a:buChar char="•"/>
            </a:pPr>
            <a:r>
              <a:rPr lang="tr-TR" sz="1350" dirty="0"/>
              <a:t>Sermaye piyasasının güven açıklık ve kararlılık içinde çalışmasını ve tasarruf sahiplerinin yani yatırımcıların hak ve yararlarının korunmasını sağlamak hedefleri doğrultusunda, Kurulun temel amaçları; </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Sermaye piyasalarının ve kurumlarının işleyiş kurallarını belirlemek,</a:t>
            </a:r>
          </a:p>
          <a:p>
            <a:pPr marL="214313" indent="-214313" algn="just">
              <a:buClr>
                <a:srgbClr val="C00000"/>
              </a:buClr>
              <a:buFont typeface="Arial" panose="020B0604020202020204" pitchFamily="34" charset="0"/>
              <a:buChar char="•"/>
            </a:pPr>
            <a:r>
              <a:rPr lang="tr-TR" sz="1350" dirty="0"/>
              <a:t>Piyasadan fon kullanan şirketlerin belli kurallara uygun olarak en iyi şekilde yararlanmalarını sağlamak,</a:t>
            </a:r>
          </a:p>
          <a:p>
            <a:pPr marL="214313" indent="-214313" algn="just">
              <a:buClr>
                <a:srgbClr val="C00000"/>
              </a:buClr>
              <a:buFont typeface="Arial" panose="020B0604020202020204" pitchFamily="34" charset="0"/>
              <a:buChar char="•"/>
            </a:pPr>
            <a:r>
              <a:rPr lang="tr-TR" sz="1350" dirty="0"/>
              <a:t>Sermaye piyasasına yatırım yapan tasarruf sahiplerinin hak ve yararlarını korumak,</a:t>
            </a:r>
          </a:p>
          <a:p>
            <a:pPr marL="214313" indent="-214313" algn="just">
              <a:buClr>
                <a:srgbClr val="C00000"/>
              </a:buClr>
              <a:buFont typeface="Arial" panose="020B0604020202020204" pitchFamily="34" charset="0"/>
              <a:buChar char="•"/>
            </a:pPr>
            <a:r>
              <a:rPr lang="tr-TR" sz="1350" dirty="0"/>
              <a:t>Piyasaların adil ve etkin çalışmasını sağlamaktır.</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Kurul bu hedeflere Kanun, yönetmelik ve tebliğlerle düzenlemeler yaparak, piyasaların gözetim ve denetimini sağlayarak ulaşmaya çalışmaktadır.</a:t>
            </a:r>
          </a:p>
          <a:p>
            <a:pPr algn="just">
              <a:buClr>
                <a:srgbClr val="C00000"/>
              </a:buClr>
            </a:pPr>
            <a:r>
              <a:rPr lang="tr-TR" sz="1350" dirty="0"/>
              <a:t/>
            </a:r>
            <a:br>
              <a:rPr lang="tr-TR" sz="1350" dirty="0"/>
            </a:br>
            <a:endParaRPr lang="tr-TR" sz="1350" dirty="0"/>
          </a:p>
        </p:txBody>
      </p:sp>
    </p:spTree>
    <p:extLst>
      <p:ext uri="{BB962C8B-B14F-4D97-AF65-F5344CB8AC3E}">
        <p14:creationId xmlns:p14="http://schemas.microsoft.com/office/powerpoint/2010/main" val="2490624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7" y="1703100"/>
            <a:ext cx="7471834" cy="3804888"/>
          </a:xfrm>
          <a:prstGeom prst="rect">
            <a:avLst/>
          </a:prstGeom>
        </p:spPr>
        <p:txBody>
          <a:bodyPr wrap="square">
            <a:spAutoFit/>
          </a:bodyPr>
          <a:lstStyle/>
          <a:p>
            <a:pPr algn="ctr">
              <a:lnSpc>
                <a:spcPct val="150000"/>
              </a:lnSpc>
              <a:spcBef>
                <a:spcPts val="450"/>
              </a:spcBef>
              <a:spcAft>
                <a:spcPts val="450"/>
              </a:spcAft>
              <a:buClr>
                <a:srgbClr val="C00000"/>
              </a:buClr>
            </a:pPr>
            <a:r>
              <a:rPr lang="tr-TR" sz="1500" b="1" dirty="0"/>
              <a:t>Sermaye Piyasası Kurulu Görev Yetkileri</a:t>
            </a:r>
          </a:p>
          <a:p>
            <a:pPr marL="214313" indent="-214313" algn="just">
              <a:lnSpc>
                <a:spcPct val="150000"/>
              </a:lnSpc>
              <a:spcBef>
                <a:spcPts val="450"/>
              </a:spcBef>
              <a:spcAft>
                <a:spcPts val="450"/>
              </a:spcAft>
              <a:buClr>
                <a:srgbClr val="C00000"/>
              </a:buClr>
              <a:buFont typeface="Arial" panose="020B0604020202020204" pitchFamily="34" charset="0"/>
              <a:buChar char="•"/>
            </a:pPr>
            <a:r>
              <a:rPr lang="tr-TR" sz="1350" dirty="0"/>
              <a:t>Kurulun görev ve yetkileri şunlardır;</a:t>
            </a:r>
          </a:p>
          <a:p>
            <a:pPr marL="214313" indent="-214313" algn="just">
              <a:spcBef>
                <a:spcPts val="450"/>
              </a:spcBef>
              <a:spcAft>
                <a:spcPts val="450"/>
              </a:spcAft>
              <a:buClr>
                <a:srgbClr val="C00000"/>
              </a:buClr>
              <a:buFont typeface="Arial" panose="020B0604020202020204" pitchFamily="34" charset="0"/>
              <a:buChar char="•"/>
            </a:pPr>
            <a:r>
              <a:rPr lang="tr-TR" sz="1350" dirty="0"/>
              <a:t>6362 sayılı Sermaye Piyasası Kanunu ile verilen görevler ile bu Kanunun emrettiği uygulamaların yerine getirilmesini ve öngörülen neticelerin sağlanmasını </a:t>
            </a:r>
            <a:r>
              <a:rPr lang="tr-TR" sz="1350" dirty="0" err="1"/>
              <a:t>teminen</a:t>
            </a:r>
            <a:r>
              <a:rPr lang="tr-TR" sz="1350" dirty="0"/>
              <a:t> gerekli olan iş ve işlemleri yapmak</a:t>
            </a:r>
          </a:p>
          <a:p>
            <a:pPr marL="214313" indent="-214313" algn="just">
              <a:spcBef>
                <a:spcPts val="450"/>
              </a:spcBef>
              <a:spcAft>
                <a:spcPts val="450"/>
              </a:spcAft>
              <a:buClr>
                <a:srgbClr val="C00000"/>
              </a:buClr>
              <a:buFont typeface="Arial" panose="020B0604020202020204" pitchFamily="34" charset="0"/>
              <a:buChar char="•"/>
            </a:pPr>
            <a:r>
              <a:rPr lang="tr-TR" sz="1350" dirty="0"/>
              <a:t>Kamunun zamanında, yeterli ve doğru olarak aydınlatılmasını sağlamak amacıyla genel ve özel nitelikte kararlar almak</a:t>
            </a:r>
          </a:p>
          <a:p>
            <a:pPr marL="214313" indent="-214313" algn="just">
              <a:spcBef>
                <a:spcPts val="450"/>
              </a:spcBef>
              <a:spcAft>
                <a:spcPts val="450"/>
              </a:spcAft>
              <a:buClr>
                <a:srgbClr val="C00000"/>
              </a:buClr>
              <a:buFont typeface="Arial" panose="020B0604020202020204" pitchFamily="34" charset="0"/>
              <a:buChar char="•"/>
            </a:pPr>
            <a:r>
              <a:rPr lang="tr-TR" sz="1350" dirty="0"/>
              <a:t>Kanun kapsamına giren kurum ve ortaklıkların bağımsız denetim, derecelendirme, değerleme ve bilgi sistemleri denetimi faaliyetine ilişkin şartları ve çalışma esaslarını belirlemek ve bu şartları taşıyanları listeler halinde ilan etmek</a:t>
            </a:r>
          </a:p>
          <a:p>
            <a:pPr marL="214313" indent="-214313" algn="just">
              <a:spcBef>
                <a:spcPts val="450"/>
              </a:spcBef>
              <a:spcAft>
                <a:spcPts val="450"/>
              </a:spcAft>
              <a:buClr>
                <a:srgbClr val="C00000"/>
              </a:buClr>
              <a:buFont typeface="Arial" panose="020B0604020202020204" pitchFamily="34" charset="0"/>
              <a:buChar char="•"/>
            </a:pPr>
            <a:r>
              <a:rPr lang="tr-TR" sz="1350" dirty="0"/>
              <a:t>Finansal istikrar ve ulusal veya uluslararası mevzuatın gereklerinin sağlanması amacıyla diğer finansal düzenleyici ve denetleyici kurumlarla her türlü iş birliğini yapmak ve bilgi alışverişinde bulunmak.</a:t>
            </a:r>
          </a:p>
          <a:p>
            <a:pPr marL="214313" indent="-214313" algn="just">
              <a:spcBef>
                <a:spcPts val="450"/>
              </a:spcBef>
              <a:spcAft>
                <a:spcPts val="450"/>
              </a:spcAft>
              <a:buClr>
                <a:srgbClr val="C00000"/>
              </a:buClr>
              <a:buFont typeface="Arial" panose="020B0604020202020204" pitchFamily="34" charset="0"/>
              <a:buChar char="•"/>
            </a:pPr>
            <a:r>
              <a:rPr lang="tr-TR" sz="1350" dirty="0"/>
              <a:t/>
            </a:r>
            <a:br>
              <a:rPr lang="tr-TR" sz="1350" dirty="0"/>
            </a:br>
            <a:endParaRPr lang="tr-TR" sz="1350" dirty="0"/>
          </a:p>
        </p:txBody>
      </p:sp>
      <p:sp>
        <p:nvSpPr>
          <p:cNvPr id="14" name="Dikdörtgen 13"/>
          <p:cNvSpPr/>
          <p:nvPr/>
        </p:nvSpPr>
        <p:spPr>
          <a:xfrm>
            <a:off x="1371823" y="1110322"/>
            <a:ext cx="6356393" cy="369332"/>
          </a:xfrm>
          <a:prstGeom prst="rect">
            <a:avLst/>
          </a:prstGeom>
        </p:spPr>
        <p:txBody>
          <a:bodyPr wrap="square">
            <a:spAutoFit/>
          </a:bodyPr>
          <a:lstStyle/>
          <a:p>
            <a:pPr marL="0" lvl="1" algn="ctr">
              <a:spcBef>
                <a:spcPct val="20000"/>
              </a:spcBef>
              <a:buClr>
                <a:schemeClr val="accent1"/>
              </a:buClr>
            </a:pPr>
            <a:r>
              <a:rPr lang="tr-TR" b="1" dirty="0"/>
              <a:t>Sermaye Piyasası Kurulu ve Piyasa Kavramları</a:t>
            </a:r>
          </a:p>
        </p:txBody>
      </p:sp>
    </p:spTree>
    <p:extLst>
      <p:ext uri="{BB962C8B-B14F-4D97-AF65-F5344CB8AC3E}">
        <p14:creationId xmlns:p14="http://schemas.microsoft.com/office/powerpoint/2010/main" val="28028767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4039567"/>
          </a:xfrm>
          <a:prstGeom prst="rect">
            <a:avLst/>
          </a:prstGeom>
        </p:spPr>
        <p:txBody>
          <a:bodyPr wrap="square">
            <a:spAutoFit/>
          </a:bodyPr>
          <a:lstStyle/>
          <a:p>
            <a:pPr marL="214313" indent="-214313" algn="just">
              <a:buClr>
                <a:srgbClr val="C00000"/>
              </a:buClr>
              <a:buFont typeface="Arial" panose="020B0604020202020204" pitchFamily="34" charset="0"/>
              <a:buChar char="•"/>
            </a:pPr>
            <a:r>
              <a:rPr lang="tr-TR" sz="1350" dirty="0"/>
              <a:t>Aral, N. Ve Aytaç, M., 2018.Türkiye’de İşsizliğin Mekânsal Analizi, Marmara Üniversitesi Öneri Dergisi, Cilt: 13, Sayı:48</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Ağaç, G., vd., 2015. Çok Kriterli Karar Verme Tekniklerini Kullanarak Serbest Bölge Yer Seçimi: Doğu Anadolu Bölgesi Örneği, İİBF Dergisi, Cilt:30, Sayı:1, </a:t>
            </a:r>
            <a:r>
              <a:rPr lang="tr-TR" sz="1350" dirty="0" err="1"/>
              <a:t>ss</a:t>
            </a:r>
            <a:r>
              <a:rPr lang="tr-TR" sz="1350" dirty="0"/>
              <a:t>. 79-113. </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Cebecioğlu, C. 2006. </a:t>
            </a:r>
            <a:r>
              <a:rPr lang="tr-TR" sz="1350" dirty="0" err="1"/>
              <a:t>Swot</a:t>
            </a:r>
            <a:r>
              <a:rPr lang="tr-TR" sz="1350" dirty="0"/>
              <a:t> Analizi Ve Bir İşletme Üzerine Uygulama, Gebze Yüksek Teknoloji Enstitüsü Sosyal Bilimler Enstitüsü, Gebze.</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Çetinkaya, Ö. 2006. Rekabet Stratejilerinin Belirlenmesinde Portföy Analizi Ve Tariş Üzerine Bir Araştırma, Gazi </a:t>
            </a:r>
            <a:r>
              <a:rPr lang="tr-TR" sz="1350" dirty="0" err="1"/>
              <a:t>Universitesi</a:t>
            </a:r>
            <a:r>
              <a:rPr lang="tr-TR" sz="1350" dirty="0"/>
              <a:t> </a:t>
            </a:r>
            <a:r>
              <a:rPr lang="tr-TR" sz="1350" dirty="0" err="1"/>
              <a:t>Iktisadi</a:t>
            </a:r>
            <a:r>
              <a:rPr lang="tr-TR" sz="1350" dirty="0"/>
              <a:t> ve </a:t>
            </a:r>
            <a:r>
              <a:rPr lang="tr-TR" sz="1350" dirty="0" err="1"/>
              <a:t>Idari</a:t>
            </a:r>
            <a:r>
              <a:rPr lang="tr-TR" sz="1350" dirty="0"/>
              <a:t> Bilimler </a:t>
            </a:r>
            <a:r>
              <a:rPr lang="tr-TR" sz="1350" dirty="0" err="1"/>
              <a:t>Fakultesi</a:t>
            </a:r>
            <a:r>
              <a:rPr lang="tr-TR" sz="1350" dirty="0"/>
              <a:t> Dergisi; Ankara </a:t>
            </a:r>
            <a:r>
              <a:rPr lang="tr-TR" sz="1350" dirty="0" err="1"/>
              <a:t>Vol</a:t>
            </a:r>
            <a:r>
              <a:rPr lang="tr-TR" sz="1350" dirty="0"/>
              <a:t>. 8, </a:t>
            </a:r>
            <a:r>
              <a:rPr lang="tr-TR" sz="1350" dirty="0" err="1"/>
              <a:t>Iss</a:t>
            </a:r>
            <a:r>
              <a:rPr lang="tr-TR" sz="1350" dirty="0"/>
              <a:t>. 3</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Doğan, U., 2017. Dokuz Eylül Üniversitesi, Endüstri Mühendisliği Ders Notları.</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Okay, H. 2015. Pazar Araştırması. Web Sitesi: https://www.dunya.com/kose-yazisi/pazar-arastirmasi/25420. Erişim Tarihi: 30.01.2019.</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Torlak, Ö. Ve </a:t>
            </a:r>
            <a:r>
              <a:rPr lang="tr-TR" sz="1350" dirty="0" err="1"/>
              <a:t>Altunışık</a:t>
            </a:r>
            <a:r>
              <a:rPr lang="tr-TR" sz="1350" dirty="0"/>
              <a:t>. R. 2009. Pazarlama Stratejileri – Yönetsel Bir Yaklaşım. Beta Yayınları, İstanbul</a:t>
            </a:r>
          </a:p>
          <a:p>
            <a:pPr marL="214313" indent="-214313" algn="just">
              <a:buClr>
                <a:srgbClr val="C00000"/>
              </a:buClr>
              <a:buFont typeface="Arial" panose="020B0604020202020204" pitchFamily="34" charset="0"/>
              <a:buChar char="•"/>
            </a:pPr>
            <a:endParaRPr lang="tr-TR" sz="1350" dirty="0"/>
          </a:p>
        </p:txBody>
      </p:sp>
    </p:spTree>
    <p:extLst>
      <p:ext uri="{BB962C8B-B14F-4D97-AF65-F5344CB8AC3E}">
        <p14:creationId xmlns:p14="http://schemas.microsoft.com/office/powerpoint/2010/main" val="37671370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12491</TotalTime>
  <Words>864</Words>
  <Application>Microsoft Office PowerPoint</Application>
  <PresentationFormat>Ekran Gösterisi (4:3)</PresentationFormat>
  <Paragraphs>93</Paragraphs>
  <Slides>9</Slides>
  <Notes>3</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9</vt:i4>
      </vt:variant>
    </vt:vector>
  </HeadingPairs>
  <TitlesOfParts>
    <vt:vector size="16" baseType="lpstr">
      <vt:lpstr>ＭＳ Ｐゴシック</vt:lpstr>
      <vt:lpstr>Arial</vt:lpstr>
      <vt:lpstr>Calibri</vt:lpstr>
      <vt:lpstr>Trebuchet MS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Taşınmaz</cp:lastModifiedBy>
  <cp:revision>812</cp:revision>
  <cp:lastPrinted>2016-10-24T07:53:35Z</cp:lastPrinted>
  <dcterms:created xsi:type="dcterms:W3CDTF">2016-09-18T09:35:24Z</dcterms:created>
  <dcterms:modified xsi:type="dcterms:W3CDTF">2020-02-25T08:44:42Z</dcterms:modified>
</cp:coreProperties>
</file>