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1"/>
    <p:restoredTop sz="94631"/>
  </p:normalViewPr>
  <p:slideViewPr>
    <p:cSldViewPr snapToGrid="0" snapToObjects="1">
      <p:cViewPr varScale="1">
        <p:scale>
          <a:sx n="101" d="100"/>
          <a:sy n="101" d="100"/>
        </p:scale>
        <p:origin x="2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3.Hafta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err="1" smtClean="0"/>
              <a:t>Eşitlik</a:t>
            </a:r>
            <a:r>
              <a:rPr lang="en-US" sz="4000" b="1" dirty="0" smtClean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vatandaşlık</a:t>
            </a:r>
            <a:r>
              <a:rPr lang="en-US" sz="4000" b="1" dirty="0"/>
              <a:t>: </a:t>
            </a:r>
            <a:r>
              <a:rPr lang="en-US" sz="4000" b="1" dirty="0" err="1"/>
              <a:t>Kadınlar</a:t>
            </a:r>
            <a:r>
              <a:rPr lang="en-US" sz="4000" b="1" dirty="0"/>
              <a:t> </a:t>
            </a:r>
            <a:r>
              <a:rPr lang="en-US" sz="4000" b="1" dirty="0" err="1"/>
              <a:t>eşit</a:t>
            </a:r>
            <a:r>
              <a:rPr lang="en-US" sz="4000" b="1" dirty="0"/>
              <a:t> </a:t>
            </a:r>
            <a:r>
              <a:rPr lang="en-US" sz="4000" b="1" dirty="0" err="1"/>
              <a:t>vatandaş</a:t>
            </a:r>
            <a:r>
              <a:rPr lang="en-US" sz="4000" b="1" dirty="0"/>
              <a:t> </a:t>
            </a:r>
            <a:r>
              <a:rPr lang="en-US" sz="4000" b="1" dirty="0" err="1"/>
              <a:t>mıdır</a:t>
            </a:r>
            <a:r>
              <a:rPr lang="en-US" sz="4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677333"/>
            <a:ext cx="10761133" cy="5499630"/>
          </a:xfrm>
        </p:spPr>
        <p:txBody>
          <a:bodyPr>
            <a:normAutofit/>
          </a:bodyPr>
          <a:lstStyle/>
          <a:p>
            <a:r>
              <a:rPr lang="tr-TR" sz="4400" b="1" dirty="0"/>
              <a:t>T</a:t>
            </a:r>
            <a:r>
              <a:rPr lang="tr-TR" sz="4400" b="1" dirty="0" smtClean="0"/>
              <a:t>oplum </a:t>
            </a:r>
            <a:r>
              <a:rPr lang="tr-TR" sz="4400" b="1" dirty="0"/>
              <a:t>sözleşmesi hikayesi aynı zamanda klasik ataerkinin çöküşü hikayesi olmuştur</a:t>
            </a:r>
            <a:r>
              <a:rPr lang="en-US" sz="4400" b="1" dirty="0"/>
              <a:t> </a:t>
            </a:r>
            <a:r>
              <a:rPr lang="en-US" sz="4400" b="1" dirty="0" smtClean="0"/>
              <a:t>.</a:t>
            </a:r>
          </a:p>
          <a:p>
            <a:r>
              <a:rPr lang="tr-TR" sz="4400" b="1" dirty="0" smtClean="0"/>
              <a:t>Erkeğin </a:t>
            </a:r>
            <a:r>
              <a:rPr lang="tr-TR" sz="4400" b="1" dirty="0"/>
              <a:t>baba olarak statüsü sorgulanmış </a:t>
            </a:r>
            <a:r>
              <a:rPr lang="tr-TR" sz="4400" b="1" dirty="0" smtClean="0"/>
              <a:t>ama </a:t>
            </a:r>
            <a:r>
              <a:rPr lang="tr-TR" sz="4400" b="1" dirty="0"/>
              <a:t>koca olarak statüsü </a:t>
            </a:r>
            <a:r>
              <a:rPr lang="tr-TR" sz="4400" b="1" dirty="0" smtClean="0"/>
              <a:t>sorgulanmamıştır</a:t>
            </a:r>
            <a:r>
              <a:rPr lang="en-US" sz="4400" b="1" dirty="0" smtClean="0"/>
              <a:t>.</a:t>
            </a:r>
          </a:p>
          <a:p>
            <a:r>
              <a:rPr lang="en-US" sz="4400" b="1" dirty="0" err="1" smtClean="0"/>
              <a:t>Babaerkillik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sona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ermiş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fakat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ataerki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sona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ermemiştir</a:t>
            </a:r>
            <a:r>
              <a:rPr lang="en-US" sz="4400" b="1" dirty="0" smtClean="0"/>
              <a:t>.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1386435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Kadınlar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Vatandaş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Olabilir</a:t>
            </a:r>
            <a:r>
              <a:rPr lang="en-US" b="1" dirty="0" smtClean="0">
                <a:latin typeface="+mn-lt"/>
              </a:rPr>
              <a:t> mi?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800" b="1" dirty="0" err="1" smtClean="0"/>
              <a:t>Evrensel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vatandaşlık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ilkesi</a:t>
            </a:r>
            <a:endParaRPr lang="en-US" sz="4800" b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4800" b="1" dirty="0" err="1" smtClean="0"/>
              <a:t>Evrensellik</a:t>
            </a:r>
            <a:r>
              <a:rPr lang="en-US" sz="4800" b="1" dirty="0" smtClean="0"/>
              <a:t>/</a:t>
            </a:r>
            <a:r>
              <a:rPr lang="en-US" sz="4800" b="1" dirty="0" err="1" smtClean="0"/>
              <a:t>kimlik</a:t>
            </a:r>
            <a:endParaRPr lang="en-US" sz="4800" b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4800" b="1" dirty="0" err="1" smtClean="0"/>
              <a:t>Kamusal</a:t>
            </a:r>
            <a:r>
              <a:rPr lang="en-US" sz="4800" b="1" dirty="0" smtClean="0"/>
              <a:t>/</a:t>
            </a:r>
            <a:r>
              <a:rPr lang="en-US" sz="4800" b="1" dirty="0" err="1" smtClean="0"/>
              <a:t>özel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alan</a:t>
            </a:r>
            <a:endParaRPr lang="en-US" sz="4800" b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4800" b="1" dirty="0" err="1" smtClean="0"/>
              <a:t>Eşitlik</a:t>
            </a:r>
            <a:r>
              <a:rPr lang="en-US" sz="4800" b="1" dirty="0" smtClean="0"/>
              <a:t>/</a:t>
            </a:r>
            <a:r>
              <a:rPr lang="en-US" sz="4800" b="1" dirty="0" err="1" smtClean="0"/>
              <a:t>farklılık</a:t>
            </a:r>
            <a:endParaRPr lang="en-US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‘</a:t>
            </a:r>
            <a:r>
              <a:rPr lang="en-US" b="1" dirty="0" err="1" smtClean="0">
                <a:latin typeface="+mn-lt"/>
              </a:rPr>
              <a:t>Vatandaş</a:t>
            </a:r>
            <a:r>
              <a:rPr lang="en-US" b="1" dirty="0" smtClean="0">
                <a:latin typeface="+mn-lt"/>
              </a:rPr>
              <a:t>’ </a:t>
            </a:r>
            <a:r>
              <a:rPr lang="en-US" b="1" dirty="0" err="1" smtClean="0">
                <a:latin typeface="+mn-lt"/>
              </a:rPr>
              <a:t>cinsiyetsiz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midir</a:t>
            </a:r>
            <a:r>
              <a:rPr lang="en-US" b="1" dirty="0" smtClean="0">
                <a:latin typeface="+mn-lt"/>
              </a:rPr>
              <a:t>?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/>
              <a:t>Vatandaşlık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düşüncesinin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cinsiyetli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tarihi</a:t>
            </a:r>
            <a:endParaRPr lang="en-US" sz="4400" b="1" dirty="0" smtClean="0"/>
          </a:p>
          <a:p>
            <a:r>
              <a:rPr lang="en-US" sz="4400" b="1" dirty="0" err="1" smtClean="0"/>
              <a:t>Kadınların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vatandaşlık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idealinden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dışlanması</a:t>
            </a:r>
            <a:endParaRPr lang="en-US" sz="4400" b="1" dirty="0" smtClean="0"/>
          </a:p>
          <a:p>
            <a:r>
              <a:rPr lang="en-US" sz="4400" b="1" dirty="0" err="1" smtClean="0"/>
              <a:t>Siyasal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haklar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eşit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vatandaşlık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için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yeterli</a:t>
            </a:r>
            <a:r>
              <a:rPr lang="en-US" sz="4400" b="1" dirty="0" smtClean="0"/>
              <a:t> mi?</a:t>
            </a:r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74875"/>
          </a:xfrm>
        </p:spPr>
        <p:txBody>
          <a:bodyPr>
            <a:normAutofit/>
          </a:bodyPr>
          <a:lstStyle/>
          <a:p>
            <a:r>
              <a:rPr lang="en-US" sz="4000" b="1" dirty="0"/>
              <a:t>‘</a:t>
            </a:r>
            <a:r>
              <a:rPr lang="en-US" b="1" dirty="0" err="1">
                <a:latin typeface="+mn-lt"/>
              </a:rPr>
              <a:t>Fikirler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politikası</a:t>
            </a:r>
            <a:r>
              <a:rPr lang="en-US" b="1" dirty="0">
                <a:latin typeface="+mn-lt"/>
              </a:rPr>
              <a:t>’ vs. ‘</a:t>
            </a:r>
            <a:r>
              <a:rPr lang="en-US" b="1" dirty="0" err="1">
                <a:latin typeface="+mn-lt"/>
              </a:rPr>
              <a:t>mevcudiyet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politikası</a:t>
            </a:r>
            <a:r>
              <a:rPr lang="en-US" b="1" dirty="0" smtClean="0">
                <a:latin typeface="+mn-lt"/>
              </a:rPr>
              <a:t>’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82800"/>
            <a:ext cx="10515600" cy="4094163"/>
          </a:xfrm>
        </p:spPr>
        <p:txBody>
          <a:bodyPr>
            <a:normAutofit/>
          </a:bodyPr>
          <a:lstStyle/>
          <a:p>
            <a:pPr lvl="1"/>
            <a:endParaRPr lang="en-US" sz="4000" b="1" dirty="0" smtClean="0"/>
          </a:p>
          <a:p>
            <a:pPr lvl="1"/>
            <a:r>
              <a:rPr lang="en-US" sz="4400" b="1" dirty="0" smtClean="0"/>
              <a:t>Anne Phillips</a:t>
            </a:r>
          </a:p>
          <a:p>
            <a:pPr lvl="2"/>
            <a:r>
              <a:rPr lang="en-US" sz="4400" b="1" dirty="0" err="1" smtClean="0"/>
              <a:t>Cinsiyete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ırka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etnisiteye</a:t>
            </a:r>
            <a:r>
              <a:rPr lang="en-US" sz="4400" b="1" dirty="0"/>
              <a:t> </a:t>
            </a:r>
            <a:r>
              <a:rPr lang="en-US" sz="4400" b="1" dirty="0" err="1" smtClean="0"/>
              <a:t>dayalı</a:t>
            </a:r>
            <a:r>
              <a:rPr lang="en-US" sz="4400" b="1" dirty="0" smtClean="0"/>
              <a:t> ‘</a:t>
            </a:r>
            <a:r>
              <a:rPr lang="en-US" sz="4400" b="1" dirty="0" err="1" smtClean="0"/>
              <a:t>bedenselleşmiş</a:t>
            </a:r>
            <a:r>
              <a:rPr lang="en-US" sz="4400" b="1" dirty="0" smtClean="0"/>
              <a:t>’ </a:t>
            </a:r>
            <a:r>
              <a:rPr lang="en-US" sz="4400" b="1" dirty="0" err="1" smtClean="0"/>
              <a:t>farklılık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demokrasi</a:t>
            </a:r>
            <a:endParaRPr lang="en-US" sz="4400" b="1" dirty="0" smtClean="0"/>
          </a:p>
          <a:p>
            <a:pPr lvl="2"/>
            <a:r>
              <a:rPr lang="en-US" sz="4400" b="1" dirty="0" err="1" smtClean="0"/>
              <a:t>Deneyime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dayalı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farkların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temsili</a:t>
            </a:r>
            <a:endParaRPr lang="en-US" sz="4400" b="1" dirty="0" smtClean="0"/>
          </a:p>
          <a:p>
            <a:endParaRPr lang="en-US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Kadınların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Çıkarları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ve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Temsiliyet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 err="1" smtClean="0"/>
              <a:t>Kadınların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çıkarlarını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kadınlar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temsil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edebilir</a:t>
            </a:r>
            <a:r>
              <a:rPr lang="en-US" sz="4400" b="1" dirty="0" smtClean="0"/>
              <a:t>.	</a:t>
            </a:r>
          </a:p>
          <a:p>
            <a:pPr marL="0" indent="0">
              <a:buNone/>
            </a:pPr>
            <a:r>
              <a:rPr lang="en-US" sz="4400" b="1" dirty="0" smtClean="0"/>
              <a:t>	</a:t>
            </a:r>
            <a:r>
              <a:rPr lang="en-US" sz="4400" b="1" dirty="0" err="1" smtClean="0"/>
              <a:t>Öte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yandan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kadın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çıkar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temsil</a:t>
            </a:r>
            <a:r>
              <a:rPr lang="en-US" sz="4400" b="1" dirty="0" smtClean="0"/>
              <a:t> 	</a:t>
            </a:r>
            <a:r>
              <a:rPr lang="en-US" sz="4400" b="1" dirty="0" err="1" smtClean="0"/>
              <a:t>kavramlarının</a:t>
            </a:r>
            <a:r>
              <a:rPr lang="en-US" sz="4400" b="1" dirty="0" smtClean="0"/>
              <a:t> her </a:t>
            </a:r>
            <a:r>
              <a:rPr lang="en-US" sz="4400" b="1" dirty="0" err="1" smtClean="0"/>
              <a:t>biri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sorgulamaya</a:t>
            </a:r>
            <a:r>
              <a:rPr lang="en-US" sz="4400" b="1" dirty="0" smtClean="0"/>
              <a:t> 	</a:t>
            </a:r>
            <a:r>
              <a:rPr lang="en-US" sz="4400" b="1" dirty="0" err="1" smtClean="0"/>
              <a:t>açıktır</a:t>
            </a:r>
            <a:r>
              <a:rPr lang="en-US" sz="4400" b="1" dirty="0" smtClean="0"/>
              <a:t>.</a:t>
            </a:r>
            <a:endParaRPr lang="en-US" sz="4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Temsiliyet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kimlik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politikası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/>
              <a:t>Deneyim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çıkarların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temsili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sabit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kimliklere</a:t>
            </a:r>
            <a:r>
              <a:rPr lang="en-US" sz="4400" b="1" dirty="0" smtClean="0"/>
              <a:t> mi </a:t>
            </a:r>
            <a:r>
              <a:rPr lang="en-US" sz="4400" b="1" dirty="0" err="1" smtClean="0"/>
              <a:t>dayanmak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zorunda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mıdır</a:t>
            </a:r>
            <a:r>
              <a:rPr lang="en-US" sz="4400" b="1" dirty="0" smtClean="0"/>
              <a:t>?</a:t>
            </a:r>
          </a:p>
          <a:p>
            <a:pPr lvl="1"/>
            <a:r>
              <a:rPr lang="en-US" sz="4000" b="1" dirty="0" smtClean="0"/>
              <a:t>Kadın </a:t>
            </a:r>
            <a:r>
              <a:rPr lang="en-US" sz="4000" b="1" dirty="0" err="1" smtClean="0"/>
              <a:t>kimliğinin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sorgulanması</a:t>
            </a:r>
            <a:endParaRPr lang="en-US" sz="4400" b="1" dirty="0"/>
          </a:p>
          <a:p>
            <a:r>
              <a:rPr lang="en-US" sz="4400" b="1" dirty="0" err="1" smtClean="0"/>
              <a:t>Çoğul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değişken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öngörülemez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konumlar</a:t>
            </a:r>
            <a:endParaRPr lang="en-US" sz="4400" b="1" dirty="0" smtClean="0"/>
          </a:p>
          <a:p>
            <a:endParaRPr lang="en-US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Carol </a:t>
            </a:r>
            <a:r>
              <a:rPr lang="en-US" b="1" dirty="0" err="1" smtClean="0">
                <a:latin typeface="+mn-lt"/>
              </a:rPr>
              <a:t>Pateman</a:t>
            </a:r>
            <a:r>
              <a:rPr lang="en-US" b="1" dirty="0" smtClean="0">
                <a:latin typeface="+mn-lt"/>
              </a:rPr>
              <a:t> – </a:t>
            </a:r>
            <a:r>
              <a:rPr lang="en-US" b="1" dirty="0" err="1" smtClean="0">
                <a:latin typeface="+mn-lt"/>
              </a:rPr>
              <a:t>Cinsel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Sözleşme</a:t>
            </a:r>
            <a:r>
              <a:rPr lang="en-US" b="1" dirty="0" smtClean="0">
                <a:latin typeface="+mn-lt"/>
              </a:rPr>
              <a:t> (1988)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endParaRPr lang="en-US" sz="4400" b="1" dirty="0" smtClean="0"/>
          </a:p>
          <a:p>
            <a:r>
              <a:rPr lang="en-US" sz="4400" b="1" dirty="0" err="1"/>
              <a:t>Toplum</a:t>
            </a:r>
            <a:r>
              <a:rPr lang="en-US" sz="4400" b="1" dirty="0"/>
              <a:t> </a:t>
            </a:r>
            <a:r>
              <a:rPr lang="en-US" sz="4400" b="1" dirty="0" err="1"/>
              <a:t>sözleşmesi</a:t>
            </a:r>
            <a:r>
              <a:rPr lang="en-US" sz="4400" b="1" dirty="0"/>
              <a:t> </a:t>
            </a:r>
            <a:r>
              <a:rPr lang="en-US" sz="4400" b="1" dirty="0" err="1"/>
              <a:t>kuramlarının</a:t>
            </a:r>
            <a:r>
              <a:rPr lang="en-US" sz="4400" b="1" dirty="0"/>
              <a:t> </a:t>
            </a:r>
            <a:r>
              <a:rPr lang="en-US" sz="4400" b="1" dirty="0" err="1" smtClean="0"/>
              <a:t>eleştirisi</a:t>
            </a:r>
            <a:endParaRPr lang="en-US" sz="4400" b="1" dirty="0" smtClean="0"/>
          </a:p>
          <a:p>
            <a:r>
              <a:rPr lang="en-US" sz="4400" b="1" dirty="0" smtClean="0"/>
              <a:t>Feminist </a:t>
            </a:r>
            <a:r>
              <a:rPr lang="en-US" sz="4400" b="1" dirty="0" err="1"/>
              <a:t>vatandaşlık</a:t>
            </a:r>
            <a:r>
              <a:rPr lang="en-US" sz="4400" b="1" dirty="0"/>
              <a:t> </a:t>
            </a:r>
            <a:r>
              <a:rPr lang="en-US" sz="4400" b="1" dirty="0" err="1"/>
              <a:t>tartışmalarına</a:t>
            </a:r>
            <a:r>
              <a:rPr lang="en-US" sz="4400" b="1" dirty="0"/>
              <a:t> </a:t>
            </a:r>
            <a:r>
              <a:rPr lang="en-US" sz="4400" b="1" dirty="0" err="1"/>
              <a:t>yönelik</a:t>
            </a:r>
            <a:r>
              <a:rPr lang="en-US" sz="4400" b="1" dirty="0"/>
              <a:t> </a:t>
            </a:r>
            <a:r>
              <a:rPr lang="en-US" sz="4400" b="1" dirty="0" err="1"/>
              <a:t>eleştiri</a:t>
            </a:r>
            <a:r>
              <a:rPr lang="en-US" sz="4400" b="1" dirty="0"/>
              <a:t> </a:t>
            </a:r>
            <a:endParaRPr lang="en-US" sz="4400" b="1" dirty="0" smtClean="0"/>
          </a:p>
          <a:p>
            <a:pPr marL="0" indent="0" algn="just">
              <a:buNone/>
            </a:pPr>
            <a:endParaRPr lang="en-US" sz="4000" b="1" dirty="0" smtClean="0"/>
          </a:p>
          <a:p>
            <a:pPr marL="0" indent="0" algn="just">
              <a:buNone/>
            </a:pPr>
            <a:r>
              <a:rPr lang="en-US" sz="4000" b="1" dirty="0" smtClean="0"/>
              <a:t>‘</a:t>
            </a:r>
            <a:r>
              <a:rPr lang="en-US" sz="4000" b="1" dirty="0" err="1" smtClean="0"/>
              <a:t>Toplumsal</a:t>
            </a:r>
            <a:r>
              <a:rPr lang="en-US" sz="4000" b="1" dirty="0" smtClean="0"/>
              <a:t> </a:t>
            </a:r>
            <a:r>
              <a:rPr lang="en-US" sz="4000" b="1" dirty="0" err="1"/>
              <a:t>sözleşme</a:t>
            </a:r>
            <a:r>
              <a:rPr lang="en-US" sz="4000" b="1" dirty="0"/>
              <a:t> </a:t>
            </a:r>
            <a:r>
              <a:rPr lang="en-US" sz="4000" b="1" dirty="0" err="1"/>
              <a:t>kuramlarındaki</a:t>
            </a:r>
            <a:r>
              <a:rPr lang="en-US" sz="4000" b="1" dirty="0"/>
              <a:t> </a:t>
            </a:r>
            <a:r>
              <a:rPr lang="en-US" sz="4000" b="1" dirty="0" err="1"/>
              <a:t>sözleşme</a:t>
            </a:r>
            <a:r>
              <a:rPr lang="en-US" sz="4000" b="1" dirty="0"/>
              <a:t>, </a:t>
            </a:r>
            <a:r>
              <a:rPr lang="en-US" sz="4000" b="1" dirty="0" err="1"/>
              <a:t>ancak</a:t>
            </a:r>
            <a:r>
              <a:rPr lang="en-US" sz="4000" b="1" dirty="0"/>
              <a:t> </a:t>
            </a:r>
            <a:r>
              <a:rPr lang="en-US" sz="4000" b="1" dirty="0" err="1"/>
              <a:t>çok</a:t>
            </a:r>
            <a:r>
              <a:rPr lang="en-US" sz="4000" b="1" dirty="0"/>
              <a:t> </a:t>
            </a:r>
            <a:r>
              <a:rPr lang="en-US" sz="4000" b="1" dirty="0" err="1"/>
              <a:t>daha</a:t>
            </a:r>
            <a:r>
              <a:rPr lang="en-US" sz="4000" b="1" dirty="0"/>
              <a:t> </a:t>
            </a:r>
            <a:r>
              <a:rPr lang="en-US" sz="4000" b="1" dirty="0" err="1"/>
              <a:t>derin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köklü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sözleşme</a:t>
            </a:r>
            <a:r>
              <a:rPr lang="en-US" sz="4000" b="1" dirty="0"/>
              <a:t> </a:t>
            </a:r>
            <a:r>
              <a:rPr lang="en-US" sz="4000" b="1" dirty="0" err="1"/>
              <a:t>üzerine</a:t>
            </a:r>
            <a:r>
              <a:rPr lang="en-US" sz="4000" b="1" dirty="0"/>
              <a:t> </a:t>
            </a:r>
            <a:r>
              <a:rPr lang="en-US" sz="4000" b="1" dirty="0" err="1"/>
              <a:t>bina</a:t>
            </a:r>
            <a:r>
              <a:rPr lang="en-US" sz="4000" b="1" dirty="0"/>
              <a:t> </a:t>
            </a:r>
            <a:r>
              <a:rPr lang="en-US" sz="4000" b="1" dirty="0" err="1" smtClean="0"/>
              <a:t>olmaktadır</a:t>
            </a:r>
            <a:r>
              <a:rPr lang="en-US" sz="4000" b="1" dirty="0"/>
              <a:t>:</a:t>
            </a:r>
            <a:r>
              <a:rPr lang="en-US" sz="4000" b="1" dirty="0" smtClean="0"/>
              <a:t> </a:t>
            </a:r>
            <a:r>
              <a:rPr lang="en-US" sz="4000" b="1" dirty="0" err="1"/>
              <a:t>C</a:t>
            </a:r>
            <a:r>
              <a:rPr lang="en-US" sz="4000" b="1" dirty="0" err="1" smtClean="0"/>
              <a:t>insel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Sözleşme</a:t>
            </a:r>
            <a:r>
              <a:rPr lang="en-US" sz="4000" b="1" dirty="0" smtClean="0"/>
              <a:t>’</a:t>
            </a:r>
            <a:endParaRPr lang="en-US" sz="4000" b="1" dirty="0"/>
          </a:p>
          <a:p>
            <a:pPr marL="0" indent="0" algn="just">
              <a:buNone/>
            </a:pPr>
            <a:r>
              <a:rPr lang="en-US" sz="4000" b="1" dirty="0" smtClean="0"/>
              <a:t>	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>
                <a:latin typeface="+mn-lt"/>
              </a:rPr>
              <a:t>Carol </a:t>
            </a:r>
            <a:r>
              <a:rPr lang="en-US" sz="5400" b="1" dirty="0" err="1">
                <a:latin typeface="+mn-lt"/>
              </a:rPr>
              <a:t>Pateman</a:t>
            </a:r>
            <a:r>
              <a:rPr lang="en-US" sz="5400" b="1" dirty="0">
                <a:latin typeface="+mn-lt"/>
              </a:rPr>
              <a:t> – </a:t>
            </a:r>
            <a:r>
              <a:rPr lang="en-US" sz="5400" b="1" dirty="0" err="1">
                <a:latin typeface="+mn-lt"/>
              </a:rPr>
              <a:t>Cinsel</a:t>
            </a:r>
            <a:r>
              <a:rPr lang="en-US" sz="5400" b="1" dirty="0">
                <a:latin typeface="+mn-lt"/>
              </a:rPr>
              <a:t> </a:t>
            </a:r>
            <a:r>
              <a:rPr lang="en-US" sz="5400" b="1" dirty="0" err="1">
                <a:latin typeface="+mn-lt"/>
              </a:rPr>
              <a:t>Sözleşme</a:t>
            </a:r>
            <a:r>
              <a:rPr lang="en-US" sz="5400" b="1" dirty="0">
                <a:latin typeface="+mn-lt"/>
              </a:rPr>
              <a:t> (1988)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endParaRPr lang="tr-TR" dirty="0" smtClean="0"/>
          </a:p>
          <a:p>
            <a:pPr marL="457200" lvl="1" indent="0">
              <a:buNone/>
            </a:pPr>
            <a:r>
              <a:rPr lang="tr-TR" sz="4000" b="1" dirty="0" smtClean="0"/>
              <a:t>Sözleşme </a:t>
            </a:r>
            <a:r>
              <a:rPr lang="tr-TR" sz="4000" b="1" dirty="0"/>
              <a:t>Sözleşme </a:t>
            </a:r>
            <a:r>
              <a:rPr lang="tr-TR" sz="4000" b="1" dirty="0" smtClean="0"/>
              <a:t>hikayesi neden </a:t>
            </a:r>
            <a:r>
              <a:rPr lang="tr-TR" sz="4000" b="1" dirty="0"/>
              <a:t>feminist perspektifle gözden </a:t>
            </a:r>
            <a:r>
              <a:rPr lang="tr-TR" sz="4000" b="1" dirty="0" smtClean="0"/>
              <a:t>geçirilmeli?</a:t>
            </a:r>
          </a:p>
          <a:p>
            <a:pPr lvl="1"/>
            <a:r>
              <a:rPr lang="tr-TR" sz="4000" dirty="0" smtClean="0"/>
              <a:t>Modern siyaset açısından </a:t>
            </a:r>
            <a:r>
              <a:rPr lang="tr-TR" sz="4000" dirty="0"/>
              <a:t>kurucu olan bu siyasal kurgunun </a:t>
            </a:r>
            <a:r>
              <a:rPr lang="tr-TR" sz="4000" dirty="0" smtClean="0"/>
              <a:t>cinsiyetli doğasını </a:t>
            </a:r>
          </a:p>
          <a:p>
            <a:pPr marL="457200" lvl="1" indent="0">
              <a:buNone/>
            </a:pPr>
            <a:r>
              <a:rPr lang="tr-TR" sz="4000" dirty="0" smtClean="0"/>
              <a:t>ve</a:t>
            </a:r>
          </a:p>
          <a:p>
            <a:pPr lvl="1"/>
            <a:r>
              <a:rPr lang="tr-TR" sz="4000" dirty="0" smtClean="0"/>
              <a:t>Modern ataerkinin </a:t>
            </a:r>
            <a:r>
              <a:rPr lang="tr-TR" sz="4000" dirty="0"/>
              <a:t>nasıl işlediğini anlayabilmek </a:t>
            </a:r>
            <a:r>
              <a:rPr lang="tr-TR" sz="4000" dirty="0" smtClean="0"/>
              <a:t>için</a:t>
            </a:r>
            <a:r>
              <a:rPr lang="tr-TR" dirty="0" smtClean="0"/>
              <a:t>.</a:t>
            </a:r>
            <a:endParaRPr lang="tr-TR" sz="3600" b="1" dirty="0" smtClean="0"/>
          </a:p>
          <a:p>
            <a:pPr lvl="2"/>
            <a:endParaRPr lang="tr-TR" sz="4000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77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Ataerki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kavramı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b="1" dirty="0" smtClean="0"/>
              <a:t>Siyasal olarak korunmalı</a:t>
            </a:r>
          </a:p>
          <a:p>
            <a:r>
              <a:rPr lang="tr-TR" sz="4400" b="1" dirty="0" smtClean="0"/>
              <a:t>Evrensel ve tarihsiz bir kavram olarak ele alınmamalı</a:t>
            </a:r>
          </a:p>
          <a:p>
            <a:pPr lvl="1"/>
            <a:r>
              <a:rPr lang="en-US" sz="4000" dirty="0"/>
              <a:t>O</a:t>
            </a:r>
            <a:r>
              <a:rPr lang="en-US" sz="4000" dirty="0" smtClean="0"/>
              <a:t>n </a:t>
            </a:r>
            <a:r>
              <a:rPr lang="en-US" sz="4000" dirty="0" err="1"/>
              <a:t>yedinci</a:t>
            </a:r>
            <a:r>
              <a:rPr lang="en-US" sz="4000" dirty="0"/>
              <a:t> </a:t>
            </a:r>
            <a:r>
              <a:rPr lang="en-US" sz="4000" dirty="0" err="1"/>
              <a:t>yüzyıl</a:t>
            </a:r>
            <a:r>
              <a:rPr lang="en-US" sz="4000" dirty="0"/>
              <a:t> </a:t>
            </a:r>
            <a:r>
              <a:rPr lang="en-US" sz="4000" dirty="0" err="1"/>
              <a:t>ile</a:t>
            </a:r>
            <a:r>
              <a:rPr lang="en-US" sz="4000" dirty="0"/>
              <a:t> </a:t>
            </a:r>
            <a:r>
              <a:rPr lang="en-US" sz="4000" dirty="0" err="1"/>
              <a:t>birlikte</a:t>
            </a:r>
            <a:r>
              <a:rPr lang="en-US" sz="4000" dirty="0"/>
              <a:t> </a:t>
            </a:r>
            <a:r>
              <a:rPr lang="en-US" sz="4000" dirty="0" err="1"/>
              <a:t>ataerki</a:t>
            </a:r>
            <a:r>
              <a:rPr lang="en-US" sz="4000" dirty="0"/>
              <a:t> </a:t>
            </a:r>
            <a:r>
              <a:rPr lang="en-US" sz="4000" dirty="0" err="1"/>
              <a:t>biçim</a:t>
            </a:r>
            <a:r>
              <a:rPr lang="en-US" sz="4000" dirty="0"/>
              <a:t> </a:t>
            </a:r>
            <a:r>
              <a:rPr lang="en-US" sz="4000" dirty="0" err="1"/>
              <a:t>değiştirmeye</a:t>
            </a:r>
            <a:r>
              <a:rPr lang="en-US" sz="4000" dirty="0"/>
              <a:t> </a:t>
            </a:r>
            <a:r>
              <a:rPr lang="en-US" sz="4000" dirty="0" err="1"/>
              <a:t>başlamış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bugünkü</a:t>
            </a:r>
            <a:r>
              <a:rPr lang="en-US" sz="4000" dirty="0"/>
              <a:t> modern </a:t>
            </a:r>
            <a:r>
              <a:rPr lang="en-US" sz="4000" dirty="0" err="1"/>
              <a:t>ataerki</a:t>
            </a:r>
            <a:r>
              <a:rPr lang="en-US" sz="4000" dirty="0"/>
              <a:t> </a:t>
            </a:r>
            <a:r>
              <a:rPr lang="en-US" sz="4000" dirty="0" err="1"/>
              <a:t>halini</a:t>
            </a:r>
            <a:r>
              <a:rPr lang="en-US" sz="4000" dirty="0"/>
              <a:t> </a:t>
            </a:r>
            <a:r>
              <a:rPr lang="en-US" sz="4000" dirty="0" err="1"/>
              <a:t>almıştır</a:t>
            </a:r>
            <a:r>
              <a:rPr lang="en-US" sz="4000" dirty="0"/>
              <a:t>. </a:t>
            </a:r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148042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241</Words>
  <Application>Microsoft Macintosh PowerPoint</Application>
  <PresentationFormat>Widescreen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Cinsiyet ve Siyaset 3.Hafta</vt:lpstr>
      <vt:lpstr>Kadınlar Vatandaş Olabilir mi?</vt:lpstr>
      <vt:lpstr> ‘Vatandaş’ cinsiyetsiz midir?</vt:lpstr>
      <vt:lpstr>‘Fikirler politikası’ vs. ‘mevcudiyet politikası’</vt:lpstr>
      <vt:lpstr>Kadınların Çıkarları ve Temsiliyet</vt:lpstr>
      <vt:lpstr>Temsiliyet ve kimlik politikası</vt:lpstr>
      <vt:lpstr>Carol Pateman – Cinsel Sözleşme (1988)</vt:lpstr>
      <vt:lpstr>Carol Pateman – Cinsel Sözleşme (1988)</vt:lpstr>
      <vt:lpstr>Ataerki kavramı</vt:lpstr>
      <vt:lpstr>PowerPoint Presentation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50</cp:revision>
  <dcterms:created xsi:type="dcterms:W3CDTF">2019-05-22T16:15:54Z</dcterms:created>
  <dcterms:modified xsi:type="dcterms:W3CDTF">2019-05-26T12:00:34Z</dcterms:modified>
</cp:coreProperties>
</file>