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9" r:id="rId4"/>
    <p:sldId id="260" r:id="rId5"/>
    <p:sldId id="261" r:id="rId6"/>
    <p:sldId id="266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F80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431"/>
    <p:restoredTop sz="94631"/>
  </p:normalViewPr>
  <p:slideViewPr>
    <p:cSldViewPr snapToGrid="0" snapToObjects="1">
      <p:cViewPr varScale="1">
        <p:scale>
          <a:sx n="101" d="100"/>
          <a:sy n="101" d="100"/>
        </p:scale>
        <p:origin x="21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D940DD-1A38-A84A-A094-A3676ADA7FC2}" type="datetimeFigureOut">
              <a:rPr lang="en-US" smtClean="0"/>
              <a:t>5/26/19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5D99D7-0E0D-4E4C-8768-6E75BB9F1D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4688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0354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909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732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587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784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5/26/19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577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5/26/19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2698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5/26/19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8397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5/26/19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275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5/26/19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0598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5/26/19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930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4C291B-0759-4648-AD3C-69497E408645}" type="datetimeFigureOut">
              <a:rPr lang="en-US" smtClean="0"/>
              <a:t>5/26/19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283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noFill/>
        </p:spPr>
        <p:txBody>
          <a:bodyPr>
            <a:normAutofit/>
          </a:bodyPr>
          <a:lstStyle/>
          <a:p>
            <a:r>
              <a:rPr lang="en-US" b="1" dirty="0" err="1" smtClean="0">
                <a:latin typeface="+mn-lt"/>
              </a:rPr>
              <a:t>Cinsiyet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ve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Siyaset</a:t>
            </a:r>
            <a:r>
              <a:rPr lang="en-US" b="1" dirty="0" smtClean="0">
                <a:latin typeface="+mn-lt"/>
              </a:rPr>
              <a:t/>
            </a:r>
            <a:br>
              <a:rPr lang="en-US" b="1" dirty="0" smtClean="0">
                <a:latin typeface="+mn-lt"/>
              </a:rPr>
            </a:br>
            <a:r>
              <a:rPr lang="en-US" b="1" dirty="0" smtClean="0">
                <a:latin typeface="+mn-lt"/>
              </a:rPr>
              <a:t>3.Hafta</a:t>
            </a:r>
            <a:endParaRPr lang="en-US" b="1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marL="742950" indent="-742950">
              <a:lnSpc>
                <a:spcPct val="100000"/>
              </a:lnSpc>
              <a:spcBef>
                <a:spcPts val="0"/>
              </a:spcBef>
            </a:pPr>
            <a:r>
              <a:rPr lang="en-US" sz="4000" b="1" dirty="0" err="1" smtClean="0"/>
              <a:t>Eşitlik</a:t>
            </a:r>
            <a:r>
              <a:rPr lang="en-US" sz="4000" b="1" dirty="0" smtClean="0"/>
              <a:t> </a:t>
            </a:r>
            <a:r>
              <a:rPr lang="en-US" sz="4000" b="1" dirty="0" err="1"/>
              <a:t>ve</a:t>
            </a:r>
            <a:r>
              <a:rPr lang="en-US" sz="4000" b="1" dirty="0"/>
              <a:t> </a:t>
            </a:r>
            <a:r>
              <a:rPr lang="en-US" sz="4000" b="1" dirty="0" err="1"/>
              <a:t>vatandaşlık</a:t>
            </a:r>
            <a:r>
              <a:rPr lang="en-US" sz="4000" b="1" dirty="0"/>
              <a:t>: </a:t>
            </a:r>
            <a:r>
              <a:rPr lang="en-US" sz="4000" b="1" dirty="0" err="1"/>
              <a:t>Kadınlar</a:t>
            </a:r>
            <a:r>
              <a:rPr lang="en-US" sz="4000" b="1" dirty="0"/>
              <a:t> </a:t>
            </a:r>
            <a:r>
              <a:rPr lang="en-US" sz="4000" b="1" dirty="0" err="1"/>
              <a:t>eşit</a:t>
            </a:r>
            <a:r>
              <a:rPr lang="en-US" sz="4000" b="1" dirty="0"/>
              <a:t> </a:t>
            </a:r>
            <a:r>
              <a:rPr lang="en-US" sz="4000" b="1" dirty="0" err="1"/>
              <a:t>vatandaş</a:t>
            </a:r>
            <a:r>
              <a:rPr lang="en-US" sz="4000" b="1" dirty="0"/>
              <a:t> </a:t>
            </a:r>
            <a:r>
              <a:rPr lang="en-US" sz="4000" b="1" dirty="0" err="1"/>
              <a:t>mıdır</a:t>
            </a:r>
            <a:r>
              <a:rPr lang="en-US" sz="4000" b="1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4543517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677333"/>
            <a:ext cx="10761133" cy="5499630"/>
          </a:xfrm>
        </p:spPr>
        <p:txBody>
          <a:bodyPr>
            <a:normAutofit/>
          </a:bodyPr>
          <a:lstStyle/>
          <a:p>
            <a:r>
              <a:rPr lang="tr-TR" sz="4400" b="1" dirty="0"/>
              <a:t>T</a:t>
            </a:r>
            <a:r>
              <a:rPr lang="tr-TR" sz="4400" b="1" dirty="0" smtClean="0"/>
              <a:t>oplum </a:t>
            </a:r>
            <a:r>
              <a:rPr lang="tr-TR" sz="4400" b="1" dirty="0"/>
              <a:t>sözleşmesi hikayesi aynı zamanda klasik ataerkinin çöküşü hikayesi olmuştur</a:t>
            </a:r>
            <a:r>
              <a:rPr lang="en-US" sz="4400" b="1" dirty="0"/>
              <a:t> </a:t>
            </a:r>
            <a:r>
              <a:rPr lang="en-US" sz="4400" b="1" dirty="0" smtClean="0"/>
              <a:t>.</a:t>
            </a:r>
          </a:p>
          <a:p>
            <a:r>
              <a:rPr lang="tr-TR" sz="4400" b="1" dirty="0" smtClean="0"/>
              <a:t>Erkeğin </a:t>
            </a:r>
            <a:r>
              <a:rPr lang="tr-TR" sz="4400" b="1" dirty="0"/>
              <a:t>baba olarak statüsü sorgulanmış </a:t>
            </a:r>
            <a:r>
              <a:rPr lang="tr-TR" sz="4400" b="1" dirty="0" smtClean="0"/>
              <a:t>ama </a:t>
            </a:r>
            <a:r>
              <a:rPr lang="tr-TR" sz="4400" b="1" dirty="0"/>
              <a:t>koca olarak statüsü </a:t>
            </a:r>
            <a:r>
              <a:rPr lang="tr-TR" sz="4400" b="1" dirty="0" smtClean="0"/>
              <a:t>sorgulanmamıştır</a:t>
            </a:r>
            <a:r>
              <a:rPr lang="en-US" sz="4400" b="1" dirty="0" smtClean="0"/>
              <a:t>.</a:t>
            </a:r>
          </a:p>
          <a:p>
            <a:r>
              <a:rPr lang="en-US" sz="4400" b="1" dirty="0" err="1" smtClean="0"/>
              <a:t>Babaerkillik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sona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ermiş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fakat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ataerki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sona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ermemiştir</a:t>
            </a:r>
            <a:r>
              <a:rPr lang="en-US" sz="4400" b="1" dirty="0" smtClean="0"/>
              <a:t>.</a:t>
            </a:r>
            <a:endParaRPr lang="tr-TR" sz="4400" b="1" dirty="0"/>
          </a:p>
        </p:txBody>
      </p:sp>
    </p:spTree>
    <p:extLst>
      <p:ext uri="{BB962C8B-B14F-4D97-AF65-F5344CB8AC3E}">
        <p14:creationId xmlns:p14="http://schemas.microsoft.com/office/powerpoint/2010/main" val="13864358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err="1" smtClean="0">
                <a:latin typeface="+mn-lt"/>
              </a:rPr>
              <a:t>Kadınlar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Vatandaş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Olabilir</a:t>
            </a:r>
            <a:r>
              <a:rPr lang="en-US" b="1" dirty="0" smtClean="0">
                <a:latin typeface="+mn-lt"/>
              </a:rPr>
              <a:t> mi?</a:t>
            </a:r>
            <a:endParaRPr lang="en-US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4800" b="1" dirty="0" err="1" smtClean="0"/>
              <a:t>Evrensel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vatandaşlık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ilkesi</a:t>
            </a:r>
            <a:endParaRPr lang="en-US" sz="4800" b="1" dirty="0" smtClean="0"/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4800" b="1" dirty="0" err="1" smtClean="0"/>
              <a:t>Evrensellik</a:t>
            </a:r>
            <a:r>
              <a:rPr lang="en-US" sz="4800" b="1" dirty="0" smtClean="0"/>
              <a:t>/</a:t>
            </a:r>
            <a:r>
              <a:rPr lang="en-US" sz="4800" b="1" dirty="0" err="1" smtClean="0"/>
              <a:t>kimlik</a:t>
            </a:r>
            <a:endParaRPr lang="en-US" sz="4800" b="1" dirty="0" smtClean="0"/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4800" b="1" dirty="0" err="1" smtClean="0"/>
              <a:t>Kamusal</a:t>
            </a:r>
            <a:r>
              <a:rPr lang="en-US" sz="4800" b="1" dirty="0" smtClean="0"/>
              <a:t>/</a:t>
            </a:r>
            <a:r>
              <a:rPr lang="en-US" sz="4800" b="1" dirty="0" err="1" smtClean="0"/>
              <a:t>özel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alan</a:t>
            </a:r>
            <a:endParaRPr lang="en-US" sz="4800" b="1" dirty="0" smtClean="0"/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4800" b="1" dirty="0" err="1" smtClean="0"/>
              <a:t>Eşitlik</a:t>
            </a:r>
            <a:r>
              <a:rPr lang="en-US" sz="4800" b="1" dirty="0" smtClean="0"/>
              <a:t>/</a:t>
            </a:r>
            <a:r>
              <a:rPr lang="en-US" sz="4800" b="1" dirty="0" err="1" smtClean="0"/>
              <a:t>farklılık</a:t>
            </a:r>
            <a:endParaRPr lang="en-US" sz="4800" b="1" dirty="0" smtClean="0"/>
          </a:p>
        </p:txBody>
      </p:sp>
    </p:spTree>
    <p:extLst>
      <p:ext uri="{BB962C8B-B14F-4D97-AF65-F5344CB8AC3E}">
        <p14:creationId xmlns:p14="http://schemas.microsoft.com/office/powerpoint/2010/main" val="14781953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+mn-lt"/>
              </a:rPr>
              <a:t> </a:t>
            </a:r>
            <a:r>
              <a:rPr lang="en-US" b="1" dirty="0" smtClean="0">
                <a:latin typeface="+mn-lt"/>
              </a:rPr>
              <a:t>‘</a:t>
            </a:r>
            <a:r>
              <a:rPr lang="en-US" b="1" dirty="0" err="1" smtClean="0">
                <a:latin typeface="+mn-lt"/>
              </a:rPr>
              <a:t>Vatandaş</a:t>
            </a:r>
            <a:r>
              <a:rPr lang="en-US" b="1" dirty="0" smtClean="0">
                <a:latin typeface="+mn-lt"/>
              </a:rPr>
              <a:t>’ </a:t>
            </a:r>
            <a:r>
              <a:rPr lang="en-US" b="1" dirty="0" err="1" smtClean="0">
                <a:latin typeface="+mn-lt"/>
              </a:rPr>
              <a:t>cinsiyetsiz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midir</a:t>
            </a:r>
            <a:r>
              <a:rPr lang="en-US" b="1" dirty="0" smtClean="0">
                <a:latin typeface="+mn-lt"/>
              </a:rPr>
              <a:t>?</a:t>
            </a:r>
            <a:endParaRPr lang="en-US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b="1" dirty="0" err="1" smtClean="0"/>
              <a:t>Vatandaşlık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düşüncesinin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cinsiyetli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tarihi</a:t>
            </a:r>
            <a:endParaRPr lang="en-US" sz="4400" b="1" dirty="0" smtClean="0"/>
          </a:p>
          <a:p>
            <a:r>
              <a:rPr lang="en-US" sz="4400" b="1" dirty="0" err="1" smtClean="0"/>
              <a:t>Kadınların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vatandaşlık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idealinden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dışlanması</a:t>
            </a:r>
            <a:endParaRPr lang="en-US" sz="4400" b="1" dirty="0" smtClean="0"/>
          </a:p>
          <a:p>
            <a:r>
              <a:rPr lang="en-US" sz="4400" b="1" dirty="0" err="1" smtClean="0"/>
              <a:t>Siyasal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haklar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eşit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vatandaşlık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için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yeterli</a:t>
            </a:r>
            <a:r>
              <a:rPr lang="en-US" sz="4400" b="1" dirty="0" smtClean="0"/>
              <a:t> mi?</a:t>
            </a:r>
          </a:p>
        </p:txBody>
      </p:sp>
    </p:spTree>
    <p:extLst>
      <p:ext uri="{BB962C8B-B14F-4D97-AF65-F5344CB8AC3E}">
        <p14:creationId xmlns:p14="http://schemas.microsoft.com/office/powerpoint/2010/main" val="15589548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174875"/>
          </a:xfrm>
        </p:spPr>
        <p:txBody>
          <a:bodyPr>
            <a:normAutofit/>
          </a:bodyPr>
          <a:lstStyle/>
          <a:p>
            <a:r>
              <a:rPr lang="en-US" sz="4000" b="1" dirty="0"/>
              <a:t>‘</a:t>
            </a:r>
            <a:r>
              <a:rPr lang="en-US" b="1" dirty="0" err="1">
                <a:latin typeface="+mn-lt"/>
              </a:rPr>
              <a:t>Fikirler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politikası</a:t>
            </a:r>
            <a:r>
              <a:rPr lang="en-US" b="1" dirty="0">
                <a:latin typeface="+mn-lt"/>
              </a:rPr>
              <a:t>’ vs. ‘</a:t>
            </a:r>
            <a:r>
              <a:rPr lang="en-US" b="1" dirty="0" err="1">
                <a:latin typeface="+mn-lt"/>
              </a:rPr>
              <a:t>mevcudiyet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politikası</a:t>
            </a:r>
            <a:r>
              <a:rPr lang="en-US" b="1" dirty="0" smtClean="0">
                <a:latin typeface="+mn-lt"/>
              </a:rPr>
              <a:t>’</a:t>
            </a:r>
            <a:endParaRPr lang="en-US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82800"/>
            <a:ext cx="10515600" cy="4094163"/>
          </a:xfrm>
        </p:spPr>
        <p:txBody>
          <a:bodyPr>
            <a:normAutofit/>
          </a:bodyPr>
          <a:lstStyle/>
          <a:p>
            <a:pPr lvl="1"/>
            <a:endParaRPr lang="en-US" sz="4000" b="1" dirty="0" smtClean="0"/>
          </a:p>
          <a:p>
            <a:pPr lvl="1"/>
            <a:r>
              <a:rPr lang="en-US" sz="4400" b="1" dirty="0" smtClean="0"/>
              <a:t>Anne Phillips</a:t>
            </a:r>
          </a:p>
          <a:p>
            <a:pPr lvl="2"/>
            <a:r>
              <a:rPr lang="en-US" sz="4400" b="1" dirty="0" err="1" smtClean="0"/>
              <a:t>Cinsiyete</a:t>
            </a:r>
            <a:r>
              <a:rPr lang="en-US" sz="4400" b="1" dirty="0" smtClean="0"/>
              <a:t>, </a:t>
            </a:r>
            <a:r>
              <a:rPr lang="en-US" sz="4400" b="1" dirty="0" err="1" smtClean="0"/>
              <a:t>ırka</a:t>
            </a:r>
            <a:r>
              <a:rPr lang="en-US" sz="4400" b="1" dirty="0" smtClean="0"/>
              <a:t>, </a:t>
            </a:r>
            <a:r>
              <a:rPr lang="en-US" sz="4400" b="1" dirty="0" err="1" smtClean="0"/>
              <a:t>etnisiteye</a:t>
            </a:r>
            <a:r>
              <a:rPr lang="en-US" sz="4400" b="1" dirty="0"/>
              <a:t> </a:t>
            </a:r>
            <a:r>
              <a:rPr lang="en-US" sz="4400" b="1" dirty="0" err="1" smtClean="0"/>
              <a:t>dayalı</a:t>
            </a:r>
            <a:r>
              <a:rPr lang="en-US" sz="4400" b="1" dirty="0" smtClean="0"/>
              <a:t> ‘</a:t>
            </a:r>
            <a:r>
              <a:rPr lang="en-US" sz="4400" b="1" dirty="0" err="1" smtClean="0"/>
              <a:t>bedenselleşmiş</a:t>
            </a:r>
            <a:r>
              <a:rPr lang="en-US" sz="4400" b="1" dirty="0" smtClean="0"/>
              <a:t>’ </a:t>
            </a:r>
            <a:r>
              <a:rPr lang="en-US" sz="4400" b="1" dirty="0" err="1" smtClean="0"/>
              <a:t>farklılık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ve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demokrasi</a:t>
            </a:r>
            <a:endParaRPr lang="en-US" sz="4400" b="1" dirty="0" smtClean="0"/>
          </a:p>
          <a:p>
            <a:pPr lvl="2"/>
            <a:r>
              <a:rPr lang="en-US" sz="4400" b="1" dirty="0" err="1" smtClean="0"/>
              <a:t>Deneyime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dayalı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farkların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temsili</a:t>
            </a:r>
            <a:endParaRPr lang="en-US" sz="4400" b="1" dirty="0" smtClean="0"/>
          </a:p>
          <a:p>
            <a:endParaRPr lang="en-US" sz="4400" b="1" dirty="0" smtClean="0"/>
          </a:p>
        </p:txBody>
      </p:sp>
    </p:spTree>
    <p:extLst>
      <p:ext uri="{BB962C8B-B14F-4D97-AF65-F5344CB8AC3E}">
        <p14:creationId xmlns:p14="http://schemas.microsoft.com/office/powerpoint/2010/main" val="9460337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 err="1" smtClean="0">
                <a:latin typeface="+mn-lt"/>
              </a:rPr>
              <a:t>Kadınların</a:t>
            </a:r>
            <a:r>
              <a:rPr lang="en-US" sz="4800" b="1" dirty="0" smtClean="0">
                <a:latin typeface="+mn-lt"/>
              </a:rPr>
              <a:t> </a:t>
            </a:r>
            <a:r>
              <a:rPr lang="en-US" sz="4800" b="1" dirty="0" err="1" smtClean="0">
                <a:latin typeface="+mn-lt"/>
              </a:rPr>
              <a:t>Çıkarları</a:t>
            </a:r>
            <a:r>
              <a:rPr lang="en-US" sz="4800" b="1" dirty="0" smtClean="0">
                <a:latin typeface="+mn-lt"/>
              </a:rPr>
              <a:t> </a:t>
            </a:r>
            <a:r>
              <a:rPr lang="en-US" sz="4800" b="1" dirty="0" err="1" smtClean="0">
                <a:latin typeface="+mn-lt"/>
              </a:rPr>
              <a:t>ve</a:t>
            </a:r>
            <a:r>
              <a:rPr lang="en-US" sz="4800" b="1" dirty="0" smtClean="0">
                <a:latin typeface="+mn-lt"/>
              </a:rPr>
              <a:t> </a:t>
            </a:r>
            <a:r>
              <a:rPr lang="en-US" sz="4800" b="1" dirty="0" err="1" smtClean="0">
                <a:latin typeface="+mn-lt"/>
              </a:rPr>
              <a:t>Temsiliyet</a:t>
            </a:r>
            <a:endParaRPr lang="en-US" sz="48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400" b="1" dirty="0" err="1" smtClean="0"/>
              <a:t>Kadınların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çıkarlarını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kadınlar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temsil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edebilir</a:t>
            </a:r>
            <a:r>
              <a:rPr lang="en-US" sz="4400" b="1" dirty="0" smtClean="0"/>
              <a:t>.	</a:t>
            </a:r>
          </a:p>
          <a:p>
            <a:pPr marL="0" indent="0">
              <a:buNone/>
            </a:pPr>
            <a:r>
              <a:rPr lang="en-US" sz="4400" b="1" dirty="0" smtClean="0"/>
              <a:t>	</a:t>
            </a:r>
            <a:r>
              <a:rPr lang="en-US" sz="4400" b="1" dirty="0" err="1" smtClean="0"/>
              <a:t>Öte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yandan</a:t>
            </a:r>
            <a:r>
              <a:rPr lang="en-US" sz="4400" b="1" dirty="0" smtClean="0"/>
              <a:t>, </a:t>
            </a:r>
            <a:r>
              <a:rPr lang="en-US" sz="4400" b="1" dirty="0" err="1" smtClean="0"/>
              <a:t>kadın</a:t>
            </a:r>
            <a:r>
              <a:rPr lang="en-US" sz="4400" b="1" dirty="0" smtClean="0"/>
              <a:t>, </a:t>
            </a:r>
            <a:r>
              <a:rPr lang="en-US" sz="4400" b="1" dirty="0" err="1" smtClean="0"/>
              <a:t>çıkar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ve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temsil</a:t>
            </a:r>
            <a:r>
              <a:rPr lang="en-US" sz="4400" b="1" dirty="0" smtClean="0"/>
              <a:t> 	</a:t>
            </a:r>
            <a:r>
              <a:rPr lang="en-US" sz="4400" b="1" dirty="0" err="1" smtClean="0"/>
              <a:t>kavramlarının</a:t>
            </a:r>
            <a:r>
              <a:rPr lang="en-US" sz="4400" b="1" dirty="0" smtClean="0"/>
              <a:t> her </a:t>
            </a:r>
            <a:r>
              <a:rPr lang="en-US" sz="4400" b="1" dirty="0" err="1" smtClean="0"/>
              <a:t>biri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sorgulamaya</a:t>
            </a:r>
            <a:r>
              <a:rPr lang="en-US" sz="4400" b="1" dirty="0" smtClean="0"/>
              <a:t> 	</a:t>
            </a:r>
            <a:r>
              <a:rPr lang="en-US" sz="4400" b="1" dirty="0" err="1" smtClean="0"/>
              <a:t>açıktır</a:t>
            </a:r>
            <a:r>
              <a:rPr lang="en-US" sz="4400" b="1" dirty="0" smtClean="0"/>
              <a:t>.</a:t>
            </a:r>
            <a:endParaRPr lang="en-US" sz="4400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77568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latin typeface="+mn-lt"/>
              </a:rPr>
              <a:t>Temsiliyet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ve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kimlik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politikası</a:t>
            </a:r>
            <a:endParaRPr lang="en-US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b="1" dirty="0" err="1" smtClean="0"/>
              <a:t>Deneyim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ve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çıkarların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temsili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sabit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kimliklere</a:t>
            </a:r>
            <a:r>
              <a:rPr lang="en-US" sz="4400" b="1" dirty="0" smtClean="0"/>
              <a:t> mi </a:t>
            </a:r>
            <a:r>
              <a:rPr lang="en-US" sz="4400" b="1" dirty="0" err="1" smtClean="0"/>
              <a:t>dayanmak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zorunda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mıdır</a:t>
            </a:r>
            <a:r>
              <a:rPr lang="en-US" sz="4400" b="1" dirty="0" smtClean="0"/>
              <a:t>?</a:t>
            </a:r>
          </a:p>
          <a:p>
            <a:pPr lvl="1"/>
            <a:r>
              <a:rPr lang="en-US" sz="4000" b="1" dirty="0" smtClean="0"/>
              <a:t>Kadın </a:t>
            </a:r>
            <a:r>
              <a:rPr lang="en-US" sz="4000" b="1" dirty="0" err="1" smtClean="0"/>
              <a:t>kimliğinin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sorgulanması</a:t>
            </a:r>
            <a:endParaRPr lang="en-US" sz="4400" b="1" dirty="0"/>
          </a:p>
          <a:p>
            <a:r>
              <a:rPr lang="en-US" sz="4400" b="1" dirty="0" err="1" smtClean="0"/>
              <a:t>Çoğul</a:t>
            </a:r>
            <a:r>
              <a:rPr lang="en-US" sz="4400" b="1" dirty="0" smtClean="0"/>
              <a:t>, </a:t>
            </a:r>
            <a:r>
              <a:rPr lang="en-US" sz="4400" b="1" dirty="0" err="1" smtClean="0"/>
              <a:t>değişken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ve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öngörülemez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konumlar</a:t>
            </a:r>
            <a:endParaRPr lang="en-US" sz="4400" b="1" dirty="0" smtClean="0"/>
          </a:p>
          <a:p>
            <a:endParaRPr lang="en-US" sz="4400" b="1" dirty="0" smtClean="0"/>
          </a:p>
        </p:txBody>
      </p:sp>
    </p:spTree>
    <p:extLst>
      <p:ext uri="{BB962C8B-B14F-4D97-AF65-F5344CB8AC3E}">
        <p14:creationId xmlns:p14="http://schemas.microsoft.com/office/powerpoint/2010/main" val="9266305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+mn-lt"/>
              </a:rPr>
              <a:t>Carol </a:t>
            </a:r>
            <a:r>
              <a:rPr lang="en-US" b="1" dirty="0" err="1" smtClean="0">
                <a:latin typeface="+mn-lt"/>
              </a:rPr>
              <a:t>Pateman</a:t>
            </a:r>
            <a:r>
              <a:rPr lang="en-US" b="1" dirty="0" smtClean="0">
                <a:latin typeface="+mn-lt"/>
              </a:rPr>
              <a:t> – </a:t>
            </a:r>
            <a:r>
              <a:rPr lang="en-US" b="1" dirty="0" err="1" smtClean="0">
                <a:latin typeface="+mn-lt"/>
              </a:rPr>
              <a:t>Cinsel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Sözleşme</a:t>
            </a:r>
            <a:r>
              <a:rPr lang="en-US" b="1" dirty="0" smtClean="0">
                <a:latin typeface="+mn-lt"/>
              </a:rPr>
              <a:t> (1988)</a:t>
            </a:r>
            <a:endParaRPr lang="en-US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 fontScale="92500" lnSpcReduction="20000"/>
          </a:bodyPr>
          <a:lstStyle/>
          <a:p>
            <a:endParaRPr lang="en-US" sz="4400" b="1" dirty="0" smtClean="0"/>
          </a:p>
          <a:p>
            <a:r>
              <a:rPr lang="en-US" sz="4400" b="1" dirty="0" err="1"/>
              <a:t>Toplum</a:t>
            </a:r>
            <a:r>
              <a:rPr lang="en-US" sz="4400" b="1" dirty="0"/>
              <a:t> </a:t>
            </a:r>
            <a:r>
              <a:rPr lang="en-US" sz="4400" b="1" dirty="0" err="1"/>
              <a:t>sözleşmesi</a:t>
            </a:r>
            <a:r>
              <a:rPr lang="en-US" sz="4400" b="1" dirty="0"/>
              <a:t> </a:t>
            </a:r>
            <a:r>
              <a:rPr lang="en-US" sz="4400" b="1" dirty="0" err="1"/>
              <a:t>kuramlarının</a:t>
            </a:r>
            <a:r>
              <a:rPr lang="en-US" sz="4400" b="1" dirty="0"/>
              <a:t> </a:t>
            </a:r>
            <a:r>
              <a:rPr lang="en-US" sz="4400" b="1" dirty="0" err="1" smtClean="0"/>
              <a:t>eleştirisi</a:t>
            </a:r>
            <a:endParaRPr lang="en-US" sz="4400" b="1" dirty="0" smtClean="0"/>
          </a:p>
          <a:p>
            <a:r>
              <a:rPr lang="en-US" sz="4400" b="1" dirty="0" smtClean="0"/>
              <a:t>Feminist </a:t>
            </a:r>
            <a:r>
              <a:rPr lang="en-US" sz="4400" b="1" dirty="0" err="1"/>
              <a:t>vatandaşlık</a:t>
            </a:r>
            <a:r>
              <a:rPr lang="en-US" sz="4400" b="1" dirty="0"/>
              <a:t> </a:t>
            </a:r>
            <a:r>
              <a:rPr lang="en-US" sz="4400" b="1" dirty="0" err="1"/>
              <a:t>tartışmalarına</a:t>
            </a:r>
            <a:r>
              <a:rPr lang="en-US" sz="4400" b="1" dirty="0"/>
              <a:t> </a:t>
            </a:r>
            <a:r>
              <a:rPr lang="en-US" sz="4400" b="1" dirty="0" err="1"/>
              <a:t>yönelik</a:t>
            </a:r>
            <a:r>
              <a:rPr lang="en-US" sz="4400" b="1" dirty="0"/>
              <a:t> </a:t>
            </a:r>
            <a:r>
              <a:rPr lang="en-US" sz="4400" b="1" dirty="0" err="1"/>
              <a:t>eleştiri</a:t>
            </a:r>
            <a:r>
              <a:rPr lang="en-US" sz="4400" b="1" dirty="0"/>
              <a:t> </a:t>
            </a:r>
            <a:endParaRPr lang="en-US" sz="4400" b="1" dirty="0" smtClean="0"/>
          </a:p>
          <a:p>
            <a:pPr marL="0" indent="0" algn="just">
              <a:buNone/>
            </a:pPr>
            <a:endParaRPr lang="en-US" sz="4000" b="1" dirty="0" smtClean="0"/>
          </a:p>
          <a:p>
            <a:pPr marL="0" indent="0" algn="just">
              <a:buNone/>
            </a:pPr>
            <a:r>
              <a:rPr lang="en-US" sz="4000" b="1" dirty="0" smtClean="0"/>
              <a:t>‘</a:t>
            </a:r>
            <a:r>
              <a:rPr lang="en-US" sz="4000" b="1" dirty="0" err="1" smtClean="0"/>
              <a:t>Toplumsal</a:t>
            </a:r>
            <a:r>
              <a:rPr lang="en-US" sz="4000" b="1" dirty="0" smtClean="0"/>
              <a:t> </a:t>
            </a:r>
            <a:r>
              <a:rPr lang="en-US" sz="4000" b="1" dirty="0" err="1"/>
              <a:t>sözleşme</a:t>
            </a:r>
            <a:r>
              <a:rPr lang="en-US" sz="4000" b="1" dirty="0"/>
              <a:t> </a:t>
            </a:r>
            <a:r>
              <a:rPr lang="en-US" sz="4000" b="1" dirty="0" err="1"/>
              <a:t>kuramlarındaki</a:t>
            </a:r>
            <a:r>
              <a:rPr lang="en-US" sz="4000" b="1" dirty="0"/>
              <a:t> </a:t>
            </a:r>
            <a:r>
              <a:rPr lang="en-US" sz="4000" b="1" dirty="0" err="1"/>
              <a:t>sözleşme</a:t>
            </a:r>
            <a:r>
              <a:rPr lang="en-US" sz="4000" b="1" dirty="0"/>
              <a:t>, </a:t>
            </a:r>
            <a:r>
              <a:rPr lang="en-US" sz="4000" b="1" dirty="0" err="1"/>
              <a:t>ancak</a:t>
            </a:r>
            <a:r>
              <a:rPr lang="en-US" sz="4000" b="1" dirty="0"/>
              <a:t> </a:t>
            </a:r>
            <a:r>
              <a:rPr lang="en-US" sz="4000" b="1" dirty="0" err="1"/>
              <a:t>çok</a:t>
            </a:r>
            <a:r>
              <a:rPr lang="en-US" sz="4000" b="1" dirty="0"/>
              <a:t> </a:t>
            </a:r>
            <a:r>
              <a:rPr lang="en-US" sz="4000" b="1" dirty="0" err="1"/>
              <a:t>daha</a:t>
            </a:r>
            <a:r>
              <a:rPr lang="en-US" sz="4000" b="1" dirty="0"/>
              <a:t> </a:t>
            </a:r>
            <a:r>
              <a:rPr lang="en-US" sz="4000" b="1" dirty="0" err="1"/>
              <a:t>derin</a:t>
            </a:r>
            <a:r>
              <a:rPr lang="en-US" sz="4000" b="1" dirty="0"/>
              <a:t> </a:t>
            </a:r>
            <a:r>
              <a:rPr lang="en-US" sz="4000" b="1" dirty="0" err="1"/>
              <a:t>ve</a:t>
            </a:r>
            <a:r>
              <a:rPr lang="en-US" sz="4000" b="1" dirty="0"/>
              <a:t> </a:t>
            </a:r>
            <a:r>
              <a:rPr lang="en-US" sz="4000" b="1" dirty="0" err="1"/>
              <a:t>köklü</a:t>
            </a:r>
            <a:r>
              <a:rPr lang="en-US" sz="4000" b="1" dirty="0"/>
              <a:t> </a:t>
            </a:r>
            <a:r>
              <a:rPr lang="en-US" sz="4000" b="1" dirty="0" err="1"/>
              <a:t>bir</a:t>
            </a:r>
            <a:r>
              <a:rPr lang="en-US" sz="4000" b="1" dirty="0"/>
              <a:t> </a:t>
            </a:r>
            <a:r>
              <a:rPr lang="en-US" sz="4000" b="1" dirty="0" err="1"/>
              <a:t>sözleşme</a:t>
            </a:r>
            <a:r>
              <a:rPr lang="en-US" sz="4000" b="1" dirty="0"/>
              <a:t> </a:t>
            </a:r>
            <a:r>
              <a:rPr lang="en-US" sz="4000" b="1" dirty="0" err="1"/>
              <a:t>üzerine</a:t>
            </a:r>
            <a:r>
              <a:rPr lang="en-US" sz="4000" b="1" dirty="0"/>
              <a:t> </a:t>
            </a:r>
            <a:r>
              <a:rPr lang="en-US" sz="4000" b="1" dirty="0" err="1"/>
              <a:t>bina</a:t>
            </a:r>
            <a:r>
              <a:rPr lang="en-US" sz="4000" b="1" dirty="0"/>
              <a:t> </a:t>
            </a:r>
            <a:r>
              <a:rPr lang="en-US" sz="4000" b="1" dirty="0" err="1" smtClean="0"/>
              <a:t>olmaktadır</a:t>
            </a:r>
            <a:r>
              <a:rPr lang="en-US" sz="4000" b="1" dirty="0"/>
              <a:t>:</a:t>
            </a:r>
            <a:r>
              <a:rPr lang="en-US" sz="4000" b="1" dirty="0" smtClean="0"/>
              <a:t> </a:t>
            </a:r>
            <a:r>
              <a:rPr lang="en-US" sz="4000" b="1" dirty="0" err="1"/>
              <a:t>C</a:t>
            </a:r>
            <a:r>
              <a:rPr lang="en-US" sz="4000" b="1" dirty="0" err="1" smtClean="0"/>
              <a:t>insel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Sözleşme</a:t>
            </a:r>
            <a:r>
              <a:rPr lang="en-US" sz="4000" b="1" dirty="0" smtClean="0"/>
              <a:t>’</a:t>
            </a:r>
            <a:endParaRPr lang="en-US" sz="4000" b="1" dirty="0"/>
          </a:p>
          <a:p>
            <a:pPr marL="0" indent="0" algn="just">
              <a:buNone/>
            </a:pPr>
            <a:r>
              <a:rPr lang="en-US" sz="4000" b="1" dirty="0" smtClean="0"/>
              <a:t>	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8012137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5400" b="1" dirty="0">
                <a:latin typeface="+mn-lt"/>
              </a:rPr>
              <a:t>Carol </a:t>
            </a:r>
            <a:r>
              <a:rPr lang="en-US" sz="5400" b="1" dirty="0" err="1">
                <a:latin typeface="+mn-lt"/>
              </a:rPr>
              <a:t>Pateman</a:t>
            </a:r>
            <a:r>
              <a:rPr lang="en-US" sz="5400" b="1" dirty="0">
                <a:latin typeface="+mn-lt"/>
              </a:rPr>
              <a:t> – </a:t>
            </a:r>
            <a:r>
              <a:rPr lang="en-US" sz="5400" b="1" dirty="0" err="1">
                <a:latin typeface="+mn-lt"/>
              </a:rPr>
              <a:t>Cinsel</a:t>
            </a:r>
            <a:r>
              <a:rPr lang="en-US" sz="5400" b="1" dirty="0">
                <a:latin typeface="+mn-lt"/>
              </a:rPr>
              <a:t> </a:t>
            </a:r>
            <a:r>
              <a:rPr lang="en-US" sz="5400" b="1" dirty="0" err="1">
                <a:latin typeface="+mn-lt"/>
              </a:rPr>
              <a:t>Sözleşme</a:t>
            </a:r>
            <a:r>
              <a:rPr lang="en-US" sz="5400" b="1" dirty="0">
                <a:latin typeface="+mn-lt"/>
              </a:rPr>
              <a:t> (1988)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1"/>
            <a:endParaRPr lang="tr-TR" dirty="0" smtClean="0"/>
          </a:p>
          <a:p>
            <a:pPr marL="457200" lvl="1" indent="0">
              <a:buNone/>
            </a:pPr>
            <a:r>
              <a:rPr lang="tr-TR" sz="4000" b="1" dirty="0" smtClean="0"/>
              <a:t>Sözleşme </a:t>
            </a:r>
            <a:r>
              <a:rPr lang="tr-TR" sz="4000" b="1" dirty="0"/>
              <a:t>Sözleşme </a:t>
            </a:r>
            <a:r>
              <a:rPr lang="tr-TR" sz="4000" b="1" dirty="0" smtClean="0"/>
              <a:t>hikayesi neden </a:t>
            </a:r>
            <a:r>
              <a:rPr lang="tr-TR" sz="4000" b="1" dirty="0"/>
              <a:t>feminist perspektifle gözden </a:t>
            </a:r>
            <a:r>
              <a:rPr lang="tr-TR" sz="4000" b="1" dirty="0" smtClean="0"/>
              <a:t>geçirilmeli?</a:t>
            </a:r>
          </a:p>
          <a:p>
            <a:pPr lvl="1"/>
            <a:r>
              <a:rPr lang="tr-TR" sz="4000" dirty="0" smtClean="0"/>
              <a:t>Modern siyaset açısından </a:t>
            </a:r>
            <a:r>
              <a:rPr lang="tr-TR" sz="4000" dirty="0"/>
              <a:t>kurucu olan bu siyasal kurgunun </a:t>
            </a:r>
            <a:r>
              <a:rPr lang="tr-TR" sz="4000" dirty="0" smtClean="0"/>
              <a:t>cinsiyetli doğasını </a:t>
            </a:r>
          </a:p>
          <a:p>
            <a:pPr marL="457200" lvl="1" indent="0">
              <a:buNone/>
            </a:pPr>
            <a:r>
              <a:rPr lang="tr-TR" sz="4000" dirty="0" smtClean="0"/>
              <a:t>ve</a:t>
            </a:r>
          </a:p>
          <a:p>
            <a:pPr lvl="1"/>
            <a:r>
              <a:rPr lang="tr-TR" sz="4000" dirty="0" smtClean="0"/>
              <a:t>Modern ataerkinin </a:t>
            </a:r>
            <a:r>
              <a:rPr lang="tr-TR" sz="4000" dirty="0"/>
              <a:t>nasıl işlediğini anlayabilmek </a:t>
            </a:r>
            <a:r>
              <a:rPr lang="tr-TR" sz="4000" dirty="0" smtClean="0"/>
              <a:t>için</a:t>
            </a:r>
            <a:r>
              <a:rPr lang="tr-TR" dirty="0" smtClean="0"/>
              <a:t>.</a:t>
            </a:r>
            <a:endParaRPr lang="tr-TR" sz="3600" b="1" dirty="0" smtClean="0"/>
          </a:p>
          <a:p>
            <a:pPr lvl="2"/>
            <a:endParaRPr lang="tr-TR" sz="4000" b="1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21773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latin typeface="+mn-lt"/>
              </a:rPr>
              <a:t>Ataerki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kavramı</a:t>
            </a:r>
            <a:endParaRPr lang="en-US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400" b="1" dirty="0" smtClean="0"/>
              <a:t>Siyasal olarak korunmalı</a:t>
            </a:r>
          </a:p>
          <a:p>
            <a:r>
              <a:rPr lang="tr-TR" sz="4400" b="1" dirty="0" smtClean="0"/>
              <a:t>Evrensel ve tarihsiz bir kavram olarak ele alınmamalı</a:t>
            </a:r>
          </a:p>
          <a:p>
            <a:pPr lvl="1"/>
            <a:r>
              <a:rPr lang="en-US" sz="4000" dirty="0"/>
              <a:t>O</a:t>
            </a:r>
            <a:r>
              <a:rPr lang="en-US" sz="4000" dirty="0" smtClean="0"/>
              <a:t>n </a:t>
            </a:r>
            <a:r>
              <a:rPr lang="en-US" sz="4000" dirty="0" err="1"/>
              <a:t>yedinci</a:t>
            </a:r>
            <a:r>
              <a:rPr lang="en-US" sz="4000" dirty="0"/>
              <a:t> </a:t>
            </a:r>
            <a:r>
              <a:rPr lang="en-US" sz="4000" dirty="0" err="1"/>
              <a:t>yüzyıl</a:t>
            </a:r>
            <a:r>
              <a:rPr lang="en-US" sz="4000" dirty="0"/>
              <a:t> </a:t>
            </a:r>
            <a:r>
              <a:rPr lang="en-US" sz="4000" dirty="0" err="1"/>
              <a:t>ile</a:t>
            </a:r>
            <a:r>
              <a:rPr lang="en-US" sz="4000" dirty="0"/>
              <a:t> </a:t>
            </a:r>
            <a:r>
              <a:rPr lang="en-US" sz="4000" dirty="0" err="1"/>
              <a:t>birlikte</a:t>
            </a:r>
            <a:r>
              <a:rPr lang="en-US" sz="4000" dirty="0"/>
              <a:t> </a:t>
            </a:r>
            <a:r>
              <a:rPr lang="en-US" sz="4000" dirty="0" err="1"/>
              <a:t>ataerki</a:t>
            </a:r>
            <a:r>
              <a:rPr lang="en-US" sz="4000" dirty="0"/>
              <a:t> </a:t>
            </a:r>
            <a:r>
              <a:rPr lang="en-US" sz="4000" dirty="0" err="1"/>
              <a:t>biçim</a:t>
            </a:r>
            <a:r>
              <a:rPr lang="en-US" sz="4000" dirty="0"/>
              <a:t> </a:t>
            </a:r>
            <a:r>
              <a:rPr lang="en-US" sz="4000" dirty="0" err="1"/>
              <a:t>değiştirmeye</a:t>
            </a:r>
            <a:r>
              <a:rPr lang="en-US" sz="4000" dirty="0"/>
              <a:t> </a:t>
            </a:r>
            <a:r>
              <a:rPr lang="en-US" sz="4000" dirty="0" err="1"/>
              <a:t>başlamış</a:t>
            </a:r>
            <a:r>
              <a:rPr lang="en-US" sz="4000" dirty="0"/>
              <a:t> </a:t>
            </a:r>
            <a:r>
              <a:rPr lang="en-US" sz="4000" dirty="0" err="1"/>
              <a:t>ve</a:t>
            </a:r>
            <a:r>
              <a:rPr lang="en-US" sz="4000" dirty="0"/>
              <a:t> </a:t>
            </a:r>
            <a:r>
              <a:rPr lang="en-US" sz="4000" dirty="0" err="1"/>
              <a:t>bugünkü</a:t>
            </a:r>
            <a:r>
              <a:rPr lang="en-US" sz="4000" dirty="0"/>
              <a:t> modern </a:t>
            </a:r>
            <a:r>
              <a:rPr lang="en-US" sz="4000" dirty="0" err="1"/>
              <a:t>ataerki</a:t>
            </a:r>
            <a:r>
              <a:rPr lang="en-US" sz="4000" dirty="0"/>
              <a:t> </a:t>
            </a:r>
            <a:r>
              <a:rPr lang="en-US" sz="4000" dirty="0" err="1"/>
              <a:t>halini</a:t>
            </a:r>
            <a:r>
              <a:rPr lang="en-US" sz="4000" dirty="0"/>
              <a:t> </a:t>
            </a:r>
            <a:r>
              <a:rPr lang="en-US" sz="4000" dirty="0" err="1"/>
              <a:t>almıştır</a:t>
            </a:r>
            <a:r>
              <a:rPr lang="en-US" sz="4000" dirty="0"/>
              <a:t>. </a:t>
            </a:r>
            <a:endParaRPr lang="tr-TR" sz="4000" dirty="0" smtClean="0"/>
          </a:p>
        </p:txBody>
      </p:sp>
    </p:spTree>
    <p:extLst>
      <p:ext uri="{BB962C8B-B14F-4D97-AF65-F5344CB8AC3E}">
        <p14:creationId xmlns:p14="http://schemas.microsoft.com/office/powerpoint/2010/main" val="14804270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658</TotalTime>
  <Words>241</Words>
  <Application>Microsoft Macintosh PowerPoint</Application>
  <PresentationFormat>Widescreen</PresentationFormat>
  <Paragraphs>43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Calibri</vt:lpstr>
      <vt:lpstr>Calibri Light</vt:lpstr>
      <vt:lpstr>Arial</vt:lpstr>
      <vt:lpstr>Office Theme</vt:lpstr>
      <vt:lpstr>Cinsiyet ve Siyaset 3.Hafta</vt:lpstr>
      <vt:lpstr>Kadınlar Vatandaş Olabilir mi?</vt:lpstr>
      <vt:lpstr> ‘Vatandaş’ cinsiyetsiz midir?</vt:lpstr>
      <vt:lpstr>‘Fikirler politikası’ vs. ‘mevcudiyet politikası’</vt:lpstr>
      <vt:lpstr>Kadınların Çıkarları ve Temsiliyet</vt:lpstr>
      <vt:lpstr>Temsiliyet ve kimlik politikası</vt:lpstr>
      <vt:lpstr>Carol Pateman – Cinsel Sözleşme (1988)</vt:lpstr>
      <vt:lpstr>Carol Pateman – Cinsel Sözleşme (1988)</vt:lpstr>
      <vt:lpstr>Ataerki kavramı</vt:lpstr>
      <vt:lpstr>PowerPoint Presentation</vt:lpstr>
    </vt:vector>
  </TitlesOfParts>
  <Company/>
  <LinksUpToDate>false</LinksUpToDate>
  <SharedDoc>false</SharedDoc>
  <HyperlinksChanged>false</HyperlinksChanged>
  <AppVersion>15.0029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Cinsiyet ve Siyaset</dc:title>
  <dc:creator>Microsoft Office User</dc:creator>
  <cp:lastModifiedBy>Microsoft Office User</cp:lastModifiedBy>
  <cp:revision>50</cp:revision>
  <dcterms:created xsi:type="dcterms:W3CDTF">2019-05-22T16:15:54Z</dcterms:created>
  <dcterms:modified xsi:type="dcterms:W3CDTF">2019-05-26T12:00:34Z</dcterms:modified>
</cp:coreProperties>
</file>