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3" r:id="rId3"/>
    <p:sldId id="316" r:id="rId4"/>
    <p:sldId id="317" r:id="rId5"/>
    <p:sldId id="318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0970C9-82F1-D73D-902A-888225602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1EC0098-809E-7EF4-4075-19BF2FFC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9AB377-6CEE-C16A-5EEE-467F791D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22EA51-627C-087F-13AD-2F1B85FC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279119-B2F4-3475-3858-8F537D86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69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AE2A99-C660-2DB8-F454-95463E1A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3671E1F-DA29-7A39-C55A-A49037E02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E1F80F-4974-957B-DA80-8968005B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BB7321-8652-E8D3-B5BB-A39A13D7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7D9682-BC10-83B1-87C5-CEA3818B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94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8AB509F-73B8-CB70-9D2A-6A92693E3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6DFEEE5-2FDA-721E-3DA8-7615EBD08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D48607-3D83-7ACC-B87E-372F8329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0DE0DC-BFD1-3A41-09B6-69D56F52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9EF0E4-CDB0-3F2C-2AF4-0EFBE25B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41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182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375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446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103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174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419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38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26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3261FF-2B13-83BB-2B8D-C0B051D5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B16B27-17B9-E596-14A1-85E1FF3B0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8B2954-A653-4517-9522-9B2C0670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C7D559-7128-3E2F-D780-9C0EFC2F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7CC406-7410-810C-92D5-4BF32F05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756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2282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8907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710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305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583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03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19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04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39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885984-7AE1-3D7A-A0A6-B00E5E4F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6D22439-F183-6348-85FE-7F46CE0D7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6438E0-57AE-90F7-4AF2-2BCDB51A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0223A2-CED9-F041-2135-6475952E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1C7BA1-3C3B-96B5-0657-03613A68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24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ECD35D-EBDB-03D2-408E-56F2FC4F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C2A167-4EB6-59D5-92D9-99740C827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4432DD-789C-06B3-7343-874D9D513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2E1D58-D9B2-A6FB-3934-5DB3801D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8E917D-0F1E-32CB-25B3-75398259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1CE6CC-0B7F-8917-F10C-D4AEC189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65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513499-EFDA-0DF5-6C97-511558BD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2E3594-3BAF-44FB-1EDF-DC2C5E08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EED673-BE88-230C-F4F5-57FFC2DE5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5211B88-7670-488C-3189-1271FB5D6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A6C6781-3914-068B-5C37-F151E53EF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EE7340E-0C5B-E7DE-04CC-B7841953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0B27369-25B4-F3EB-2BAD-8D70E9C7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B6AB7D6-4D37-28EF-0469-7F9471E9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0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F1E083-8E3A-51A1-87B3-AE5EFA99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DC1979F-8882-49E3-1C92-DCD4E3BA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9FCFBF5-DBC5-CB93-ED03-F1637407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AA2B6E4-487F-719D-17EC-41608471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12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1E764D1-9F96-9AFB-A3BC-3968495A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F7ACCA2-C745-9DE0-E22F-A0AC8D73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85C63CA-4D4E-7489-BF31-A0842D75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01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C56DDC-24C1-6DF7-81BD-5A357630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B40EF7-72E8-B655-484F-3219BA8B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A41CF7E-2CFA-4CD7-3D31-DD0B56442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BBFBFC1-9E00-E0CC-7586-611B7174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AFC586-FFF2-BBE7-CE38-AFC432B9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B05163E-30E1-70DE-8650-163A579D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8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ECE706-45AD-7874-4BC4-966BBC51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1B3BCE-F20B-A890-5F00-D5AFDF38C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84D6240-78B5-2D1E-7C13-28727990E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72D8E64-A206-07E6-B982-CEAC9048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BC7E8D-DD0A-A6FD-58D8-8DDF5FAB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2A7D89-E80B-E6BE-E2B4-66540F83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86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69A1C8C-05E7-0AD6-5793-E928E967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07F7FF6-B02F-25A0-5DFA-3F60E0F1E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D8C0F5-716E-57FC-3DFD-2DC0E50AF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080C5-CCF8-4019-91EA-8AA9459D75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78D567-E4B3-87CC-4CDD-83006D863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55EFB4-CE40-6DE1-AC8A-68C9D6FD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8B9E1-9AF1-4E55-866E-65E8FD219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11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4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77B8474-483B-4370-8C37-CE98935D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EMOTIONAL INTELLIGENCE DEVELOPMENT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3A3F87-DC2A-400B-96FC-90C40D0E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" y="1604797"/>
            <a:ext cx="10515600" cy="4351339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/>
              <a:t>Emotional</a:t>
            </a:r>
            <a:r>
              <a:rPr lang="tr-TR" dirty="0"/>
              <a:t> </a:t>
            </a:r>
            <a:r>
              <a:rPr lang="tr-TR" dirty="0" err="1"/>
              <a:t>intelligence</a:t>
            </a:r>
            <a:r>
              <a:rPr lang="tr-TR" dirty="0"/>
              <a:t>:</a:t>
            </a:r>
          </a:p>
          <a:p>
            <a:r>
              <a:rPr lang="tr-TR" dirty="0"/>
              <a:t>R</a:t>
            </a:r>
            <a:r>
              <a:rPr lang="en-US" dirty="0" err="1"/>
              <a:t>eading</a:t>
            </a:r>
            <a:r>
              <a:rPr lang="en-US" dirty="0"/>
              <a:t> and understanding the emotions of others,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managing emotions in response to stress </a:t>
            </a:r>
            <a:endParaRPr lang="tr-TR" dirty="0"/>
          </a:p>
          <a:p>
            <a:r>
              <a:rPr lang="en-US" dirty="0"/>
              <a:t>And</a:t>
            </a:r>
            <a:r>
              <a:rPr lang="tr-TR" dirty="0"/>
              <a:t> </a:t>
            </a:r>
            <a:r>
              <a:rPr lang="en-US" dirty="0"/>
              <a:t>the ability to communicate effectively based on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emotion</a:t>
            </a:r>
            <a:r>
              <a:rPr lang="tr-TR" dirty="0"/>
              <a:t> </a:t>
            </a:r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cats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dogs</a:t>
            </a:r>
            <a:r>
              <a:rPr lang="tr-TR" dirty="0"/>
              <a:t>:</a:t>
            </a:r>
          </a:p>
          <a:p>
            <a:r>
              <a:rPr lang="tr-TR" dirty="0" err="1"/>
              <a:t>primary</a:t>
            </a:r>
            <a:r>
              <a:rPr lang="tr-TR" dirty="0"/>
              <a:t> (</a:t>
            </a:r>
            <a:r>
              <a:rPr lang="tr-TR" dirty="0" err="1"/>
              <a:t>instinctive</a:t>
            </a:r>
            <a:r>
              <a:rPr lang="tr-TR" dirty="0"/>
              <a:t>), </a:t>
            </a:r>
          </a:p>
          <a:p>
            <a:r>
              <a:rPr lang="en-US" dirty="0"/>
              <a:t>secondary (formed by conditioned reflexes)</a:t>
            </a:r>
            <a:endParaRPr lang="tr-TR" dirty="0"/>
          </a:p>
          <a:p>
            <a:r>
              <a:rPr lang="en-US" dirty="0"/>
              <a:t>tertiary (awareness-related) emotional systems are present</a:t>
            </a:r>
            <a:endParaRPr lang="tr-TR" dirty="0"/>
          </a:p>
          <a:p>
            <a:r>
              <a:rPr lang="en-US" dirty="0"/>
              <a:t>Dogs' social intelligence, problem-solving ability, and cooperative communication abilities are more similar to humans than primates.</a:t>
            </a:r>
            <a:endParaRPr lang="tr-TR" dirty="0"/>
          </a:p>
          <a:p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behavioral</a:t>
            </a:r>
            <a:r>
              <a:rPr lang="tr-TR" dirty="0"/>
              <a:t> </a:t>
            </a:r>
            <a:r>
              <a:rPr lang="tr-TR" dirty="0" err="1"/>
              <a:t>disorders</a:t>
            </a:r>
            <a:r>
              <a:rPr lang="tr-TR" dirty="0"/>
              <a:t> in </a:t>
            </a:r>
            <a:r>
              <a:rPr lang="tr-TR" dirty="0" err="1"/>
              <a:t>cats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dogs</a:t>
            </a:r>
            <a:r>
              <a:rPr lang="tr-TR" dirty="0"/>
              <a:t> can be </a:t>
            </a:r>
            <a:r>
              <a:rPr lang="tr-TR" dirty="0" err="1"/>
              <a:t>treated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medications</a:t>
            </a:r>
            <a:r>
              <a:rPr lang="tr-TR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7136506-26D1-4D53-B1DB-A881AF3D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107" y="1368089"/>
            <a:ext cx="5020608" cy="26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6B999F-3862-4D77-A598-B19D402B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3" y="288008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33BE7E-0C0B-46FC-9ED9-415C65ED4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72" y="1266941"/>
            <a:ext cx="10541931" cy="4775087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«Logic and reason are never separate from emotion in the brain. Even meaningless syllables have an emotional charge, positive or negative. Nothing is neutral.”</a:t>
            </a:r>
            <a:endParaRPr lang="tr-TR" i="1" dirty="0"/>
          </a:p>
          <a:p>
            <a:r>
              <a:rPr lang="en-US" dirty="0"/>
              <a:t>The way to understand behavior is through the underlying emotions</a:t>
            </a:r>
            <a:endParaRPr lang="tr-TR" dirty="0"/>
          </a:p>
          <a:p>
            <a:r>
              <a:rPr lang="en-US" dirty="0"/>
              <a:t>There are 7 circuits in the brain related to emotions:</a:t>
            </a:r>
            <a:endParaRPr lang="tr-TR" dirty="0"/>
          </a:p>
          <a:p>
            <a:pPr marL="514338" indent="-514338">
              <a:buFont typeface="+mj-lt"/>
              <a:buAutoNum type="arabicPeriod"/>
            </a:pPr>
            <a:endParaRPr lang="tr-TR" dirty="0"/>
          </a:p>
          <a:p>
            <a:pPr marL="514338" indent="-514338">
              <a:buFont typeface="+mj-lt"/>
              <a:buAutoNum type="arabicPeriod"/>
            </a:pPr>
            <a:r>
              <a:rPr lang="tr-TR" dirty="0" err="1"/>
              <a:t>Seeking</a:t>
            </a:r>
            <a:endParaRPr lang="tr-TR" dirty="0"/>
          </a:p>
          <a:p>
            <a:pPr marL="514338" indent="-514338">
              <a:buFont typeface="+mj-lt"/>
              <a:buAutoNum type="arabicPeriod"/>
            </a:pPr>
            <a:r>
              <a:rPr lang="tr-TR" dirty="0" err="1"/>
              <a:t>Rage-frustration</a:t>
            </a:r>
            <a:endParaRPr lang="tr-TR" dirty="0"/>
          </a:p>
          <a:p>
            <a:pPr marL="514338" indent="-514338">
              <a:buFont typeface="+mj-lt"/>
              <a:buAutoNum type="arabicPeriod"/>
            </a:pPr>
            <a:r>
              <a:rPr lang="tr-TR" dirty="0" err="1"/>
              <a:t>Fear-anxiety</a:t>
            </a:r>
            <a:r>
              <a:rPr lang="tr-TR" dirty="0"/>
              <a:t> </a:t>
            </a:r>
          </a:p>
          <a:p>
            <a:pPr marL="514338" indent="-514338">
              <a:buFont typeface="+mj-lt"/>
              <a:buAutoNum type="arabicPeriod"/>
            </a:pPr>
            <a:r>
              <a:rPr lang="tr-TR" dirty="0" err="1"/>
              <a:t>Lust</a:t>
            </a:r>
            <a:r>
              <a:rPr lang="tr-TR" dirty="0"/>
              <a:t> </a:t>
            </a:r>
          </a:p>
          <a:p>
            <a:pPr marL="514338" indent="-514338">
              <a:buFont typeface="+mj-lt"/>
              <a:buAutoNum type="arabicPeriod"/>
            </a:pPr>
            <a:r>
              <a:rPr lang="tr-TR" dirty="0" err="1"/>
              <a:t>Care</a:t>
            </a:r>
            <a:r>
              <a:rPr lang="tr-TR" dirty="0"/>
              <a:t> </a:t>
            </a:r>
          </a:p>
          <a:p>
            <a:pPr marL="514338" indent="-514338">
              <a:buFont typeface="+mj-lt"/>
              <a:buAutoNum type="arabicPeriod"/>
            </a:pPr>
            <a:r>
              <a:rPr lang="tr-TR" dirty="0" err="1"/>
              <a:t>Panic-grief</a:t>
            </a:r>
            <a:r>
              <a:rPr lang="tr-TR" dirty="0"/>
              <a:t> </a:t>
            </a:r>
          </a:p>
          <a:p>
            <a:pPr marL="514338" indent="-514338">
              <a:buFont typeface="+mj-lt"/>
              <a:buAutoNum type="arabicPeriod"/>
            </a:pPr>
            <a:r>
              <a:rPr lang="tr-TR" dirty="0"/>
              <a:t>Play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150" y="3236979"/>
            <a:ext cx="3912527" cy="27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70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BB97AF-F557-422F-8D0C-BE7863E2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95" y="332076"/>
            <a:ext cx="10515600" cy="1325563"/>
          </a:xfrm>
        </p:spPr>
        <p:txBody>
          <a:bodyPr/>
          <a:lstStyle/>
          <a:p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0CA454-848D-4C51-A267-557BDB28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95" y="1561220"/>
            <a:ext cx="8084583" cy="4364057"/>
          </a:xfrm>
        </p:spPr>
        <p:txBody>
          <a:bodyPr>
            <a:normAutofit/>
          </a:bodyPr>
          <a:lstStyle/>
          <a:p>
            <a:r>
              <a:rPr lang="en-US" dirty="0"/>
              <a:t>System for searching for resources needed to survive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Ex</a:t>
            </a:r>
            <a:r>
              <a:rPr lang="tr-TR" dirty="0"/>
              <a:t>: </a:t>
            </a:r>
            <a:r>
              <a:rPr lang="tr-TR" dirty="0" err="1"/>
              <a:t>food</a:t>
            </a:r>
            <a:r>
              <a:rPr lang="tr-TR" dirty="0"/>
              <a:t>, </a:t>
            </a:r>
            <a:r>
              <a:rPr lang="tr-TR" dirty="0" err="1"/>
              <a:t>suitable</a:t>
            </a:r>
            <a:r>
              <a:rPr lang="tr-TR" dirty="0"/>
              <a:t> </a:t>
            </a:r>
            <a:r>
              <a:rPr lang="tr-TR" dirty="0" err="1"/>
              <a:t>environmental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, </a:t>
            </a:r>
            <a:r>
              <a:rPr lang="tr-TR" dirty="0" err="1"/>
              <a:t>shelter</a:t>
            </a:r>
            <a:r>
              <a:rPr lang="tr-TR" dirty="0"/>
              <a:t>, </a:t>
            </a:r>
            <a:r>
              <a:rPr lang="tr-TR" dirty="0" err="1"/>
              <a:t>exploratory</a:t>
            </a:r>
            <a:r>
              <a:rPr lang="tr-TR" dirty="0"/>
              <a:t> </a:t>
            </a:r>
            <a:r>
              <a:rPr lang="tr-TR" dirty="0" err="1"/>
              <a:t>behavior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learning</a:t>
            </a:r>
            <a:endParaRPr lang="tr-TR" dirty="0"/>
          </a:p>
          <a:p>
            <a:r>
              <a:rPr lang="en-US" dirty="0"/>
              <a:t>Center: </a:t>
            </a:r>
            <a:r>
              <a:rPr lang="tr-TR" dirty="0"/>
              <a:t>M</a:t>
            </a:r>
            <a:r>
              <a:rPr lang="en-US" dirty="0" err="1"/>
              <a:t>esencephalon</a:t>
            </a:r>
            <a:r>
              <a:rPr lang="en-US" dirty="0"/>
              <a:t>-region covering the nucleus </a:t>
            </a:r>
            <a:r>
              <a:rPr lang="en-US" dirty="0" err="1"/>
              <a:t>accumbens</a:t>
            </a:r>
            <a:r>
              <a:rPr lang="en-US" dirty="0"/>
              <a:t>-medial frontal cortex</a:t>
            </a:r>
            <a:endParaRPr lang="tr-TR" dirty="0"/>
          </a:p>
          <a:p>
            <a:r>
              <a:rPr lang="tr-TR" dirty="0" err="1"/>
              <a:t>Primary</a:t>
            </a:r>
            <a:r>
              <a:rPr lang="tr-TR" dirty="0"/>
              <a:t> </a:t>
            </a:r>
            <a:r>
              <a:rPr lang="tr-TR" dirty="0" err="1"/>
              <a:t>neuromodulator</a:t>
            </a:r>
            <a:r>
              <a:rPr lang="tr-TR" dirty="0"/>
              <a:t>: </a:t>
            </a:r>
            <a:r>
              <a:rPr lang="tr-TR" dirty="0" err="1"/>
              <a:t>dopamine</a:t>
            </a:r>
            <a:endParaRPr lang="tr-TR" dirty="0"/>
          </a:p>
          <a:p>
            <a:r>
              <a:rPr lang="fr-FR" dirty="0" err="1"/>
              <a:t>Others</a:t>
            </a:r>
            <a:r>
              <a:rPr lang="fr-FR" dirty="0"/>
              <a:t>: glutamate, </a:t>
            </a:r>
            <a:r>
              <a:rPr lang="fr-FR" dirty="0" err="1"/>
              <a:t>opioids</a:t>
            </a:r>
            <a:r>
              <a:rPr lang="fr-FR" dirty="0"/>
              <a:t>, </a:t>
            </a:r>
            <a:r>
              <a:rPr lang="fr-FR" dirty="0" err="1"/>
              <a:t>neurotensin</a:t>
            </a:r>
            <a:r>
              <a:rPr lang="fr-FR" dirty="0"/>
              <a:t> etc. neuropeptides.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990" y="1229646"/>
            <a:ext cx="3367687" cy="2131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86" y="3662324"/>
            <a:ext cx="3392085" cy="2262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1079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A73444-8972-4435-813C-CC5EC2F2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FRUSTRATION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6DECDF-997F-41FD-84DA-E52E4F61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121896" cy="4099652"/>
          </a:xfrm>
        </p:spPr>
        <p:txBody>
          <a:bodyPr/>
          <a:lstStyle/>
          <a:p>
            <a:r>
              <a:rPr lang="en-US" dirty="0"/>
              <a:t>Deep disappointment when expectations are not met</a:t>
            </a:r>
            <a:endParaRPr lang="tr-TR" dirty="0"/>
          </a:p>
          <a:p>
            <a:r>
              <a:rPr lang="tr-TR" dirty="0"/>
              <a:t>Center: </a:t>
            </a:r>
            <a:r>
              <a:rPr lang="tr-TR" dirty="0" err="1"/>
              <a:t>medial</a:t>
            </a:r>
            <a:r>
              <a:rPr lang="tr-TR" dirty="0"/>
              <a:t> </a:t>
            </a:r>
            <a:r>
              <a:rPr lang="tr-TR" dirty="0" err="1"/>
              <a:t>amygdala</a:t>
            </a:r>
            <a:r>
              <a:rPr lang="tr-TR" dirty="0"/>
              <a:t> – </a:t>
            </a:r>
            <a:r>
              <a:rPr lang="tr-TR" dirty="0" err="1"/>
              <a:t>hypothalamus-dorsal</a:t>
            </a:r>
            <a:r>
              <a:rPr lang="tr-TR" dirty="0"/>
              <a:t> </a:t>
            </a:r>
            <a:r>
              <a:rPr lang="tr-TR" dirty="0" err="1"/>
              <a:t>periaqueductal</a:t>
            </a:r>
            <a:r>
              <a:rPr lang="tr-TR" dirty="0"/>
              <a:t> </a:t>
            </a:r>
            <a:r>
              <a:rPr lang="tr-TR" dirty="0" err="1"/>
              <a:t>gray</a:t>
            </a:r>
            <a:r>
              <a:rPr lang="tr-TR" dirty="0"/>
              <a:t> </a:t>
            </a:r>
            <a:r>
              <a:rPr lang="tr-TR" dirty="0" err="1"/>
              <a:t>matter</a:t>
            </a:r>
            <a:endParaRPr lang="tr-TR" dirty="0"/>
          </a:p>
          <a:p>
            <a:r>
              <a:rPr lang="en-US" dirty="0"/>
              <a:t>Neuromodulators: dopamine, glutamate, substance P and acetyl choline.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331" y="3690862"/>
            <a:ext cx="2809301" cy="2339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09" y="621933"/>
            <a:ext cx="2807067" cy="28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135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225</Words>
  <Application>Microsoft Office PowerPoint</Application>
  <PresentationFormat>Geniş ekran</PresentationFormat>
  <Paragraphs>35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Abril Fatface</vt:lpstr>
      <vt:lpstr>Arial</vt:lpstr>
      <vt:lpstr>Calibri</vt:lpstr>
      <vt:lpstr>Calibri Light</vt:lpstr>
      <vt:lpstr>Office Teması</vt:lpstr>
      <vt:lpstr>1_Office Teması</vt:lpstr>
      <vt:lpstr>EMOTIONAL INTELLIGENCE DEVELOPMENT</vt:lpstr>
      <vt:lpstr>Emotions </vt:lpstr>
      <vt:lpstr>Seeking</vt:lpstr>
      <vt:lpstr>FRUSTRATION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2025-09-09T18:52:38Z</dcterms:created>
  <dcterms:modified xsi:type="dcterms:W3CDTF">2025-09-09T18:53:40Z</dcterms:modified>
</cp:coreProperties>
</file>