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A8AF"/>
    <a:srgbClr val="9F6900"/>
    <a:srgbClr val="003399"/>
    <a:srgbClr val="0000CC"/>
    <a:srgbClr val="0000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7" d="100"/>
          <a:sy n="37" d="100"/>
        </p:scale>
        <p:origin x="8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19264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409621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78091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709157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383647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39E6D79-EABE-47C5-9C7D-4BE297061BEC}" type="datetimeFigureOut">
              <a:rPr lang="tr-TR" smtClean="0"/>
              <a:t>19.2.2018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65589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39E6D79-EABE-47C5-9C7D-4BE297061BEC}" type="datetimeFigureOut">
              <a:rPr lang="tr-TR" smtClean="0"/>
              <a:t>19.2.2018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385204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39E6D79-EABE-47C5-9C7D-4BE297061BEC}" type="datetimeFigureOut">
              <a:rPr lang="tr-TR" smtClean="0"/>
              <a:t>19.2.2018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28961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39E6D79-EABE-47C5-9C7D-4BE297061BEC}" type="datetimeFigureOut">
              <a:rPr lang="tr-TR" smtClean="0"/>
              <a:t>19.2.2018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62016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9E6D79-EABE-47C5-9C7D-4BE297061BEC}" type="datetimeFigureOut">
              <a:rPr lang="tr-TR" smtClean="0"/>
              <a:t>19.2.2018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8579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9E6D79-EABE-47C5-9C7D-4BE297061BEC}" type="datetimeFigureOut">
              <a:rPr lang="tr-TR" smtClean="0"/>
              <a:t>19.2.2018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444224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E6D79-EABE-47C5-9C7D-4BE297061BEC}" type="datetimeFigureOut">
              <a:rPr lang="tr-TR" smtClean="0"/>
              <a:t>19.2.2018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4D75-FAC4-4DBB-8A76-7E008C2855F5}" type="slidenum">
              <a:rPr lang="tr-TR" smtClean="0"/>
              <a:t>‹#›</a:t>
            </a:fld>
            <a:endParaRPr lang="tr-TR"/>
          </a:p>
        </p:txBody>
      </p:sp>
    </p:spTree>
    <p:extLst>
      <p:ext uri="{BB962C8B-B14F-4D97-AF65-F5344CB8AC3E}">
        <p14:creationId xmlns:p14="http://schemas.microsoft.com/office/powerpoint/2010/main" val="1796576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146660" y="4467396"/>
            <a:ext cx="7598232" cy="1938992"/>
          </a:xfrm>
          <a:prstGeom prst="rect">
            <a:avLst/>
          </a:prstGeom>
        </p:spPr>
        <p:txBody>
          <a:bodyPr wrap="square">
            <a:spAutoFit/>
          </a:bodyPr>
          <a:lstStyle/>
          <a:p>
            <a:pPr algn="ctr"/>
            <a:r>
              <a:rPr lang="tr-TR" sz="6000" smtClean="0">
                <a:solidFill>
                  <a:schemeClr val="bg1"/>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İLETİŞİM, MEDYA VE KİTLE İLETİŞİMİ</a:t>
            </a:r>
            <a:endParaRPr lang="tr-TR" sz="6000">
              <a:solidFill>
                <a:schemeClr val="bg1"/>
              </a:solidFill>
              <a:effectLst>
                <a:outerShdw blurRad="38100" dist="38100" dir="2700000" algn="tl">
                  <a:srgbClr val="000000">
                    <a:alpha val="43137"/>
                  </a:srgbClr>
                </a:outerShdw>
              </a:effectLst>
            </a:endParaRPr>
          </a:p>
        </p:txBody>
      </p:sp>
      <p:pic>
        <p:nvPicPr>
          <p:cNvPr id="3" name="Picture 2" descr="Digital media communic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448" y="583233"/>
            <a:ext cx="6492655" cy="3622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451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79270" y="2097316"/>
            <a:ext cx="11025050" cy="2862322"/>
          </a:xfrm>
          <a:prstGeom prst="rect">
            <a:avLst/>
          </a:prstGeom>
        </p:spPr>
        <p:txBody>
          <a:bodyPr wrap="square">
            <a:spAutoFit/>
          </a:bodyPr>
          <a:lstStyle/>
          <a:p>
            <a:pPr algn="ctr"/>
            <a:r>
              <a:rPr lang="tr-TR" sz="3600" smtClean="0">
                <a:solidFill>
                  <a:schemeClr val="bg1"/>
                </a:solidFill>
              </a:rPr>
              <a:t>Raymond Williams, </a:t>
            </a:r>
            <a:r>
              <a:rPr lang="tr-TR" sz="3600" i="1" smtClean="0">
                <a:solidFill>
                  <a:schemeClr val="bg1"/>
                </a:solidFill>
              </a:rPr>
              <a:t>communication </a:t>
            </a:r>
            <a:r>
              <a:rPr lang="tr-TR" sz="3600">
                <a:solidFill>
                  <a:schemeClr val="bg1"/>
                </a:solidFill>
              </a:rPr>
              <a:t>sözcüğünün İngilizce’de onbeşinci yüzyıldan beri bilindiğini aktarır. Latince kökü “ortak” (İng. common) anlamına gelen, ayrıca “benzeşenlerin oluşturduğu ortaklık” ve “topluluk” anlamlarında da kullanılan </a:t>
            </a:r>
            <a:r>
              <a:rPr lang="tr-TR" sz="3600" i="1">
                <a:solidFill>
                  <a:schemeClr val="bg1"/>
                </a:solidFill>
              </a:rPr>
              <a:t>communis</a:t>
            </a:r>
            <a:r>
              <a:rPr lang="tr-TR" sz="3600">
                <a:solidFill>
                  <a:schemeClr val="bg1"/>
                </a:solidFill>
              </a:rPr>
              <a:t> </a:t>
            </a:r>
            <a:r>
              <a:rPr lang="tr-TR" sz="3600" smtClean="0">
                <a:solidFill>
                  <a:schemeClr val="bg1"/>
                </a:solidFill>
              </a:rPr>
              <a:t>sözcüğüdür.</a:t>
            </a:r>
            <a:endParaRPr lang="tr-TR" sz="3600">
              <a:solidFill>
                <a:schemeClr val="bg1"/>
              </a:solidFill>
            </a:endParaRPr>
          </a:p>
        </p:txBody>
      </p:sp>
    </p:spTree>
    <p:extLst>
      <p:ext uri="{BB962C8B-B14F-4D97-AF65-F5344CB8AC3E}">
        <p14:creationId xmlns:p14="http://schemas.microsoft.com/office/powerpoint/2010/main" val="1515331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49532" y="1588955"/>
            <a:ext cx="9927771" cy="3330464"/>
          </a:xfrm>
          <a:prstGeom prst="rect">
            <a:avLst/>
          </a:prstGeom>
        </p:spPr>
        <p:txBody>
          <a:bodyPr wrap="square">
            <a:spAutoFit/>
          </a:bodyPr>
          <a:lstStyle/>
          <a:p>
            <a:pPr algn="ctr">
              <a:lnSpc>
                <a:spcPct val="150000"/>
              </a:lnSpc>
              <a:spcAft>
                <a:spcPts val="800"/>
              </a:spcAft>
            </a:pPr>
            <a:r>
              <a:rPr lang="en-GB" sz="3600">
                <a:solidFill>
                  <a:schemeClr val="bg1"/>
                </a:solidFill>
                <a:latin typeface="Calibri" panose="020F0502020204030204" pitchFamily="34" charset="0"/>
                <a:ea typeface="Calibri" panose="020F0502020204030204" pitchFamily="34" charset="0"/>
                <a:cs typeface="Times New Roman" panose="02020603050405020304" pitchFamily="18" charset="0"/>
              </a:rPr>
              <a:t>Türkçe’deki kökenini ve kullanımını düşündüğümüzde</a:t>
            </a:r>
            <a:r>
              <a:rPr lang="en-GB" sz="36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r>
              <a:rPr lang="tr-TR" sz="36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36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r>
              <a:rPr lang="en-GB" sz="3600">
                <a:solidFill>
                  <a:schemeClr val="bg1"/>
                </a:solidFill>
                <a:latin typeface="Calibri" panose="020F0502020204030204" pitchFamily="34" charset="0"/>
                <a:ea typeface="Calibri" panose="020F0502020204030204" pitchFamily="34" charset="0"/>
                <a:cs typeface="Times New Roman" panose="02020603050405020304" pitchFamily="18" charset="0"/>
              </a:rPr>
              <a:t>iletişim” sözcüğü </a:t>
            </a:r>
            <a:r>
              <a:rPr lang="en-GB" sz="3600" i="1">
                <a:solidFill>
                  <a:schemeClr val="bg1"/>
                </a:solidFill>
                <a:latin typeface="Calibri" panose="020F0502020204030204" pitchFamily="34" charset="0"/>
                <a:ea typeface="Calibri" panose="020F0502020204030204" pitchFamily="34" charset="0"/>
                <a:cs typeface="Times New Roman" panose="02020603050405020304" pitchFamily="18" charset="0"/>
              </a:rPr>
              <a:t>communication</a:t>
            </a:r>
            <a:r>
              <a:rPr lang="en-GB" sz="3600">
                <a:solidFill>
                  <a:schemeClr val="bg1"/>
                </a:solidFill>
                <a:latin typeface="Calibri" panose="020F0502020204030204" pitchFamily="34" charset="0"/>
                <a:ea typeface="Calibri" panose="020F0502020204030204" pitchFamily="34" charset="0"/>
                <a:cs typeface="Times New Roman" panose="02020603050405020304" pitchFamily="18" charset="0"/>
              </a:rPr>
              <a:t>’ın anlam çerçevesiyle değil “iletim” (ing. </a:t>
            </a:r>
            <a:r>
              <a:rPr lang="en-GB" sz="3600" i="1">
                <a:solidFill>
                  <a:schemeClr val="bg1"/>
                </a:solidFill>
                <a:latin typeface="Calibri" panose="020F0502020204030204" pitchFamily="34" charset="0"/>
                <a:ea typeface="Calibri" panose="020F0502020204030204" pitchFamily="34" charset="0"/>
                <a:cs typeface="Times New Roman" panose="02020603050405020304" pitchFamily="18" charset="0"/>
              </a:rPr>
              <a:t>transmission</a:t>
            </a:r>
            <a:r>
              <a:rPr lang="en-GB" sz="3600">
                <a:solidFill>
                  <a:schemeClr val="bg1"/>
                </a:solidFill>
                <a:latin typeface="Calibri" panose="020F0502020204030204" pitchFamily="34" charset="0"/>
                <a:ea typeface="Calibri" panose="020F0502020204030204" pitchFamily="34" charset="0"/>
                <a:cs typeface="Times New Roman" panose="02020603050405020304" pitchFamily="18" charset="0"/>
              </a:rPr>
              <a:t>) sözcüğüyle ilintilidir. </a:t>
            </a:r>
            <a:endParaRPr lang="tr-TR" sz="3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0805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elegraph lines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6936" y="330336"/>
            <a:ext cx="5358860" cy="3588522"/>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31520" y="4153992"/>
            <a:ext cx="10789920" cy="2246769"/>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Telgrafın icadına kadar “iletişim” ve “ulaşım/taşıma” kavramları hep bir arada düşünülmüştür. Çünkü uzun mesafe iletişim ancak mesajların fiziksel anlamda taşınmasıyla olanaklıdır. Bu bakımdan elektrikli telgraf, iletişimi “ulaştırma”dan bağımsızlaştırarak zaman ve mekanın sınırlarını genişletme konusunda radikal bir değişim yaratmıştır.</a:t>
            </a:r>
            <a:endParaRPr lang="tr-TR" sz="2800">
              <a:solidFill>
                <a:schemeClr val="bg1"/>
              </a:solidFill>
            </a:endParaRPr>
          </a:p>
        </p:txBody>
      </p:sp>
    </p:spTree>
    <p:extLst>
      <p:ext uri="{BB962C8B-B14F-4D97-AF65-F5344CB8AC3E}">
        <p14:creationId xmlns:p14="http://schemas.microsoft.com/office/powerpoint/2010/main" val="1758098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2389089" y="432706"/>
            <a:ext cx="7628626" cy="3721281"/>
          </a:xfrm>
          <a:prstGeom prst="rect">
            <a:avLst/>
          </a:prstGeom>
        </p:spPr>
      </p:pic>
      <p:sp>
        <p:nvSpPr>
          <p:cNvPr id="5" name="Dikdörtgen 4"/>
          <p:cNvSpPr/>
          <p:nvPr/>
        </p:nvSpPr>
        <p:spPr>
          <a:xfrm>
            <a:off x="2166979" y="4404250"/>
            <a:ext cx="8072846" cy="2062103"/>
          </a:xfrm>
          <a:prstGeom prst="rect">
            <a:avLst/>
          </a:prstGeom>
        </p:spPr>
        <p:txBody>
          <a:bodyPr wrap="square">
            <a:spAutoFit/>
          </a:bodyPr>
          <a:lstStyle/>
          <a:p>
            <a:pPr algn="ct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Y</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irminci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yüzyıla geldiğimizde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communications </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sözcüğü</a:t>
            </a: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yeni gelişen iletişim teknolojilerinin de katkısıyla asıl olarak kitle iletişim araçları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media</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 anlamında kullanılmaya </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başlama</a:t>
            </a: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ştır.</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tr-TR" sz="3200">
              <a:solidFill>
                <a:schemeClr val="bg1"/>
              </a:solidFill>
            </a:endParaRPr>
          </a:p>
        </p:txBody>
      </p:sp>
    </p:spTree>
    <p:extLst>
      <p:ext uri="{BB962C8B-B14F-4D97-AF65-F5344CB8AC3E}">
        <p14:creationId xmlns:p14="http://schemas.microsoft.com/office/powerpoint/2010/main" val="1718405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97577" y="1232323"/>
            <a:ext cx="9831977" cy="4524315"/>
          </a:xfrm>
          <a:prstGeom prst="rect">
            <a:avLst/>
          </a:prstGeom>
        </p:spPr>
        <p:txBody>
          <a:bodyPr wrap="square">
            <a:spAutoFit/>
          </a:bodyPr>
          <a:lstStyle/>
          <a:p>
            <a:pPr algn="ct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İngilizce’deki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media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sözcüğü, günümüzde çoğunlukla, “araç”, “ortam”, “mecra” ve “vasat” anlamlarında kullanılan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medium</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’un çoğuludur; Latince kökü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medius</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’tur. İngilizce’de onyedinci yüzyılın sonlarından beri  bilinmektedir; bu erken dönemde “araya giren, aracı olan kişi ya da vasat” anlamında kullanılmıştır. Onsekizinci yüzyıldan itibaren ise gazete ve dergilerin düşüncelerin iletilmesi için bir ortam oluşturması ve ilanlar için bir vasat teşkil etmesi bağlamında kullanılmaya </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başlamıştı</a:t>
            </a: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r.</a:t>
            </a:r>
            <a:endParaRPr lang="tr-TR" sz="3200">
              <a:solidFill>
                <a:schemeClr val="bg1"/>
              </a:solidFill>
            </a:endParaRPr>
          </a:p>
        </p:txBody>
      </p:sp>
    </p:spTree>
    <p:extLst>
      <p:ext uri="{BB962C8B-B14F-4D97-AF65-F5344CB8AC3E}">
        <p14:creationId xmlns:p14="http://schemas.microsoft.com/office/powerpoint/2010/main" val="3704441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828800" y="1741940"/>
            <a:ext cx="8516983" cy="3539430"/>
          </a:xfrm>
          <a:prstGeom prst="rect">
            <a:avLst/>
          </a:prstGeom>
        </p:spPr>
        <p:txBody>
          <a:bodyPr wrap="square">
            <a:spAutoFit/>
          </a:bodyPr>
          <a:lstStyle/>
          <a:p>
            <a:pPr algn="ctr"/>
            <a:r>
              <a:rPr lang="tr-TR" sz="3200">
                <a:solidFill>
                  <a:schemeClr val="bg1"/>
                </a:solidFill>
              </a:rPr>
              <a:t>“Kişilerarası medya” (interpersonal media) ya da başka bir deyişle “telekomünikasyon”, bir noktadan diğerine (point to point) gerçekleşirken;  “kitlesel medya” (mass communication), bir noktadan çok noktaya (point to multipoint), bir başka deyişle sınırları kolayca kestirilemeyen bir “izlerkitle”ye (audience) yönelir. </a:t>
            </a:r>
          </a:p>
        </p:txBody>
      </p:sp>
    </p:spTree>
    <p:extLst>
      <p:ext uri="{BB962C8B-B14F-4D97-AF65-F5344CB8AC3E}">
        <p14:creationId xmlns:p14="http://schemas.microsoft.com/office/powerpoint/2010/main" val="2218545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2946556" y="470262"/>
            <a:ext cx="6410804" cy="3557996"/>
          </a:xfrm>
          <a:prstGeom prst="rect">
            <a:avLst/>
          </a:prstGeom>
        </p:spPr>
      </p:pic>
      <p:sp>
        <p:nvSpPr>
          <p:cNvPr id="5" name="Dikdörtgen 4"/>
          <p:cNvSpPr/>
          <p:nvPr/>
        </p:nvSpPr>
        <p:spPr>
          <a:xfrm>
            <a:off x="2411627" y="4273621"/>
            <a:ext cx="7480662" cy="2062103"/>
          </a:xfrm>
          <a:prstGeom prst="rect">
            <a:avLst/>
          </a:prstGeom>
        </p:spPr>
        <p:txBody>
          <a:bodyPr wrap="square">
            <a:spAutoFit/>
          </a:bodyPr>
          <a:lstStyle/>
          <a:p>
            <a:pPr algn="ctr"/>
            <a:r>
              <a:rPr lang="tr-TR" sz="3200" smtClean="0">
                <a:solidFill>
                  <a:schemeClr val="bg1"/>
                </a:solidFill>
              </a:rPr>
              <a:t>Ağ </a:t>
            </a:r>
            <a:r>
              <a:rPr lang="tr-TR" sz="3200">
                <a:solidFill>
                  <a:schemeClr val="bg1"/>
                </a:solidFill>
              </a:rPr>
              <a:t>medyası (network media) hem kişilerarası hem de kitlesel özellikleri aynı anda barındıran iletişim ortamlarını tanımlamak için kullanılmaya başlamıştır.</a:t>
            </a:r>
          </a:p>
        </p:txBody>
      </p:sp>
    </p:spTree>
    <p:extLst>
      <p:ext uri="{BB962C8B-B14F-4D97-AF65-F5344CB8AC3E}">
        <p14:creationId xmlns:p14="http://schemas.microsoft.com/office/powerpoint/2010/main" val="1019450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336348" y="1337157"/>
            <a:ext cx="7684411" cy="707886"/>
          </a:xfrm>
          <a:prstGeom prst="rect">
            <a:avLst/>
          </a:prstGeom>
        </p:spPr>
        <p:txBody>
          <a:bodyPr wrap="none">
            <a:spAutoFit/>
          </a:bodyPr>
          <a:lstStyle/>
          <a:p>
            <a:r>
              <a:rPr lang="tr-TR" sz="4000" b="1">
                <a:solidFill>
                  <a:schemeClr val="bg1"/>
                </a:solidFill>
              </a:rPr>
              <a:t>Kişilerarası İletişim ve Kitle İletişimi</a:t>
            </a:r>
          </a:p>
        </p:txBody>
      </p:sp>
      <p:sp>
        <p:nvSpPr>
          <p:cNvPr id="5" name="Dikdörtgen 4"/>
          <p:cNvSpPr/>
          <p:nvPr/>
        </p:nvSpPr>
        <p:spPr>
          <a:xfrm>
            <a:off x="1234351" y="2481329"/>
            <a:ext cx="9888404" cy="2554545"/>
          </a:xfrm>
          <a:prstGeom prst="rect">
            <a:avLst/>
          </a:prstGeom>
        </p:spPr>
        <p:txBody>
          <a:bodyPr wrap="square">
            <a:spAutoFit/>
          </a:bodyPr>
          <a:lstStyle/>
          <a:p>
            <a:pPr algn="ctr"/>
            <a:r>
              <a:rPr lang="tr-TR" sz="3200">
                <a:solidFill>
                  <a:schemeClr val="bg1"/>
                </a:solidFill>
              </a:rPr>
              <a:t>Bu iki kavramı birbirinden ayıran ana unsur, kişilerarası iletişimde herhangi bir </a:t>
            </a:r>
            <a:r>
              <a:rPr lang="tr-TR" sz="3200">
                <a:solidFill>
                  <a:schemeClr val="bg1"/>
                </a:solidFill>
              </a:rPr>
              <a:t>aracının </a:t>
            </a:r>
            <a:r>
              <a:rPr lang="tr-TR" sz="3200" smtClean="0">
                <a:solidFill>
                  <a:schemeClr val="bg1"/>
                </a:solidFill>
              </a:rPr>
              <a:t>bulunmaması, söylenmek </a:t>
            </a:r>
            <a:r>
              <a:rPr lang="tr-TR" sz="3200">
                <a:solidFill>
                  <a:schemeClr val="bg1"/>
                </a:solidFill>
              </a:rPr>
              <a:t>istenen şeyin herhangi bir vasata ihtiyaç duyulmadan, sözcükler, yüz ifadeleri, el hareketleri ve seslerle “doğrudan</a:t>
            </a:r>
            <a:r>
              <a:rPr lang="tr-TR" sz="3200">
                <a:solidFill>
                  <a:schemeClr val="bg1"/>
                </a:solidFill>
              </a:rPr>
              <a:t>” </a:t>
            </a:r>
            <a:r>
              <a:rPr lang="tr-TR" sz="3200" smtClean="0">
                <a:solidFill>
                  <a:schemeClr val="bg1"/>
                </a:solidFill>
              </a:rPr>
              <a:t>aktarılabilmesidir.</a:t>
            </a:r>
            <a:endParaRPr lang="tr-TR" sz="3200">
              <a:solidFill>
                <a:schemeClr val="bg1"/>
              </a:solidFill>
            </a:endParaRPr>
          </a:p>
        </p:txBody>
      </p:sp>
    </p:spTree>
    <p:extLst>
      <p:ext uri="{BB962C8B-B14F-4D97-AF65-F5344CB8AC3E}">
        <p14:creationId xmlns:p14="http://schemas.microsoft.com/office/powerpoint/2010/main" val="40418724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345</Words>
  <Application>Microsoft Office PowerPoint</Application>
  <PresentationFormat>Geniş ekran</PresentationFormat>
  <Paragraphs>10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OGUZHANTAS</dc:creator>
  <cp:lastModifiedBy>O T</cp:lastModifiedBy>
  <cp:revision>17</cp:revision>
  <dcterms:created xsi:type="dcterms:W3CDTF">2017-09-25T11:55:51Z</dcterms:created>
  <dcterms:modified xsi:type="dcterms:W3CDTF">2018-02-19T17:12:42Z</dcterms:modified>
</cp:coreProperties>
</file>