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  <p:sldId id="278" r:id="rId15"/>
    <p:sldId id="280" r:id="rId16"/>
    <p:sldId id="292" r:id="rId17"/>
    <p:sldId id="302" r:id="rId18"/>
    <p:sldId id="303" r:id="rId19"/>
    <p:sldId id="304" r:id="rId20"/>
    <p:sldId id="305" r:id="rId21"/>
    <p:sldId id="314" r:id="rId22"/>
    <p:sldId id="315" r:id="rId23"/>
    <p:sldId id="316" r:id="rId24"/>
    <p:sldId id="317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928670"/>
            <a:ext cx="8229600" cy="1857388"/>
          </a:xfrm>
          <a:solidFill>
            <a:schemeClr val="accent2"/>
          </a:solidFill>
          <a:ln>
            <a:solidFill>
              <a:schemeClr val="tx1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tr-TR" b="1" i="1" dirty="0" smtClean="0">
                <a:latin typeface="Algerian" pitchFamily="82" charset="0"/>
              </a:rPr>
              <a:t>TEMEL İLK YARDIMDA HASTA YARALI TAŞIMA TEKNİKLERİ</a:t>
            </a:r>
            <a:endParaRPr lang="tr-TR" b="1" i="1" dirty="0">
              <a:latin typeface="Algerian" pitchFamily="82" charset="0"/>
            </a:endParaRPr>
          </a:p>
        </p:txBody>
      </p:sp>
      <p:sp>
        <p:nvSpPr>
          <p:cNvPr id="4" name="3 Akış Çizelgesi: Delikli Teyp"/>
          <p:cNvSpPr/>
          <p:nvPr/>
        </p:nvSpPr>
        <p:spPr>
          <a:xfrm>
            <a:off x="1619672" y="3429000"/>
            <a:ext cx="5715008" cy="2714620"/>
          </a:xfrm>
          <a:prstGeom prst="flowChartPunchedTap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latin typeface="Algerian" panose="04020705040A02060702" pitchFamily="82" charset="0"/>
              </a:rPr>
              <a:t>         </a:t>
            </a:r>
            <a:r>
              <a:rPr lang="tr-TR" sz="2800" b="1" dirty="0" smtClean="0">
                <a:latin typeface="Algerian" panose="04020705040A02060702" pitchFamily="82" charset="0"/>
              </a:rPr>
              <a:t>Dr. </a:t>
            </a:r>
            <a:r>
              <a:rPr lang="tr-TR" sz="2800" b="1" dirty="0" err="1" smtClean="0">
                <a:latin typeface="Algerian" panose="04020705040A02060702" pitchFamily="82" charset="0"/>
              </a:rPr>
              <a:t>Öğr</a:t>
            </a:r>
            <a:r>
              <a:rPr lang="tr-TR" sz="2800" b="1" dirty="0" smtClean="0">
                <a:latin typeface="Algerian" panose="04020705040A02060702" pitchFamily="82" charset="0"/>
              </a:rPr>
              <a:t>. Üye. </a:t>
            </a:r>
            <a:r>
              <a:rPr lang="tr-TR" sz="2800" b="1" dirty="0" err="1" smtClean="0">
                <a:latin typeface="Algerian" panose="04020705040A02060702" pitchFamily="82" charset="0"/>
              </a:rPr>
              <a:t>Behire</a:t>
            </a:r>
            <a:r>
              <a:rPr lang="tr-TR" sz="2800" b="1" dirty="0" smtClean="0">
                <a:latin typeface="Algerian" panose="04020705040A02060702" pitchFamily="82" charset="0"/>
              </a:rPr>
              <a:t> Sançar</a:t>
            </a:r>
            <a:endParaRPr lang="tr-TR" sz="2800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TAŞIMADA ÖNCELİK SIRASI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3.öncelik</a:t>
            </a:r>
          </a:p>
          <a:p>
            <a:r>
              <a:rPr lang="tr-TR" dirty="0" smtClean="0"/>
              <a:t>Basit kapalı kırıklar</a:t>
            </a:r>
          </a:p>
          <a:p>
            <a:r>
              <a:rPr lang="tr-TR" dirty="0" smtClean="0"/>
              <a:t>Yüzeysel küçük çaplı ve kanaması olmayan yaralar</a:t>
            </a:r>
          </a:p>
          <a:p>
            <a:r>
              <a:rPr lang="tr-TR" b="1" dirty="0" smtClean="0"/>
              <a:t>4.öncelik</a:t>
            </a:r>
          </a:p>
          <a:p>
            <a:r>
              <a:rPr lang="tr-TR" dirty="0" smtClean="0"/>
              <a:t>Ölmüş olanlar</a:t>
            </a:r>
          </a:p>
          <a:p>
            <a:r>
              <a:rPr lang="tr-TR" dirty="0" smtClean="0"/>
              <a:t>Ölüm durumunda olanlar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143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tr-TR" sz="4000" b="1" dirty="0" smtClean="0"/>
              <a:t>ACİL TAŞIMA YÖNTEMLERİ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429288"/>
          </a:xfrm>
        </p:spPr>
        <p:txBody>
          <a:bodyPr/>
          <a:lstStyle/>
          <a:p>
            <a:r>
              <a:rPr lang="tr-TR" sz="3600" b="1" dirty="0" smtClean="0"/>
              <a:t>İki şekilde incelenir:</a:t>
            </a:r>
          </a:p>
          <a:p>
            <a:endParaRPr lang="tr-TR" b="1" dirty="0" smtClean="0"/>
          </a:p>
        </p:txBody>
      </p:sp>
      <p:sp>
        <p:nvSpPr>
          <p:cNvPr id="4" name="3 Akış Çizelgesi: Delikli Teyp"/>
          <p:cNvSpPr/>
          <p:nvPr/>
        </p:nvSpPr>
        <p:spPr>
          <a:xfrm>
            <a:off x="500034" y="2143116"/>
            <a:ext cx="8001024" cy="3429024"/>
          </a:xfrm>
          <a:prstGeom prst="flowChartPunchedTap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 smtClean="0">
                <a:solidFill>
                  <a:schemeClr val="tx1"/>
                </a:solidFill>
              </a:rPr>
              <a:t>1)SÜRÜKLEME YÖNTEMİ</a:t>
            </a:r>
          </a:p>
          <a:p>
            <a:pPr algn="ctr"/>
            <a:r>
              <a:rPr lang="tr-TR" sz="3200" b="1" dirty="0" smtClean="0">
                <a:solidFill>
                  <a:schemeClr val="tx1"/>
                </a:solidFill>
              </a:rPr>
              <a:t>2)ARAÇ İÇİNDEN ÇIKARMA YÖNTEMİ</a:t>
            </a:r>
            <a:endParaRPr lang="tr-TR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tr-TR" sz="3600" b="1" dirty="0" smtClean="0"/>
              <a:t>ARAÇ </a:t>
            </a:r>
            <a:r>
              <a:rPr lang="tr-TR" sz="3600" b="1" dirty="0" smtClean="0"/>
              <a:t>İÇİNDEKİ YARALIYI ÇIKARMA </a:t>
            </a:r>
            <a:r>
              <a:rPr lang="tr-TR" sz="3600" b="1" dirty="0" smtClean="0"/>
              <a:t>YÖNTEMİ (</a:t>
            </a:r>
            <a:r>
              <a:rPr lang="tr-TR" sz="3600" b="1" dirty="0" smtClean="0"/>
              <a:t>RENTEK  MANEVRASI)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Olay yerinde hayati bir tehlike varsa veya oluşma riski varsa araç içindeki yaralıya zarar vermeden çıkarmak için uygulanır.</a:t>
            </a:r>
          </a:p>
          <a:p>
            <a:endParaRPr lang="tr-TR" dirty="0" smtClean="0"/>
          </a:p>
          <a:p>
            <a:r>
              <a:rPr lang="tr-TR" dirty="0" smtClean="0"/>
              <a:t>Bu yöntem araç içinde solunum durması tespit edilen hasta/yaralıları araçtan çıkarmak için de kullanılır. Çünkü bu yaralılara sırtüstü pozisyonda sert bir zeminde ‘’temel yaşam desteği uygulanması gerekir’’.(solunumu ve/veya kalbi duran kişiye suni solunum ve/veya kalp masajı yapmak)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tr-TR" sz="3600" b="1" dirty="0" smtClean="0"/>
              <a:t>ARAÇ </a:t>
            </a:r>
            <a:r>
              <a:rPr lang="tr-TR" sz="3600" b="1" dirty="0" smtClean="0"/>
              <a:t>İÇİNDEKİ YARALIYI ÇIKARMA </a:t>
            </a:r>
            <a:r>
              <a:rPr lang="tr-TR" sz="3600" b="1" dirty="0" smtClean="0"/>
              <a:t>YÖNTEMİ (</a:t>
            </a:r>
            <a:r>
              <a:rPr lang="tr-TR" sz="3600" b="1" dirty="0" smtClean="0"/>
              <a:t>RENTEK  MANEVRASI)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manevranın en önemli özelliği tek ilkyardımcı tarafından kolayca uygulanması ve yaralının omuriliğine zarar verme riskinin çok düşük olması.</a:t>
            </a:r>
          </a:p>
          <a:p>
            <a:r>
              <a:rPr lang="tr-TR" dirty="0" smtClean="0"/>
              <a:t>Genelde </a:t>
            </a:r>
            <a:r>
              <a:rPr lang="tr-TR" dirty="0" err="1" smtClean="0"/>
              <a:t>yaralIı</a:t>
            </a:r>
            <a:r>
              <a:rPr lang="tr-TR" dirty="0" smtClean="0"/>
              <a:t> araçtan çıkarılırken yapılan hatalı girişimler yüzünden omurilik yaralanmaları ve felç oluşmaktadır.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tr-TR" sz="3600" dirty="0" smtClean="0"/>
              <a:t>DİĞER TAŞIMA YÖNTEMLERİ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Bu yöntemler hasta/yaralının en az zararla ambulansa ya da tıbbi yardım alabileceği yere taşınmasında kullanılır. Bunlar:</a:t>
            </a:r>
          </a:p>
          <a:p>
            <a:pPr marL="514350" indent="-514350">
              <a:buAutoNum type="arabicParenR"/>
            </a:pPr>
            <a:r>
              <a:rPr lang="tr-TR" b="1" dirty="0" smtClean="0"/>
              <a:t>Bir ilkyardımcı tarafından uygulanan taşıma yöntemleri</a:t>
            </a:r>
          </a:p>
          <a:p>
            <a:pPr marL="514350" indent="-514350">
              <a:buAutoNum type="arabicParenR"/>
            </a:pPr>
            <a:r>
              <a:rPr lang="tr-TR" b="1" dirty="0" smtClean="0"/>
              <a:t>Birden fazla ilk yardımcı tarafından uygulanan taşıma yöntemleri</a:t>
            </a:r>
            <a:endParaRPr lang="tr-TR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tr-TR" sz="3600" b="1" dirty="0" smtClean="0"/>
              <a:t>A)Bir ilk yardımcı tarafından uygulanan taşıma yöntemleri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b="1" dirty="0" smtClean="0"/>
              <a:t>1)Kucakta Taşıma</a:t>
            </a:r>
          </a:p>
          <a:p>
            <a:endParaRPr lang="tr-TR" sz="3600" b="1" dirty="0" smtClean="0"/>
          </a:p>
          <a:p>
            <a:r>
              <a:rPr lang="tr-TR" sz="3600" b="1" dirty="0" smtClean="0"/>
              <a:t>2)Sırtta Taşıma</a:t>
            </a:r>
          </a:p>
          <a:p>
            <a:endParaRPr lang="tr-TR" sz="3600" b="1" dirty="0" smtClean="0"/>
          </a:p>
          <a:p>
            <a:r>
              <a:rPr lang="tr-TR" sz="3600" b="1" dirty="0" smtClean="0"/>
              <a:t>3)İtfaiyeci Yöntemi İle Taşıma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0"/>
            <a:ext cx="8229600" cy="1357298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tr-TR" sz="3600" b="1" dirty="0" smtClean="0"/>
              <a:t>B)BİRDEN FAZLA İLKYARDIMCI TARAFINDAN UYGULANAN TAŞIMA YÖNTEMLERİ</a:t>
            </a:r>
            <a:endParaRPr lang="tr-TR" sz="3600" b="1" dirty="0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/>
          <a:lstStyle/>
          <a:p>
            <a:r>
              <a:rPr lang="tr-TR" dirty="0" smtClean="0"/>
              <a:t>1)Yaralıya Destek Olarak Taşıma</a:t>
            </a:r>
          </a:p>
          <a:p>
            <a:r>
              <a:rPr lang="tr-TR" dirty="0" smtClean="0"/>
              <a:t>2)Altın Beşik Yöntemi</a:t>
            </a:r>
          </a:p>
          <a:p>
            <a:r>
              <a:rPr lang="tr-TR" dirty="0" smtClean="0"/>
              <a:t>3)Tezkereci Yöntemi</a:t>
            </a:r>
          </a:p>
          <a:p>
            <a:r>
              <a:rPr lang="tr-TR" dirty="0" smtClean="0"/>
              <a:t>4)Sandalye İle Taşıma</a:t>
            </a:r>
          </a:p>
          <a:p>
            <a:r>
              <a:rPr lang="tr-TR" dirty="0" smtClean="0"/>
              <a:t>5)Sedye İle Taşıma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7901014" cy="83820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tr-TR" sz="3600" b="1" dirty="0" smtClean="0"/>
              <a:t>Sedye ile taşıma;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214423"/>
            <a:ext cx="8686800" cy="3500462"/>
          </a:xfrm>
        </p:spPr>
        <p:txBody>
          <a:bodyPr/>
          <a:lstStyle/>
          <a:p>
            <a:r>
              <a:rPr lang="tr-TR" sz="2800" dirty="0" smtClean="0"/>
              <a:t>Kafatası ve omurga yaralanması olan hasta/yaralılar kesinlikle sedye ile taşınmalıdır.</a:t>
            </a:r>
          </a:p>
          <a:p>
            <a:r>
              <a:rPr lang="tr-TR" sz="2800" dirty="0" smtClean="0"/>
              <a:t>Çünkü bu yarılıların baş-boyun-gövde ekseni bozulduğunda omurilik zedelenmesi sonucu felç tehlikesi ortaya çıkar.</a:t>
            </a:r>
          </a:p>
          <a:p>
            <a:r>
              <a:rPr lang="tr-TR" sz="2800" dirty="0" smtClean="0"/>
              <a:t>Bu risk unutulmamalı ve sedye ile taşıma sağlanmalıdır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571480"/>
            <a:ext cx="8777318" cy="6000792"/>
          </a:xfrm>
        </p:spPr>
        <p:txBody>
          <a:bodyPr>
            <a:normAutofit/>
          </a:bodyPr>
          <a:lstStyle/>
          <a:p>
            <a:r>
              <a:rPr lang="tr-TR" b="1" u="sng" dirty="0" smtClean="0">
                <a:solidFill>
                  <a:srgbClr val="FF0000"/>
                </a:solidFill>
              </a:rPr>
              <a:t>Sedye ile hasta/yaralı taşımada genel kurallar;1 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Sedyenin taşıma yönüne göre ön tarafına hasta/yaralının başı,arka tarafına da ayakları getirilir.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Hasta/yaralının vücut ısısının korunması için üzeri örtülür.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Düşmesini ve sarsılmasını önlemek için kan dolaşımına engel olmayacak sıkılıkta sedyeye bağlanır.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Merdiven veya yokuş iniş-çıkışlarda duruma göre öndeki ya da arkadaki ilkyardımcıların daha çok kaldırmaları,diğerlerinin ise daha aşağıda tutulur, 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571480"/>
            <a:ext cx="8786874" cy="558008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b="1" u="sng" dirty="0" smtClean="0">
                <a:solidFill>
                  <a:srgbClr val="FF0000"/>
                </a:solidFill>
              </a:rPr>
              <a:t>Sedye ile hasta/yaralı taşımada genel kurallar:2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solidFill>
                  <a:schemeClr val="tx1"/>
                </a:solidFill>
              </a:rPr>
              <a:t>Sedyenin fazla sarsılmasını önlemek  ve dengede kalmasını sağlamak için her adımda  ilkyardımcılar farklı ayaklarını kullanır.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solidFill>
                  <a:schemeClr val="tx1"/>
                </a:solidFill>
              </a:rPr>
              <a:t>Sedye ile taşıma sırasında kontrolü elinde tutan ve talimatları verilen ilkyardımcı hasta/yaralının başucunda olmalı,</a:t>
            </a:r>
          </a:p>
          <a:p>
            <a:pPr>
              <a:buFont typeface="Wingdings" pitchFamily="2" charset="2"/>
              <a:buChar char="Ø"/>
            </a:pPr>
            <a:r>
              <a:rPr lang="tr-TR" sz="2800" dirty="0" smtClean="0">
                <a:solidFill>
                  <a:schemeClr val="tx1"/>
                </a:solidFill>
              </a:rPr>
              <a:t>Sedye ile yaralı taşınırken ani ve sert hareketlerden kaçınılmalı,sakin ve düzenli davranmalıdır.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tr-TR" b="1" i="1" dirty="0" smtClean="0"/>
              <a:t>TEMEL İLKYARDIMDA HASTA YARALI TAŞINMASI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dirty="0" smtClean="0"/>
              <a:t>Genel kural olarak ,hasta/yaralının yeri değiştirilmemeli ve dokunulmamalıdır.</a:t>
            </a:r>
          </a:p>
          <a:p>
            <a:endParaRPr lang="tr-TR" dirty="0" smtClean="0"/>
          </a:p>
          <a:p>
            <a:r>
              <a:rPr lang="tr-TR" dirty="0" smtClean="0"/>
              <a:t>Olağan üstü bir tehlike söz konusuysa, taşıdığı her türlü riske rağmen acil taşıma zorunludur.</a:t>
            </a:r>
          </a:p>
          <a:p>
            <a:endParaRPr lang="tr-TR" dirty="0" smtClean="0"/>
          </a:p>
          <a:p>
            <a:r>
              <a:rPr lang="tr-TR" dirty="0" smtClean="0"/>
              <a:t>En kısa sürede yaralılar güvenli yere taşınmalı ve bu esnada ilk yardımcı kendi sağlığını ve yaralının sağlığını riske atmamalıdır.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/>
          <a:lstStyle/>
          <a:p>
            <a:r>
              <a:rPr lang="tr-TR" sz="3600" b="1" u="sng" dirty="0" smtClean="0">
                <a:solidFill>
                  <a:srgbClr val="FF0000"/>
                </a:solidFill>
              </a:rPr>
              <a:t>Sedye üzerine taşıma</a:t>
            </a:r>
            <a:r>
              <a:rPr lang="tr-TR" b="1" u="sng" dirty="0" smtClean="0">
                <a:solidFill>
                  <a:srgbClr val="FF0000"/>
                </a:solidFill>
              </a:rPr>
              <a:t>;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Hasta/yaralının sedye üzerine yerleştirilmesi en az taşınması kadar önemlidir.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Taşıma esnasında olmasa da sedyeye yerleştirme sırasında yaralanmanın artması ve hasta/</a:t>
            </a:r>
            <a:r>
              <a:rPr lang="tr-TR" dirty="0" err="1" smtClean="0">
                <a:solidFill>
                  <a:schemeClr val="tx1"/>
                </a:solidFill>
              </a:rPr>
              <a:t>yaralınının</a:t>
            </a:r>
            <a:r>
              <a:rPr lang="tr-TR" dirty="0" smtClean="0">
                <a:solidFill>
                  <a:schemeClr val="tx1"/>
                </a:solidFill>
              </a:rPr>
              <a:t> durumunun kötüye gitmesi sık görülen durumlardandır.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Bu nedenle sedyeye yerleştirirken uygun teknikler kullanılmalı.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   </a:t>
            </a:r>
            <a:r>
              <a:rPr lang="tr-TR" b="1" dirty="0" smtClean="0"/>
              <a:t>Sedye ile taşıma teknikleri</a:t>
            </a:r>
            <a:r>
              <a:rPr lang="tr-TR" dirty="0" smtClean="0"/>
              <a:t>: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Sedyenin iki kişi tarafından taşınması;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İlk yardımcılardan biri ön tarafta diğeri de arka tarafta olmak üzere sedyenin iki ucunda çömelirler,sırtlarını düz tutup,bacaklarını bükerek dururlar,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Öndeki ilkyardımcı komutuyla sedyeyi yavaşça kaldırırlar ve yavaş adımlarla yürürler,</a:t>
            </a:r>
          </a:p>
          <a:p>
            <a:endParaRPr lang="tr-TR" sz="2800" dirty="0" smtClean="0">
              <a:solidFill>
                <a:schemeClr val="tx1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3 Resim" descr="d621664c3335b3c1f1711b1e8db727b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4000504"/>
            <a:ext cx="6929486" cy="209550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7150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  </a:t>
            </a:r>
            <a:r>
              <a:rPr lang="tr-TR" b="1" dirty="0" smtClean="0"/>
              <a:t>Sedye ile taşıma teknikleri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Sedyenin dört kişi tarafından taşınması;1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Olay yerinde dört ilkyardımcı bulunması halinde uygulanabilir.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Hasta/yaralının fazla sarsılmadan korunabilmesi için özellikle engebeli yollarda bu yöntem daha uygundur.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İki ilk yardımcı sedyenin baş tarafına,diğer ikisi ayak tarafına geçerek sedyenin iki yanında dururlar,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Öndeki ilk yardımcılardan birinin komutu ile sedyeyi kaldırırlar.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    Sedye ile taşıma teknikleri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Sedyenin dört kişi tarafından taşınması;2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Sedyenin dengede kalabilmesi için sol taraftakiler sol ayakları,sağ taraftakiler sağ ayakları ile yürümeye başlarlar.</a:t>
            </a:r>
          </a:p>
          <a:p>
            <a:r>
              <a:rPr lang="tr-TR" sz="2800" dirty="0" smtClean="0">
                <a:solidFill>
                  <a:schemeClr val="tx1"/>
                </a:solidFill>
              </a:rPr>
              <a:t>Geçiş güçlülüğü olan yerlerden yürürken ilkyardımcılar sırtlarını sedyeye çevirerek rahatça geçmeye çalışırlar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7170" name="Picture 2" descr="C:\Users\santanasx1\Pictures\5b9c6799cdfbe54b40c82d3fce78cbc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143380"/>
            <a:ext cx="6715172" cy="22181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600" b="1" dirty="0" smtClean="0">
                <a:solidFill>
                  <a:srgbClr val="00B0F0"/>
                </a:solidFill>
              </a:rPr>
              <a:t>    </a:t>
            </a:r>
            <a:r>
              <a:rPr lang="tr-TR" sz="3600" b="1" dirty="0" smtClean="0"/>
              <a:t>Sedye çeşitleri</a:t>
            </a:r>
          </a:p>
          <a:p>
            <a:r>
              <a:rPr lang="tr-TR" sz="2800" dirty="0" smtClean="0"/>
              <a:t>En çok kullanılan sedyelerden biri adi sedyedir. iki uzun sopası, tutamakları,kızakları,yatak ve yastığı bazılarında ise askıları da bulunan standart sedye türüdür.</a:t>
            </a:r>
          </a:p>
          <a:p>
            <a:r>
              <a:rPr lang="tr-TR" sz="2800" dirty="0" smtClean="0"/>
              <a:t>Sopaları kısaltılabilen teleskopik tutamaklı sedyeler dar yerlerden geçerken avantaj sağlar.</a:t>
            </a:r>
          </a:p>
          <a:p>
            <a:r>
              <a:rPr lang="tr-TR" sz="2800" dirty="0" smtClean="0"/>
              <a:t>Ayrıca ayakları katlanabilen sedyeler de bulunmaktadır.</a:t>
            </a:r>
          </a:p>
          <a:p>
            <a:r>
              <a:rPr lang="tr-TR" sz="2800" dirty="0" smtClean="0"/>
              <a:t>Her olay yerinde hazır sedye bulmak her zaman mümkün olmayabilir.</a:t>
            </a:r>
          </a:p>
          <a:p>
            <a:r>
              <a:rPr lang="tr-TR" sz="2800" dirty="0" smtClean="0"/>
              <a:t>Bu nedenle ilk yardımcılar eldeki malzemelerle  uydurma sedye oluşturmayı bilmelidir.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tr-TR" sz="3600" b="1" i="1" dirty="0" smtClean="0"/>
              <a:t>HASTA/YARALI TAŞIMADA DİKKAT EDİLECEK KURALLAR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74"/>
            <a:ext cx="8229600" cy="5500726"/>
          </a:xfrm>
        </p:spPr>
        <p:txBody>
          <a:bodyPr>
            <a:normAutofit/>
          </a:bodyPr>
          <a:lstStyle/>
          <a:p>
            <a:r>
              <a:rPr lang="tr-TR" dirty="0" smtClean="0"/>
              <a:t>Hasta/yaralının durumuna en uygun taşıma tekniği kullanılmalı,</a:t>
            </a:r>
          </a:p>
          <a:p>
            <a:endParaRPr lang="tr-TR" sz="2800" b="1" dirty="0" smtClean="0"/>
          </a:p>
          <a:p>
            <a:r>
              <a:rPr lang="tr-TR" dirty="0" smtClean="0"/>
              <a:t>Hasta/yaralının pozisyonu ilk yardım kurallarına uygun ise değiştirilmemeli,</a:t>
            </a:r>
          </a:p>
          <a:p>
            <a:endParaRPr lang="tr-TR" sz="2800" b="1" dirty="0" smtClean="0"/>
          </a:p>
          <a:p>
            <a:r>
              <a:rPr lang="tr-TR" dirty="0" smtClean="0"/>
              <a:t>Mümkün olduğunca yakınında durarak Hasta/yaralının ağırlığını daha az hissetmeye çalışılmalı,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tr-TR" sz="3600" b="1" i="1" dirty="0" smtClean="0"/>
              <a:t>HASTA/YARALI TAŞIMADA DİKKAT EDİLECEK KURALLAR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İlkyardımcı  kendi sağlığını korumak için sırtını düz tutmalı, diz ve kalça eklemlerini kullanarak eğilip kalkmalı.</a:t>
            </a:r>
          </a:p>
          <a:p>
            <a:endParaRPr lang="tr-TR" sz="2800" b="1" dirty="0" smtClean="0"/>
          </a:p>
          <a:p>
            <a:r>
              <a:rPr lang="tr-TR" dirty="0" smtClean="0"/>
              <a:t>Vücuttaki daha uzun ve güçlü kaslar kullanılmalı,(kalça bacak vb..)</a:t>
            </a:r>
          </a:p>
          <a:p>
            <a:endParaRPr lang="tr-TR" sz="2800" b="1" dirty="0" smtClean="0"/>
          </a:p>
          <a:p>
            <a:r>
              <a:rPr lang="tr-TR" sz="3500" dirty="0" smtClean="0"/>
              <a:t>İlkyardımcı, dengesini kaybetmemek için iki ayağını yere sağlam basmalı ve bir ayağını daha önde tutmalı,</a:t>
            </a:r>
            <a:endParaRPr lang="tr-TR" sz="3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tr-TR" sz="3600" b="1" i="1" dirty="0" smtClean="0"/>
              <a:t>HASTA/YARALI TAŞIMADA DİKKAT EDİLECEK KURALLAR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74"/>
            <a:ext cx="8229600" cy="5500726"/>
          </a:xfrm>
        </p:spPr>
        <p:txBody>
          <a:bodyPr>
            <a:normAutofit/>
          </a:bodyPr>
          <a:lstStyle/>
          <a:p>
            <a:r>
              <a:rPr lang="tr-TR" dirty="0" smtClean="0"/>
              <a:t>Çok hızlı ve aceleci adımlar Hasta/yaralının zarar görmesine yol açabileceğinden küçük adımlarla yürünmeli,</a:t>
            </a:r>
          </a:p>
          <a:p>
            <a:r>
              <a:rPr lang="tr-TR" dirty="0" smtClean="0"/>
              <a:t>Kalkışlarda ve yön değiştirirken ani hareketler yapılmamalı,</a:t>
            </a:r>
          </a:p>
          <a:p>
            <a:r>
              <a:rPr lang="tr-TR" dirty="0" smtClean="0"/>
              <a:t>Hasta/yaralı vücut düzgünlüğü bozulmadan (baş-boyun-gövde ekseni esas alınarak)mümkünse altı bölgeden desteklenmeli, (baş,sırt,bel,kalça,baldır,bacak)</a:t>
            </a:r>
          </a:p>
          <a:p>
            <a:endParaRPr lang="tr-TR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tr-TR" sz="3600" b="1" i="1" dirty="0" smtClean="0"/>
              <a:t>HASTA/YARALI TAŞIMADA DİKKAT EDİLECEK KURALLAR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tr-TR" sz="3800" dirty="0" smtClean="0"/>
              <a:t>Bir ilkyardımcı kaldırma,taşıma ve indirme hareketlerini yönlendirmelidir. Bu kişi hareketler için gereken komutları vermelidir.(dikkat, kaldırıyoruz gibi..)</a:t>
            </a:r>
          </a:p>
          <a:p>
            <a:endParaRPr lang="tr-TR" sz="3500" dirty="0" smtClean="0"/>
          </a:p>
          <a:p>
            <a:r>
              <a:rPr lang="tr-TR" sz="4100" dirty="0" smtClean="0"/>
              <a:t>Hasta/yaralının taşınmasında tüm ekip üyeleri uyumlu bir şekilde hareket etmeli, komutlara dikkat edilmeli,</a:t>
            </a:r>
          </a:p>
          <a:p>
            <a:endParaRPr lang="tr-TR" sz="3500" dirty="0" smtClean="0"/>
          </a:p>
          <a:p>
            <a:r>
              <a:rPr lang="tr-TR" sz="4100" dirty="0" smtClean="0"/>
              <a:t>Taşıma sırasında ilkyardıma devam edilmeli Hasta/yaralı gözlenmelidir.</a:t>
            </a:r>
          </a:p>
          <a:p>
            <a:endParaRPr lang="tr-TR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tr-TR" sz="3600" b="1" i="1" dirty="0" smtClean="0"/>
              <a:t>HASTA/YARALI TAŞIMADA DİKKAT EDİLECEK KURALLAR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İlk yardım sırasında verilen uygun pozisyonun bozulmamasına dikkat edilmelidir. Çünkü uygun olmayan pozisyon hasta/yaralının durumunun kötüleşmesine ve sağlık kuruluşunda yapılacak tedavinin zorlaşmasına neden olur.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TAŞIMADA ÖNCELİK SIRASI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5143536"/>
          </a:xfrm>
        </p:spPr>
        <p:txBody>
          <a:bodyPr/>
          <a:lstStyle/>
          <a:p>
            <a:r>
              <a:rPr lang="tr-TR" sz="3600" b="1" dirty="0" smtClean="0"/>
              <a:t>1. Öncelik:</a:t>
            </a:r>
          </a:p>
          <a:p>
            <a:r>
              <a:rPr lang="tr-TR" dirty="0" smtClean="0"/>
              <a:t>Solunum güçlüğü olanlar</a:t>
            </a:r>
          </a:p>
          <a:p>
            <a:r>
              <a:rPr lang="tr-TR" dirty="0" smtClean="0"/>
              <a:t>Göğüs yaralanması olanlar</a:t>
            </a:r>
          </a:p>
          <a:p>
            <a:r>
              <a:rPr lang="tr-TR" dirty="0" smtClean="0"/>
              <a:t>Şoka giren ağır kanamalar,</a:t>
            </a:r>
          </a:p>
          <a:p>
            <a:r>
              <a:rPr lang="tr-TR" dirty="0" smtClean="0"/>
              <a:t>Geniş yanıklar</a:t>
            </a:r>
          </a:p>
          <a:p>
            <a:r>
              <a:rPr lang="tr-TR" dirty="0" smtClean="0"/>
              <a:t>Geniş ezik yaralılar</a:t>
            </a:r>
          </a:p>
          <a:p>
            <a:r>
              <a:rPr lang="tr-TR" dirty="0" smtClean="0"/>
              <a:t>Açık kırığı olanlar</a:t>
            </a:r>
          </a:p>
          <a:p>
            <a:r>
              <a:rPr lang="tr-TR" dirty="0" smtClean="0"/>
              <a:t>Gazdan zehirlenenler 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TAŞIMADA ÖNCELİK SIRASI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214398"/>
            <a:ext cx="8229600" cy="5143560"/>
          </a:xfrm>
        </p:spPr>
        <p:txBody>
          <a:bodyPr>
            <a:normAutofit/>
          </a:bodyPr>
          <a:lstStyle/>
          <a:p>
            <a:r>
              <a:rPr lang="tr-TR" b="1" dirty="0" smtClean="0"/>
              <a:t>2.Öncelik</a:t>
            </a:r>
          </a:p>
          <a:p>
            <a:r>
              <a:rPr lang="tr-TR" dirty="0" smtClean="0"/>
              <a:t>Turnike uygulanmış olanlar</a:t>
            </a:r>
          </a:p>
          <a:p>
            <a:r>
              <a:rPr lang="tr-TR" dirty="0" smtClean="0"/>
              <a:t>Baş travmaları</a:t>
            </a:r>
          </a:p>
          <a:p>
            <a:r>
              <a:rPr lang="tr-TR" dirty="0" smtClean="0"/>
              <a:t>İç kanaması olanlar</a:t>
            </a:r>
          </a:p>
          <a:p>
            <a:r>
              <a:rPr lang="tr-TR" dirty="0" smtClean="0"/>
              <a:t>Orta derecede ezik yaralılar</a:t>
            </a:r>
          </a:p>
          <a:p>
            <a:r>
              <a:rPr lang="tr-TR" dirty="0" smtClean="0"/>
              <a:t>Orta derecede kanamalar</a:t>
            </a:r>
          </a:p>
          <a:p>
            <a:r>
              <a:rPr lang="tr-TR" dirty="0" smtClean="0"/>
              <a:t>Kapalı kırıklar</a:t>
            </a:r>
          </a:p>
          <a:p>
            <a:r>
              <a:rPr lang="tr-TR" dirty="0" smtClean="0"/>
              <a:t>Donuklar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932</Words>
  <Application>Microsoft Office PowerPoint</Application>
  <PresentationFormat>Ekran Gösterisi (4:3)</PresentationFormat>
  <Paragraphs>122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Algerian</vt:lpstr>
      <vt:lpstr>Arial</vt:lpstr>
      <vt:lpstr>Calibri</vt:lpstr>
      <vt:lpstr>Wingdings</vt:lpstr>
      <vt:lpstr>Ofis Teması</vt:lpstr>
      <vt:lpstr>TEMEL İLK YARDIMDA HASTA YARALI TAŞIMA TEKNİKLERİ</vt:lpstr>
      <vt:lpstr>TEMEL İLKYARDIMDA HASTA YARALI TAŞINMASI</vt:lpstr>
      <vt:lpstr>HASTA/YARALI TAŞIMADA DİKKAT EDİLECEK KURALLAR</vt:lpstr>
      <vt:lpstr>HASTA/YARALI TAŞIMADA DİKKAT EDİLECEK KURALLAR</vt:lpstr>
      <vt:lpstr>HASTA/YARALI TAŞIMADA DİKKAT EDİLECEK KURALLAR</vt:lpstr>
      <vt:lpstr>HASTA/YARALI TAŞIMADA DİKKAT EDİLECEK KURALLAR</vt:lpstr>
      <vt:lpstr>HASTA/YARALI TAŞIMADA DİKKAT EDİLECEK KURALLAR</vt:lpstr>
      <vt:lpstr>TAŞIMADA ÖNCELİK SIRASI</vt:lpstr>
      <vt:lpstr>TAŞIMADA ÖNCELİK SIRASI</vt:lpstr>
      <vt:lpstr>TAŞIMADA ÖNCELİK SIRASI</vt:lpstr>
      <vt:lpstr>ACİL TAŞIMA YÖNTEMLERİ</vt:lpstr>
      <vt:lpstr>ARAÇ İÇİNDEKİ YARALIYI ÇIKARMA YÖNTEMİ (RENTEK  MANEVRASI)</vt:lpstr>
      <vt:lpstr>ARAÇ İÇİNDEKİ YARALIYI ÇIKARMA YÖNTEMİ (RENTEK  MANEVRASI)</vt:lpstr>
      <vt:lpstr>DİĞER TAŞIMA YÖNTEMLERİ</vt:lpstr>
      <vt:lpstr>A)Bir ilk yardımcı tarafından uygulanan taşıma yöntemleri</vt:lpstr>
      <vt:lpstr>B)BİRDEN FAZLA İLKYARDIMCI TARAFINDAN UYGULANAN TAŞIMA YÖNTEMLERİ</vt:lpstr>
      <vt:lpstr>Sedye ile taşıma;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NAS</dc:creator>
  <cp:lastModifiedBy>User</cp:lastModifiedBy>
  <cp:revision>38</cp:revision>
  <dcterms:created xsi:type="dcterms:W3CDTF">2019-05-01T12:24:25Z</dcterms:created>
  <dcterms:modified xsi:type="dcterms:W3CDTF">2019-12-10T16:54:14Z</dcterms:modified>
</cp:coreProperties>
</file>