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1127" r:id="rId5"/>
    <p:sldId id="1128" r:id="rId6"/>
    <p:sldId id="1129" r:id="rId7"/>
    <p:sldId id="1130" r:id="rId8"/>
    <p:sldId id="1131" r:id="rId9"/>
    <p:sldId id="1132" r:id="rId10"/>
    <p:sldId id="1133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0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662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Denge Milli Gelirinin Belirlenmesi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069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Denge milli gelirinin belirlenmesi, öncelikle devlet faaliyetlerinin olmadığı ve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ülkenin diğer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ülkelerle hiçbir ticari ilişkide bulunmadığı basit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Keynesyen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modelden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hareketle açıklanacaktır.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modelde kapalı ekonomi varsayımı nedeniyle, «GSYİH = GSMH» olduğu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gibi devlet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faaliyetlerinin olmaması nedeniyle «milli gelir = kişisel gelir =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harcanabilir gelir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» olur. Diğer yandan bu modelde fiyatlar yanında ücretlerin ve faizlerin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sabit olduğu varsayılmaktadır.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Fiyatların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sabit olması, nominal milli gelir ile reel milli gelir arasında fark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olmadığı anlamına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gelmektedir. Bu nedenle harcamalardaki değişmeler reel milli gelir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 istihdamdaki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değişime neden olmaktadır.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67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632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Devlet Faaliyeti Olmayan Kapalı Ekonomide Denge Milli Geliri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Keynes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bir ekonomide denge milli gelirinin Klasik iktisatçıların öne sürdükleri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gibi tam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istihdam milli geliri olmasının şart olmadığını belirtmiştir. Keynes’e göre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denge milli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geliri, ekonomi tam istihdama erişmeden ve hatta tam istihdamın üzerinde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 olabilecektir.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Denge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milli gelirinin belirlenmesinde iki farklı yönteme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başvurulmaktadır: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Reel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faktöre dayanan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toplam gelir – harcama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modeli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. Parasal faktörlere dayanan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tasarruf – yatırım modeli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52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TASARRUF VE TASARRUF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FONKSİYONU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Ev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halkı elde ettiği harcanabilir gelirin tümünü harcamaz, bir kısmını çeşitli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nedenlerle tasarruf eder.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Harcanabilir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gelirin tüketilmeyen kısmı, tasarrufları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oluşturur.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Tasarruf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harcanabilir gelirin tüketim harcamalarına ayrılmayan kısmı olduğuna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göre, önce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tüketim fonksiyonu yardımıyla, tasarruf fonksiyonun elde edilmişini, daha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sonra da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marjinal ve ortalama tasarruf eğilimlerini açıklayalım.</a:t>
            </a:r>
            <a:endParaRPr lang="tr-T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03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Gelir – Harcama Modeline Göre Denge Milli Geliri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Öncelikle planlanan toplam harcama fonksiyonu ile 45° doğrunun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özelliklerini açıklanması gerekmektedir.</a:t>
            </a:r>
          </a:p>
          <a:p>
            <a:pPr marL="342900" indent="-342900" algn="just">
              <a:lnSpc>
                <a:spcPct val="150000"/>
              </a:lnSpc>
              <a:buAutoNum type="alphaLcPeriod"/>
            </a:pP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Planlanan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Toplam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342900" indent="-342900" algn="just">
              <a:lnSpc>
                <a:spcPct val="150000"/>
              </a:lnSpc>
              <a:buAutoNum type="alphaLcPeriod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Planlanan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toplam harcamalar bir ekonomide karar birimlerinin çeşitli milli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gelir düzeylerinde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yapmaya hazır oldukları muhtemel harcamaların seyrini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göstermektedir. Dolayısıyla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planlanan toplam harcamalar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gerçekleşen (</a:t>
            </a:r>
            <a:r>
              <a:rPr lang="tr-TR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-post) değil,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beklenen (</a:t>
            </a:r>
            <a:r>
              <a:rPr lang="tr-TR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ex-ante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) toplam harcama düzeyini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ifade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etmektedir.</a:t>
            </a:r>
          </a:p>
          <a:p>
            <a:pPr marL="342900" indent="-342900" algn="just">
              <a:lnSpc>
                <a:spcPct val="150000"/>
              </a:lnSpc>
              <a:buAutoNum type="alphaLcPeriod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Planlanan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toplam harcamaların neyi ifade ettiğinin daha iyi anlaşılması için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toplam harcama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kararlarının kimler tarafından alındığı ve toplam harcamaların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nelerden oluştuğunun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açıklığa kavuşturulması gerekir.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25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253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Her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ekonomide toplam harcama kararları dört karar birimi tarafından alınmaktadır. </a:t>
            </a: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 birimler</a:t>
            </a:r>
            <a:r>
              <a:rPr 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; tüketiciler (=ev halkları), üreticiler (=firmalar), devlet (=kamu) ve dış </a:t>
            </a: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taleptir.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Harcamaları </a:t>
            </a:r>
            <a:r>
              <a:rPr 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oluşturan harcama kalemleri ise; tüketim harcamaları, yatırım </a:t>
            </a: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harcamaları, devletin </a:t>
            </a:r>
            <a:r>
              <a:rPr 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yaptığı tüketim ve yatırım harcamaları (devlet harcamaları) ve ihracat ve </a:t>
            </a: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ithalat </a:t>
            </a:r>
            <a:r>
              <a:rPr lang="sv-S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arasındaki </a:t>
            </a:r>
            <a:r>
              <a:rPr lang="sv-SE" sz="1400" b="1" dirty="0">
                <a:latin typeface="Arial" panose="020B0604020202020204" pitchFamily="34" charset="0"/>
                <a:cs typeface="Arial" panose="020B0604020202020204" pitchFamily="34" charset="0"/>
              </a:rPr>
              <a:t>fark olarak ifade </a:t>
            </a:r>
            <a:r>
              <a:rPr lang="sv-S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edilmektedir.</a:t>
            </a:r>
            <a:endParaRPr lang="tr-TR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halde planlanan toplam harcama fonksiyonu (E) şu şekilde ifade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edilmektedir.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it-IT" sz="1400" b="1" dirty="0">
                <a:latin typeface="Arial" panose="020B0604020202020204" pitchFamily="34" charset="0"/>
                <a:cs typeface="Arial" panose="020B0604020202020204" pitchFamily="34" charset="0"/>
              </a:rPr>
              <a:t>= C + I + G + (X – </a:t>
            </a:r>
            <a:r>
              <a:rPr lang="it-IT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M)</a:t>
            </a:r>
            <a:endParaRPr lang="tr-TR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Planlanan toplam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Tüketim mallarına yapılan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Yatırım mallarına yapılan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Devletin tüketim ve yatırım mallarına yaptığı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İhracat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İthalat</a:t>
            </a:r>
            <a:endParaRPr lang="tr-TR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80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550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Her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ekonomide toplam harcama kararları dört karar birimi tarafından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alınmaktadır.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 birimler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; tüketiciler (=ev halkları), üreticiler (=firmalar), devlet (=kamu) ve dış </a:t>
            </a: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taleptir. Harcamaları 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oluşturan harcama kalemleri ise; tüketim harcamaları, yatırım </a:t>
            </a: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harcamaları, devletin 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yaptığı tüketim ve yatırım harcamaları (devlet harcamaları) ve ihracat ve </a:t>
            </a: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ithalat </a:t>
            </a:r>
            <a:r>
              <a:rPr lang="sv-SE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arasındaki </a:t>
            </a:r>
            <a:r>
              <a:rPr lang="sv-SE" sz="1500" b="1" dirty="0">
                <a:latin typeface="Arial" panose="020B0604020202020204" pitchFamily="34" charset="0"/>
                <a:cs typeface="Arial" panose="020B0604020202020204" pitchFamily="34" charset="0"/>
              </a:rPr>
              <a:t>fark olarak ifade </a:t>
            </a:r>
            <a:r>
              <a:rPr lang="sv-SE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edilmektedir.</a:t>
            </a:r>
            <a:endParaRPr lang="tr-TR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halde planlanan toplam harcama fonksiyonu (E) şu şekilde ifade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edilmektedir.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it-IT" sz="1500" b="1" dirty="0">
                <a:latin typeface="Arial" panose="020B0604020202020204" pitchFamily="34" charset="0"/>
                <a:cs typeface="Arial" panose="020B0604020202020204" pitchFamily="34" charset="0"/>
              </a:rPr>
              <a:t>= C + I + G + (X – </a:t>
            </a:r>
            <a:r>
              <a:rPr lang="it-IT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M)</a:t>
            </a:r>
            <a:endParaRPr lang="tr-TR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: Planlanan toplam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: Tüketim mallarına yapılan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I: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Yatırım mallarına yapılan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: Devletin tüketim ve yatırım mallarına yaptığı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İhracat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: İthalat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70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12767</TotalTime>
  <Words>564</Words>
  <Application>Microsoft Office PowerPoint</Application>
  <PresentationFormat>Ekran Gösterisi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Calibri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UBF</cp:lastModifiedBy>
  <cp:revision>834</cp:revision>
  <cp:lastPrinted>2016-10-24T07:53:35Z</cp:lastPrinted>
  <dcterms:created xsi:type="dcterms:W3CDTF">2016-09-18T09:35:24Z</dcterms:created>
  <dcterms:modified xsi:type="dcterms:W3CDTF">2020-03-04T09:24:15Z</dcterms:modified>
</cp:coreProperties>
</file>