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8" r:id="rId4"/>
    <p:sldId id="259" r:id="rId5"/>
    <p:sldId id="260"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58E33D-1F44-4BCD-8940-5F2D3DF8AD2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1738148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2651154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991849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855E0311-8A7A-4A9F-8029-23C8FF5A98AF}"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701159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4226279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A458E33D-1F44-4BCD-8940-5F2D3DF8AD2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2394904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A458E33D-1F44-4BCD-8940-5F2D3DF8AD2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3192483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458E33D-1F44-4BCD-8940-5F2D3DF8AD2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2883113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458E33D-1F44-4BCD-8940-5F2D3DF8AD24}" type="datetimeFigureOut">
              <a:rPr lang="tr-TR" smtClean="0"/>
              <a:t>9.05.2020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55E0311-8A7A-4A9F-8029-23C8FF5A98AF}" type="slidenum">
              <a:rPr lang="tr-TR" smtClean="0"/>
              <a:t>‹#›</a:t>
            </a:fld>
            <a:endParaRPr lang="tr-TR"/>
          </a:p>
        </p:txBody>
      </p:sp>
    </p:spTree>
    <p:extLst>
      <p:ext uri="{BB962C8B-B14F-4D97-AF65-F5344CB8AC3E}">
        <p14:creationId xmlns:p14="http://schemas.microsoft.com/office/powerpoint/2010/main" val="361312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458E33D-1F44-4BCD-8940-5F2D3DF8AD2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2251607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458E33D-1F44-4BCD-8940-5F2D3DF8AD2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3671800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3105449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458E33D-1F44-4BCD-8940-5F2D3DF8AD24}"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3657161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458E33D-1F44-4BCD-8940-5F2D3DF8AD2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1975636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458E33D-1F44-4BCD-8940-5F2D3DF8AD24}"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1749474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168091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58E33D-1F44-4BCD-8940-5F2D3DF8AD2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55E0311-8A7A-4A9F-8029-23C8FF5A98AF}" type="slidenum">
              <a:rPr lang="tr-TR" smtClean="0"/>
              <a:t>‹#›</a:t>
            </a:fld>
            <a:endParaRPr lang="tr-TR"/>
          </a:p>
        </p:txBody>
      </p:sp>
    </p:spTree>
    <p:extLst>
      <p:ext uri="{BB962C8B-B14F-4D97-AF65-F5344CB8AC3E}">
        <p14:creationId xmlns:p14="http://schemas.microsoft.com/office/powerpoint/2010/main" val="1049777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458E33D-1F44-4BCD-8940-5F2D3DF8AD24}" type="datetimeFigureOut">
              <a:rPr lang="tr-TR" smtClean="0"/>
              <a:t>9.05.2020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55E0311-8A7A-4A9F-8029-23C8FF5A98AF}" type="slidenum">
              <a:rPr lang="tr-TR" smtClean="0"/>
              <a:t>‹#›</a:t>
            </a:fld>
            <a:endParaRPr lang="tr-TR"/>
          </a:p>
        </p:txBody>
      </p:sp>
    </p:spTree>
    <p:extLst>
      <p:ext uri="{BB962C8B-B14F-4D97-AF65-F5344CB8AC3E}">
        <p14:creationId xmlns:p14="http://schemas.microsoft.com/office/powerpoint/2010/main" val="36338113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DB918-2FF7-422D-BBB9-29E33E644915}"/>
              </a:ext>
            </a:extLst>
          </p:cNvPr>
          <p:cNvSpPr>
            <a:spLocks noGrp="1"/>
          </p:cNvSpPr>
          <p:nvPr>
            <p:ph type="ctrTitle"/>
          </p:nvPr>
        </p:nvSpPr>
        <p:spPr/>
        <p:txBody>
          <a:bodyPr/>
          <a:lstStyle/>
          <a:p>
            <a:pPr algn="ctr"/>
            <a:r>
              <a:rPr lang="tr-TR" sz="3600" dirty="0">
                <a:latin typeface="Comic Sans MS" panose="030F0702030302020204" pitchFamily="66" charset="0"/>
              </a:rPr>
              <a:t>İNDUS MEDENİYETİ III</a:t>
            </a:r>
            <a:br>
              <a:rPr lang="tr-TR" sz="3600" dirty="0">
                <a:latin typeface="Comic Sans MS" panose="030F0702030302020204" pitchFamily="66" charset="0"/>
              </a:rPr>
            </a:br>
            <a:r>
              <a:rPr lang="tr-TR" sz="3600" dirty="0">
                <a:latin typeface="Comic Sans MS" panose="030F0702030302020204" pitchFamily="66" charset="0"/>
              </a:rPr>
              <a:t>4. Hafta</a:t>
            </a:r>
            <a:endParaRPr lang="tr-TR" sz="3600" dirty="0"/>
          </a:p>
        </p:txBody>
      </p:sp>
      <p:sp>
        <p:nvSpPr>
          <p:cNvPr id="3" name="Alt Başlık 2">
            <a:extLst>
              <a:ext uri="{FF2B5EF4-FFF2-40B4-BE49-F238E27FC236}">
                <a16:creationId xmlns:a16="http://schemas.microsoft.com/office/drawing/2014/main" id="{F843EFAF-6F67-4E28-80C7-AB574F99F00D}"/>
              </a:ext>
            </a:extLst>
          </p:cNvPr>
          <p:cNvSpPr>
            <a:spLocks noGrp="1"/>
          </p:cNvSpPr>
          <p:nvPr>
            <p:ph type="subTitle" idx="1"/>
          </p:nvPr>
        </p:nvSpPr>
        <p:spPr>
          <a:xfrm>
            <a:off x="680322" y="4394039"/>
            <a:ext cx="8285878" cy="1373070"/>
          </a:xfrm>
        </p:spPr>
        <p:txBody>
          <a:bodyPr>
            <a:normAutofit fontScale="70000" lnSpcReduction="20000"/>
          </a:bodyPr>
          <a:lstStyle/>
          <a:p>
            <a:r>
              <a:rPr lang="tr-TR" dirty="0">
                <a:latin typeface="Comic Sans MS" panose="030F0702030302020204" pitchFamily="66" charset="0"/>
              </a:rPr>
              <a:t>Prof. Dr. H. Derya CAN</a:t>
            </a:r>
          </a:p>
          <a:p>
            <a:r>
              <a:rPr lang="tr-TR" dirty="0">
                <a:latin typeface="Comic Sans MS" panose="030F0702030302020204" pitchFamily="66" charset="0"/>
              </a:rPr>
              <a:t>Ankara Üniversitesi</a:t>
            </a:r>
          </a:p>
          <a:p>
            <a:r>
              <a:rPr lang="tr-TR" dirty="0">
                <a:latin typeface="Comic Sans MS" panose="030F0702030302020204" pitchFamily="66" charset="0"/>
              </a:rPr>
              <a:t>Dil ve Tarih-Coğrafya Fakültesi</a:t>
            </a:r>
          </a:p>
          <a:p>
            <a:r>
              <a:rPr lang="tr-TR" dirty="0">
                <a:latin typeface="Comic Sans MS" panose="030F0702030302020204" pitchFamily="66" charset="0"/>
              </a:rPr>
              <a:t>Doğu Dilleri ve Edebiyatları Bölümü</a:t>
            </a:r>
          </a:p>
          <a:p>
            <a:r>
              <a:rPr lang="tr-TR" dirty="0">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52224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33BA611-605B-445A-9EF1-4F00E151E28F}"/>
              </a:ext>
            </a:extLst>
          </p:cNvPr>
          <p:cNvSpPr/>
          <p:nvPr/>
        </p:nvSpPr>
        <p:spPr>
          <a:xfrm>
            <a:off x="1739900" y="800100"/>
            <a:ext cx="7772400" cy="5571077"/>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ea typeface="Calibri" panose="020F0502020204030204" pitchFamily="34" charset="0"/>
              </a:rPr>
              <a:t>Harappa</a:t>
            </a:r>
            <a:r>
              <a:rPr lang="tr-TR" sz="2400" dirty="0">
                <a:solidFill>
                  <a:schemeClr val="bg1"/>
                </a:solidFill>
                <a:latin typeface="Comic Sans MS" panose="030F0702030302020204" pitchFamily="66" charset="0"/>
                <a:ea typeface="Calibri" panose="020F0502020204030204" pitchFamily="34" charset="0"/>
              </a:rPr>
              <a:t> bölgesine ait tek büyük metal heykel, </a:t>
            </a:r>
            <a:r>
              <a:rPr lang="tr-TR" sz="2400" dirty="0">
                <a:solidFill>
                  <a:schemeClr val="bg1"/>
                </a:solidFill>
                <a:latin typeface="Comic Sans MS" panose="030F0702030302020204" pitchFamily="66" charset="0"/>
              </a:rPr>
              <a:t>dansçı bir kızı tasvir eden,  </a:t>
            </a:r>
            <a:r>
              <a:rPr lang="tr-TR" sz="2400" dirty="0" err="1">
                <a:solidFill>
                  <a:schemeClr val="bg1"/>
                </a:solidFill>
                <a:latin typeface="Comic Sans MS" panose="030F0702030302020204" pitchFamily="66" charset="0"/>
              </a:rPr>
              <a:t>Mohenjo</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Daro'daki</a:t>
            </a:r>
            <a:r>
              <a:rPr lang="tr-TR" sz="2400" dirty="0">
                <a:solidFill>
                  <a:schemeClr val="bg1"/>
                </a:solidFill>
                <a:latin typeface="Comic Sans MS" panose="030F0702030302020204" pitchFamily="66" charset="0"/>
              </a:rPr>
              <a:t> genç bir kadının benzersiz küçük bakır heykelidir. Bu heykeldeki paha biçilmez gerçeklik, açık bir şekilde kent yaşamının izlerini taşımaktadır. Boynunda kısa bir kolye vardır, sağ kolu ise tamamen bileziklerle doludur. Çıplak bir vaziyette ve rahat bir biçimde ayakta dururken, bir eli sağ kalçasının üzerinde diğeri ise sol bacağının üzerindedir. Onun koyu ten rengi, </a:t>
            </a:r>
            <a:r>
              <a:rPr lang="tr-TR" sz="2400" dirty="0" err="1">
                <a:solidFill>
                  <a:schemeClr val="bg1"/>
                </a:solidFill>
                <a:latin typeface="Comic Sans MS" panose="030F0702030302020204" pitchFamily="66" charset="0"/>
              </a:rPr>
              <a:t>Rigveda’da</a:t>
            </a:r>
            <a:r>
              <a:rPr lang="tr-TR" sz="2400" dirty="0">
                <a:solidFill>
                  <a:schemeClr val="bg1"/>
                </a:solidFill>
                <a:latin typeface="Comic Sans MS" panose="030F0702030302020204" pitchFamily="66" charset="0"/>
              </a:rPr>
              <a:t> tanımlanan </a:t>
            </a:r>
            <a:r>
              <a:rPr lang="tr-TR" sz="2400" dirty="0" err="1">
                <a:solidFill>
                  <a:schemeClr val="bg1"/>
                </a:solidFill>
                <a:latin typeface="Comic Sans MS" panose="030F0702030302020204" pitchFamily="66" charset="0"/>
              </a:rPr>
              <a:t>Dasaları</a:t>
            </a:r>
            <a:r>
              <a:rPr lang="tr-TR" sz="2400" dirty="0">
                <a:solidFill>
                  <a:schemeClr val="bg1"/>
                </a:solidFill>
                <a:latin typeface="Comic Sans MS" panose="030F0702030302020204" pitchFamily="66" charset="0"/>
              </a:rPr>
              <a:t> hatırlatmaktadır.</a:t>
            </a:r>
          </a:p>
        </p:txBody>
      </p:sp>
    </p:spTree>
    <p:extLst>
      <p:ext uri="{BB962C8B-B14F-4D97-AF65-F5344CB8AC3E}">
        <p14:creationId xmlns:p14="http://schemas.microsoft.com/office/powerpoint/2010/main" val="469243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B1E7EE1-479C-4102-BC0B-459F77AFDC11}"/>
              </a:ext>
            </a:extLst>
          </p:cNvPr>
          <p:cNvSpPr/>
          <p:nvPr/>
        </p:nvSpPr>
        <p:spPr>
          <a:xfrm>
            <a:off x="2590800" y="1917700"/>
            <a:ext cx="6553200" cy="2801088"/>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ea typeface="Calibri" panose="020F0502020204030204" pitchFamily="34" charset="0"/>
              </a:rPr>
              <a:t>Harappa</a:t>
            </a:r>
            <a:r>
              <a:rPr lang="tr-TR" sz="2400" dirty="0">
                <a:solidFill>
                  <a:schemeClr val="bg1"/>
                </a:solidFill>
                <a:latin typeface="Comic Sans MS" panose="030F0702030302020204" pitchFamily="66" charset="0"/>
                <a:ea typeface="Calibri" panose="020F0502020204030204" pitchFamily="34" charset="0"/>
              </a:rPr>
              <a:t> medeniyetinden en etkileyici ve en anlaşılmaz sabuntaşından yapılan mühürler kalmıştır. Mühürlerin üzerindeki hayvan figürleri şaşırtıcıdır ve onları sergileme biçimi oldukça etkileyicidir.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055449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8C4883E-B52B-47DE-B0D5-8858400C4F27}"/>
              </a:ext>
            </a:extLst>
          </p:cNvPr>
          <p:cNvSpPr/>
          <p:nvPr/>
        </p:nvSpPr>
        <p:spPr>
          <a:xfrm>
            <a:off x="2603500" y="1511301"/>
            <a:ext cx="65405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Mühürler üzerindeki hayvan tasvirlerinin çeşitliliği müthiştir ve yorum biçimleri de etkileyicidir. Sık sık boğaların ve aynı zamanda çok başlı garip ve çeşitli hayvan türlerinin ortaya çıkışı bunların dini semboller olduğu konusunu akla getirmektedir.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4006411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3ABB219-1BCA-42FA-935E-36BBB5A938A7}"/>
              </a:ext>
            </a:extLst>
          </p:cNvPr>
          <p:cNvSpPr/>
          <p:nvPr/>
        </p:nvSpPr>
        <p:spPr>
          <a:xfrm>
            <a:off x="1739900" y="736600"/>
            <a:ext cx="7404100" cy="5119671"/>
          </a:xfrm>
          <a:prstGeom prst="rect">
            <a:avLst/>
          </a:prstGeom>
        </p:spPr>
        <p:txBody>
          <a:bodyPr wrap="square">
            <a:spAutoFit/>
          </a:bodyPr>
          <a:lstStyle/>
          <a:p>
            <a:pPr indent="449580" algn="ctr">
              <a:lnSpc>
                <a:spcPct val="150000"/>
              </a:lnSpc>
              <a:spcAft>
                <a:spcPts val="8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Aynı zamanda mühürlerin bazıları sade çizgisel bir sembolü gösterir, örneğin; çokça daireler, çarpı işaretleri, noktalar,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svastiklar</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ve kutsal Hint inciri ağacını yaprakları gibi.</a:t>
            </a:r>
          </a:p>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Oymacının dağarcığını kapsayan yaratıklar arasında kaplan, fil, tek boynuzlu Hint gergedanı, yaban tavşanı, timsah, antilop, hörgüçlü öküz, çeşitli hayvan formları ve çok sıklıkla betimlenmiş konu olan ilginç tek boynuzlu öküz vardır.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469207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EAD45A8-C05E-41DD-BE65-0A85E7DF1F44}"/>
              </a:ext>
            </a:extLst>
          </p:cNvPr>
          <p:cNvSpPr/>
          <p:nvPr/>
        </p:nvSpPr>
        <p:spPr>
          <a:xfrm>
            <a:off x="1549400" y="1282701"/>
            <a:ext cx="75946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Geç </a:t>
            </a:r>
            <a:r>
              <a:rPr lang="tr-TR" sz="2400" dirty="0" err="1">
                <a:solidFill>
                  <a:schemeClr val="bg1"/>
                </a:solidFill>
                <a:latin typeface="Comic Sans MS" panose="030F0702030302020204" pitchFamily="66" charset="0"/>
                <a:ea typeface="Calibri" panose="020F0502020204030204" pitchFamily="34" charset="0"/>
              </a:rPr>
              <a:t>Harappa</a:t>
            </a:r>
            <a:r>
              <a:rPr lang="tr-TR" sz="2400" dirty="0">
                <a:solidFill>
                  <a:schemeClr val="bg1"/>
                </a:solidFill>
                <a:latin typeface="Comic Sans MS" panose="030F0702030302020204" pitchFamily="66" charset="0"/>
                <a:ea typeface="Calibri" panose="020F0502020204030204" pitchFamily="34" charset="0"/>
              </a:rPr>
              <a:t> döneminin çanak çömlek yapısı da </a:t>
            </a:r>
            <a:r>
              <a:rPr lang="tr-TR" sz="2400" dirty="0" err="1">
                <a:solidFill>
                  <a:schemeClr val="bg1"/>
                </a:solidFill>
                <a:latin typeface="Comic Sans MS" panose="030F0702030302020204" pitchFamily="66" charset="0"/>
                <a:ea typeface="Calibri" panose="020F0502020204030204" pitchFamily="34" charset="0"/>
              </a:rPr>
              <a:t>İndus</a:t>
            </a:r>
            <a:r>
              <a:rPr lang="tr-TR" sz="2400" dirty="0">
                <a:solidFill>
                  <a:schemeClr val="bg1"/>
                </a:solidFill>
                <a:latin typeface="Comic Sans MS" panose="030F0702030302020204" pitchFamily="66" charset="0"/>
                <a:ea typeface="Calibri" panose="020F0502020204030204" pitchFamily="34" charset="0"/>
              </a:rPr>
              <a:t> kentlerinin etkili şehir planlaması ve drenaj sistemlerini oluşturan gelişmiş zihniyetin izlerini taşımaktadır. Geniş çaptaki bir tekerliğin dönmesi esasına dayanan tezgâhlar, seramik üretiminde izlenilen yüksek standartları olan düzenli bir imalat sisteminin varlığını gösterir.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41027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D96BC1B-1617-42ED-9DA4-29786047A449}"/>
              </a:ext>
            </a:extLst>
          </p:cNvPr>
          <p:cNvSpPr/>
          <p:nvPr/>
        </p:nvSpPr>
        <p:spPr>
          <a:xfrm>
            <a:off x="2527300" y="838538"/>
            <a:ext cx="6096000" cy="5571077"/>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Pişirilmiş topraktan yapılan toprak oyuncaklar, adak hayvanlarına ve diğer bir takım nesnelere ait heykelcikler de ilgi çekicidir. </a:t>
            </a:r>
          </a:p>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Bu ürünleri ortaya koyan sanatkârlar daha rahat bir anlayışla ve kendiliğinden, biraz da mizahi bir anlayışla geliştirdikleri bir takım hayvan figürleri yapmışlardır. Bu figürler ilgili dönem mühürleri üzerindeki tasvirleri anımsatmaktadır.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851203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8ABE500-6EA5-4E7A-808B-BB707B171ED2}"/>
              </a:ext>
            </a:extLst>
          </p:cNvPr>
          <p:cNvSpPr/>
          <p:nvPr/>
        </p:nvSpPr>
        <p:spPr>
          <a:xfrm>
            <a:off x="1714500" y="901701"/>
            <a:ext cx="74295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Belki de </a:t>
            </a:r>
            <a:r>
              <a:rPr lang="tr-TR" sz="2400" dirty="0" err="1">
                <a:solidFill>
                  <a:schemeClr val="bg1"/>
                </a:solidFill>
                <a:latin typeface="Comic Sans MS" panose="030F0702030302020204" pitchFamily="66" charset="0"/>
                <a:ea typeface="Calibri" panose="020F0502020204030204" pitchFamily="34" charset="0"/>
              </a:rPr>
              <a:t>Harappa’ya</a:t>
            </a:r>
            <a:r>
              <a:rPr lang="tr-TR" sz="2400" dirty="0">
                <a:solidFill>
                  <a:schemeClr val="bg1"/>
                </a:solidFill>
                <a:latin typeface="Comic Sans MS" panose="030F0702030302020204" pitchFamily="66" charset="0"/>
                <a:ea typeface="Calibri" panose="020F0502020204030204" pitchFamily="34" charset="0"/>
              </a:rPr>
              <a:t> ait olarak bilinen bütün sanat eserleri içerisinde en kıymetli olanı, </a:t>
            </a:r>
            <a:r>
              <a:rPr lang="tr-TR" sz="2400" dirty="0" err="1">
                <a:solidFill>
                  <a:schemeClr val="bg1"/>
                </a:solidFill>
                <a:latin typeface="Comic Sans MS" panose="030F0702030302020204" pitchFamily="66" charset="0"/>
                <a:ea typeface="Calibri" panose="020F0502020204030204" pitchFamily="34" charset="0"/>
              </a:rPr>
              <a:t>Mohenco-Daro'da</a:t>
            </a:r>
            <a:r>
              <a:rPr lang="tr-TR" sz="2400" dirty="0">
                <a:solidFill>
                  <a:schemeClr val="bg1"/>
                </a:solidFill>
                <a:latin typeface="Comic Sans MS" panose="030F0702030302020204" pitchFamily="66" charset="0"/>
                <a:ea typeface="Calibri" panose="020F0502020204030204" pitchFamily="34" charset="0"/>
              </a:rPr>
              <a:t> bulunan ve geç döneme ait, sabun taşı üzerine oyulmuş rahip-kral ya da tanrı büstüdür. Büstün yüz kısmına bakıldığında, çok özenli bir biçimde işlenmiş sakal detayı dikkati çekmektedir, üst dudak tıraşlanmış ve saç arkada toplanmıştır.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727103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B29240C-C4F8-40F0-8C69-FD48A81A17E8}"/>
              </a:ext>
            </a:extLst>
          </p:cNvPr>
          <p:cNvSpPr/>
          <p:nvPr/>
        </p:nvSpPr>
        <p:spPr>
          <a:xfrm>
            <a:off x="2565400" y="1511300"/>
            <a:ext cx="6578600" cy="3355086"/>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Geniş saç bandının ortasında yuvarlak bir süs vardır. Gözlerinin ise, aslında bir kabuk ile örtülü olduğunu biliyoruz. Bulunduğunda bir gözü içe geçmiş durumdaydı. Rahip-kralın dudakları ve geniş burnu, onu </a:t>
            </a:r>
            <a:r>
              <a:rPr lang="tr-TR" sz="2400" dirty="0" err="1">
                <a:solidFill>
                  <a:schemeClr val="bg1"/>
                </a:solidFill>
                <a:latin typeface="Comic Sans MS" panose="030F0702030302020204" pitchFamily="66" charset="0"/>
                <a:ea typeface="Calibri" panose="020F0502020204030204" pitchFamily="34" charset="0"/>
              </a:rPr>
              <a:t>Dasalardan</a:t>
            </a:r>
            <a:r>
              <a:rPr lang="tr-TR" sz="2400" dirty="0">
                <a:solidFill>
                  <a:schemeClr val="bg1"/>
                </a:solidFill>
                <a:latin typeface="Comic Sans MS" panose="030F0702030302020204" pitchFamily="66" charset="0"/>
                <a:ea typeface="Calibri" panose="020F0502020204030204" pitchFamily="34" charset="0"/>
              </a:rPr>
              <a:t> ayırt etmektedir.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638478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29F5174-1B18-4E0E-B8F1-D60946FF1E24}"/>
              </a:ext>
            </a:extLst>
          </p:cNvPr>
          <p:cNvSpPr/>
          <p:nvPr/>
        </p:nvSpPr>
        <p:spPr>
          <a:xfrm>
            <a:off x="2286000" y="1536700"/>
            <a:ext cx="6858000" cy="2801088"/>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Yonca deseni ile süslü kıyafeti, üst göğüsten çapraz olarak düşer ve sağ omuzu açıkta bırakmaktadır. Ayrıca, </a:t>
            </a:r>
            <a:r>
              <a:rPr lang="tr-TR" sz="2400" dirty="0" err="1">
                <a:solidFill>
                  <a:schemeClr val="bg1"/>
                </a:solidFill>
                <a:latin typeface="Comic Sans MS" panose="030F0702030302020204" pitchFamily="66" charset="0"/>
                <a:ea typeface="Calibri" panose="020F0502020204030204" pitchFamily="34" charset="0"/>
              </a:rPr>
              <a:t>Harappa’daki</a:t>
            </a:r>
            <a:r>
              <a:rPr lang="tr-TR" sz="2400" dirty="0">
                <a:solidFill>
                  <a:schemeClr val="bg1"/>
                </a:solidFill>
                <a:latin typeface="Comic Sans MS" panose="030F0702030302020204" pitchFamily="66" charset="0"/>
                <a:ea typeface="Calibri" panose="020F0502020204030204" pitchFamily="34" charset="0"/>
              </a:rPr>
              <a:t> bazı kolyelerde, çanak-çömlekte ve bir kurban sunağında da yonca desenine rastlanılmaktadır.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38841152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17</TotalTime>
  <Words>458</Words>
  <Application>Microsoft Office PowerPoint</Application>
  <PresentationFormat>Geniş ekran</PresentationFormat>
  <Paragraphs>17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Comic Sans MS</vt:lpstr>
      <vt:lpstr>Trebuchet MS</vt:lpstr>
      <vt:lpstr>Berlin</vt:lpstr>
      <vt:lpstr>İNDUS MEDENİYETİ III 4.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 MEDENİYETİ III 4. Hafta</dc:title>
  <dc:creator>Casper</dc:creator>
  <cp:lastModifiedBy>Casper</cp:lastModifiedBy>
  <cp:revision>2</cp:revision>
  <dcterms:created xsi:type="dcterms:W3CDTF">2020-05-09T08:45:50Z</dcterms:created>
  <dcterms:modified xsi:type="dcterms:W3CDTF">2020-05-09T09:03:35Z</dcterms:modified>
</cp:coreProperties>
</file>