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72738FA-1477-452F-95CE-FD8F2A3422B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3879187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2738FA-1477-452F-95CE-FD8F2A3422B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1823815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2738FA-1477-452F-95CE-FD8F2A3422B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1845542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2738FA-1477-452F-95CE-FD8F2A3422B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528350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72738FA-1477-452F-95CE-FD8F2A3422B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1008697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72738FA-1477-452F-95CE-FD8F2A3422B6}"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3033327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72738FA-1477-452F-95CE-FD8F2A3422B6}"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2508885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72738FA-1477-452F-95CE-FD8F2A3422B6}"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118887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72738FA-1477-452F-95CE-FD8F2A3422B6}"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408690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72738FA-1477-452F-95CE-FD8F2A3422B6}"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17730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72738FA-1477-452F-95CE-FD8F2A3422B6}"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F514DB-BC65-44D8-BEED-5D23E8653C7A}" type="slidenum">
              <a:rPr lang="tr-TR" smtClean="0"/>
              <a:t>‹#›</a:t>
            </a:fld>
            <a:endParaRPr lang="tr-TR"/>
          </a:p>
        </p:txBody>
      </p:sp>
    </p:spTree>
    <p:extLst>
      <p:ext uri="{BB962C8B-B14F-4D97-AF65-F5344CB8AC3E}">
        <p14:creationId xmlns:p14="http://schemas.microsoft.com/office/powerpoint/2010/main" val="4001883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2738FA-1477-452F-95CE-FD8F2A3422B6}"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F514DB-BC65-44D8-BEED-5D23E8653C7A}" type="slidenum">
              <a:rPr lang="tr-TR" smtClean="0"/>
              <a:t>‹#›</a:t>
            </a:fld>
            <a:endParaRPr lang="tr-TR"/>
          </a:p>
        </p:txBody>
      </p:sp>
    </p:spTree>
    <p:extLst>
      <p:ext uri="{BB962C8B-B14F-4D97-AF65-F5344CB8AC3E}">
        <p14:creationId xmlns:p14="http://schemas.microsoft.com/office/powerpoint/2010/main" val="3286850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TANZİMAT YAZARLARI VE TANZİMAT ROMANI</a:t>
            </a:r>
            <a:r>
              <a:rPr lang="tr-TR" dirty="0" smtClean="0"/>
              <a:t/>
            </a:r>
            <a:br>
              <a:rPr lang="tr-TR" dirty="0" smtClean="0"/>
            </a:br>
            <a:r>
              <a:rPr lang="tr-TR" dirty="0" smtClean="0"/>
              <a:t/>
            </a:r>
            <a:br>
              <a:rPr lang="tr-TR" dirty="0" smtClean="0"/>
            </a:br>
            <a:endParaRPr lang="tr-TR" dirty="0"/>
          </a:p>
        </p:txBody>
      </p:sp>
    </p:spTree>
    <p:extLst>
      <p:ext uri="{BB962C8B-B14F-4D97-AF65-F5344CB8AC3E}">
        <p14:creationId xmlns:p14="http://schemas.microsoft.com/office/powerpoint/2010/main" val="1188995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600" dirty="0"/>
              <a:t>Bu dersin konu başlıkları:</a:t>
            </a:r>
          </a:p>
          <a:p>
            <a:pPr lvl="0"/>
            <a:r>
              <a:rPr lang="tr-TR" sz="3600" dirty="0"/>
              <a:t>Tanzimat yazarlarının Batılılaşma ile olan ilişkileri</a:t>
            </a:r>
          </a:p>
          <a:p>
            <a:pPr lvl="0"/>
            <a:r>
              <a:rPr lang="tr-TR" sz="3600" dirty="0"/>
              <a:t>Batılılaşmanın Tanzimat metinlerine yansımalarını Jale </a:t>
            </a:r>
            <a:r>
              <a:rPr lang="tr-TR" sz="3600" dirty="0" err="1"/>
              <a:t>Parla’nın</a:t>
            </a:r>
            <a:r>
              <a:rPr lang="tr-TR" sz="3600" dirty="0"/>
              <a:t> Babalar ve Oğullar adlı kitabının incelenmesi. </a:t>
            </a:r>
          </a:p>
          <a:p>
            <a:r>
              <a:rPr lang="tr-TR" sz="3600" b="1" dirty="0"/>
              <a:t>Dersin Zorunlu Kaynağı</a:t>
            </a:r>
            <a:r>
              <a:rPr lang="tr-TR" sz="3600" dirty="0"/>
              <a:t>: Jale Parla, </a:t>
            </a:r>
            <a:r>
              <a:rPr lang="tr-TR" sz="3600" b="1" dirty="0"/>
              <a:t>Babalar ve Oğullar</a:t>
            </a:r>
            <a:endParaRPr lang="tr-TR" sz="3600" dirty="0"/>
          </a:p>
          <a:p>
            <a:endParaRPr lang="tr-TR" dirty="0"/>
          </a:p>
        </p:txBody>
      </p:sp>
    </p:spTree>
    <p:extLst>
      <p:ext uri="{BB962C8B-B14F-4D97-AF65-F5344CB8AC3E}">
        <p14:creationId xmlns:p14="http://schemas.microsoft.com/office/powerpoint/2010/main" val="642996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96112"/>
            <a:ext cx="10515600" cy="5280851"/>
          </a:xfrm>
        </p:spPr>
        <p:txBody>
          <a:bodyPr/>
          <a:lstStyle/>
          <a:p>
            <a:r>
              <a:rPr lang="tr-TR" dirty="0"/>
              <a:t>Amaç: Jale </a:t>
            </a:r>
            <a:r>
              <a:rPr lang="tr-TR" dirty="0" err="1"/>
              <a:t>Parla’nın</a:t>
            </a:r>
            <a:r>
              <a:rPr lang="tr-TR" dirty="0"/>
              <a:t> Babalar ve Oğullar adlı kitabının incelenmesi ve buradaki tespitlerin tartışılması ve </a:t>
            </a:r>
            <a:r>
              <a:rPr lang="tr-TR" dirty="0" err="1"/>
              <a:t>Parla’nın</a:t>
            </a:r>
            <a:r>
              <a:rPr lang="tr-TR" dirty="0"/>
              <a:t> getirdiği düşüncelerin bir perspektif olarak Tanzimat dönemi oyun yazarları için de kullanışlı olup olmadığının araştırmasıdır. Bu araştırma bu hafta ile sınırlı kalmamakta, öğrenci sonraki haftalarda okuyacağı metinleri bu bağlamda da tartışmaya yöneltilecektir.</a:t>
            </a:r>
          </a:p>
        </p:txBody>
      </p:sp>
    </p:spTree>
    <p:extLst>
      <p:ext uri="{BB962C8B-B14F-4D97-AF65-F5344CB8AC3E}">
        <p14:creationId xmlns:p14="http://schemas.microsoft.com/office/powerpoint/2010/main" val="3358568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65176"/>
            <a:ext cx="10515600" cy="5911787"/>
          </a:xfrm>
        </p:spPr>
        <p:txBody>
          <a:bodyPr>
            <a:normAutofit lnSpcReduction="10000"/>
          </a:bodyPr>
          <a:lstStyle/>
          <a:p>
            <a:pPr lvl="0"/>
            <a:r>
              <a:rPr lang="tr-TR" dirty="0"/>
              <a:t>Osmanlı’nın epistemolojisi</a:t>
            </a:r>
          </a:p>
          <a:p>
            <a:pPr lvl="0"/>
            <a:r>
              <a:rPr lang="tr-TR" dirty="0"/>
              <a:t>Osmanlı toplumunda simgesel ve gerçek baba</a:t>
            </a:r>
          </a:p>
          <a:p>
            <a:pPr lvl="0"/>
            <a:r>
              <a:rPr lang="tr-TR" dirty="0"/>
              <a:t>Baba otoritesinin kaybı</a:t>
            </a:r>
          </a:p>
          <a:p>
            <a:pPr lvl="0"/>
            <a:r>
              <a:rPr lang="tr-TR" dirty="0"/>
              <a:t>Tanzimat’ın yarattığı korunmaya muhtaç çocuklar</a:t>
            </a:r>
          </a:p>
          <a:p>
            <a:pPr lvl="0"/>
            <a:r>
              <a:rPr lang="tr-TR" dirty="0"/>
              <a:t>Otoriter bir çocuk olarak Tanzimat Yazarı</a:t>
            </a:r>
          </a:p>
          <a:p>
            <a:pPr lvl="0"/>
            <a:r>
              <a:rPr lang="tr-TR" dirty="0"/>
              <a:t>Yenilikçi atılımların sınırlarını çizme </a:t>
            </a:r>
            <a:r>
              <a:rPr lang="tr-TR" dirty="0" smtClean="0"/>
              <a:t>gayreti</a:t>
            </a:r>
          </a:p>
          <a:p>
            <a:pPr lvl="0"/>
            <a:r>
              <a:rPr lang="tr-TR" dirty="0"/>
              <a:t>Ahlaki ve kültürel tartışmaları </a:t>
            </a:r>
          </a:p>
          <a:p>
            <a:pPr lvl="0"/>
            <a:r>
              <a:rPr lang="tr-TR" dirty="0"/>
              <a:t>Batılı bir model olarak roman</a:t>
            </a:r>
          </a:p>
          <a:p>
            <a:pPr lvl="0"/>
            <a:r>
              <a:rPr lang="tr-TR" dirty="0"/>
              <a:t>Tanzimat yazarları yenilikçi mi, vesayetçi mi?</a:t>
            </a:r>
          </a:p>
          <a:p>
            <a:pPr lvl="0"/>
            <a:r>
              <a:rPr lang="tr-TR" dirty="0"/>
              <a:t>Müdahaleci yazar</a:t>
            </a:r>
          </a:p>
          <a:p>
            <a:pPr lvl="0"/>
            <a:r>
              <a:rPr lang="tr-TR" dirty="0"/>
              <a:t>Babalar kuşağı yazarları</a:t>
            </a:r>
          </a:p>
          <a:p>
            <a:pPr lvl="0"/>
            <a:r>
              <a:rPr lang="tr-TR" dirty="0"/>
              <a:t>Öğretici Roman, Eğitmen Yazar</a:t>
            </a:r>
          </a:p>
          <a:p>
            <a:pPr lvl="0"/>
            <a:endParaRPr lang="tr-TR" dirty="0"/>
          </a:p>
        </p:txBody>
      </p:sp>
    </p:spTree>
    <p:extLst>
      <p:ext uri="{BB962C8B-B14F-4D97-AF65-F5344CB8AC3E}">
        <p14:creationId xmlns:p14="http://schemas.microsoft.com/office/powerpoint/2010/main" val="3977059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6384" y="813816"/>
            <a:ext cx="10567416" cy="5363147"/>
          </a:xfrm>
        </p:spPr>
        <p:txBody>
          <a:bodyPr/>
          <a:lstStyle/>
          <a:p>
            <a:pPr lvl="0"/>
            <a:r>
              <a:rPr lang="tr-TR" dirty="0"/>
              <a:t>Tanzimat romanının kurmaca yapısı</a:t>
            </a:r>
          </a:p>
          <a:p>
            <a:pPr lvl="0"/>
            <a:r>
              <a:rPr lang="tr-TR" dirty="0"/>
              <a:t>Tanzimat Romanının Çelişki ve Tutarsızlıkları</a:t>
            </a:r>
          </a:p>
          <a:p>
            <a:pPr lvl="0"/>
            <a:r>
              <a:rPr lang="tr-TR" dirty="0"/>
              <a:t>Baba Olarak Tanzimat Yazarı</a:t>
            </a:r>
          </a:p>
          <a:p>
            <a:pPr lvl="0"/>
            <a:r>
              <a:rPr lang="tr-TR" dirty="0"/>
              <a:t>Avrupa’dan model alınan yazarlar</a:t>
            </a:r>
          </a:p>
          <a:p>
            <a:pPr lvl="0"/>
            <a:r>
              <a:rPr lang="tr-TR" dirty="0"/>
              <a:t>Gerçekçi romanın ampirist, pozitivist bilgi kuramı yerine, romantik roman </a:t>
            </a:r>
            <a:r>
              <a:rPr lang="tr-TR" dirty="0" err="1"/>
              <a:t>apriorist</a:t>
            </a:r>
            <a:r>
              <a:rPr lang="tr-TR" dirty="0"/>
              <a:t>, idealist bilgi kuramı</a:t>
            </a:r>
          </a:p>
          <a:p>
            <a:pPr lvl="0"/>
            <a:r>
              <a:rPr lang="tr-TR" dirty="0" err="1"/>
              <a:t>Melodramatik</a:t>
            </a:r>
            <a:r>
              <a:rPr lang="tr-TR" dirty="0"/>
              <a:t> Metinler</a:t>
            </a:r>
          </a:p>
          <a:p>
            <a:pPr lvl="0"/>
            <a:r>
              <a:rPr lang="tr-TR" dirty="0"/>
              <a:t>Değişimin yarattığı sarsıntı veya boşlukları doldurma çabaları olarak roman</a:t>
            </a:r>
          </a:p>
          <a:p>
            <a:pPr lvl="0"/>
            <a:r>
              <a:rPr lang="tr-TR" dirty="0"/>
              <a:t>Baba ve Oğul İlişkisi</a:t>
            </a:r>
          </a:p>
        </p:txBody>
      </p:sp>
    </p:spTree>
    <p:extLst>
      <p:ext uri="{BB962C8B-B14F-4D97-AF65-F5344CB8AC3E}">
        <p14:creationId xmlns:p14="http://schemas.microsoft.com/office/powerpoint/2010/main" val="629405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722313" y="695325"/>
            <a:ext cx="10631487" cy="5481638"/>
          </a:xfrm>
        </p:spPr>
        <p:txBody>
          <a:bodyPr/>
          <a:lstStyle/>
          <a:p>
            <a:pPr lvl="0"/>
            <a:r>
              <a:rPr lang="tr-TR" dirty="0"/>
              <a:t>Batılılaşmanın Çerçevesi: Batı’dan gelecek olumsuz ve olumlu değerler </a:t>
            </a:r>
          </a:p>
          <a:p>
            <a:pPr lvl="0"/>
            <a:r>
              <a:rPr lang="tr-TR" dirty="0" err="1"/>
              <a:t>Şehevilik</a:t>
            </a:r>
            <a:r>
              <a:rPr lang="tr-TR" dirty="0"/>
              <a:t> ve Masum Sevgi Arasında Tanzimat Romanında Kadınlar</a:t>
            </a:r>
          </a:p>
          <a:p>
            <a:pPr lvl="0"/>
            <a:r>
              <a:rPr lang="tr-TR" dirty="0"/>
              <a:t>Melek veya Şeytan Olarak Kadınlar</a:t>
            </a:r>
          </a:p>
          <a:p>
            <a:pPr lvl="0"/>
            <a:r>
              <a:rPr lang="tr-TR" dirty="0"/>
              <a:t>Ürettikleri metinlerin babaları ve büyük yargıçları olarak Tanzimat yazarları</a:t>
            </a:r>
          </a:p>
          <a:p>
            <a:pPr lvl="0"/>
            <a:r>
              <a:rPr lang="tr-TR" dirty="0"/>
              <a:t>Osmanlı geleneğinin reddi: Divan Edebiyatı ve Geleneksel Türk Tiyatrosu</a:t>
            </a:r>
          </a:p>
          <a:p>
            <a:pPr lvl="0"/>
            <a:r>
              <a:rPr lang="tr-TR" dirty="0"/>
              <a:t>Tiyatro “</a:t>
            </a:r>
            <a:r>
              <a:rPr lang="tr-TR" dirty="0" err="1"/>
              <a:t>faideli</a:t>
            </a:r>
            <a:r>
              <a:rPr lang="tr-TR" dirty="0"/>
              <a:t>, ibretli, terbiyeli, tesirli bir eğlencedir”.</a:t>
            </a:r>
          </a:p>
          <a:p>
            <a:r>
              <a:rPr lang="tr-TR" dirty="0"/>
              <a:t>Dönemin Shakespeare çevirileri</a:t>
            </a:r>
          </a:p>
        </p:txBody>
      </p:sp>
    </p:spTree>
    <p:extLst>
      <p:ext uri="{BB962C8B-B14F-4D97-AF65-F5344CB8AC3E}">
        <p14:creationId xmlns:p14="http://schemas.microsoft.com/office/powerpoint/2010/main" val="47446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785813" y="658813"/>
            <a:ext cx="10567987" cy="5518150"/>
          </a:xfrm>
        </p:spPr>
        <p:txBody>
          <a:bodyPr>
            <a:normAutofit fontScale="77500" lnSpcReduction="20000"/>
          </a:bodyPr>
          <a:lstStyle/>
          <a:p>
            <a:r>
              <a:rPr lang="tr-TR" dirty="0"/>
              <a:t>Jale Parla, Babalar ve Oğullar adlı kitabında Tanzimat Fermanı’nın o güne kadar sadece “yabancı ve kafir değil, aynı zamanda kuşkulu bir düşman da sayılan bir kültür ve medeniyet alanına yönelme gereğinin” açık bir resmi olduğunu ifade eder.</a:t>
            </a:r>
          </a:p>
          <a:p>
            <a:r>
              <a:rPr lang="tr-TR" dirty="0"/>
              <a:t>Şerif Mardin “adil hükümdar” modelinin babayı simgelediğini ve Batılılaşmanın ilk evrelerindeki siyasal ve edebi söylemin yoğun bir baba arayışı içinde olduğunu dile getirir (Mardin, Jön Türklerin Siyasi Fikirleri, s.51).</a:t>
            </a:r>
          </a:p>
          <a:p>
            <a:r>
              <a:rPr lang="tr-TR" dirty="0" err="1"/>
              <a:t>Parla’ya</a:t>
            </a:r>
            <a:r>
              <a:rPr lang="tr-TR" dirty="0"/>
              <a:t> göre ilk romancılarımız “kaybedilmiş bir baba arayışı içinde kendileri vesayet üstlenmek zorunda kalmış otoriter çocuklardır” (Parla, 2016: 20).</a:t>
            </a:r>
          </a:p>
          <a:p>
            <a:r>
              <a:rPr lang="tr-TR" dirty="0"/>
              <a:t>Tanzimat’ta “yenilikçi diye nitelendirilen düzenlemelere ne kadar zaman ve enerji harcanmışsa, yenilikçi atılımların sınırlarını çizmeye bunun birkaç katı özen ve enerji harcanmıştır”. (Parla, 2016: 12). </a:t>
            </a:r>
          </a:p>
          <a:p>
            <a:r>
              <a:rPr lang="tr-TR" dirty="0"/>
              <a:t>Yazarlar, “müdahale etmek uğruna kendi roman kurgusu ve kişileştirmesiyle çelişkiye düşebilir”. (Parla, 2016: 21)</a:t>
            </a:r>
          </a:p>
          <a:p>
            <a:r>
              <a:rPr lang="tr-TR" dirty="0"/>
              <a:t>“Tanzimat yazarları ürettikleri metinlerin babaları ve büyük yargıçlarıdırlar” (Parla, 2016: 52)</a:t>
            </a:r>
          </a:p>
          <a:p>
            <a:r>
              <a:rPr lang="tr-TR" dirty="0"/>
              <a:t>Bu noktada Jale Parla, </a:t>
            </a:r>
            <a:r>
              <a:rPr lang="tr-TR" dirty="0" err="1"/>
              <a:t>canalıcı</a:t>
            </a:r>
            <a:r>
              <a:rPr lang="tr-TR" dirty="0"/>
              <a:t> bir soru sorar, soru şudur: “Kendilerini bu denli yaratıcı ve yetiştirici birer baba, toplum ahlakını temsil eden birer üst-ben olarak gören Tanzimat yazarları, kendi edebi babalarını, yani Divan Edebiyatı’ndan devraldıkları mirası nasıl görüyorlardı?”</a:t>
            </a:r>
          </a:p>
          <a:p>
            <a:endParaRPr lang="tr-TR" dirty="0"/>
          </a:p>
        </p:txBody>
      </p:sp>
    </p:spTree>
    <p:extLst>
      <p:ext uri="{BB962C8B-B14F-4D97-AF65-F5344CB8AC3E}">
        <p14:creationId xmlns:p14="http://schemas.microsoft.com/office/powerpoint/2010/main" val="19846139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461</Words>
  <Application>Microsoft Office PowerPoint</Application>
  <PresentationFormat>Geniş ekran</PresentationFormat>
  <Paragraphs>40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        TANZİMAT YAZARLARI VE TANZİMAT ROMANI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TANZİMAT YAZARLARI VE TANZİMAT ROMANI  </dc:title>
  <dc:creator>duygu toksoy</dc:creator>
  <cp:lastModifiedBy>duygu toksoy</cp:lastModifiedBy>
  <cp:revision>2</cp:revision>
  <dcterms:created xsi:type="dcterms:W3CDTF">2021-07-27T00:33:18Z</dcterms:created>
  <dcterms:modified xsi:type="dcterms:W3CDTF">2021-07-27T00:42:17Z</dcterms:modified>
</cp:coreProperties>
</file>