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7" r:id="rId1"/>
  </p:sldMasterIdLst>
  <p:notesMasterIdLst>
    <p:notesMasterId r:id="rId16"/>
  </p:notesMasterIdLst>
  <p:handoutMasterIdLst>
    <p:handoutMasterId r:id="rId17"/>
  </p:handoutMasterIdLst>
  <p:sldIdLst>
    <p:sldId id="256" r:id="rId2"/>
    <p:sldId id="262" r:id="rId3"/>
    <p:sldId id="263" r:id="rId4"/>
    <p:sldId id="264" r:id="rId5"/>
    <p:sldId id="265" r:id="rId6"/>
    <p:sldId id="266" r:id="rId7"/>
    <p:sldId id="267" r:id="rId8"/>
    <p:sldId id="268" r:id="rId9"/>
    <p:sldId id="261" r:id="rId10"/>
    <p:sldId id="257" r:id="rId11"/>
    <p:sldId id="258" r:id="rId12"/>
    <p:sldId id="269" r:id="rId13"/>
    <p:sldId id="259" r:id="rId14"/>
    <p:sldId id="260"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0" d="100"/>
          <a:sy n="70" d="100"/>
        </p:scale>
        <p:origin x="53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tr-TR" smtClean="0"/>
              <a:t>AÜ Fen Fakültesi Doç. Dr. Nurcan Acar</a:t>
            </a:r>
            <a:endParaRPr lang="tr-TR"/>
          </a:p>
        </p:txBody>
      </p:sp>
      <p:sp>
        <p:nvSpPr>
          <p:cNvPr id="3" name="Veri Yer Tutucusu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4FEA541-EB07-4389-A995-A8AA7B83DED4}" type="datetimeFigureOut">
              <a:rPr lang="tr-TR" smtClean="0"/>
              <a:t>28.4.2020</a:t>
            </a:fld>
            <a:endParaRPr lang="tr-TR"/>
          </a:p>
        </p:txBody>
      </p:sp>
      <p:sp>
        <p:nvSpPr>
          <p:cNvPr id="4" name="Altbilgi Yer Tutucusu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4EB8269-2F6D-4805-BEF1-F9A15C949975}" type="slidenum">
              <a:rPr lang="tr-TR" smtClean="0"/>
              <a:t>‹#›</a:t>
            </a:fld>
            <a:endParaRPr lang="tr-TR"/>
          </a:p>
        </p:txBody>
      </p:sp>
    </p:spTree>
    <p:extLst>
      <p:ext uri="{BB962C8B-B14F-4D97-AF65-F5344CB8AC3E}">
        <p14:creationId xmlns:p14="http://schemas.microsoft.com/office/powerpoint/2010/main" val="2749312273"/>
      </p:ext>
    </p:extLst>
  </p:cSld>
  <p:clrMap bg1="lt1" tx1="dk1" bg2="lt2" tx2="dk2" accent1="accent1" accent2="accent2" accent3="accent3" accent4="accent4" accent5="accent5" accent6="accent6" hlink="hlink" folHlink="folHlink"/>
  <p:hf sldNum="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tr-TR" smtClean="0"/>
              <a:t>AÜ Fen Fakültesi Doç. Dr. Nurcan Acar</a:t>
            </a:r>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DACF05-61B7-4B99-A8F4-D9430D876737}" type="datetimeFigureOut">
              <a:rPr lang="tr-TR" smtClean="0"/>
              <a:t>28.4.2020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2D1267C-329C-49BD-AF45-DC688A2A14F2}" type="slidenum">
              <a:rPr lang="tr-TR" smtClean="0"/>
              <a:t>‹#›</a:t>
            </a:fld>
            <a:endParaRPr lang="tr-TR"/>
          </a:p>
        </p:txBody>
      </p:sp>
    </p:spTree>
    <p:extLst>
      <p:ext uri="{BB962C8B-B14F-4D97-AF65-F5344CB8AC3E}">
        <p14:creationId xmlns:p14="http://schemas.microsoft.com/office/powerpoint/2010/main" val="1757955689"/>
      </p:ext>
    </p:extLst>
  </p:cSld>
  <p:clrMap bg1="lt1" tx1="dk1" bg2="lt2" tx2="dk2" accent1="accent1" accent2="accent2" accent3="accent3" accent4="accent4" accent5="accent5" accent6="accent6" hlink="hlink" folHlink="folHlink"/>
  <p:hf sldNum="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5" name="Üstbilgi Yer Tutucusu 4"/>
          <p:cNvSpPr>
            <a:spLocks noGrp="1"/>
          </p:cNvSpPr>
          <p:nvPr>
            <p:ph type="hdr" sz="quarter" idx="10"/>
          </p:nvPr>
        </p:nvSpPr>
        <p:spPr/>
        <p:txBody>
          <a:bodyPr/>
          <a:lstStyle/>
          <a:p>
            <a:r>
              <a:rPr lang="tr-TR" smtClean="0"/>
              <a:t>AÜ Fen Fakültesi Doç. Dr. Nurcan Acar</a:t>
            </a:r>
            <a:endParaRPr lang="tr-TR"/>
          </a:p>
        </p:txBody>
      </p:sp>
    </p:spTree>
    <p:extLst>
      <p:ext uri="{BB962C8B-B14F-4D97-AF65-F5344CB8AC3E}">
        <p14:creationId xmlns:p14="http://schemas.microsoft.com/office/powerpoint/2010/main" val="22390750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5" name="Üstbilgi Yer Tutucusu 4"/>
          <p:cNvSpPr>
            <a:spLocks noGrp="1"/>
          </p:cNvSpPr>
          <p:nvPr>
            <p:ph type="hdr" sz="quarter" idx="10"/>
          </p:nvPr>
        </p:nvSpPr>
        <p:spPr/>
        <p:txBody>
          <a:bodyPr/>
          <a:lstStyle/>
          <a:p>
            <a:r>
              <a:rPr lang="tr-TR" smtClean="0"/>
              <a:t>AÜ Fen Fakültesi Doç. Dr. Nurcan Acar</a:t>
            </a:r>
            <a:endParaRPr lang="tr-TR"/>
          </a:p>
        </p:txBody>
      </p:sp>
    </p:spTree>
    <p:extLst>
      <p:ext uri="{BB962C8B-B14F-4D97-AF65-F5344CB8AC3E}">
        <p14:creationId xmlns:p14="http://schemas.microsoft.com/office/powerpoint/2010/main" val="1815487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33C95EE0-31F2-4D03-82D9-283ABDB1259A}" type="datetime1">
              <a:rPr lang="tr-TR" smtClean="0"/>
              <a:t>28.4.2020</a:t>
            </a:fld>
            <a:endParaRPr lang="tr-TR"/>
          </a:p>
        </p:txBody>
      </p:sp>
      <p:sp>
        <p:nvSpPr>
          <p:cNvPr id="5" name="Footer Placeholder 4"/>
          <p:cNvSpPr>
            <a:spLocks noGrp="1"/>
          </p:cNvSpPr>
          <p:nvPr>
            <p:ph type="ftr" sz="quarter" idx="11"/>
          </p:nvPr>
        </p:nvSpPr>
        <p:spPr/>
        <p:txBody>
          <a:bodyPr/>
          <a:lstStyle/>
          <a:p>
            <a:r>
              <a:rPr lang="tr-TR" smtClean="0"/>
              <a:t>AÜ Fen Fkültesi Doç. Dr. Nurcan Acar</a:t>
            </a:r>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A12147B-429D-4638-AB61-DD5D2DE13433}" type="slidenum">
              <a:rPr lang="tr-TR" smtClean="0"/>
              <a:t>‹#›</a:t>
            </a:fld>
            <a:endParaRPr lang="tr-TR"/>
          </a:p>
        </p:txBody>
      </p:sp>
    </p:spTree>
    <p:extLst>
      <p:ext uri="{BB962C8B-B14F-4D97-AF65-F5344CB8AC3E}">
        <p14:creationId xmlns:p14="http://schemas.microsoft.com/office/powerpoint/2010/main" val="34395733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72FD5F3-A96B-4587-95F4-6B9ED58D526E}" type="datetime1">
              <a:rPr lang="tr-TR" smtClean="0"/>
              <a:t>28.4.2020</a:t>
            </a:fld>
            <a:endParaRPr lang="tr-TR"/>
          </a:p>
        </p:txBody>
      </p:sp>
      <p:sp>
        <p:nvSpPr>
          <p:cNvPr id="5" name="Footer Placeholder 4"/>
          <p:cNvSpPr>
            <a:spLocks noGrp="1"/>
          </p:cNvSpPr>
          <p:nvPr>
            <p:ph type="ftr" sz="quarter" idx="11"/>
          </p:nvPr>
        </p:nvSpPr>
        <p:spPr/>
        <p:txBody>
          <a:bodyPr/>
          <a:lstStyle/>
          <a:p>
            <a:r>
              <a:rPr lang="tr-TR" smtClean="0"/>
              <a:t>AÜ Fen Fkültesi Doç. Dr. Nurcan Acar</a:t>
            </a:r>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A12147B-429D-4638-AB61-DD5D2DE13433}" type="slidenum">
              <a:rPr lang="tr-TR" smtClean="0"/>
              <a:t>‹#›</a:t>
            </a:fld>
            <a:endParaRPr lang="tr-TR"/>
          </a:p>
        </p:txBody>
      </p:sp>
    </p:spTree>
    <p:extLst>
      <p:ext uri="{BB962C8B-B14F-4D97-AF65-F5344CB8AC3E}">
        <p14:creationId xmlns:p14="http://schemas.microsoft.com/office/powerpoint/2010/main" val="25261766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28501688-07B5-4C8D-984C-CA072D97C1E3}" type="datetime1">
              <a:rPr lang="tr-TR" smtClean="0"/>
              <a:t>28.4.2020</a:t>
            </a:fld>
            <a:endParaRPr lang="tr-TR"/>
          </a:p>
        </p:txBody>
      </p:sp>
      <p:sp>
        <p:nvSpPr>
          <p:cNvPr id="5" name="Footer Placeholder 4"/>
          <p:cNvSpPr>
            <a:spLocks noGrp="1"/>
          </p:cNvSpPr>
          <p:nvPr>
            <p:ph type="ftr" sz="quarter" idx="11"/>
          </p:nvPr>
        </p:nvSpPr>
        <p:spPr/>
        <p:txBody>
          <a:bodyPr/>
          <a:lstStyle/>
          <a:p>
            <a:r>
              <a:rPr lang="tr-TR" smtClean="0"/>
              <a:t>AÜ Fen Fkültesi Doç. Dr. Nurcan Acar</a:t>
            </a:r>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A12147B-429D-4638-AB61-DD5D2DE13433}"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216442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62109CE5-1BE2-426A-90AB-36121872FB41}" type="datetime1">
              <a:rPr lang="tr-TR" smtClean="0"/>
              <a:t>28.4.2020</a:t>
            </a:fld>
            <a:endParaRPr lang="tr-TR"/>
          </a:p>
        </p:txBody>
      </p:sp>
      <p:sp>
        <p:nvSpPr>
          <p:cNvPr id="6" name="Footer Placeholder 5"/>
          <p:cNvSpPr>
            <a:spLocks noGrp="1"/>
          </p:cNvSpPr>
          <p:nvPr>
            <p:ph type="ftr" sz="quarter" idx="11"/>
          </p:nvPr>
        </p:nvSpPr>
        <p:spPr/>
        <p:txBody>
          <a:bodyPr/>
          <a:lstStyle/>
          <a:p>
            <a:r>
              <a:rPr lang="tr-TR" smtClean="0"/>
              <a:t>AÜ Fen Fkültesi Doç. Dr. Nurcan Acar</a:t>
            </a:r>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A12147B-429D-4638-AB61-DD5D2DE13433}" type="slidenum">
              <a:rPr lang="tr-TR" smtClean="0"/>
              <a:t>‹#›</a:t>
            </a:fld>
            <a:endParaRPr lang="tr-TR"/>
          </a:p>
        </p:txBody>
      </p:sp>
    </p:spTree>
    <p:extLst>
      <p:ext uri="{BB962C8B-B14F-4D97-AF65-F5344CB8AC3E}">
        <p14:creationId xmlns:p14="http://schemas.microsoft.com/office/powerpoint/2010/main" val="10768778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C855FE5B-A9F4-4B5D-886E-427B8F0F312E}" type="datetime1">
              <a:rPr lang="tr-TR" smtClean="0"/>
              <a:t>28.4.2020</a:t>
            </a:fld>
            <a:endParaRPr lang="tr-TR"/>
          </a:p>
        </p:txBody>
      </p:sp>
      <p:sp>
        <p:nvSpPr>
          <p:cNvPr id="6" name="Footer Placeholder 5"/>
          <p:cNvSpPr>
            <a:spLocks noGrp="1"/>
          </p:cNvSpPr>
          <p:nvPr>
            <p:ph type="ftr" sz="quarter" idx="11"/>
          </p:nvPr>
        </p:nvSpPr>
        <p:spPr/>
        <p:txBody>
          <a:bodyPr/>
          <a:lstStyle/>
          <a:p>
            <a:r>
              <a:rPr lang="tr-TR" smtClean="0"/>
              <a:t>AÜ Fen Fkültesi Doç. Dr. Nurcan Acar</a:t>
            </a:r>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A12147B-429D-4638-AB61-DD5D2DE13433}"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7149762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CA51791A-F406-4186-8695-292AE2BDCFC6}" type="datetime1">
              <a:rPr lang="tr-TR" smtClean="0"/>
              <a:t>28.4.2020</a:t>
            </a:fld>
            <a:endParaRPr lang="tr-TR"/>
          </a:p>
        </p:txBody>
      </p:sp>
      <p:sp>
        <p:nvSpPr>
          <p:cNvPr id="6" name="Footer Placeholder 5"/>
          <p:cNvSpPr>
            <a:spLocks noGrp="1"/>
          </p:cNvSpPr>
          <p:nvPr>
            <p:ph type="ftr" sz="quarter" idx="11"/>
          </p:nvPr>
        </p:nvSpPr>
        <p:spPr/>
        <p:txBody>
          <a:bodyPr/>
          <a:lstStyle/>
          <a:p>
            <a:r>
              <a:rPr lang="tr-TR" smtClean="0"/>
              <a:t>AÜ Fen Fkültesi Doç. Dr. Nurcan Acar</a:t>
            </a:r>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A12147B-429D-4638-AB61-DD5D2DE13433}" type="slidenum">
              <a:rPr lang="tr-TR" smtClean="0"/>
              <a:t>‹#›</a:t>
            </a:fld>
            <a:endParaRPr lang="tr-TR"/>
          </a:p>
        </p:txBody>
      </p:sp>
    </p:spTree>
    <p:extLst>
      <p:ext uri="{BB962C8B-B14F-4D97-AF65-F5344CB8AC3E}">
        <p14:creationId xmlns:p14="http://schemas.microsoft.com/office/powerpoint/2010/main" val="6522798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BAEEDD3-7F2D-4CD9-99D4-B7FB14BD6499}" type="datetime1">
              <a:rPr lang="tr-TR" smtClean="0"/>
              <a:t>28.4.2020</a:t>
            </a:fld>
            <a:endParaRPr lang="tr-TR"/>
          </a:p>
        </p:txBody>
      </p:sp>
      <p:sp>
        <p:nvSpPr>
          <p:cNvPr id="5" name="Footer Placeholder 4"/>
          <p:cNvSpPr>
            <a:spLocks noGrp="1"/>
          </p:cNvSpPr>
          <p:nvPr>
            <p:ph type="ftr" sz="quarter" idx="11"/>
          </p:nvPr>
        </p:nvSpPr>
        <p:spPr/>
        <p:txBody>
          <a:bodyPr/>
          <a:lstStyle/>
          <a:p>
            <a:r>
              <a:rPr lang="tr-TR" smtClean="0"/>
              <a:t>AÜ Fen Fkültesi Doç. Dr. Nurcan Acar</a:t>
            </a:r>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A12147B-429D-4638-AB61-DD5D2DE13433}" type="slidenum">
              <a:rPr lang="tr-TR" smtClean="0"/>
              <a:t>‹#›</a:t>
            </a:fld>
            <a:endParaRPr lang="tr-TR"/>
          </a:p>
        </p:txBody>
      </p:sp>
    </p:spTree>
    <p:extLst>
      <p:ext uri="{BB962C8B-B14F-4D97-AF65-F5344CB8AC3E}">
        <p14:creationId xmlns:p14="http://schemas.microsoft.com/office/powerpoint/2010/main" val="34518802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91F4102-112B-48A9-AD72-C3E0C950C445}" type="datetime1">
              <a:rPr lang="tr-TR" smtClean="0"/>
              <a:t>28.4.2020</a:t>
            </a:fld>
            <a:endParaRPr lang="tr-TR"/>
          </a:p>
        </p:txBody>
      </p:sp>
      <p:sp>
        <p:nvSpPr>
          <p:cNvPr id="5" name="Footer Placeholder 4"/>
          <p:cNvSpPr>
            <a:spLocks noGrp="1"/>
          </p:cNvSpPr>
          <p:nvPr>
            <p:ph type="ftr" sz="quarter" idx="11"/>
          </p:nvPr>
        </p:nvSpPr>
        <p:spPr/>
        <p:txBody>
          <a:bodyPr/>
          <a:lstStyle/>
          <a:p>
            <a:r>
              <a:rPr lang="tr-TR" smtClean="0"/>
              <a:t>AÜ Fen Fkültesi Doç. Dr. Nurcan Acar</a:t>
            </a:r>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A12147B-429D-4638-AB61-DD5D2DE13433}" type="slidenum">
              <a:rPr lang="tr-TR" smtClean="0"/>
              <a:t>‹#›</a:t>
            </a:fld>
            <a:endParaRPr lang="tr-TR"/>
          </a:p>
        </p:txBody>
      </p:sp>
    </p:spTree>
    <p:extLst>
      <p:ext uri="{BB962C8B-B14F-4D97-AF65-F5344CB8AC3E}">
        <p14:creationId xmlns:p14="http://schemas.microsoft.com/office/powerpoint/2010/main" val="36704356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D12BD18-373D-4908-9120-8A6B9D6B73E3}" type="datetime1">
              <a:rPr lang="tr-TR" smtClean="0"/>
              <a:t>28.4.2020</a:t>
            </a:fld>
            <a:endParaRPr lang="tr-TR"/>
          </a:p>
        </p:txBody>
      </p:sp>
      <p:sp>
        <p:nvSpPr>
          <p:cNvPr id="5" name="Footer Placeholder 4"/>
          <p:cNvSpPr>
            <a:spLocks noGrp="1"/>
          </p:cNvSpPr>
          <p:nvPr>
            <p:ph type="ftr" sz="quarter" idx="11"/>
          </p:nvPr>
        </p:nvSpPr>
        <p:spPr/>
        <p:txBody>
          <a:bodyPr/>
          <a:lstStyle/>
          <a:p>
            <a:r>
              <a:rPr lang="tr-TR" smtClean="0"/>
              <a:t>AÜ Fen Fkültesi Doç. Dr. Nurcan Acar</a:t>
            </a:r>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A12147B-429D-4638-AB61-DD5D2DE13433}" type="slidenum">
              <a:rPr lang="tr-TR" smtClean="0"/>
              <a:t>‹#›</a:t>
            </a:fld>
            <a:endParaRPr lang="tr-TR"/>
          </a:p>
        </p:txBody>
      </p:sp>
    </p:spTree>
    <p:extLst>
      <p:ext uri="{BB962C8B-B14F-4D97-AF65-F5344CB8AC3E}">
        <p14:creationId xmlns:p14="http://schemas.microsoft.com/office/powerpoint/2010/main" val="36793060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753F15F-C560-4C47-A89C-83D06D8B9845}" type="datetime1">
              <a:rPr lang="tr-TR" smtClean="0"/>
              <a:t>28.4.2020</a:t>
            </a:fld>
            <a:endParaRPr lang="tr-TR"/>
          </a:p>
        </p:txBody>
      </p:sp>
      <p:sp>
        <p:nvSpPr>
          <p:cNvPr id="5" name="Footer Placeholder 4"/>
          <p:cNvSpPr>
            <a:spLocks noGrp="1"/>
          </p:cNvSpPr>
          <p:nvPr>
            <p:ph type="ftr" sz="quarter" idx="11"/>
          </p:nvPr>
        </p:nvSpPr>
        <p:spPr/>
        <p:txBody>
          <a:bodyPr/>
          <a:lstStyle/>
          <a:p>
            <a:r>
              <a:rPr lang="tr-TR" smtClean="0"/>
              <a:t>AÜ Fen Fkültesi Doç. Dr. Nurcan Acar</a:t>
            </a:r>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A12147B-429D-4638-AB61-DD5D2DE13433}" type="slidenum">
              <a:rPr lang="tr-TR" smtClean="0"/>
              <a:t>‹#›</a:t>
            </a:fld>
            <a:endParaRPr lang="tr-TR"/>
          </a:p>
        </p:txBody>
      </p:sp>
    </p:spTree>
    <p:extLst>
      <p:ext uri="{BB962C8B-B14F-4D97-AF65-F5344CB8AC3E}">
        <p14:creationId xmlns:p14="http://schemas.microsoft.com/office/powerpoint/2010/main" val="7941459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CABB9AAE-16F7-42EF-BE34-0A07A68A1527}" type="datetime1">
              <a:rPr lang="tr-TR" smtClean="0"/>
              <a:t>28.4.2020</a:t>
            </a:fld>
            <a:endParaRPr lang="tr-TR"/>
          </a:p>
        </p:txBody>
      </p:sp>
      <p:sp>
        <p:nvSpPr>
          <p:cNvPr id="6" name="Footer Placeholder 5"/>
          <p:cNvSpPr>
            <a:spLocks noGrp="1"/>
          </p:cNvSpPr>
          <p:nvPr>
            <p:ph type="ftr" sz="quarter" idx="11"/>
          </p:nvPr>
        </p:nvSpPr>
        <p:spPr/>
        <p:txBody>
          <a:bodyPr/>
          <a:lstStyle/>
          <a:p>
            <a:r>
              <a:rPr lang="tr-TR" smtClean="0"/>
              <a:t>AÜ Fen Fkültesi Doç. Dr. Nurcan Acar</a:t>
            </a:r>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A12147B-429D-4638-AB61-DD5D2DE13433}" type="slidenum">
              <a:rPr lang="tr-TR" smtClean="0"/>
              <a:t>‹#›</a:t>
            </a:fld>
            <a:endParaRPr lang="tr-TR"/>
          </a:p>
        </p:txBody>
      </p:sp>
    </p:spTree>
    <p:extLst>
      <p:ext uri="{BB962C8B-B14F-4D97-AF65-F5344CB8AC3E}">
        <p14:creationId xmlns:p14="http://schemas.microsoft.com/office/powerpoint/2010/main" val="35034602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E0D4F74-2373-4AFA-8F6A-6C52B44DD932}" type="datetime1">
              <a:rPr lang="tr-TR" smtClean="0"/>
              <a:t>28.4.2020</a:t>
            </a:fld>
            <a:endParaRPr lang="tr-TR"/>
          </a:p>
        </p:txBody>
      </p:sp>
      <p:sp>
        <p:nvSpPr>
          <p:cNvPr id="8" name="Footer Placeholder 7"/>
          <p:cNvSpPr>
            <a:spLocks noGrp="1"/>
          </p:cNvSpPr>
          <p:nvPr>
            <p:ph type="ftr" sz="quarter" idx="11"/>
          </p:nvPr>
        </p:nvSpPr>
        <p:spPr/>
        <p:txBody>
          <a:bodyPr/>
          <a:lstStyle/>
          <a:p>
            <a:r>
              <a:rPr lang="tr-TR" smtClean="0"/>
              <a:t>AÜ Fen Fkültesi Doç. Dr. Nurcan Acar</a:t>
            </a:r>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A12147B-429D-4638-AB61-DD5D2DE13433}" type="slidenum">
              <a:rPr lang="tr-TR" smtClean="0"/>
              <a:t>‹#›</a:t>
            </a:fld>
            <a:endParaRPr lang="tr-TR"/>
          </a:p>
        </p:txBody>
      </p:sp>
    </p:spTree>
    <p:extLst>
      <p:ext uri="{BB962C8B-B14F-4D97-AF65-F5344CB8AC3E}">
        <p14:creationId xmlns:p14="http://schemas.microsoft.com/office/powerpoint/2010/main" val="22856292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04D16DE4-FAB8-44BD-A750-B6DC842C9A57}" type="datetime1">
              <a:rPr lang="tr-TR" smtClean="0"/>
              <a:t>28.4.2020</a:t>
            </a:fld>
            <a:endParaRPr lang="tr-TR"/>
          </a:p>
        </p:txBody>
      </p:sp>
      <p:sp>
        <p:nvSpPr>
          <p:cNvPr id="4" name="Footer Placeholder 3"/>
          <p:cNvSpPr>
            <a:spLocks noGrp="1"/>
          </p:cNvSpPr>
          <p:nvPr>
            <p:ph type="ftr" sz="quarter" idx="11"/>
          </p:nvPr>
        </p:nvSpPr>
        <p:spPr/>
        <p:txBody>
          <a:bodyPr/>
          <a:lstStyle/>
          <a:p>
            <a:r>
              <a:rPr lang="tr-TR" smtClean="0"/>
              <a:t>AÜ Fen Fkültesi Doç. Dr. Nurcan Acar</a:t>
            </a:r>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A12147B-429D-4638-AB61-DD5D2DE13433}" type="slidenum">
              <a:rPr lang="tr-TR" smtClean="0"/>
              <a:t>‹#›</a:t>
            </a:fld>
            <a:endParaRPr lang="tr-TR"/>
          </a:p>
        </p:txBody>
      </p:sp>
    </p:spTree>
    <p:extLst>
      <p:ext uri="{BB962C8B-B14F-4D97-AF65-F5344CB8AC3E}">
        <p14:creationId xmlns:p14="http://schemas.microsoft.com/office/powerpoint/2010/main" val="18728824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3E3C69-CC26-4017-9ACA-BAF00640F17C}" type="datetime1">
              <a:rPr lang="tr-TR" smtClean="0"/>
              <a:t>28.4.2020</a:t>
            </a:fld>
            <a:endParaRPr lang="tr-TR"/>
          </a:p>
        </p:txBody>
      </p:sp>
      <p:sp>
        <p:nvSpPr>
          <p:cNvPr id="3" name="Footer Placeholder 2"/>
          <p:cNvSpPr>
            <a:spLocks noGrp="1"/>
          </p:cNvSpPr>
          <p:nvPr>
            <p:ph type="ftr" sz="quarter" idx="11"/>
          </p:nvPr>
        </p:nvSpPr>
        <p:spPr/>
        <p:txBody>
          <a:bodyPr/>
          <a:lstStyle/>
          <a:p>
            <a:r>
              <a:rPr lang="tr-TR" smtClean="0"/>
              <a:t>AÜ Fen Fkültesi Doç. Dr. Nurcan Acar</a:t>
            </a:r>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A12147B-429D-4638-AB61-DD5D2DE13433}" type="slidenum">
              <a:rPr lang="tr-TR" smtClean="0"/>
              <a:t>‹#›</a:t>
            </a:fld>
            <a:endParaRPr lang="tr-TR"/>
          </a:p>
        </p:txBody>
      </p:sp>
    </p:spTree>
    <p:extLst>
      <p:ext uri="{BB962C8B-B14F-4D97-AF65-F5344CB8AC3E}">
        <p14:creationId xmlns:p14="http://schemas.microsoft.com/office/powerpoint/2010/main" val="36327369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8D2FA8F7-7A92-4846-9395-65FF0D2EC6E8}" type="datetime1">
              <a:rPr lang="tr-TR" smtClean="0"/>
              <a:t>28.4.2020</a:t>
            </a:fld>
            <a:endParaRPr lang="tr-TR"/>
          </a:p>
        </p:txBody>
      </p:sp>
      <p:sp>
        <p:nvSpPr>
          <p:cNvPr id="6" name="Footer Placeholder 5"/>
          <p:cNvSpPr>
            <a:spLocks noGrp="1"/>
          </p:cNvSpPr>
          <p:nvPr>
            <p:ph type="ftr" sz="quarter" idx="11"/>
          </p:nvPr>
        </p:nvSpPr>
        <p:spPr/>
        <p:txBody>
          <a:bodyPr/>
          <a:lstStyle/>
          <a:p>
            <a:r>
              <a:rPr lang="tr-TR" smtClean="0"/>
              <a:t>AÜ Fen Fkültesi Doç. Dr. Nurcan Acar</a:t>
            </a:r>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A12147B-429D-4638-AB61-DD5D2DE13433}" type="slidenum">
              <a:rPr lang="tr-TR" smtClean="0"/>
              <a:t>‹#›</a:t>
            </a:fld>
            <a:endParaRPr lang="tr-TR"/>
          </a:p>
        </p:txBody>
      </p:sp>
    </p:spTree>
    <p:extLst>
      <p:ext uri="{BB962C8B-B14F-4D97-AF65-F5344CB8AC3E}">
        <p14:creationId xmlns:p14="http://schemas.microsoft.com/office/powerpoint/2010/main" val="26766186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627AA3D-D66D-4316-9F81-8444BF0EECE0}" type="datetime1">
              <a:rPr lang="tr-TR" smtClean="0"/>
              <a:t>28.4.2020</a:t>
            </a:fld>
            <a:endParaRPr lang="tr-TR"/>
          </a:p>
        </p:txBody>
      </p:sp>
      <p:sp>
        <p:nvSpPr>
          <p:cNvPr id="6" name="Footer Placeholder 5"/>
          <p:cNvSpPr>
            <a:spLocks noGrp="1"/>
          </p:cNvSpPr>
          <p:nvPr>
            <p:ph type="ftr" sz="quarter" idx="11"/>
          </p:nvPr>
        </p:nvSpPr>
        <p:spPr/>
        <p:txBody>
          <a:bodyPr/>
          <a:lstStyle/>
          <a:p>
            <a:r>
              <a:rPr lang="tr-TR" smtClean="0"/>
              <a:t>AÜ Fen Fkültesi Doç. Dr. Nurcan Acar</a:t>
            </a:r>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A12147B-429D-4638-AB61-DD5D2DE13433}" type="slidenum">
              <a:rPr lang="tr-TR" smtClean="0"/>
              <a:t>‹#›</a:t>
            </a:fld>
            <a:endParaRPr lang="tr-TR"/>
          </a:p>
        </p:txBody>
      </p:sp>
    </p:spTree>
    <p:extLst>
      <p:ext uri="{BB962C8B-B14F-4D97-AF65-F5344CB8AC3E}">
        <p14:creationId xmlns:p14="http://schemas.microsoft.com/office/powerpoint/2010/main" val="3668214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3C353135-95E6-486B-A010-007555D427D6}" type="datetime1">
              <a:rPr lang="tr-TR" smtClean="0"/>
              <a:t>28.4.2020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tr-TR" smtClean="0"/>
              <a:t>AÜ Fen Fkültesi Doç. Dr. Nurcan Acar</a:t>
            </a:r>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A12147B-429D-4638-AB61-DD5D2DE13433}" type="slidenum">
              <a:rPr lang="tr-TR" smtClean="0"/>
              <a:t>‹#›</a:t>
            </a:fld>
            <a:endParaRPr lang="tr-TR"/>
          </a:p>
        </p:txBody>
      </p:sp>
    </p:spTree>
    <p:extLst>
      <p:ext uri="{BB962C8B-B14F-4D97-AF65-F5344CB8AC3E}">
        <p14:creationId xmlns:p14="http://schemas.microsoft.com/office/powerpoint/2010/main" val="4122433533"/>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 id="2147483779" r:id="rId12"/>
    <p:sldLayoutId id="2147483780" r:id="rId13"/>
    <p:sldLayoutId id="2147483781" r:id="rId14"/>
    <p:sldLayoutId id="2147483782" r:id="rId15"/>
    <p:sldLayoutId id="2147483783" r:id="rId16"/>
  </p:sldLayoutIdLst>
  <p:hf sldNum="0" hdr="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goksinbalim.com.tr/makaleler/makaleler/kan-demir-seviyesinin-kontrolu-neden-cok-onemlidi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847089" y="146304"/>
            <a:ext cx="9383204" cy="2089045"/>
          </a:xfrm>
        </p:spPr>
        <p:txBody>
          <a:bodyPr>
            <a:normAutofit/>
          </a:bodyPr>
          <a:lstStyle/>
          <a:p>
            <a:r>
              <a:rPr lang="tr-TR" dirty="0" smtClean="0"/>
              <a:t>KONU: DEMİR in Canlılardaki önemi </a:t>
            </a:r>
            <a:endParaRPr lang="tr-TR" dirty="0"/>
          </a:p>
        </p:txBody>
      </p:sp>
      <p:sp>
        <p:nvSpPr>
          <p:cNvPr id="3" name="Alt Başlık 2"/>
          <p:cNvSpPr>
            <a:spLocks noGrp="1"/>
          </p:cNvSpPr>
          <p:nvPr>
            <p:ph type="subTitle" idx="1"/>
          </p:nvPr>
        </p:nvSpPr>
        <p:spPr>
          <a:xfrm>
            <a:off x="2080991" y="2235349"/>
            <a:ext cx="8915399" cy="4128875"/>
          </a:xfrm>
        </p:spPr>
        <p:txBody>
          <a:bodyPr>
            <a:normAutofit/>
          </a:bodyPr>
          <a:lstStyle/>
          <a:p>
            <a:r>
              <a:rPr lang="tr-TR" dirty="0" smtClean="0"/>
              <a:t>Demirin metabolizmadaki yeri</a:t>
            </a:r>
          </a:p>
          <a:p>
            <a:r>
              <a:rPr lang="tr-TR" dirty="0" smtClean="0"/>
              <a:t>Demir eksikliği</a:t>
            </a:r>
          </a:p>
          <a:p>
            <a:r>
              <a:rPr lang="tr-TR" dirty="0" smtClean="0"/>
              <a:t>Demir fazlalığı</a:t>
            </a:r>
          </a:p>
          <a:p>
            <a:r>
              <a:rPr lang="tr-TR" dirty="0" smtClean="0"/>
              <a:t>Demir bağlayıcı ilaçlar</a:t>
            </a:r>
          </a:p>
          <a:p>
            <a:r>
              <a:rPr lang="tr-TR" dirty="0"/>
              <a:t>Kaynaklar </a:t>
            </a:r>
            <a:endParaRPr lang="tr-TR" dirty="0" smtClean="0"/>
          </a:p>
          <a:p>
            <a:r>
              <a:rPr lang="tr-TR" dirty="0" smtClean="0"/>
              <a:t>Prof</a:t>
            </a:r>
            <a:r>
              <a:rPr lang="tr-TR" dirty="0"/>
              <a:t>. Dr. Baki Yılmaz, Fizyoloji Ders Kitabı</a:t>
            </a:r>
            <a:r>
              <a:rPr lang="tr-TR" dirty="0" smtClean="0"/>
              <a:t>.</a:t>
            </a:r>
          </a:p>
          <a:p>
            <a:r>
              <a:rPr lang="tr-TR" dirty="0">
                <a:hlinkClick r:id="rId3"/>
              </a:rPr>
              <a:t>http://</a:t>
            </a:r>
            <a:r>
              <a:rPr lang="tr-TR" dirty="0" smtClean="0">
                <a:hlinkClick r:id="rId3"/>
              </a:rPr>
              <a:t>www.goksinbalim.com.tr/makaleler/makaleler/kan-demir-seviyesinin-kontrolu-neden-cok-onemlidir</a:t>
            </a:r>
            <a:endParaRPr lang="tr-TR" dirty="0" smtClean="0"/>
          </a:p>
          <a:p>
            <a:r>
              <a:rPr lang="tr-TR" dirty="0" err="1"/>
              <a:t>Poggiali</a:t>
            </a:r>
            <a:r>
              <a:rPr lang="tr-TR" dirty="0"/>
              <a:t> E et </a:t>
            </a:r>
            <a:r>
              <a:rPr lang="tr-TR" dirty="0" smtClean="0"/>
              <a:t>al, </a:t>
            </a:r>
            <a:r>
              <a:rPr lang="tr-TR" dirty="0"/>
              <a:t>Blood </a:t>
            </a:r>
            <a:r>
              <a:rPr lang="tr-TR" dirty="0" err="1"/>
              <a:t>Transfus</a:t>
            </a:r>
            <a:r>
              <a:rPr lang="tr-TR" dirty="0"/>
              <a:t> 2012; 10: 411-22  DOI 10.2450/2012.0008-12 </a:t>
            </a:r>
          </a:p>
          <a:p>
            <a:r>
              <a:rPr lang="tr-TR" dirty="0"/>
              <a:t>Paul V. </a:t>
            </a:r>
            <a:r>
              <a:rPr lang="tr-TR" dirty="0" err="1"/>
              <a:t>Bernhardt</a:t>
            </a:r>
            <a:r>
              <a:rPr lang="tr-TR" dirty="0"/>
              <a:t>* </a:t>
            </a:r>
            <a:r>
              <a:rPr lang="tr-TR" dirty="0" err="1"/>
              <a:t>Dalton</a:t>
            </a:r>
            <a:r>
              <a:rPr lang="tr-TR" dirty="0"/>
              <a:t> Trans., 2007, 3214–3220 </a:t>
            </a:r>
          </a:p>
          <a:p>
            <a:endParaRPr lang="tr-TR" dirty="0" smtClean="0"/>
          </a:p>
          <a:p>
            <a:endParaRPr lang="tr-TR" dirty="0" smtClean="0"/>
          </a:p>
          <a:p>
            <a:endParaRPr lang="tr-TR" dirty="0"/>
          </a:p>
        </p:txBody>
      </p:sp>
      <p:sp>
        <p:nvSpPr>
          <p:cNvPr id="4" name="Altbilgi Yer Tutucusu 3"/>
          <p:cNvSpPr>
            <a:spLocks noGrp="1"/>
          </p:cNvSpPr>
          <p:nvPr>
            <p:ph type="ftr" sz="quarter" idx="11"/>
          </p:nvPr>
        </p:nvSpPr>
        <p:spPr/>
        <p:txBody>
          <a:bodyPr/>
          <a:lstStyle/>
          <a:p>
            <a:r>
              <a:rPr lang="tr-TR" dirty="0" smtClean="0"/>
              <a:t>AÜ Fen </a:t>
            </a:r>
            <a:r>
              <a:rPr lang="tr-TR" dirty="0" err="1" smtClean="0"/>
              <a:t>Fkültesi</a:t>
            </a:r>
            <a:r>
              <a:rPr lang="tr-TR" dirty="0" smtClean="0"/>
              <a:t> Doç. Dr. Nurcan Acar</a:t>
            </a:r>
            <a:endParaRPr lang="tr-TR" dirty="0"/>
          </a:p>
        </p:txBody>
      </p:sp>
      <p:sp>
        <p:nvSpPr>
          <p:cNvPr id="5" name="Veri Yer Tutucusu 4"/>
          <p:cNvSpPr>
            <a:spLocks noGrp="1"/>
          </p:cNvSpPr>
          <p:nvPr>
            <p:ph type="dt" sz="half" idx="10"/>
          </p:nvPr>
        </p:nvSpPr>
        <p:spPr/>
        <p:txBody>
          <a:bodyPr/>
          <a:lstStyle/>
          <a:p>
            <a:fld id="{76CAECB7-38EC-4B54-B1CE-8375E6833C8E}" type="datetime1">
              <a:rPr lang="tr-TR" smtClean="0"/>
              <a:t>28.4.2020</a:t>
            </a:fld>
            <a:endParaRPr lang="tr-TR"/>
          </a:p>
        </p:txBody>
      </p:sp>
    </p:spTree>
    <p:extLst>
      <p:ext uri="{BB962C8B-B14F-4D97-AF65-F5344CB8AC3E}">
        <p14:creationId xmlns:p14="http://schemas.microsoft.com/office/powerpoint/2010/main" val="20929549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2432304" y="1115568"/>
            <a:ext cx="8284464" cy="5078313"/>
          </a:xfrm>
          <a:prstGeom prst="rect">
            <a:avLst/>
          </a:prstGeom>
          <a:noFill/>
        </p:spPr>
        <p:txBody>
          <a:bodyPr wrap="square" rtlCol="0">
            <a:spAutoFit/>
          </a:bodyPr>
          <a:lstStyle/>
          <a:p>
            <a:r>
              <a:rPr lang="tr-TR" dirty="0" smtClean="0">
                <a:solidFill>
                  <a:schemeClr val="accent6"/>
                </a:solidFill>
              </a:rPr>
              <a:t>DEMİR EKSİKLİĞİ  veya DEMİR FAZLALINDA TEDAVİ</a:t>
            </a:r>
          </a:p>
          <a:p>
            <a:endParaRPr lang="tr-TR" dirty="0"/>
          </a:p>
          <a:p>
            <a:r>
              <a:rPr lang="tr-TR" dirty="0" smtClean="0"/>
              <a:t>Demir vücutta pek çok yaşamsal faaliyete katkı veren çok önemli elementtir. Birçok enzimin ve proteinin yapısında rol alır. Hücrelerin gelişmesinde oksijenin hücrelere taşınmasında önemlidir.</a:t>
            </a:r>
          </a:p>
          <a:p>
            <a:endParaRPr lang="tr-TR" dirty="0" smtClean="0"/>
          </a:p>
          <a:p>
            <a:r>
              <a:rPr lang="tr-TR" dirty="0" smtClean="0">
                <a:solidFill>
                  <a:schemeClr val="accent2"/>
                </a:solidFill>
              </a:rPr>
              <a:t>Eğer demir eksikliği varsa </a:t>
            </a:r>
            <a:r>
              <a:rPr lang="tr-TR" dirty="0" smtClean="0"/>
              <a:t>kansızlık, halsizlik ve bağışıklık sisteminin zayıflaması nedeniyle hastalıklara kolay yakalanma </a:t>
            </a:r>
            <a:r>
              <a:rPr lang="tr-TR" dirty="0" err="1" smtClean="0"/>
              <a:t>gerçekleşir.Çocuklarda</a:t>
            </a:r>
            <a:r>
              <a:rPr lang="tr-TR" dirty="0" smtClean="0"/>
              <a:t> öğrenme güçlüğü görülür Gelişim yavaş olur.</a:t>
            </a:r>
          </a:p>
          <a:p>
            <a:endParaRPr lang="tr-TR" dirty="0" smtClean="0"/>
          </a:p>
          <a:p>
            <a:r>
              <a:rPr lang="tr-TR" dirty="0" smtClean="0"/>
              <a:t>Gerekli önlemler alınmazsa ciddi sağlık sorunlarına sebep olur. Nüfusun yaklaşık dörtte birinde demir eksikliği gözlenmekte fakat demir fazlalığı olan insanlar da bulunmaktadır</a:t>
            </a:r>
          </a:p>
          <a:p>
            <a:endParaRPr lang="tr-TR" dirty="0" smtClean="0"/>
          </a:p>
          <a:p>
            <a:r>
              <a:rPr lang="tr-TR" dirty="0"/>
              <a:t>Demir eksikliği, sağlıklı beslenme yetmezse demir(II) sülfat içeren haplar veya şuruplarla tedavi edilir.</a:t>
            </a:r>
          </a:p>
          <a:p>
            <a:endParaRPr lang="tr-TR" dirty="0" smtClean="0"/>
          </a:p>
          <a:p>
            <a:endParaRPr lang="tr-TR" dirty="0"/>
          </a:p>
        </p:txBody>
      </p:sp>
      <p:sp>
        <p:nvSpPr>
          <p:cNvPr id="2" name="Altbilgi Yer Tutucusu 1"/>
          <p:cNvSpPr>
            <a:spLocks noGrp="1"/>
          </p:cNvSpPr>
          <p:nvPr>
            <p:ph type="ftr" sz="quarter" idx="11"/>
          </p:nvPr>
        </p:nvSpPr>
        <p:spPr/>
        <p:txBody>
          <a:bodyPr/>
          <a:lstStyle/>
          <a:p>
            <a:r>
              <a:rPr lang="tr-TR" smtClean="0"/>
              <a:t>AÜ Fen Fkültesi Doç. Dr. Nurcan Acar</a:t>
            </a:r>
            <a:endParaRPr lang="tr-TR"/>
          </a:p>
        </p:txBody>
      </p:sp>
      <p:sp>
        <p:nvSpPr>
          <p:cNvPr id="4" name="Veri Yer Tutucusu 3"/>
          <p:cNvSpPr>
            <a:spLocks noGrp="1"/>
          </p:cNvSpPr>
          <p:nvPr>
            <p:ph type="dt" sz="half" idx="10"/>
          </p:nvPr>
        </p:nvSpPr>
        <p:spPr/>
        <p:txBody>
          <a:bodyPr/>
          <a:lstStyle/>
          <a:p>
            <a:fld id="{114169F8-8C3A-4CC3-88B5-6035A672C864}" type="datetime1">
              <a:rPr lang="tr-TR" smtClean="0"/>
              <a:t>28.4.2020</a:t>
            </a:fld>
            <a:endParaRPr lang="tr-TR"/>
          </a:p>
        </p:txBody>
      </p:sp>
    </p:spTree>
    <p:extLst>
      <p:ext uri="{BB962C8B-B14F-4D97-AF65-F5344CB8AC3E}">
        <p14:creationId xmlns:p14="http://schemas.microsoft.com/office/powerpoint/2010/main" val="8780965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404872" y="603505"/>
            <a:ext cx="9134856" cy="8125301"/>
          </a:xfrm>
          <a:prstGeom prst="rect">
            <a:avLst/>
          </a:prstGeom>
        </p:spPr>
        <p:txBody>
          <a:bodyPr wrap="square">
            <a:spAutoFit/>
          </a:bodyPr>
          <a:lstStyle/>
          <a:p>
            <a:r>
              <a:rPr lang="tr-TR" dirty="0">
                <a:solidFill>
                  <a:schemeClr val="accent2"/>
                </a:solidFill>
              </a:rPr>
              <a:t>Demir fazlalığı çok daha tehlikelidir</a:t>
            </a:r>
            <a:r>
              <a:rPr lang="tr-TR" dirty="0"/>
              <a:t>. Eğer vücut fazla demiri atamazsa dokularda birikmeye başlar.</a:t>
            </a:r>
          </a:p>
          <a:p>
            <a:endParaRPr lang="tr-TR" dirty="0" smtClean="0"/>
          </a:p>
          <a:p>
            <a:r>
              <a:rPr lang="tr-TR" dirty="0" smtClean="0"/>
              <a:t>Demir fazlalığında </a:t>
            </a:r>
            <a:r>
              <a:rPr lang="tr-TR" dirty="0" err="1" smtClean="0"/>
              <a:t>şelasyon</a:t>
            </a:r>
            <a:r>
              <a:rPr lang="tr-TR" dirty="0" smtClean="0"/>
              <a:t> tedavisi gerekirse aşağıdaki </a:t>
            </a:r>
            <a:r>
              <a:rPr lang="tr-TR" dirty="0" err="1" smtClean="0"/>
              <a:t>ligantlar</a:t>
            </a:r>
            <a:r>
              <a:rPr lang="tr-TR" dirty="0" smtClean="0"/>
              <a:t> kullanılabilir</a:t>
            </a:r>
          </a:p>
          <a:p>
            <a:endParaRPr lang="tr-TR" dirty="0" smtClean="0">
              <a:solidFill>
                <a:schemeClr val="accent6"/>
              </a:solidFill>
            </a:endParaRPr>
          </a:p>
          <a:p>
            <a:r>
              <a:rPr lang="tr-TR" dirty="0" err="1" smtClean="0">
                <a:solidFill>
                  <a:schemeClr val="accent6"/>
                </a:solidFill>
              </a:rPr>
              <a:t>Deferoksamin</a:t>
            </a:r>
            <a:r>
              <a:rPr lang="tr-TR" dirty="0" smtClean="0">
                <a:solidFill>
                  <a:schemeClr val="accent6"/>
                </a:solidFill>
              </a:rPr>
              <a:t> </a:t>
            </a:r>
            <a:r>
              <a:rPr lang="tr-TR" dirty="0">
                <a:solidFill>
                  <a:schemeClr val="accent6"/>
                </a:solidFill>
              </a:rPr>
              <a:t>(DFO</a:t>
            </a:r>
            <a:r>
              <a:rPr lang="tr-TR" dirty="0" smtClean="0">
                <a:solidFill>
                  <a:schemeClr val="accent6"/>
                </a:solidFill>
              </a:rPr>
              <a:t>)</a:t>
            </a:r>
          </a:p>
          <a:p>
            <a:endParaRPr lang="tr-TR" dirty="0">
              <a:solidFill>
                <a:schemeClr val="accent6"/>
              </a:solidFill>
            </a:endParaRPr>
          </a:p>
          <a:p>
            <a:r>
              <a:rPr lang="tr-TR" dirty="0"/>
              <a:t>• </a:t>
            </a:r>
            <a:r>
              <a:rPr lang="tr-TR" dirty="0" err="1"/>
              <a:t>Deferoksamin</a:t>
            </a:r>
            <a:r>
              <a:rPr lang="tr-TR" dirty="0">
                <a:solidFill>
                  <a:srgbClr val="FF0000"/>
                </a:solidFill>
              </a:rPr>
              <a:t>,</a:t>
            </a:r>
            <a:r>
              <a:rPr lang="tr-TR" dirty="0"/>
              <a:t> bir mantar olan </a:t>
            </a:r>
            <a:r>
              <a:rPr lang="tr-TR" dirty="0" err="1" smtClean="0"/>
              <a:t>Streptomyces</a:t>
            </a:r>
            <a:r>
              <a:rPr lang="tr-TR" dirty="0" smtClean="0"/>
              <a:t> </a:t>
            </a:r>
            <a:r>
              <a:rPr lang="tr-TR" dirty="0" err="1" smtClean="0"/>
              <a:t>pilosus</a:t>
            </a:r>
            <a:r>
              <a:rPr lang="tr-TR" dirty="0" smtClean="0"/>
              <a:t> </a:t>
            </a:r>
            <a:r>
              <a:rPr lang="tr-TR" dirty="0"/>
              <a:t>tarafından salgılanan bir </a:t>
            </a:r>
            <a:r>
              <a:rPr lang="tr-TR" dirty="0" err="1" smtClean="0"/>
              <a:t>trihidroksamik</a:t>
            </a:r>
            <a:r>
              <a:rPr lang="tr-TR" dirty="0" smtClean="0"/>
              <a:t> asittir</a:t>
            </a:r>
            <a:r>
              <a:rPr lang="tr-TR" dirty="0"/>
              <a:t>.</a:t>
            </a:r>
          </a:p>
          <a:p>
            <a:pPr algn="just"/>
            <a:r>
              <a:rPr lang="tr-TR" dirty="0"/>
              <a:t>• </a:t>
            </a:r>
            <a:r>
              <a:rPr lang="tr-TR" dirty="0" err="1"/>
              <a:t>Trivalent</a:t>
            </a:r>
            <a:r>
              <a:rPr lang="tr-TR" dirty="0"/>
              <a:t> demir için kuvvetli </a:t>
            </a:r>
            <a:r>
              <a:rPr lang="tr-TR" dirty="0" err="1"/>
              <a:t>afinitesi</a:t>
            </a:r>
            <a:r>
              <a:rPr lang="tr-TR" dirty="0"/>
              <a:t> ve </a:t>
            </a:r>
            <a:r>
              <a:rPr lang="tr-TR" dirty="0" smtClean="0"/>
              <a:t>diğer </a:t>
            </a:r>
            <a:r>
              <a:rPr lang="tr-TR" dirty="0" err="1" smtClean="0"/>
              <a:t>esansiyel</a:t>
            </a:r>
            <a:r>
              <a:rPr lang="tr-TR" dirty="0" smtClean="0"/>
              <a:t> </a:t>
            </a:r>
            <a:r>
              <a:rPr lang="tr-TR" dirty="0"/>
              <a:t>metallere olan az </a:t>
            </a:r>
            <a:r>
              <a:rPr lang="tr-TR" dirty="0" err="1"/>
              <a:t>afinitesi</a:t>
            </a:r>
            <a:r>
              <a:rPr lang="tr-TR" dirty="0"/>
              <a:t> </a:t>
            </a:r>
            <a:r>
              <a:rPr lang="tr-TR" dirty="0" smtClean="0"/>
              <a:t>nedeniyle </a:t>
            </a:r>
            <a:r>
              <a:rPr lang="tr-TR" dirty="0" err="1" smtClean="0"/>
              <a:t>metalasemi</a:t>
            </a:r>
            <a:r>
              <a:rPr lang="tr-TR" dirty="0" smtClean="0"/>
              <a:t> </a:t>
            </a:r>
            <a:r>
              <a:rPr lang="tr-TR" dirty="0"/>
              <a:t>majör gibi demir ile ilgili hastalıkların</a:t>
            </a:r>
          </a:p>
          <a:p>
            <a:pPr algn="just"/>
            <a:r>
              <a:rPr lang="tr-TR" dirty="0"/>
              <a:t>yanı sıra kronik böbrek diyaliziyle </a:t>
            </a:r>
            <a:r>
              <a:rPr lang="tr-TR" dirty="0" smtClean="0"/>
              <a:t>ilişkili alüminyum </a:t>
            </a:r>
            <a:r>
              <a:rPr lang="tr-TR" dirty="0"/>
              <a:t>zehirlenmesinde </a:t>
            </a:r>
            <a:r>
              <a:rPr lang="tr-TR" dirty="0" smtClean="0"/>
              <a:t>kullanılır</a:t>
            </a:r>
          </a:p>
          <a:p>
            <a:pPr algn="just"/>
            <a:r>
              <a:rPr lang="tr-TR" dirty="0" smtClean="0"/>
              <a:t>6 dişli bir </a:t>
            </a:r>
            <a:r>
              <a:rPr lang="tr-TR" dirty="0" err="1" smtClean="0"/>
              <a:t>liganddır</a:t>
            </a:r>
            <a:r>
              <a:rPr lang="tr-TR" dirty="0" smtClean="0"/>
              <a:t>.</a:t>
            </a:r>
            <a:r>
              <a:rPr lang="en-US" dirty="0"/>
              <a:t> </a:t>
            </a:r>
            <a:r>
              <a:rPr lang="tr-TR" dirty="0" smtClean="0"/>
              <a:t>Transfüzyona bağlı anemilerde kronik aşırı demir fazlalığı tedavisinde kullanılmaktadır.</a:t>
            </a:r>
            <a:endParaRPr lang="tr-TR" dirty="0"/>
          </a:p>
          <a:p>
            <a:pPr algn="just"/>
            <a:endParaRPr lang="tr-TR" dirty="0" smtClean="0"/>
          </a:p>
          <a:p>
            <a:pPr algn="just"/>
            <a:endParaRPr lang="tr-TR" dirty="0"/>
          </a:p>
          <a:p>
            <a:pPr algn="just"/>
            <a:endParaRPr lang="tr-TR" dirty="0" smtClean="0"/>
          </a:p>
          <a:p>
            <a:pPr algn="just"/>
            <a:endParaRPr lang="tr-TR" dirty="0"/>
          </a:p>
          <a:p>
            <a:pPr algn="just"/>
            <a:endParaRPr lang="tr-TR" dirty="0" smtClean="0"/>
          </a:p>
          <a:p>
            <a:pPr algn="just"/>
            <a:endParaRPr lang="tr-TR" dirty="0"/>
          </a:p>
          <a:p>
            <a:pPr algn="just"/>
            <a:endParaRPr lang="tr-TR" dirty="0" smtClean="0"/>
          </a:p>
          <a:p>
            <a:pPr algn="just"/>
            <a:endParaRPr lang="tr-TR" dirty="0"/>
          </a:p>
          <a:p>
            <a:pPr algn="just"/>
            <a:endParaRPr lang="tr-TR" dirty="0" smtClean="0"/>
          </a:p>
          <a:p>
            <a:pPr algn="just"/>
            <a:endParaRPr lang="tr-TR" dirty="0"/>
          </a:p>
          <a:p>
            <a:pPr algn="just"/>
            <a:endParaRPr lang="tr-TR" dirty="0" smtClean="0"/>
          </a:p>
          <a:p>
            <a:pPr algn="just"/>
            <a:endParaRPr lang="tr-TR" dirty="0"/>
          </a:p>
          <a:p>
            <a:pPr algn="just"/>
            <a:endParaRPr lang="tr-TR" dirty="0" smtClean="0"/>
          </a:p>
          <a:p>
            <a:pPr algn="just"/>
            <a:endParaRPr lang="tr-TR" dirty="0"/>
          </a:p>
          <a:p>
            <a:pPr algn="just"/>
            <a:endParaRPr lang="tr-TR" dirty="0"/>
          </a:p>
        </p:txBody>
      </p:sp>
      <p:pic>
        <p:nvPicPr>
          <p:cNvPr id="3" name="Resim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1116" y="4666155"/>
            <a:ext cx="12192000" cy="2019300"/>
          </a:xfrm>
          <a:prstGeom prst="rect">
            <a:avLst/>
          </a:prstGeom>
        </p:spPr>
      </p:pic>
      <p:sp>
        <p:nvSpPr>
          <p:cNvPr id="4" name="Altbilgi Yer Tutucusu 3"/>
          <p:cNvSpPr>
            <a:spLocks noGrp="1"/>
          </p:cNvSpPr>
          <p:nvPr>
            <p:ph type="ftr" sz="quarter" idx="11"/>
          </p:nvPr>
        </p:nvSpPr>
        <p:spPr/>
        <p:txBody>
          <a:bodyPr/>
          <a:lstStyle/>
          <a:p>
            <a:r>
              <a:rPr lang="tr-TR" smtClean="0"/>
              <a:t>AÜ Fen Fkültesi Doç. Dr. Nurcan Acar</a:t>
            </a:r>
            <a:endParaRPr lang="tr-TR"/>
          </a:p>
        </p:txBody>
      </p:sp>
      <p:sp>
        <p:nvSpPr>
          <p:cNvPr id="5" name="Veri Yer Tutucusu 4"/>
          <p:cNvSpPr>
            <a:spLocks noGrp="1"/>
          </p:cNvSpPr>
          <p:nvPr>
            <p:ph type="dt" sz="half" idx="10"/>
          </p:nvPr>
        </p:nvSpPr>
        <p:spPr/>
        <p:txBody>
          <a:bodyPr/>
          <a:lstStyle/>
          <a:p>
            <a:fld id="{89BF6D04-1504-4D3F-93BF-E83A2C550A11}" type="datetime1">
              <a:rPr lang="tr-TR" smtClean="0"/>
              <a:t>28.4.2020</a:t>
            </a:fld>
            <a:endParaRPr lang="tr-TR"/>
          </a:p>
        </p:txBody>
      </p:sp>
    </p:spTree>
    <p:extLst>
      <p:ext uri="{BB962C8B-B14F-4D97-AF65-F5344CB8AC3E}">
        <p14:creationId xmlns:p14="http://schemas.microsoft.com/office/powerpoint/2010/main" val="26035767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780674" y="1720840"/>
            <a:ext cx="9875520" cy="3754874"/>
          </a:xfrm>
          <a:prstGeom prst="rect">
            <a:avLst/>
          </a:prstGeom>
        </p:spPr>
        <p:txBody>
          <a:bodyPr wrap="square">
            <a:spAutoFit/>
          </a:bodyPr>
          <a:lstStyle/>
          <a:p>
            <a:r>
              <a:rPr lang="tr-TR" sz="2000" dirty="0" smtClean="0"/>
              <a:t>Genetik bir hastalık olan </a:t>
            </a:r>
            <a:r>
              <a:rPr lang="tr-TR" sz="2000" dirty="0" err="1" smtClean="0"/>
              <a:t>akdeniz</a:t>
            </a:r>
            <a:r>
              <a:rPr lang="tr-TR" sz="2000" dirty="0" smtClean="0"/>
              <a:t> anemisi </a:t>
            </a:r>
            <a:r>
              <a:rPr lang="tr-TR" sz="2000" dirty="0" err="1" smtClean="0"/>
              <a:t>Talasemi</a:t>
            </a:r>
            <a:r>
              <a:rPr lang="tr-TR" sz="2000" dirty="0" smtClean="0"/>
              <a:t> olarak bilinir</a:t>
            </a:r>
          </a:p>
          <a:p>
            <a:endParaRPr lang="tr-TR" sz="2000" dirty="0"/>
          </a:p>
          <a:p>
            <a:r>
              <a:rPr lang="tr-TR" sz="2000" dirty="0" err="1" smtClean="0"/>
              <a:t>Talaseminin</a:t>
            </a:r>
            <a:r>
              <a:rPr lang="tr-TR" sz="2000" dirty="0" smtClean="0"/>
              <a:t> </a:t>
            </a:r>
            <a:r>
              <a:rPr lang="tr-TR" sz="2000" dirty="0"/>
              <a:t>türüne göre hastalara farklı tedavi yöntemleri uygulanır. Ancak hastaların geneli her 3-4 haftada kan nakline ihtiyaç duyar. Hemoglobin değerlerinin 9,5 g/dl'nin üzerinde tutulması gereklidir</a:t>
            </a:r>
            <a:r>
              <a:rPr lang="tr-TR" sz="2000" dirty="0" smtClean="0"/>
              <a:t>.</a:t>
            </a:r>
          </a:p>
          <a:p>
            <a:endParaRPr lang="tr-TR" sz="2000" dirty="0"/>
          </a:p>
          <a:p>
            <a:r>
              <a:rPr lang="tr-TR" sz="2000" dirty="0" smtClean="0"/>
              <a:t>Tedavi </a:t>
            </a:r>
            <a:r>
              <a:rPr lang="tr-TR" sz="2000" dirty="0"/>
              <a:t>esnasında dikkat edilecek asıl husus demir birikimidir. Sıklıkla kan naklinin yapılması, hastalarda demir birikimine yol açarak dalak, pankreas, kalp ve karaciğer organlarında hücre hasarı meydana getirebilir. Dolayısıyla demir birikimini önlemek için 3 yaşından itibaren </a:t>
            </a:r>
            <a:r>
              <a:rPr lang="tr-TR" sz="2000" dirty="0" err="1">
                <a:solidFill>
                  <a:srgbClr val="FF0000"/>
                </a:solidFill>
              </a:rPr>
              <a:t>desferrioksamin</a:t>
            </a:r>
            <a:r>
              <a:rPr lang="tr-TR" sz="2000" dirty="0"/>
              <a:t> adında deri altı </a:t>
            </a:r>
            <a:r>
              <a:rPr lang="tr-TR" sz="2000" dirty="0" err="1"/>
              <a:t>infüzyonu</a:t>
            </a:r>
            <a:r>
              <a:rPr lang="tr-TR" sz="2000" dirty="0"/>
              <a:t> ile verilen bir ilaç uygulanır.</a:t>
            </a:r>
          </a:p>
          <a:p>
            <a:endParaRPr lang="tr-TR" dirty="0"/>
          </a:p>
        </p:txBody>
      </p:sp>
      <p:sp>
        <p:nvSpPr>
          <p:cNvPr id="3" name="Altbilgi Yer Tutucusu 2"/>
          <p:cNvSpPr>
            <a:spLocks noGrp="1"/>
          </p:cNvSpPr>
          <p:nvPr>
            <p:ph type="ftr" sz="quarter" idx="11"/>
          </p:nvPr>
        </p:nvSpPr>
        <p:spPr/>
        <p:txBody>
          <a:bodyPr/>
          <a:lstStyle/>
          <a:p>
            <a:r>
              <a:rPr lang="tr-TR" smtClean="0"/>
              <a:t>AÜ Fen Fkültesi Doç. Dr. Nurcan Acar</a:t>
            </a:r>
            <a:endParaRPr lang="tr-TR"/>
          </a:p>
        </p:txBody>
      </p:sp>
      <p:sp>
        <p:nvSpPr>
          <p:cNvPr id="4" name="Veri Yer Tutucusu 3"/>
          <p:cNvSpPr>
            <a:spLocks noGrp="1"/>
          </p:cNvSpPr>
          <p:nvPr>
            <p:ph type="dt" sz="half" idx="10"/>
          </p:nvPr>
        </p:nvSpPr>
        <p:spPr/>
        <p:txBody>
          <a:bodyPr/>
          <a:lstStyle/>
          <a:p>
            <a:fld id="{8863BC38-3F25-4A5B-955A-5C9ED08DF0DB}" type="datetime1">
              <a:rPr lang="tr-TR" smtClean="0"/>
              <a:t>28.4.2020</a:t>
            </a:fld>
            <a:endParaRPr lang="tr-TR"/>
          </a:p>
        </p:txBody>
      </p:sp>
    </p:spTree>
    <p:extLst>
      <p:ext uri="{BB962C8B-B14F-4D97-AF65-F5344CB8AC3E}">
        <p14:creationId xmlns:p14="http://schemas.microsoft.com/office/powerpoint/2010/main" val="7399081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947672" y="722377"/>
            <a:ext cx="9793225" cy="5632311"/>
          </a:xfrm>
          <a:prstGeom prst="rect">
            <a:avLst/>
          </a:prstGeom>
          <a:noFill/>
        </p:spPr>
        <p:txBody>
          <a:bodyPr wrap="square" rtlCol="0">
            <a:spAutoFit/>
          </a:bodyPr>
          <a:lstStyle/>
          <a:p>
            <a:r>
              <a:rPr lang="tr-TR" dirty="0" smtClean="0"/>
              <a:t>diğer </a:t>
            </a:r>
            <a:r>
              <a:rPr lang="tr-TR" dirty="0"/>
              <a:t>oral demir </a:t>
            </a:r>
            <a:r>
              <a:rPr lang="tr-TR" dirty="0" err="1" smtClean="0"/>
              <a:t>şelatörlerinden</a:t>
            </a:r>
            <a:r>
              <a:rPr lang="tr-TR" dirty="0" smtClean="0"/>
              <a:t> </a:t>
            </a:r>
          </a:p>
          <a:p>
            <a:endParaRPr lang="tr-TR" dirty="0"/>
          </a:p>
          <a:p>
            <a:r>
              <a:rPr lang="tr-TR" dirty="0" smtClean="0"/>
              <a:t> </a:t>
            </a:r>
            <a:r>
              <a:rPr lang="tr-TR" dirty="0" err="1">
                <a:solidFill>
                  <a:srgbClr val="FF0000"/>
                </a:solidFill>
              </a:rPr>
              <a:t>Deferipron</a:t>
            </a:r>
            <a:r>
              <a:rPr lang="tr-TR" dirty="0">
                <a:solidFill>
                  <a:srgbClr val="FF0000"/>
                </a:solidFill>
              </a:rPr>
              <a:t> (DFP</a:t>
            </a:r>
            <a:r>
              <a:rPr lang="tr-TR" dirty="0"/>
              <a:t>) </a:t>
            </a:r>
            <a:endParaRPr lang="tr-TR" dirty="0" smtClean="0"/>
          </a:p>
          <a:p>
            <a:endParaRPr lang="tr-TR" dirty="0"/>
          </a:p>
          <a:p>
            <a:endParaRPr lang="tr-TR" dirty="0" smtClean="0"/>
          </a:p>
          <a:p>
            <a:endParaRPr lang="tr-TR" dirty="0"/>
          </a:p>
          <a:p>
            <a:endParaRPr lang="tr-TR" dirty="0" smtClean="0"/>
          </a:p>
          <a:p>
            <a:endParaRPr lang="tr-TR" dirty="0"/>
          </a:p>
          <a:p>
            <a:endParaRPr lang="tr-TR" dirty="0" smtClean="0"/>
          </a:p>
          <a:p>
            <a:endParaRPr lang="tr-TR" dirty="0"/>
          </a:p>
          <a:p>
            <a:endParaRPr lang="tr-TR" dirty="0" smtClean="0"/>
          </a:p>
          <a:p>
            <a:endParaRPr lang="tr-TR" dirty="0"/>
          </a:p>
          <a:p>
            <a:endParaRPr lang="tr-TR" dirty="0" smtClean="0"/>
          </a:p>
          <a:p>
            <a:endParaRPr lang="tr-TR" dirty="0"/>
          </a:p>
          <a:p>
            <a:endParaRPr lang="tr-TR" dirty="0" smtClean="0"/>
          </a:p>
          <a:p>
            <a:endParaRPr lang="tr-TR" dirty="0"/>
          </a:p>
          <a:p>
            <a:r>
              <a:rPr lang="tr-TR" dirty="0" smtClean="0"/>
              <a:t>İki dişli </a:t>
            </a:r>
            <a:r>
              <a:rPr lang="tr-TR" dirty="0" err="1" smtClean="0"/>
              <a:t>liganddır</a:t>
            </a:r>
            <a:r>
              <a:rPr lang="tr-TR" dirty="0" smtClean="0"/>
              <a:t>.</a:t>
            </a:r>
          </a:p>
          <a:p>
            <a:r>
              <a:rPr lang="en-US" dirty="0" err="1"/>
              <a:t>Deferiprone</a:t>
            </a:r>
            <a:r>
              <a:rPr lang="en-US" dirty="0"/>
              <a:t> </a:t>
            </a:r>
            <a:r>
              <a:rPr lang="en-US" dirty="0" smtClean="0"/>
              <a:t>(</a:t>
            </a:r>
            <a:r>
              <a:rPr lang="tr-TR" dirty="0" smtClean="0"/>
              <a:t>ticari adı </a:t>
            </a:r>
            <a:r>
              <a:rPr lang="en-US" dirty="0" err="1" smtClean="0"/>
              <a:t>Ferriprox</a:t>
            </a:r>
            <a:r>
              <a:rPr lang="en-US" dirty="0"/>
              <a:t>) </a:t>
            </a:r>
            <a:r>
              <a:rPr lang="tr-TR" dirty="0" err="1" smtClean="0"/>
              <a:t>talasemi</a:t>
            </a:r>
            <a:r>
              <a:rPr lang="en-US" dirty="0" smtClean="0"/>
              <a:t> </a:t>
            </a:r>
            <a:r>
              <a:rPr lang="tr-TR" dirty="0" smtClean="0"/>
              <a:t>hastalığında tedavi sırasında ortaya çıkan aşırı demiri bağlamak için ilaç olarak kullanılır</a:t>
            </a:r>
          </a:p>
          <a:p>
            <a:endParaRPr lang="tr-TR" dirty="0"/>
          </a:p>
        </p:txBody>
      </p:sp>
      <p:pic>
        <p:nvPicPr>
          <p:cNvPr id="3" name="Resim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07194" y="1696016"/>
            <a:ext cx="3557443" cy="3044952"/>
          </a:xfrm>
          <a:prstGeom prst="rect">
            <a:avLst/>
          </a:prstGeom>
        </p:spPr>
      </p:pic>
      <p:sp>
        <p:nvSpPr>
          <p:cNvPr id="4" name="Altbilgi Yer Tutucusu 3"/>
          <p:cNvSpPr>
            <a:spLocks noGrp="1"/>
          </p:cNvSpPr>
          <p:nvPr>
            <p:ph type="ftr" sz="quarter" idx="11"/>
          </p:nvPr>
        </p:nvSpPr>
        <p:spPr/>
        <p:txBody>
          <a:bodyPr/>
          <a:lstStyle/>
          <a:p>
            <a:r>
              <a:rPr lang="tr-TR" smtClean="0"/>
              <a:t>AÜ Fen Fkültesi Doç. Dr. Nurcan Acar</a:t>
            </a:r>
            <a:endParaRPr lang="tr-TR"/>
          </a:p>
        </p:txBody>
      </p:sp>
      <p:sp>
        <p:nvSpPr>
          <p:cNvPr id="5" name="Veri Yer Tutucusu 4"/>
          <p:cNvSpPr>
            <a:spLocks noGrp="1"/>
          </p:cNvSpPr>
          <p:nvPr>
            <p:ph type="dt" sz="half" idx="10"/>
          </p:nvPr>
        </p:nvSpPr>
        <p:spPr/>
        <p:txBody>
          <a:bodyPr/>
          <a:lstStyle/>
          <a:p>
            <a:fld id="{4B27B235-1304-4E4D-BDAF-997B79F3F3B9}" type="datetime1">
              <a:rPr lang="tr-TR" smtClean="0"/>
              <a:t>28.4.2020</a:t>
            </a:fld>
            <a:endParaRPr lang="tr-TR"/>
          </a:p>
        </p:txBody>
      </p:sp>
    </p:spTree>
    <p:extLst>
      <p:ext uri="{BB962C8B-B14F-4D97-AF65-F5344CB8AC3E}">
        <p14:creationId xmlns:p14="http://schemas.microsoft.com/office/powerpoint/2010/main" val="6284401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975104" y="246888"/>
            <a:ext cx="9939528" cy="6463308"/>
          </a:xfrm>
          <a:prstGeom prst="rect">
            <a:avLst/>
          </a:prstGeom>
          <a:noFill/>
        </p:spPr>
        <p:txBody>
          <a:bodyPr wrap="square" rtlCol="0">
            <a:spAutoFit/>
          </a:bodyPr>
          <a:lstStyle/>
          <a:p>
            <a:r>
              <a:rPr lang="tr-TR" dirty="0" smtClean="0"/>
              <a:t>Ve</a:t>
            </a:r>
          </a:p>
          <a:p>
            <a:endParaRPr lang="tr-TR" dirty="0" smtClean="0"/>
          </a:p>
          <a:p>
            <a:r>
              <a:rPr lang="tr-TR" dirty="0" smtClean="0"/>
              <a:t> </a:t>
            </a:r>
            <a:r>
              <a:rPr lang="tr-TR" dirty="0" err="1">
                <a:solidFill>
                  <a:srgbClr val="FF0000"/>
                </a:solidFill>
              </a:rPr>
              <a:t>Deferasiroks</a:t>
            </a:r>
            <a:r>
              <a:rPr lang="tr-TR" dirty="0">
                <a:solidFill>
                  <a:srgbClr val="FF0000"/>
                </a:solidFill>
              </a:rPr>
              <a:t> (</a:t>
            </a:r>
            <a:r>
              <a:rPr lang="tr-TR" dirty="0" smtClean="0">
                <a:solidFill>
                  <a:srgbClr val="FF0000"/>
                </a:solidFill>
              </a:rPr>
              <a:t>DFX)</a:t>
            </a:r>
          </a:p>
          <a:p>
            <a:endParaRPr lang="tr-TR" dirty="0"/>
          </a:p>
          <a:p>
            <a:endParaRPr lang="tr-TR" dirty="0" smtClean="0"/>
          </a:p>
          <a:p>
            <a:endParaRPr lang="tr-TR" dirty="0"/>
          </a:p>
          <a:p>
            <a:endParaRPr lang="tr-TR" dirty="0" smtClean="0"/>
          </a:p>
          <a:p>
            <a:endParaRPr lang="tr-TR" dirty="0"/>
          </a:p>
          <a:p>
            <a:endParaRPr lang="tr-TR" dirty="0" smtClean="0"/>
          </a:p>
          <a:p>
            <a:endParaRPr lang="tr-TR" dirty="0" smtClean="0"/>
          </a:p>
          <a:p>
            <a:endParaRPr lang="tr-TR" dirty="0"/>
          </a:p>
          <a:p>
            <a:endParaRPr lang="tr-TR" dirty="0" smtClean="0"/>
          </a:p>
          <a:p>
            <a:endParaRPr lang="tr-TR" dirty="0"/>
          </a:p>
          <a:p>
            <a:endParaRPr lang="tr-TR" dirty="0" smtClean="0"/>
          </a:p>
          <a:p>
            <a:endParaRPr lang="tr-TR" dirty="0"/>
          </a:p>
          <a:p>
            <a:endParaRPr lang="tr-TR" dirty="0" smtClean="0"/>
          </a:p>
          <a:p>
            <a:r>
              <a:rPr lang="tr-TR" dirty="0" smtClean="0"/>
              <a:t>Üç dişli bir </a:t>
            </a:r>
            <a:r>
              <a:rPr lang="tr-TR" dirty="0" err="1" smtClean="0"/>
              <a:t>liganddır</a:t>
            </a:r>
            <a:r>
              <a:rPr lang="tr-TR" dirty="0" smtClean="0"/>
              <a:t> Yan etkileri biraz fazladır doz aşırı olmamalıdır</a:t>
            </a:r>
          </a:p>
          <a:p>
            <a:endParaRPr lang="tr-TR" dirty="0" smtClean="0"/>
          </a:p>
          <a:p>
            <a:r>
              <a:rPr lang="tr-TR" dirty="0" err="1" smtClean="0"/>
              <a:t>Kreatin</a:t>
            </a:r>
            <a:r>
              <a:rPr lang="tr-TR" dirty="0" smtClean="0"/>
              <a:t> artışına neden olabilir Aylık </a:t>
            </a:r>
            <a:r>
              <a:rPr lang="tr-TR" dirty="0" err="1" smtClean="0"/>
              <a:t>kreatin</a:t>
            </a:r>
            <a:r>
              <a:rPr lang="tr-TR" dirty="0" smtClean="0"/>
              <a:t>, </a:t>
            </a:r>
            <a:r>
              <a:rPr lang="tr-TR" dirty="0" err="1" smtClean="0"/>
              <a:t>transaminaz</a:t>
            </a:r>
            <a:r>
              <a:rPr lang="tr-TR" dirty="0" smtClean="0"/>
              <a:t>, </a:t>
            </a:r>
            <a:r>
              <a:rPr lang="tr-TR" dirty="0" err="1" smtClean="0"/>
              <a:t>biluribin</a:t>
            </a:r>
            <a:r>
              <a:rPr lang="tr-TR" dirty="0" smtClean="0"/>
              <a:t>, toplu kan sayımına bakılmalıdır  seviyesine bakılmalıdır. İleri yaşlarda dikkatle izlenmelidir. Bileşiklerin demir kompleks yapıları ders ana sayfasında verilecektir.</a:t>
            </a:r>
          </a:p>
          <a:p>
            <a:endParaRPr lang="tr-TR" dirty="0"/>
          </a:p>
          <a:p>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77256" y="1164290"/>
            <a:ext cx="3675888" cy="3425997"/>
          </a:xfrm>
          <a:prstGeom prst="rect">
            <a:avLst/>
          </a:prstGeom>
        </p:spPr>
      </p:pic>
      <p:sp>
        <p:nvSpPr>
          <p:cNvPr id="3" name="Metin kutusu 2"/>
          <p:cNvSpPr txBox="1"/>
          <p:nvPr/>
        </p:nvSpPr>
        <p:spPr>
          <a:xfrm>
            <a:off x="7372952" y="4590287"/>
            <a:ext cx="184731" cy="369332"/>
          </a:xfrm>
          <a:prstGeom prst="rect">
            <a:avLst/>
          </a:prstGeom>
          <a:noFill/>
        </p:spPr>
        <p:txBody>
          <a:bodyPr wrap="none" rtlCol="0">
            <a:spAutoFit/>
          </a:bodyPr>
          <a:lstStyle/>
          <a:p>
            <a:endParaRPr lang="tr-TR" dirty="0"/>
          </a:p>
        </p:txBody>
      </p:sp>
      <p:sp>
        <p:nvSpPr>
          <p:cNvPr id="5" name="Altbilgi Yer Tutucusu 4"/>
          <p:cNvSpPr>
            <a:spLocks noGrp="1"/>
          </p:cNvSpPr>
          <p:nvPr>
            <p:ph type="ftr" sz="quarter" idx="11"/>
          </p:nvPr>
        </p:nvSpPr>
        <p:spPr/>
        <p:txBody>
          <a:bodyPr/>
          <a:lstStyle/>
          <a:p>
            <a:r>
              <a:rPr lang="tr-TR" smtClean="0"/>
              <a:t>AÜ Fen Fkültesi Doç. Dr. Nurcan Acar</a:t>
            </a:r>
            <a:endParaRPr lang="tr-TR"/>
          </a:p>
        </p:txBody>
      </p:sp>
      <p:sp>
        <p:nvSpPr>
          <p:cNvPr id="6" name="Veri Yer Tutucusu 5"/>
          <p:cNvSpPr>
            <a:spLocks noGrp="1"/>
          </p:cNvSpPr>
          <p:nvPr>
            <p:ph type="dt" sz="half" idx="10"/>
          </p:nvPr>
        </p:nvSpPr>
        <p:spPr/>
        <p:txBody>
          <a:bodyPr/>
          <a:lstStyle/>
          <a:p>
            <a:fld id="{DC693C49-6C66-46E1-8EA6-ADB6A06FFABF}" type="datetime1">
              <a:rPr lang="tr-TR" smtClean="0"/>
              <a:t>28.4.2020</a:t>
            </a:fld>
            <a:endParaRPr lang="tr-TR"/>
          </a:p>
        </p:txBody>
      </p:sp>
    </p:spTree>
    <p:extLst>
      <p:ext uri="{BB962C8B-B14F-4D97-AF65-F5344CB8AC3E}">
        <p14:creationId xmlns:p14="http://schemas.microsoft.com/office/powerpoint/2010/main" val="13991597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008472" y="347083"/>
            <a:ext cx="9970168" cy="5324535"/>
          </a:xfrm>
          <a:prstGeom prst="rect">
            <a:avLst/>
          </a:prstGeom>
        </p:spPr>
        <p:txBody>
          <a:bodyPr wrap="square">
            <a:spAutoFit/>
          </a:bodyPr>
          <a:lstStyle/>
          <a:p>
            <a:r>
              <a:rPr lang="tr-TR" sz="2000" dirty="0">
                <a:solidFill>
                  <a:schemeClr val="accent6"/>
                </a:solidFill>
              </a:rPr>
              <a:t>ORGANİZMADA </a:t>
            </a:r>
            <a:r>
              <a:rPr lang="tr-TR" sz="2000" dirty="0" smtClean="0">
                <a:solidFill>
                  <a:schemeClr val="accent6"/>
                </a:solidFill>
              </a:rPr>
              <a:t>DEMİR</a:t>
            </a:r>
          </a:p>
          <a:p>
            <a:endParaRPr lang="tr-TR" sz="2000" dirty="0" smtClean="0">
              <a:solidFill>
                <a:schemeClr val="accent6"/>
              </a:solidFill>
            </a:endParaRPr>
          </a:p>
          <a:p>
            <a:r>
              <a:rPr lang="tr-TR" sz="2000" dirty="0" smtClean="0">
                <a:solidFill>
                  <a:srgbClr val="0070C0"/>
                </a:solidFill>
              </a:rPr>
              <a:t>Demir atom numarası 26 olan ve +2 yüklü d</a:t>
            </a:r>
            <a:r>
              <a:rPr lang="tr-TR" sz="2000" baseline="30000" dirty="0" smtClean="0">
                <a:solidFill>
                  <a:srgbClr val="0070C0"/>
                </a:solidFill>
              </a:rPr>
              <a:t>6 </a:t>
            </a:r>
            <a:r>
              <a:rPr lang="tr-TR" sz="2000" dirty="0" smtClean="0">
                <a:solidFill>
                  <a:srgbClr val="0070C0"/>
                </a:solidFill>
              </a:rPr>
              <a:t>ve</a:t>
            </a:r>
            <a:r>
              <a:rPr lang="tr-TR" sz="2000" baseline="30000" dirty="0" smtClean="0">
                <a:solidFill>
                  <a:srgbClr val="0070C0"/>
                </a:solidFill>
              </a:rPr>
              <a:t> </a:t>
            </a:r>
            <a:r>
              <a:rPr lang="tr-TR" sz="2000" dirty="0" smtClean="0">
                <a:solidFill>
                  <a:srgbClr val="0070C0"/>
                </a:solidFill>
              </a:rPr>
              <a:t>+ 3 </a:t>
            </a:r>
            <a:r>
              <a:rPr lang="tr-TR" sz="2000" dirty="0">
                <a:solidFill>
                  <a:srgbClr val="0070C0"/>
                </a:solidFill>
              </a:rPr>
              <a:t>yüklü </a:t>
            </a:r>
            <a:r>
              <a:rPr lang="tr-TR" sz="2000" dirty="0" smtClean="0">
                <a:solidFill>
                  <a:srgbClr val="0070C0"/>
                </a:solidFill>
              </a:rPr>
              <a:t>d</a:t>
            </a:r>
            <a:r>
              <a:rPr lang="tr-TR" sz="2000" baseline="30000" dirty="0" smtClean="0">
                <a:solidFill>
                  <a:srgbClr val="0070C0"/>
                </a:solidFill>
              </a:rPr>
              <a:t>5</a:t>
            </a:r>
            <a:r>
              <a:rPr lang="tr-TR" sz="2000" dirty="0" smtClean="0">
                <a:solidFill>
                  <a:srgbClr val="0070C0"/>
                </a:solidFill>
              </a:rPr>
              <a:t>  sisteminde, genellikle </a:t>
            </a:r>
            <a:r>
              <a:rPr lang="tr-TR" sz="2000" dirty="0" err="1" smtClean="0">
                <a:solidFill>
                  <a:srgbClr val="0070C0"/>
                </a:solidFill>
              </a:rPr>
              <a:t>oktahedral</a:t>
            </a:r>
            <a:r>
              <a:rPr lang="tr-TR" sz="2000" dirty="0" smtClean="0">
                <a:solidFill>
                  <a:srgbClr val="0070C0"/>
                </a:solidFill>
              </a:rPr>
              <a:t> kompleksler yapan bir geçiş elementidir </a:t>
            </a:r>
            <a:endParaRPr lang="tr-TR" sz="2000" dirty="0">
              <a:solidFill>
                <a:srgbClr val="0070C0"/>
              </a:solidFill>
            </a:endParaRPr>
          </a:p>
          <a:p>
            <a:endParaRPr lang="tr-TR" sz="2000" dirty="0"/>
          </a:p>
          <a:p>
            <a:r>
              <a:rPr lang="tr-TR" sz="2000" dirty="0"/>
              <a:t>Organizmada demir, başlıca hemoglobin, </a:t>
            </a:r>
            <a:r>
              <a:rPr lang="tr-TR" sz="2000" dirty="0" err="1"/>
              <a:t>miyoglobin</a:t>
            </a:r>
            <a:r>
              <a:rPr lang="tr-TR" sz="2000" dirty="0"/>
              <a:t>, </a:t>
            </a:r>
            <a:r>
              <a:rPr lang="tr-TR" sz="2000" dirty="0" err="1"/>
              <a:t>sitokromlar</a:t>
            </a:r>
            <a:r>
              <a:rPr lang="tr-TR" sz="2000" dirty="0"/>
              <a:t> olmak üzere çeşitli dokulara dağılmış halde bulunur. Hemoglobin, kan </a:t>
            </a:r>
            <a:r>
              <a:rPr lang="tr-TR" sz="2000" dirty="0" err="1"/>
              <a:t>globulini</a:t>
            </a:r>
            <a:r>
              <a:rPr lang="tr-TR" sz="2000" dirty="0"/>
              <a:t> manasına gelip, kana kırmızı rengini veren ve oksijen taşımada görevli alyuvarların yapısında bulunan porfirin türevlerinden bir proteindir. </a:t>
            </a:r>
            <a:r>
              <a:rPr lang="tr-TR" sz="2000" dirty="0" err="1"/>
              <a:t>Miyoglobin</a:t>
            </a:r>
            <a:r>
              <a:rPr lang="tr-TR" sz="2000" dirty="0"/>
              <a:t>, ise kırmızı kaslarda yoğun olarak bulunan ve kaslarda oksijen tutulumunu sağlayan bir proteindir.</a:t>
            </a:r>
          </a:p>
          <a:p>
            <a:endParaRPr lang="tr-TR" sz="2000" dirty="0"/>
          </a:p>
          <a:p>
            <a:r>
              <a:rPr lang="tr-TR" sz="2000" dirty="0"/>
              <a:t>Vücuttaki bütün demir miktarı </a:t>
            </a:r>
            <a:r>
              <a:rPr lang="tr-TR" sz="2000" dirty="0">
                <a:solidFill>
                  <a:srgbClr val="FF0000"/>
                </a:solidFill>
              </a:rPr>
              <a:t>4-5 g </a:t>
            </a:r>
            <a:r>
              <a:rPr lang="tr-TR" sz="2000" dirty="0"/>
              <a:t>kadardır. Bunun </a:t>
            </a:r>
            <a:r>
              <a:rPr lang="tr-TR" sz="2000" dirty="0">
                <a:solidFill>
                  <a:srgbClr val="FF0000"/>
                </a:solidFill>
              </a:rPr>
              <a:t>%65'i </a:t>
            </a:r>
            <a:r>
              <a:rPr lang="tr-TR" sz="2000" dirty="0"/>
              <a:t>hemoglobine, </a:t>
            </a:r>
            <a:r>
              <a:rPr lang="tr-TR" sz="2000" dirty="0">
                <a:solidFill>
                  <a:srgbClr val="FF0000"/>
                </a:solidFill>
              </a:rPr>
              <a:t>%4'ü </a:t>
            </a:r>
            <a:r>
              <a:rPr lang="tr-TR" sz="2000" dirty="0" err="1"/>
              <a:t>miyoglobine</a:t>
            </a:r>
            <a:r>
              <a:rPr lang="tr-TR" sz="2000" dirty="0"/>
              <a:t>, </a:t>
            </a:r>
            <a:r>
              <a:rPr lang="tr-TR" sz="2000" dirty="0">
                <a:solidFill>
                  <a:srgbClr val="FF0000"/>
                </a:solidFill>
              </a:rPr>
              <a:t>%1</a:t>
            </a:r>
            <a:r>
              <a:rPr lang="tr-TR" sz="2000" dirty="0"/>
              <a:t>'i çeşitli hem bileşiklerine, </a:t>
            </a:r>
            <a:r>
              <a:rPr lang="tr-TR" sz="2000" dirty="0">
                <a:solidFill>
                  <a:srgbClr val="FF0000"/>
                </a:solidFill>
              </a:rPr>
              <a:t>%1</a:t>
            </a:r>
            <a:r>
              <a:rPr lang="tr-TR" sz="2000" dirty="0"/>
              <a:t>'i de plazmada </a:t>
            </a:r>
            <a:r>
              <a:rPr lang="tr-TR" sz="2000" dirty="0" err="1"/>
              <a:t>transferrine</a:t>
            </a:r>
            <a:r>
              <a:rPr lang="tr-TR" sz="2000" dirty="0"/>
              <a:t> bağlıdır. </a:t>
            </a:r>
            <a:r>
              <a:rPr lang="tr-TR" sz="2000" dirty="0" err="1">
                <a:solidFill>
                  <a:srgbClr val="00B0F0"/>
                </a:solidFill>
              </a:rPr>
              <a:t>Transferrin</a:t>
            </a:r>
            <a:r>
              <a:rPr lang="tr-TR" sz="2000" dirty="0"/>
              <a:t>, ise plazmada ilgili dokulara  demir taşınmasında görevli bir proteindir. Geri kalan </a:t>
            </a:r>
            <a:r>
              <a:rPr lang="tr-TR" sz="2000" dirty="0">
                <a:solidFill>
                  <a:srgbClr val="FF0000"/>
                </a:solidFill>
              </a:rPr>
              <a:t>%15-30 </a:t>
            </a:r>
            <a:r>
              <a:rPr lang="tr-TR" sz="2000" dirty="0"/>
              <a:t>kadarı da </a:t>
            </a:r>
            <a:r>
              <a:rPr lang="tr-TR" sz="2000" dirty="0" err="1">
                <a:solidFill>
                  <a:srgbClr val="00B0F0"/>
                </a:solidFill>
              </a:rPr>
              <a:t>ferritin</a:t>
            </a:r>
            <a:r>
              <a:rPr lang="tr-TR" sz="2000" dirty="0">
                <a:solidFill>
                  <a:srgbClr val="00B0F0"/>
                </a:solidFill>
              </a:rPr>
              <a:t> </a:t>
            </a:r>
            <a:r>
              <a:rPr lang="tr-TR" sz="2000" dirty="0"/>
              <a:t>halinde </a:t>
            </a:r>
            <a:r>
              <a:rPr lang="tr-TR" sz="2000" dirty="0" err="1"/>
              <a:t>retiküloendoteliyal</a:t>
            </a:r>
            <a:r>
              <a:rPr lang="tr-TR" sz="2000" dirty="0"/>
              <a:t> sistem ve karaciğer </a:t>
            </a:r>
            <a:r>
              <a:rPr lang="tr-TR" sz="2000" dirty="0" err="1"/>
              <a:t>parankim</a:t>
            </a:r>
            <a:r>
              <a:rPr lang="tr-TR" sz="2000" dirty="0"/>
              <a:t> hücrelerinde (</a:t>
            </a:r>
            <a:r>
              <a:rPr lang="tr-TR" sz="2000" dirty="0" err="1"/>
              <a:t>Hepatosit</a:t>
            </a:r>
            <a:r>
              <a:rPr lang="tr-TR" sz="2000" dirty="0"/>
              <a:t>) depo edilir. </a:t>
            </a:r>
          </a:p>
        </p:txBody>
      </p:sp>
      <p:sp>
        <p:nvSpPr>
          <p:cNvPr id="3" name="Altbilgi Yer Tutucusu 2"/>
          <p:cNvSpPr>
            <a:spLocks noGrp="1"/>
          </p:cNvSpPr>
          <p:nvPr>
            <p:ph type="ftr" sz="quarter" idx="11"/>
          </p:nvPr>
        </p:nvSpPr>
        <p:spPr/>
        <p:txBody>
          <a:bodyPr/>
          <a:lstStyle/>
          <a:p>
            <a:r>
              <a:rPr lang="tr-TR" smtClean="0"/>
              <a:t>AÜ Fen Fkültesi Doç. Dr. Nurcan Acar</a:t>
            </a:r>
            <a:endParaRPr lang="tr-TR"/>
          </a:p>
        </p:txBody>
      </p:sp>
      <p:sp>
        <p:nvSpPr>
          <p:cNvPr id="4" name="Veri Yer Tutucusu 3"/>
          <p:cNvSpPr>
            <a:spLocks noGrp="1"/>
          </p:cNvSpPr>
          <p:nvPr>
            <p:ph type="dt" sz="half" idx="10"/>
          </p:nvPr>
        </p:nvSpPr>
        <p:spPr/>
        <p:txBody>
          <a:bodyPr/>
          <a:lstStyle/>
          <a:p>
            <a:fld id="{75975572-3BEF-47DA-A65D-8404ABE1B33B}" type="datetime1">
              <a:rPr lang="tr-TR" smtClean="0"/>
              <a:t>28.4.2020</a:t>
            </a:fld>
            <a:endParaRPr lang="tr-TR"/>
          </a:p>
        </p:txBody>
      </p:sp>
    </p:spTree>
    <p:extLst>
      <p:ext uri="{BB962C8B-B14F-4D97-AF65-F5344CB8AC3E}">
        <p14:creationId xmlns:p14="http://schemas.microsoft.com/office/powerpoint/2010/main" val="34736124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343912" y="245513"/>
            <a:ext cx="8455152" cy="5632311"/>
          </a:xfrm>
          <a:prstGeom prst="rect">
            <a:avLst/>
          </a:prstGeom>
        </p:spPr>
        <p:txBody>
          <a:bodyPr wrap="square">
            <a:spAutoFit/>
          </a:bodyPr>
          <a:lstStyle/>
          <a:p>
            <a:r>
              <a:rPr lang="tr-TR" dirty="0"/>
              <a:t>En önemli demir kaynakları önem sırasına göre, </a:t>
            </a:r>
            <a:r>
              <a:rPr lang="tr-TR" dirty="0">
                <a:solidFill>
                  <a:srgbClr val="00B050"/>
                </a:solidFill>
              </a:rPr>
              <a:t>et, karaciğer, yumurta, böbrek, pekmez, kuru meyveler, yeşil yapraklı sebzelerdir</a:t>
            </a:r>
            <a:r>
              <a:rPr lang="tr-TR" dirty="0"/>
              <a:t>. En iyi demir kaynağı karaciğerdir. </a:t>
            </a:r>
            <a:r>
              <a:rPr lang="tr-TR" dirty="0">
                <a:solidFill>
                  <a:srgbClr val="FF0000"/>
                </a:solidFill>
              </a:rPr>
              <a:t>150 </a:t>
            </a:r>
            <a:r>
              <a:rPr lang="tr-TR" dirty="0"/>
              <a:t>g karaciğer </a:t>
            </a:r>
            <a:r>
              <a:rPr lang="tr-TR" dirty="0">
                <a:solidFill>
                  <a:srgbClr val="FF0000"/>
                </a:solidFill>
              </a:rPr>
              <a:t>12 mg demi</a:t>
            </a:r>
            <a:r>
              <a:rPr lang="tr-TR" dirty="0"/>
              <a:t>r içerir. Bu miktar demiri karşılamak için 8 yumurta veya 500 g et yemek gerekir. Ayrıca tahılların mayalandırılarak kullanılması, </a:t>
            </a:r>
            <a:r>
              <a:rPr lang="tr-TR" dirty="0" err="1"/>
              <a:t>fitatları</a:t>
            </a:r>
            <a:r>
              <a:rPr lang="tr-TR" dirty="0"/>
              <a:t> azaltıp, demirin kullanımını arttırır. </a:t>
            </a:r>
            <a:r>
              <a:rPr lang="tr-TR" dirty="0">
                <a:solidFill>
                  <a:schemeClr val="accent6">
                    <a:lumMod val="75000"/>
                  </a:schemeClr>
                </a:solidFill>
              </a:rPr>
              <a:t>Buna karşın yemekle içilen çay, demirin emilimini azalttır</a:t>
            </a:r>
            <a:r>
              <a:rPr lang="tr-TR" dirty="0"/>
              <a:t>. Demir bakımından zengin olan diğer besinler arasında, kuru fasulye, mercimek ve bezelye gibi baklagillerde sayılabilir. Süt ise demir bakımından çok fakirdir. Bu nedenle bebek </a:t>
            </a:r>
            <a:r>
              <a:rPr lang="tr-TR" dirty="0" smtClean="0"/>
              <a:t>doğarken</a:t>
            </a:r>
            <a:r>
              <a:rPr lang="tr-TR" dirty="0"/>
              <a:t>, büyük bir demir deposu ile birlikte dünyaya gelir. Bu demir, doğumdan sonra büyük oranda yıkıma uğrayan alyuvarların yerine, yeni oluşan alyuvarların gereksinimini karşılar.</a:t>
            </a:r>
          </a:p>
          <a:p>
            <a:endParaRPr lang="tr-TR" dirty="0"/>
          </a:p>
          <a:p>
            <a:r>
              <a:rPr lang="tr-TR" dirty="0"/>
              <a:t>Hayvansal organizma, büyük oranda alyuvarlarda bulunan demiri tekrar tekrar kullandığından, demir </a:t>
            </a:r>
            <a:r>
              <a:rPr lang="tr-TR" dirty="0" err="1"/>
              <a:t>gereksimi</a:t>
            </a:r>
            <a:r>
              <a:rPr lang="tr-TR" dirty="0"/>
              <a:t> oldukça azdır. Kadınların demir gereksinimi, erkeklerden fazladır. Yetişkin bir insanın günlük demir ihtiyacı, vücuttan kaybolan demir kadardır. Bu miktar ortalama </a:t>
            </a:r>
            <a:r>
              <a:rPr lang="tr-TR" dirty="0">
                <a:solidFill>
                  <a:srgbClr val="FF0000"/>
                </a:solidFill>
              </a:rPr>
              <a:t>1-2 mg demir/gün </a:t>
            </a:r>
            <a:r>
              <a:rPr lang="tr-TR" dirty="0"/>
              <a:t>olarak hesaplanmıştır. Normal diyetteki demirin </a:t>
            </a:r>
            <a:r>
              <a:rPr lang="tr-TR" dirty="0">
                <a:solidFill>
                  <a:srgbClr val="00B0F0"/>
                </a:solidFill>
              </a:rPr>
              <a:t>1/10</a:t>
            </a:r>
            <a:r>
              <a:rPr lang="tr-TR" dirty="0"/>
              <a:t>'unun emildiği düşünülürse, </a:t>
            </a:r>
            <a:r>
              <a:rPr lang="tr-TR" dirty="0">
                <a:solidFill>
                  <a:schemeClr val="accent6">
                    <a:lumMod val="75000"/>
                  </a:schemeClr>
                </a:solidFill>
              </a:rPr>
              <a:t>günlük alınması gerekli demir miktarı 10-15 mg'dır</a:t>
            </a:r>
            <a:r>
              <a:rPr lang="tr-TR" dirty="0"/>
              <a:t>. Süt çocuklarında günlük demir gereksinimi 1-2 mg, yetişkin erkeklerde 10, kadınlarda 20, gebelikte 30-35 mg demir önerilir. </a:t>
            </a:r>
          </a:p>
        </p:txBody>
      </p:sp>
      <p:sp>
        <p:nvSpPr>
          <p:cNvPr id="3" name="Altbilgi Yer Tutucusu 2"/>
          <p:cNvSpPr>
            <a:spLocks noGrp="1"/>
          </p:cNvSpPr>
          <p:nvPr>
            <p:ph type="ftr" sz="quarter" idx="11"/>
          </p:nvPr>
        </p:nvSpPr>
        <p:spPr/>
        <p:txBody>
          <a:bodyPr/>
          <a:lstStyle/>
          <a:p>
            <a:r>
              <a:rPr lang="tr-TR" smtClean="0"/>
              <a:t>AÜ Fen Fkültesi Doç. Dr. Nurcan Acar</a:t>
            </a:r>
            <a:endParaRPr lang="tr-TR"/>
          </a:p>
        </p:txBody>
      </p:sp>
      <p:sp>
        <p:nvSpPr>
          <p:cNvPr id="4" name="Veri Yer Tutucusu 3"/>
          <p:cNvSpPr>
            <a:spLocks noGrp="1"/>
          </p:cNvSpPr>
          <p:nvPr>
            <p:ph type="dt" sz="half" idx="10"/>
          </p:nvPr>
        </p:nvSpPr>
        <p:spPr/>
        <p:txBody>
          <a:bodyPr/>
          <a:lstStyle/>
          <a:p>
            <a:fld id="{97AFA645-BEBD-4957-AB47-0D8BCE7D432A}" type="datetime1">
              <a:rPr lang="tr-TR" smtClean="0"/>
              <a:t>28.4.2020</a:t>
            </a:fld>
            <a:endParaRPr lang="tr-TR"/>
          </a:p>
        </p:txBody>
      </p:sp>
    </p:spTree>
    <p:extLst>
      <p:ext uri="{BB962C8B-B14F-4D97-AF65-F5344CB8AC3E}">
        <p14:creationId xmlns:p14="http://schemas.microsoft.com/office/powerpoint/2010/main" val="12822270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018096" y="350220"/>
            <a:ext cx="9905679" cy="5293757"/>
          </a:xfrm>
          <a:prstGeom prst="rect">
            <a:avLst/>
          </a:prstGeom>
        </p:spPr>
        <p:txBody>
          <a:bodyPr wrap="square">
            <a:spAutoFit/>
          </a:bodyPr>
          <a:lstStyle/>
          <a:p>
            <a:endParaRPr lang="tr-TR" dirty="0"/>
          </a:p>
          <a:p>
            <a:r>
              <a:rPr lang="tr-TR" sz="2000" dirty="0">
                <a:solidFill>
                  <a:schemeClr val="accent6"/>
                </a:solidFill>
              </a:rPr>
              <a:t>DEMİR METABOLİZMASI</a:t>
            </a:r>
          </a:p>
          <a:p>
            <a:r>
              <a:rPr lang="tr-TR" sz="2000" dirty="0"/>
              <a:t>  </a:t>
            </a:r>
          </a:p>
          <a:p>
            <a:pPr algn="just"/>
            <a:r>
              <a:rPr lang="tr-TR" sz="2000" dirty="0"/>
              <a:t>Midede demir emilimi çok az düzeydedir. Mide salgısının düşük </a:t>
            </a:r>
            <a:r>
              <a:rPr lang="tr-TR" sz="2000" dirty="0" err="1"/>
              <a:t>pH'sı</a:t>
            </a:r>
            <a:r>
              <a:rPr lang="tr-TR" sz="2000" dirty="0"/>
              <a:t>, C vitamini, </a:t>
            </a:r>
            <a:r>
              <a:rPr lang="tr-TR" sz="2000" dirty="0" err="1"/>
              <a:t>sülfidril</a:t>
            </a:r>
            <a:r>
              <a:rPr lang="tr-TR" sz="2000" dirty="0"/>
              <a:t> grupları ve diğer indirgeyici maddeler besinlerdeki 3 değerli demiri 2 değerli demire indirger. Nitekim, insanlarda midenin bir bölümünün çıkarılması sonucunda gelişen demir yetersizliği anemisine (kansızlık) oldukça sık rastlanmaktadır. Demirin büyük bir bölümü ince bağırsağın üst kısımlarında emilir. Pankreastan salınan NaHCO</a:t>
            </a:r>
            <a:r>
              <a:rPr lang="tr-TR" sz="2000" baseline="-25000" dirty="0"/>
              <a:t>3</a:t>
            </a:r>
            <a:r>
              <a:rPr lang="tr-TR" sz="2000" dirty="0"/>
              <a:t> (sodyum bikarbonat) </a:t>
            </a:r>
            <a:r>
              <a:rPr lang="tr-TR" sz="2000" dirty="0" err="1"/>
              <a:t>duodenumda</a:t>
            </a:r>
            <a:r>
              <a:rPr lang="tr-TR" sz="2000" dirty="0"/>
              <a:t> asit </a:t>
            </a:r>
            <a:r>
              <a:rPr lang="tr-TR" sz="2000" dirty="0" err="1"/>
              <a:t>pH'yı</a:t>
            </a:r>
            <a:r>
              <a:rPr lang="tr-TR" sz="2000" dirty="0"/>
              <a:t> nötrleştirerek 2 değerli demiri 3 değerli demire dönüştürür. Bu üç değerli demir bağırsak </a:t>
            </a:r>
            <a:r>
              <a:rPr lang="tr-TR" sz="2000" dirty="0" err="1"/>
              <a:t>epitel</a:t>
            </a:r>
            <a:r>
              <a:rPr lang="tr-TR" sz="2000" dirty="0"/>
              <a:t> hücrelerinde 2 değerli demire indirgenir. Bağırsak </a:t>
            </a:r>
            <a:r>
              <a:rPr lang="tr-TR" sz="2000" dirty="0" err="1"/>
              <a:t>epitel</a:t>
            </a:r>
            <a:r>
              <a:rPr lang="tr-TR" sz="2000" dirty="0"/>
              <a:t> hücrelerinde, bir hücre içi demir taşıyıcı bulunur. Demirin bir bölümü, taşıyıcıdan mitokondrilere gider. Geri kalan bölümü de bağırsak </a:t>
            </a:r>
            <a:r>
              <a:rPr lang="tr-TR" sz="2000" dirty="0" err="1"/>
              <a:t>epitel</a:t>
            </a:r>
            <a:r>
              <a:rPr lang="tr-TR" sz="2000" dirty="0"/>
              <a:t> hücrelerindeki </a:t>
            </a:r>
            <a:r>
              <a:rPr lang="tr-TR" sz="2000" dirty="0" err="1">
                <a:solidFill>
                  <a:srgbClr val="00B0F0"/>
                </a:solidFill>
              </a:rPr>
              <a:t>apoferritin</a:t>
            </a:r>
            <a:r>
              <a:rPr lang="tr-TR" sz="2000" dirty="0"/>
              <a:t> ile kanda demir taşıyan bir </a:t>
            </a:r>
            <a:r>
              <a:rPr lang="tr-TR" sz="2000" dirty="0" err="1"/>
              <a:t>polipeptit</a:t>
            </a:r>
            <a:r>
              <a:rPr lang="tr-TR" sz="2000" dirty="0"/>
              <a:t> olan </a:t>
            </a:r>
            <a:r>
              <a:rPr lang="tr-TR" sz="2000" dirty="0" err="1">
                <a:solidFill>
                  <a:srgbClr val="00B0F0"/>
                </a:solidFill>
              </a:rPr>
              <a:t>transferrine</a:t>
            </a:r>
            <a:r>
              <a:rPr lang="tr-TR" sz="2000" dirty="0">
                <a:solidFill>
                  <a:srgbClr val="00B0F0"/>
                </a:solidFill>
              </a:rPr>
              <a:t> </a:t>
            </a:r>
            <a:r>
              <a:rPr lang="tr-TR" sz="2000" dirty="0"/>
              <a:t>(</a:t>
            </a:r>
            <a:r>
              <a:rPr lang="tr-TR" sz="2000" dirty="0" err="1"/>
              <a:t>siderofilin</a:t>
            </a:r>
            <a:r>
              <a:rPr lang="tr-TR" sz="2000" dirty="0"/>
              <a:t>) gider. </a:t>
            </a:r>
            <a:r>
              <a:rPr lang="tr-TR" sz="2000" dirty="0">
                <a:solidFill>
                  <a:schemeClr val="accent6">
                    <a:lumMod val="75000"/>
                  </a:schemeClr>
                </a:solidFill>
              </a:rPr>
              <a:t>Fakat plazmadaki iki değerli demirin, üç değerli demire oksitlenmesi, başka bir deyişle demirin </a:t>
            </a:r>
            <a:r>
              <a:rPr lang="tr-TR" sz="2000" dirty="0" err="1">
                <a:solidFill>
                  <a:schemeClr val="accent6">
                    <a:lumMod val="75000"/>
                  </a:schemeClr>
                </a:solidFill>
              </a:rPr>
              <a:t>transferrin</a:t>
            </a:r>
            <a:r>
              <a:rPr lang="tr-TR" sz="2000" dirty="0">
                <a:solidFill>
                  <a:schemeClr val="accent6">
                    <a:lumMod val="75000"/>
                  </a:schemeClr>
                </a:solidFill>
              </a:rPr>
              <a:t> ile birleşebilmesi için </a:t>
            </a:r>
            <a:r>
              <a:rPr lang="tr-TR" sz="2000" dirty="0" err="1">
                <a:solidFill>
                  <a:srgbClr val="FF0000"/>
                </a:solidFill>
              </a:rPr>
              <a:t>ferrokinaz</a:t>
            </a:r>
            <a:r>
              <a:rPr lang="tr-TR" sz="2000" dirty="0">
                <a:solidFill>
                  <a:schemeClr val="accent6">
                    <a:lumMod val="75000"/>
                  </a:schemeClr>
                </a:solidFill>
              </a:rPr>
              <a:t> ve </a:t>
            </a:r>
            <a:r>
              <a:rPr lang="tr-TR" sz="2000" dirty="0" err="1">
                <a:solidFill>
                  <a:srgbClr val="FF0000"/>
                </a:solidFill>
              </a:rPr>
              <a:t>seruloplazmin</a:t>
            </a:r>
            <a:r>
              <a:rPr lang="tr-TR" sz="2000" dirty="0">
                <a:solidFill>
                  <a:schemeClr val="accent6">
                    <a:lumMod val="75000"/>
                  </a:schemeClr>
                </a:solidFill>
              </a:rPr>
              <a:t> gereklidir.</a:t>
            </a:r>
            <a:r>
              <a:rPr lang="tr-TR" sz="2000" dirty="0"/>
              <a:t> </a:t>
            </a:r>
            <a:r>
              <a:rPr lang="tr-TR" sz="2000" dirty="0" err="1">
                <a:solidFill>
                  <a:srgbClr val="00B0F0"/>
                </a:solidFill>
              </a:rPr>
              <a:t>Apoferritin</a:t>
            </a:r>
            <a:r>
              <a:rPr lang="tr-TR" sz="2000" dirty="0">
                <a:solidFill>
                  <a:srgbClr val="00B0F0"/>
                </a:solidFill>
              </a:rPr>
              <a:t> </a:t>
            </a:r>
            <a:r>
              <a:rPr lang="tr-TR" sz="2000" dirty="0"/>
              <a:t>demirle birleşerek </a:t>
            </a:r>
            <a:r>
              <a:rPr lang="tr-TR" sz="2000" dirty="0" err="1">
                <a:solidFill>
                  <a:srgbClr val="00B0F0"/>
                </a:solidFill>
              </a:rPr>
              <a:t>ferritini</a:t>
            </a:r>
            <a:r>
              <a:rPr lang="tr-TR" sz="2000" dirty="0"/>
              <a:t> yapar. </a:t>
            </a:r>
          </a:p>
        </p:txBody>
      </p:sp>
      <p:sp>
        <p:nvSpPr>
          <p:cNvPr id="3" name="Altbilgi Yer Tutucusu 2"/>
          <p:cNvSpPr>
            <a:spLocks noGrp="1"/>
          </p:cNvSpPr>
          <p:nvPr>
            <p:ph type="ftr" sz="quarter" idx="11"/>
          </p:nvPr>
        </p:nvSpPr>
        <p:spPr/>
        <p:txBody>
          <a:bodyPr/>
          <a:lstStyle/>
          <a:p>
            <a:r>
              <a:rPr lang="tr-TR" smtClean="0"/>
              <a:t>AÜ Fen Fkültesi Doç. Dr. Nurcan Acar</a:t>
            </a:r>
            <a:endParaRPr lang="tr-TR"/>
          </a:p>
        </p:txBody>
      </p:sp>
      <p:sp>
        <p:nvSpPr>
          <p:cNvPr id="4" name="Veri Yer Tutucusu 3"/>
          <p:cNvSpPr>
            <a:spLocks noGrp="1"/>
          </p:cNvSpPr>
          <p:nvPr>
            <p:ph type="dt" sz="half" idx="10"/>
          </p:nvPr>
        </p:nvSpPr>
        <p:spPr/>
        <p:txBody>
          <a:bodyPr/>
          <a:lstStyle/>
          <a:p>
            <a:fld id="{012065C9-6497-49F4-AA1A-E801C6D0B44D}" type="datetime1">
              <a:rPr lang="tr-TR" smtClean="0"/>
              <a:t>28.4.2020</a:t>
            </a:fld>
            <a:endParaRPr lang="tr-TR"/>
          </a:p>
        </p:txBody>
      </p:sp>
    </p:spTree>
    <p:extLst>
      <p:ext uri="{BB962C8B-B14F-4D97-AF65-F5344CB8AC3E}">
        <p14:creationId xmlns:p14="http://schemas.microsoft.com/office/powerpoint/2010/main" val="38731725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751344"/>
            <a:ext cx="7888224" cy="5016758"/>
          </a:xfrm>
          <a:prstGeom prst="rect">
            <a:avLst/>
          </a:prstGeom>
        </p:spPr>
        <p:txBody>
          <a:bodyPr wrap="square">
            <a:spAutoFit/>
          </a:bodyPr>
          <a:lstStyle/>
          <a:p>
            <a:pPr algn="just"/>
            <a:r>
              <a:rPr lang="tr-TR" sz="2000" dirty="0"/>
              <a:t>Bağırsak </a:t>
            </a:r>
            <a:r>
              <a:rPr lang="tr-TR" sz="2000" dirty="0" err="1"/>
              <a:t>epitel</a:t>
            </a:r>
            <a:r>
              <a:rPr lang="tr-TR" sz="2000" dirty="0"/>
              <a:t> hücrelerinde, </a:t>
            </a:r>
            <a:r>
              <a:rPr lang="tr-TR" sz="2000" dirty="0" err="1"/>
              <a:t>ferritin</a:t>
            </a:r>
            <a:r>
              <a:rPr lang="tr-TR" sz="2000" dirty="0"/>
              <a:t> artışı, demir emilimini yavaşlatır, depolarda yeterli demirin bulunduğunu açıklar ve vücuda aşırı demir alınmasını engeller, hücreleri </a:t>
            </a:r>
            <a:r>
              <a:rPr lang="tr-TR" sz="2000" dirty="0" err="1"/>
              <a:t>toksik</a:t>
            </a:r>
            <a:r>
              <a:rPr lang="tr-TR" sz="2000" dirty="0"/>
              <a:t> etkiden korur. Bu olay, </a:t>
            </a:r>
            <a:r>
              <a:rPr lang="tr-TR" sz="2000" dirty="0" err="1">
                <a:solidFill>
                  <a:schemeClr val="accent6">
                    <a:lumMod val="75000"/>
                  </a:schemeClr>
                </a:solidFill>
              </a:rPr>
              <a:t>mukozal</a:t>
            </a:r>
            <a:r>
              <a:rPr lang="tr-TR" sz="2000" dirty="0">
                <a:solidFill>
                  <a:schemeClr val="accent6">
                    <a:lumMod val="75000"/>
                  </a:schemeClr>
                </a:solidFill>
              </a:rPr>
              <a:t> blokaj </a:t>
            </a:r>
            <a:r>
              <a:rPr lang="tr-TR" sz="2000" dirty="0" err="1"/>
              <a:t>olarakda</a:t>
            </a:r>
            <a:r>
              <a:rPr lang="tr-TR" sz="2000" dirty="0"/>
              <a:t> bilinir.</a:t>
            </a:r>
          </a:p>
          <a:p>
            <a:pPr algn="just"/>
            <a:r>
              <a:rPr lang="tr-TR" sz="2000" dirty="0"/>
              <a:t>Bağırsak mukozasından başka karaciğer, dalak ve kemik iliğinde bulunan </a:t>
            </a:r>
            <a:r>
              <a:rPr lang="tr-TR" sz="2000" dirty="0" err="1"/>
              <a:t>ferritin</a:t>
            </a:r>
            <a:r>
              <a:rPr lang="tr-TR" sz="2000" dirty="0"/>
              <a:t>, suda çözünen bir proteindir. </a:t>
            </a:r>
            <a:r>
              <a:rPr lang="tr-TR" sz="2000" dirty="0" err="1"/>
              <a:t>Ferritin</a:t>
            </a:r>
            <a:r>
              <a:rPr lang="tr-TR" sz="2000" dirty="0"/>
              <a:t>, bağırsak ve bu dokulardan başka plazmada da bulunur.</a:t>
            </a:r>
          </a:p>
          <a:p>
            <a:pPr algn="just"/>
            <a:endParaRPr lang="tr-TR" sz="2000" dirty="0"/>
          </a:p>
          <a:p>
            <a:pPr algn="just"/>
            <a:r>
              <a:rPr lang="tr-TR" sz="2000" dirty="0"/>
              <a:t>Demir emilimi oldukça yavaştır ve ancak günde birkaç mg kadar demir emilir. Demir emilimini, organizmanın demir gereksinimi belirler.</a:t>
            </a:r>
          </a:p>
          <a:p>
            <a:pPr algn="just"/>
            <a:endParaRPr lang="tr-TR" sz="2000" dirty="0"/>
          </a:p>
          <a:p>
            <a:pPr algn="just"/>
            <a:r>
              <a:rPr lang="tr-TR" sz="2000" dirty="0"/>
              <a:t>Tahıllarda bulunan </a:t>
            </a:r>
            <a:r>
              <a:rPr lang="tr-TR" sz="2000" dirty="0" err="1"/>
              <a:t>fitik</a:t>
            </a:r>
            <a:r>
              <a:rPr lang="tr-TR" sz="2000" dirty="0"/>
              <a:t> asit, demir ile reaksiyona girerek ince bağırsakta suda kolay çözünmeyen bileşiklerin oluşumuna neden olur. Fosfat ve oksalatlar da aynı şekilde demirle birleşip suda kolay çözünmeyen bileşikler oluşturarak emilimi engeller. </a:t>
            </a:r>
          </a:p>
        </p:txBody>
      </p:sp>
      <p:sp>
        <p:nvSpPr>
          <p:cNvPr id="3" name="Altbilgi Yer Tutucusu 2"/>
          <p:cNvSpPr>
            <a:spLocks noGrp="1"/>
          </p:cNvSpPr>
          <p:nvPr>
            <p:ph type="ftr" sz="quarter" idx="11"/>
          </p:nvPr>
        </p:nvSpPr>
        <p:spPr/>
        <p:txBody>
          <a:bodyPr/>
          <a:lstStyle/>
          <a:p>
            <a:r>
              <a:rPr lang="tr-TR" smtClean="0"/>
              <a:t>AÜ Fen Fkültesi Doç. Dr. Nurcan Acar</a:t>
            </a:r>
            <a:endParaRPr lang="tr-TR"/>
          </a:p>
        </p:txBody>
      </p:sp>
      <p:sp>
        <p:nvSpPr>
          <p:cNvPr id="4" name="Veri Yer Tutucusu 3"/>
          <p:cNvSpPr>
            <a:spLocks noGrp="1"/>
          </p:cNvSpPr>
          <p:nvPr>
            <p:ph type="dt" sz="half" idx="10"/>
          </p:nvPr>
        </p:nvSpPr>
        <p:spPr/>
        <p:txBody>
          <a:bodyPr/>
          <a:lstStyle/>
          <a:p>
            <a:fld id="{03267641-3405-46B1-920A-3DA259FF2DAD}" type="datetime1">
              <a:rPr lang="tr-TR" smtClean="0"/>
              <a:t>28.4.2020</a:t>
            </a:fld>
            <a:endParaRPr lang="tr-TR"/>
          </a:p>
        </p:txBody>
      </p:sp>
    </p:spTree>
    <p:extLst>
      <p:ext uri="{BB962C8B-B14F-4D97-AF65-F5344CB8AC3E}">
        <p14:creationId xmlns:p14="http://schemas.microsoft.com/office/powerpoint/2010/main" val="3494150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128963" y="356616"/>
            <a:ext cx="8540496" cy="5597039"/>
          </a:xfrm>
          <a:prstGeom prst="rect">
            <a:avLst/>
          </a:prstGeom>
        </p:spPr>
        <p:txBody>
          <a:bodyPr wrap="square">
            <a:spAutoFit/>
          </a:bodyPr>
          <a:lstStyle/>
          <a:p>
            <a:r>
              <a:rPr lang="tr-TR" dirty="0"/>
              <a:t>Buna karşın vücutta demir depoları boşaldığında, alyuvar oluşumu arttığında ve anemi durumunda, demir emilimi artar ve birkaç katına çıkabilir.</a:t>
            </a:r>
          </a:p>
          <a:p>
            <a:endParaRPr lang="tr-TR" dirty="0"/>
          </a:p>
          <a:p>
            <a:r>
              <a:rPr lang="tr-TR" dirty="0"/>
              <a:t>Demir, ince bağırsaktan emildikten sonra hızla kana geçer. Burada </a:t>
            </a:r>
            <a:r>
              <a:rPr lang="tr-TR" dirty="0" err="1"/>
              <a:t>apotransferrine</a:t>
            </a:r>
            <a:r>
              <a:rPr lang="tr-TR" dirty="0"/>
              <a:t> bağlanarak transferini yapar ve kana geçer. Demir, plazmadaki </a:t>
            </a:r>
            <a:r>
              <a:rPr lang="tr-TR" dirty="0" err="1"/>
              <a:t>transferrin</a:t>
            </a:r>
            <a:r>
              <a:rPr lang="tr-TR" dirty="0"/>
              <a:t> ile vücudun gereksinim duyulan bölgesine taşınır. Plazmada bulunan </a:t>
            </a:r>
            <a:r>
              <a:rPr lang="tr-TR" dirty="0" err="1">
                <a:solidFill>
                  <a:schemeClr val="accent6">
                    <a:lumMod val="75000"/>
                  </a:schemeClr>
                </a:solidFill>
              </a:rPr>
              <a:t>transferrinin</a:t>
            </a:r>
            <a:r>
              <a:rPr lang="tr-TR" dirty="0">
                <a:solidFill>
                  <a:schemeClr val="accent6">
                    <a:lumMod val="75000"/>
                  </a:schemeClr>
                </a:solidFill>
              </a:rPr>
              <a:t> taşıyabileceği en fazla demir miktarına "demir bağlama kapasitesi" denir.</a:t>
            </a:r>
          </a:p>
          <a:p>
            <a:endParaRPr lang="tr-TR" dirty="0"/>
          </a:p>
          <a:p>
            <a:r>
              <a:rPr lang="tr-TR" dirty="0" err="1">
                <a:solidFill>
                  <a:srgbClr val="00B0F0"/>
                </a:solidFill>
              </a:rPr>
              <a:t>Transferrin</a:t>
            </a:r>
            <a:r>
              <a:rPr lang="tr-TR" dirty="0"/>
              <a:t> molekülü kemik iliğindeki </a:t>
            </a:r>
            <a:r>
              <a:rPr lang="tr-TR" dirty="0" err="1"/>
              <a:t>eritroblastların</a:t>
            </a:r>
            <a:r>
              <a:rPr lang="tr-TR" dirty="0"/>
              <a:t> (genç alyuvarlar) zarındaki reseptörlere güçlü bir biçimde bağlanır ve bağlı demirle birlikte </a:t>
            </a:r>
            <a:r>
              <a:rPr lang="tr-TR" dirty="0" err="1"/>
              <a:t>eritroblastların</a:t>
            </a:r>
            <a:r>
              <a:rPr lang="tr-TR" dirty="0"/>
              <a:t> içine </a:t>
            </a:r>
            <a:r>
              <a:rPr lang="tr-TR" dirty="0" err="1"/>
              <a:t>endositoz</a:t>
            </a:r>
            <a:r>
              <a:rPr lang="tr-TR" dirty="0"/>
              <a:t> ile taşınır. Burada </a:t>
            </a:r>
            <a:r>
              <a:rPr lang="tr-TR" dirty="0" err="1"/>
              <a:t>transferrinin</a:t>
            </a:r>
            <a:r>
              <a:rPr lang="tr-TR" dirty="0"/>
              <a:t>, demirini, hem oluşumunun gerçekleştiği mitokondrilere doğrudan bırakır hem de hemoglobin oluşur.</a:t>
            </a:r>
          </a:p>
          <a:p>
            <a:endParaRPr lang="tr-TR" dirty="0"/>
          </a:p>
          <a:p>
            <a:r>
              <a:rPr lang="tr-TR" dirty="0"/>
              <a:t>Alyuvarlar ömürlerini tamamlayıp yıkıldıktan sonra buradaki demir, kemik iliği, dalak ve karaciğerdeki </a:t>
            </a:r>
            <a:r>
              <a:rPr lang="tr-TR" dirty="0" err="1"/>
              <a:t>monosit</a:t>
            </a:r>
            <a:r>
              <a:rPr lang="tr-TR" dirty="0"/>
              <a:t> ve </a:t>
            </a:r>
            <a:r>
              <a:rPr lang="tr-TR" dirty="0" err="1"/>
              <a:t>makrofajlarda</a:t>
            </a:r>
            <a:r>
              <a:rPr lang="tr-TR" dirty="0"/>
              <a:t> tutulur. Burada serbest demir ayrılır ve başlıca </a:t>
            </a:r>
            <a:r>
              <a:rPr lang="tr-TR" dirty="0" err="1"/>
              <a:t>ferritin</a:t>
            </a:r>
            <a:r>
              <a:rPr lang="tr-TR" dirty="0"/>
              <a:t> havuzunda depolanır, ya da kemik iliğine giderek yeni alyuvarın oluşumunda kullanılır. </a:t>
            </a:r>
          </a:p>
        </p:txBody>
      </p:sp>
      <p:sp>
        <p:nvSpPr>
          <p:cNvPr id="3" name="Altbilgi Yer Tutucusu 2"/>
          <p:cNvSpPr>
            <a:spLocks noGrp="1"/>
          </p:cNvSpPr>
          <p:nvPr>
            <p:ph type="ftr" sz="quarter" idx="11"/>
          </p:nvPr>
        </p:nvSpPr>
        <p:spPr/>
        <p:txBody>
          <a:bodyPr/>
          <a:lstStyle/>
          <a:p>
            <a:r>
              <a:rPr lang="tr-TR" smtClean="0"/>
              <a:t>AÜ Fen Fkültesi Doç. Dr. Nurcan Acar</a:t>
            </a:r>
            <a:endParaRPr lang="tr-TR"/>
          </a:p>
        </p:txBody>
      </p:sp>
      <p:sp>
        <p:nvSpPr>
          <p:cNvPr id="4" name="Veri Yer Tutucusu 3"/>
          <p:cNvSpPr>
            <a:spLocks noGrp="1"/>
          </p:cNvSpPr>
          <p:nvPr>
            <p:ph type="dt" sz="half" idx="10"/>
          </p:nvPr>
        </p:nvSpPr>
        <p:spPr/>
        <p:txBody>
          <a:bodyPr/>
          <a:lstStyle/>
          <a:p>
            <a:fld id="{B7E2B20F-7058-4933-929F-E7DEDF816284}" type="datetime1">
              <a:rPr lang="tr-TR" smtClean="0"/>
              <a:t>28.4.2020</a:t>
            </a:fld>
            <a:endParaRPr lang="tr-TR"/>
          </a:p>
        </p:txBody>
      </p:sp>
    </p:spTree>
    <p:extLst>
      <p:ext uri="{BB962C8B-B14F-4D97-AF65-F5344CB8AC3E}">
        <p14:creationId xmlns:p14="http://schemas.microsoft.com/office/powerpoint/2010/main" val="14549229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660358" y="191061"/>
            <a:ext cx="10382290" cy="5909310"/>
          </a:xfrm>
          <a:prstGeom prst="rect">
            <a:avLst/>
          </a:prstGeom>
        </p:spPr>
        <p:txBody>
          <a:bodyPr wrap="square">
            <a:spAutoFit/>
          </a:bodyPr>
          <a:lstStyle/>
          <a:p>
            <a:r>
              <a:rPr lang="tr-TR" sz="2000" dirty="0">
                <a:solidFill>
                  <a:schemeClr val="accent6"/>
                </a:solidFill>
              </a:rPr>
              <a:t>ORGANİZMADA DEMİR DEPO YERLERİ</a:t>
            </a:r>
          </a:p>
          <a:p>
            <a:r>
              <a:rPr lang="tr-TR" sz="2000" dirty="0"/>
              <a:t>Vücutta başlıca demir depo </a:t>
            </a:r>
            <a:r>
              <a:rPr lang="tr-TR" sz="2000" dirty="0" err="1"/>
              <a:t>eilen</a:t>
            </a:r>
            <a:r>
              <a:rPr lang="tr-TR" sz="2000" dirty="0"/>
              <a:t> yerler, karaciğer, dalak, bağırsak mukozası ve kemik iliğidir. Bunları, böbrek, kalp, iskelet kasları ve beyin izler. Depo moleküllerinin en önemli şekli ise </a:t>
            </a:r>
            <a:r>
              <a:rPr lang="tr-TR" sz="2000" dirty="0" err="1"/>
              <a:t>ferritindir</a:t>
            </a:r>
            <a:r>
              <a:rPr lang="tr-TR" sz="2000" dirty="0"/>
              <a:t>. </a:t>
            </a:r>
            <a:r>
              <a:rPr lang="tr-TR" sz="2000" dirty="0" err="1"/>
              <a:t>Hemosiderin</a:t>
            </a:r>
            <a:r>
              <a:rPr lang="tr-TR" sz="2000" dirty="0"/>
              <a:t> ise az olduğu için önemsizdir.</a:t>
            </a:r>
          </a:p>
          <a:p>
            <a:endParaRPr lang="tr-TR" sz="2000" dirty="0"/>
          </a:p>
          <a:p>
            <a:r>
              <a:rPr lang="tr-TR" sz="2000" dirty="0"/>
              <a:t>Kandaki fazla demir, vücudun tüm hücrelerinde, özellikle karaciğer </a:t>
            </a:r>
            <a:r>
              <a:rPr lang="tr-TR" sz="2000" dirty="0" err="1"/>
              <a:t>hepatositlerinde</a:t>
            </a:r>
            <a:r>
              <a:rPr lang="tr-TR" sz="2000" dirty="0"/>
              <a:t>, daha az </a:t>
            </a:r>
            <a:r>
              <a:rPr lang="tr-TR" sz="2000" dirty="0" smtClean="0"/>
              <a:t>olarak da </a:t>
            </a:r>
            <a:r>
              <a:rPr lang="tr-TR" sz="2000" dirty="0"/>
              <a:t>kemik iliğinin </a:t>
            </a:r>
            <a:r>
              <a:rPr lang="tr-TR" sz="2000" dirty="0" err="1"/>
              <a:t>retiküloendotelyal</a:t>
            </a:r>
            <a:r>
              <a:rPr lang="tr-TR" sz="2000" dirty="0"/>
              <a:t> hücrelerinde birikir. Hücre sitoplazmasında demir, </a:t>
            </a:r>
            <a:r>
              <a:rPr lang="tr-TR" sz="2000" dirty="0" err="1"/>
              <a:t>apoferritin</a:t>
            </a:r>
            <a:r>
              <a:rPr lang="tr-TR" sz="2000" dirty="0"/>
              <a:t> ile bağlanarak </a:t>
            </a:r>
            <a:r>
              <a:rPr lang="tr-TR" sz="2000" dirty="0" err="1"/>
              <a:t>ferritini</a:t>
            </a:r>
            <a:r>
              <a:rPr lang="tr-TR" sz="2000" dirty="0"/>
              <a:t> yapar ve dokulardaki başlıca demiri oluşturur. Böylece demir, büyük oranda depolarda </a:t>
            </a:r>
            <a:r>
              <a:rPr lang="tr-TR" sz="2000" dirty="0" err="1"/>
              <a:t>ferritin</a:t>
            </a:r>
            <a:r>
              <a:rPr lang="tr-TR" sz="2000" dirty="0"/>
              <a:t> şeklinde depo edilir. Bu nedenle </a:t>
            </a:r>
            <a:r>
              <a:rPr lang="tr-TR" sz="2000" dirty="0" err="1"/>
              <a:t>ferritin</a:t>
            </a:r>
            <a:r>
              <a:rPr lang="tr-TR" sz="2000" dirty="0"/>
              <a:t> şeklinde depolanan demire "depo demir" adı verilir. </a:t>
            </a:r>
            <a:r>
              <a:rPr lang="tr-TR" sz="2000" dirty="0" err="1"/>
              <a:t>Ferritin</a:t>
            </a:r>
            <a:r>
              <a:rPr lang="tr-TR" sz="2000" dirty="0"/>
              <a:t> molekülü, 4500 kadar demir atomu içerebilir. </a:t>
            </a:r>
            <a:r>
              <a:rPr lang="tr-TR" sz="2000" dirty="0" err="1"/>
              <a:t>Ferritinde</a:t>
            </a:r>
            <a:r>
              <a:rPr lang="tr-TR" sz="2000" dirty="0"/>
              <a:t> iki demir bağlama bölgesi vardır. Normal koşullarda %35'i demirle doymuş haldedir.</a:t>
            </a:r>
          </a:p>
          <a:p>
            <a:endParaRPr lang="tr-TR" sz="2000" dirty="0"/>
          </a:p>
          <a:p>
            <a:r>
              <a:rPr lang="tr-TR" sz="2000" dirty="0"/>
              <a:t>Kandaki fazla demirin çok az bir kısmı ise, karaciğer, dalak ve kemik iliğinde </a:t>
            </a:r>
            <a:r>
              <a:rPr lang="tr-TR" sz="2000" dirty="0" err="1">
                <a:solidFill>
                  <a:srgbClr val="00B0F0"/>
                </a:solidFill>
              </a:rPr>
              <a:t>hemosiderin</a:t>
            </a:r>
            <a:r>
              <a:rPr lang="tr-TR" sz="2000" dirty="0"/>
              <a:t> şeklinde depo edilir. </a:t>
            </a:r>
            <a:r>
              <a:rPr lang="tr-TR" sz="2000" dirty="0" err="1">
                <a:solidFill>
                  <a:srgbClr val="00B0F0"/>
                </a:solidFill>
              </a:rPr>
              <a:t>Hemosiderin</a:t>
            </a:r>
            <a:r>
              <a:rPr lang="tr-TR" sz="2000" dirty="0">
                <a:solidFill>
                  <a:srgbClr val="00B0F0"/>
                </a:solidFill>
              </a:rPr>
              <a:t>,</a:t>
            </a:r>
            <a:r>
              <a:rPr lang="tr-TR" sz="2000" dirty="0"/>
              <a:t> fizyolojik koşullarsa, kemik iliği, dalak ve karaciğerdeki </a:t>
            </a:r>
            <a:r>
              <a:rPr lang="tr-TR" sz="2000" dirty="0" err="1"/>
              <a:t>retiküloendotelyal</a:t>
            </a:r>
            <a:r>
              <a:rPr lang="tr-TR" sz="2000" dirty="0"/>
              <a:t> hücrelerde, patolojik olarak ise hemen bütün beden hücrelerinde bulunan, depolanmış demir molekülleridir. </a:t>
            </a:r>
            <a:r>
              <a:rPr lang="tr-TR" sz="2000" dirty="0">
                <a:solidFill>
                  <a:srgbClr val="FF0000"/>
                </a:solidFill>
              </a:rPr>
              <a:t>Fazla miktardaki </a:t>
            </a:r>
            <a:r>
              <a:rPr lang="tr-TR" sz="2000" dirty="0" err="1">
                <a:solidFill>
                  <a:srgbClr val="00B0F0"/>
                </a:solidFill>
              </a:rPr>
              <a:t>hemosiderin</a:t>
            </a:r>
            <a:r>
              <a:rPr lang="tr-TR" sz="2000" dirty="0">
                <a:solidFill>
                  <a:srgbClr val="00B0F0"/>
                </a:solidFill>
              </a:rPr>
              <a:t>,</a:t>
            </a:r>
            <a:r>
              <a:rPr lang="tr-TR" sz="2000" dirty="0">
                <a:solidFill>
                  <a:srgbClr val="FF0000"/>
                </a:solidFill>
              </a:rPr>
              <a:t> dokuları yıkıma uğratarak </a:t>
            </a:r>
            <a:r>
              <a:rPr lang="tr-TR" sz="2000" dirty="0" err="1">
                <a:solidFill>
                  <a:srgbClr val="FF0000"/>
                </a:solidFill>
              </a:rPr>
              <a:t>hemokromatoza</a:t>
            </a:r>
            <a:r>
              <a:rPr lang="tr-TR" sz="2000" dirty="0">
                <a:solidFill>
                  <a:srgbClr val="FF0000"/>
                </a:solidFill>
              </a:rPr>
              <a:t> neden olur.</a:t>
            </a:r>
          </a:p>
          <a:p>
            <a:endParaRPr lang="tr-TR" dirty="0"/>
          </a:p>
        </p:txBody>
      </p:sp>
      <p:sp>
        <p:nvSpPr>
          <p:cNvPr id="3" name="Altbilgi Yer Tutucusu 2"/>
          <p:cNvSpPr>
            <a:spLocks noGrp="1"/>
          </p:cNvSpPr>
          <p:nvPr>
            <p:ph type="ftr" sz="quarter" idx="11"/>
          </p:nvPr>
        </p:nvSpPr>
        <p:spPr/>
        <p:txBody>
          <a:bodyPr/>
          <a:lstStyle/>
          <a:p>
            <a:r>
              <a:rPr lang="tr-TR" smtClean="0"/>
              <a:t>AÜ Fen Fkültesi Doç. Dr. Nurcan Acar</a:t>
            </a:r>
            <a:endParaRPr lang="tr-TR"/>
          </a:p>
        </p:txBody>
      </p:sp>
      <p:sp>
        <p:nvSpPr>
          <p:cNvPr id="4" name="Veri Yer Tutucusu 3"/>
          <p:cNvSpPr>
            <a:spLocks noGrp="1"/>
          </p:cNvSpPr>
          <p:nvPr>
            <p:ph type="dt" sz="half" idx="10"/>
          </p:nvPr>
        </p:nvSpPr>
        <p:spPr/>
        <p:txBody>
          <a:bodyPr/>
          <a:lstStyle/>
          <a:p>
            <a:fld id="{44482463-AA04-46B7-823A-A3F4BBED25EA}" type="datetime1">
              <a:rPr lang="tr-TR" smtClean="0"/>
              <a:t>28.4.2020</a:t>
            </a:fld>
            <a:endParaRPr lang="tr-TR"/>
          </a:p>
        </p:txBody>
      </p:sp>
    </p:spTree>
    <p:extLst>
      <p:ext uri="{BB962C8B-B14F-4D97-AF65-F5344CB8AC3E}">
        <p14:creationId xmlns:p14="http://schemas.microsoft.com/office/powerpoint/2010/main" val="21853230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737360" y="889844"/>
            <a:ext cx="9262872" cy="3416320"/>
          </a:xfrm>
          <a:prstGeom prst="rect">
            <a:avLst/>
          </a:prstGeom>
        </p:spPr>
        <p:txBody>
          <a:bodyPr wrap="square">
            <a:spAutoFit/>
          </a:bodyPr>
          <a:lstStyle/>
          <a:p>
            <a:r>
              <a:rPr lang="tr-TR" dirty="0">
                <a:solidFill>
                  <a:schemeClr val="accent6"/>
                </a:solidFill>
              </a:rPr>
              <a:t>DEMİRİN ORGANİZMADAN ATILIMI</a:t>
            </a:r>
          </a:p>
          <a:p>
            <a:endParaRPr lang="tr-TR" dirty="0"/>
          </a:p>
          <a:p>
            <a:r>
              <a:rPr lang="tr-TR" dirty="0"/>
              <a:t>Organizmada demir, çok ekonomik bir şekilde kullanılır. </a:t>
            </a:r>
            <a:endParaRPr lang="tr-TR" dirty="0" smtClean="0"/>
          </a:p>
          <a:p>
            <a:r>
              <a:rPr lang="tr-TR" dirty="0" smtClean="0"/>
              <a:t>Dışarı </a:t>
            </a:r>
            <a:r>
              <a:rPr lang="tr-TR" dirty="0"/>
              <a:t>atılması oldukça sınırlı olduğundan, demir yetersizliği yavaş yavaş gelişir. Besinlerle alınan, ince bağırsaktan emilen demir yetersiz olduğunda, ya da gebelik, </a:t>
            </a:r>
            <a:r>
              <a:rPr lang="tr-TR" dirty="0" err="1"/>
              <a:t>süregen</a:t>
            </a:r>
            <a:r>
              <a:rPr lang="tr-TR" dirty="0"/>
              <a:t> (Kronik) enfeksiyonlar ve kanama gibi durumlarda, demir yetersizliği oluşur ve demir gereksinimi artar. Demir başlıca bağırsaklardan atılır ve insanda her gün dışkı ile çıkarılan demir miktarı 1 mg kadardır. İnce bağırsak hücrelerinde </a:t>
            </a:r>
            <a:r>
              <a:rPr lang="tr-TR" dirty="0" err="1"/>
              <a:t>ferritine</a:t>
            </a:r>
            <a:r>
              <a:rPr lang="tr-TR" dirty="0"/>
              <a:t> bağlı demir bu hücrelerin yaşamları sona erdiğinde bağırsağa dökülmesi ile birlikte yitirilir ve dışkı ile atılır.</a:t>
            </a:r>
          </a:p>
          <a:p>
            <a:r>
              <a:rPr lang="tr-TR" dirty="0"/>
              <a:t>Kanama durumunda yitirilen demir miktarı artar. Kadınlarda ise </a:t>
            </a:r>
            <a:r>
              <a:rPr lang="tr-TR" dirty="0" err="1"/>
              <a:t>menstruasyon</a:t>
            </a:r>
            <a:r>
              <a:rPr lang="tr-TR" dirty="0"/>
              <a:t>, gebelik, doğum ve </a:t>
            </a:r>
            <a:r>
              <a:rPr lang="tr-TR" dirty="0" err="1"/>
              <a:t>laktasyon</a:t>
            </a:r>
            <a:r>
              <a:rPr lang="tr-TR" dirty="0"/>
              <a:t> (Süt verme) nedeni ile yitirilen demir miktarı artar. </a:t>
            </a:r>
          </a:p>
        </p:txBody>
      </p:sp>
      <p:sp>
        <p:nvSpPr>
          <p:cNvPr id="3" name="Altbilgi Yer Tutucusu 2"/>
          <p:cNvSpPr>
            <a:spLocks noGrp="1"/>
          </p:cNvSpPr>
          <p:nvPr>
            <p:ph type="ftr" sz="quarter" idx="11"/>
          </p:nvPr>
        </p:nvSpPr>
        <p:spPr/>
        <p:txBody>
          <a:bodyPr/>
          <a:lstStyle/>
          <a:p>
            <a:r>
              <a:rPr lang="tr-TR" smtClean="0"/>
              <a:t>AÜ Fen Fkültesi Doç. Dr. Nurcan Acar</a:t>
            </a:r>
            <a:endParaRPr lang="tr-TR"/>
          </a:p>
        </p:txBody>
      </p:sp>
      <p:sp>
        <p:nvSpPr>
          <p:cNvPr id="4" name="Veri Yer Tutucusu 3"/>
          <p:cNvSpPr>
            <a:spLocks noGrp="1"/>
          </p:cNvSpPr>
          <p:nvPr>
            <p:ph type="dt" sz="half" idx="10"/>
          </p:nvPr>
        </p:nvSpPr>
        <p:spPr/>
        <p:txBody>
          <a:bodyPr/>
          <a:lstStyle/>
          <a:p>
            <a:fld id="{22C8910B-7741-4F55-A848-AABD3A2899B6}" type="datetime1">
              <a:rPr lang="tr-TR" smtClean="0"/>
              <a:t>28.4.2020</a:t>
            </a:fld>
            <a:endParaRPr lang="tr-TR"/>
          </a:p>
        </p:txBody>
      </p:sp>
    </p:spTree>
    <p:extLst>
      <p:ext uri="{BB962C8B-B14F-4D97-AF65-F5344CB8AC3E}">
        <p14:creationId xmlns:p14="http://schemas.microsoft.com/office/powerpoint/2010/main" val="736999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80560" y="1174287"/>
            <a:ext cx="4178807" cy="3993026"/>
          </a:xfrm>
          <a:prstGeom prst="rect">
            <a:avLst/>
          </a:prstGeom>
        </p:spPr>
      </p:pic>
      <p:sp>
        <p:nvSpPr>
          <p:cNvPr id="5" name="Metin kutusu 4"/>
          <p:cNvSpPr txBox="1"/>
          <p:nvPr/>
        </p:nvSpPr>
        <p:spPr>
          <a:xfrm>
            <a:off x="2240280" y="484632"/>
            <a:ext cx="9116568" cy="646331"/>
          </a:xfrm>
          <a:prstGeom prst="rect">
            <a:avLst/>
          </a:prstGeom>
          <a:noFill/>
        </p:spPr>
        <p:txBody>
          <a:bodyPr wrap="square" rtlCol="0">
            <a:spAutoFit/>
          </a:bodyPr>
          <a:lstStyle/>
          <a:p>
            <a:r>
              <a:rPr lang="tr-TR" dirty="0" smtClean="0"/>
              <a:t>Kanın temel yapısını oluşturan ve kırmızı rengini veren Hem grubu Demir kompleksi</a:t>
            </a:r>
            <a:endParaRPr lang="tr-TR" dirty="0"/>
          </a:p>
        </p:txBody>
      </p:sp>
      <p:sp>
        <p:nvSpPr>
          <p:cNvPr id="2" name="Altbilgi Yer Tutucusu 1"/>
          <p:cNvSpPr>
            <a:spLocks noGrp="1"/>
          </p:cNvSpPr>
          <p:nvPr>
            <p:ph type="ftr" sz="quarter" idx="11"/>
          </p:nvPr>
        </p:nvSpPr>
        <p:spPr/>
        <p:txBody>
          <a:bodyPr/>
          <a:lstStyle/>
          <a:p>
            <a:r>
              <a:rPr lang="tr-TR" smtClean="0"/>
              <a:t>AÜ Fen Fkültesi Doç. Dr. Nurcan Acar</a:t>
            </a:r>
            <a:endParaRPr lang="tr-TR"/>
          </a:p>
        </p:txBody>
      </p:sp>
      <p:sp>
        <p:nvSpPr>
          <p:cNvPr id="3" name="Veri Yer Tutucusu 2"/>
          <p:cNvSpPr>
            <a:spLocks noGrp="1"/>
          </p:cNvSpPr>
          <p:nvPr>
            <p:ph type="dt" sz="half" idx="10"/>
          </p:nvPr>
        </p:nvSpPr>
        <p:spPr/>
        <p:txBody>
          <a:bodyPr/>
          <a:lstStyle/>
          <a:p>
            <a:fld id="{DFD05701-60CC-4306-8528-DD649437B2C9}" type="datetime1">
              <a:rPr lang="tr-TR" smtClean="0"/>
              <a:t>28.4.2020</a:t>
            </a:fld>
            <a:endParaRPr lang="tr-TR"/>
          </a:p>
        </p:txBody>
      </p:sp>
    </p:spTree>
    <p:extLst>
      <p:ext uri="{BB962C8B-B14F-4D97-AF65-F5344CB8AC3E}">
        <p14:creationId xmlns:p14="http://schemas.microsoft.com/office/powerpoint/2010/main" val="4204238473"/>
      </p:ext>
    </p:extLst>
  </p:cSld>
  <p:clrMapOvr>
    <a:masterClrMapping/>
  </p:clrMapOvr>
</p:sld>
</file>

<file path=ppt/theme/theme1.xml><?xml version="1.0" encoding="utf-8"?>
<a:theme xmlns:a="http://schemas.openxmlformats.org/drawingml/2006/main" name="Duman">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326</TotalTime>
  <Words>1675</Words>
  <Application>Microsoft Office PowerPoint</Application>
  <PresentationFormat>Geniş ekran</PresentationFormat>
  <Paragraphs>154</Paragraphs>
  <Slides>14</Slides>
  <Notes>2</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14</vt:i4>
      </vt:variant>
    </vt:vector>
  </HeadingPairs>
  <TitlesOfParts>
    <vt:vector size="19" baseType="lpstr">
      <vt:lpstr>Arial</vt:lpstr>
      <vt:lpstr>Calibri</vt:lpstr>
      <vt:lpstr>Century Gothic</vt:lpstr>
      <vt:lpstr>Wingdings 3</vt:lpstr>
      <vt:lpstr>Duman</vt:lpstr>
      <vt:lpstr>KONU: DEMİR in Canlılardaki önemi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nuracar54@outlook.com</dc:creator>
  <cp:lastModifiedBy>nuracar54@outlook.com</cp:lastModifiedBy>
  <cp:revision>36</cp:revision>
  <dcterms:created xsi:type="dcterms:W3CDTF">2020-03-23T21:16:33Z</dcterms:created>
  <dcterms:modified xsi:type="dcterms:W3CDTF">2020-04-28T19:41:03Z</dcterms:modified>
</cp:coreProperties>
</file>