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11" autoAdjust="0"/>
    <p:restoredTop sz="92166"/>
  </p:normalViewPr>
  <p:slideViewPr>
    <p:cSldViewPr snapToGrid="0">
      <p:cViewPr varScale="1">
        <p:scale>
          <a:sx n="99" d="100"/>
          <a:sy n="99" d="100"/>
        </p:scale>
        <p:origin x="2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A32E711F-07F8-4F4E-BD03-48B0DC793809}" type="datetimeFigureOut">
              <a:rPr lang="en-US" smtClean="0"/>
              <a:t>11/4/19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E115380-ABDB-42B7-A697-34A4B4730ABD}" type="slidenum">
              <a:rPr lang="en-US" smtClean="0"/>
              <a:t>‹#›</a:t>
            </a:fld>
            <a:endParaRPr lang="en-US"/>
          </a:p>
        </p:txBody>
      </p:sp>
    </p:spTree>
    <p:extLst>
      <p:ext uri="{BB962C8B-B14F-4D97-AF65-F5344CB8AC3E}">
        <p14:creationId xmlns:p14="http://schemas.microsoft.com/office/powerpoint/2010/main" val="244204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A32E711F-07F8-4F4E-BD03-48B0DC793809}" type="datetimeFigureOut">
              <a:rPr lang="en-US" smtClean="0"/>
              <a:t>11/4/19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E115380-ABDB-42B7-A697-34A4B4730ABD}" type="slidenum">
              <a:rPr lang="en-US" smtClean="0"/>
              <a:t>‹#›</a:t>
            </a:fld>
            <a:endParaRPr lang="en-US"/>
          </a:p>
        </p:txBody>
      </p:sp>
    </p:spTree>
    <p:extLst>
      <p:ext uri="{BB962C8B-B14F-4D97-AF65-F5344CB8AC3E}">
        <p14:creationId xmlns:p14="http://schemas.microsoft.com/office/powerpoint/2010/main" val="317563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A32E711F-07F8-4F4E-BD03-48B0DC793809}" type="datetimeFigureOut">
              <a:rPr lang="en-US" smtClean="0"/>
              <a:t>11/4/19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E115380-ABDB-42B7-A697-34A4B4730ABD}" type="slidenum">
              <a:rPr lang="en-US" smtClean="0"/>
              <a:t>‹#›</a:t>
            </a:fld>
            <a:endParaRPr lang="en-US"/>
          </a:p>
        </p:txBody>
      </p:sp>
    </p:spTree>
    <p:extLst>
      <p:ext uri="{BB962C8B-B14F-4D97-AF65-F5344CB8AC3E}">
        <p14:creationId xmlns:p14="http://schemas.microsoft.com/office/powerpoint/2010/main" val="1277613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A32E711F-07F8-4F4E-BD03-48B0DC793809}" type="datetimeFigureOut">
              <a:rPr lang="en-US" smtClean="0"/>
              <a:t>11/4/19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E115380-ABDB-42B7-A697-34A4B4730ABD}" type="slidenum">
              <a:rPr lang="en-US" smtClean="0"/>
              <a:t>‹#›</a:t>
            </a:fld>
            <a:endParaRPr lang="en-US"/>
          </a:p>
        </p:txBody>
      </p:sp>
    </p:spTree>
    <p:extLst>
      <p:ext uri="{BB962C8B-B14F-4D97-AF65-F5344CB8AC3E}">
        <p14:creationId xmlns:p14="http://schemas.microsoft.com/office/powerpoint/2010/main" val="111389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32E711F-07F8-4F4E-BD03-48B0DC793809}" type="datetimeFigureOut">
              <a:rPr lang="en-US" smtClean="0"/>
              <a:t>11/4/19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E115380-ABDB-42B7-A697-34A4B4730ABD}" type="slidenum">
              <a:rPr lang="en-US" smtClean="0"/>
              <a:t>‹#›</a:t>
            </a:fld>
            <a:endParaRPr lang="en-US"/>
          </a:p>
        </p:txBody>
      </p:sp>
    </p:spTree>
    <p:extLst>
      <p:ext uri="{BB962C8B-B14F-4D97-AF65-F5344CB8AC3E}">
        <p14:creationId xmlns:p14="http://schemas.microsoft.com/office/powerpoint/2010/main" val="1441313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A32E711F-07F8-4F4E-BD03-48B0DC793809}" type="datetimeFigureOut">
              <a:rPr lang="en-US" smtClean="0"/>
              <a:t>11/4/19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8E115380-ABDB-42B7-A697-34A4B4730ABD}" type="slidenum">
              <a:rPr lang="en-US" smtClean="0"/>
              <a:t>‹#›</a:t>
            </a:fld>
            <a:endParaRPr lang="en-US"/>
          </a:p>
        </p:txBody>
      </p:sp>
    </p:spTree>
    <p:extLst>
      <p:ext uri="{BB962C8B-B14F-4D97-AF65-F5344CB8AC3E}">
        <p14:creationId xmlns:p14="http://schemas.microsoft.com/office/powerpoint/2010/main" val="1401250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A32E711F-07F8-4F4E-BD03-48B0DC793809}" type="datetimeFigureOut">
              <a:rPr lang="en-US" smtClean="0"/>
              <a:t>11/4/19</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8E115380-ABDB-42B7-A697-34A4B4730ABD}" type="slidenum">
              <a:rPr lang="en-US" smtClean="0"/>
              <a:t>‹#›</a:t>
            </a:fld>
            <a:endParaRPr lang="en-US"/>
          </a:p>
        </p:txBody>
      </p:sp>
    </p:spTree>
    <p:extLst>
      <p:ext uri="{BB962C8B-B14F-4D97-AF65-F5344CB8AC3E}">
        <p14:creationId xmlns:p14="http://schemas.microsoft.com/office/powerpoint/2010/main" val="338139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A32E711F-07F8-4F4E-BD03-48B0DC793809}" type="datetimeFigureOut">
              <a:rPr lang="en-US" smtClean="0"/>
              <a:t>11/4/19</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8E115380-ABDB-42B7-A697-34A4B4730ABD}" type="slidenum">
              <a:rPr lang="en-US" smtClean="0"/>
              <a:t>‹#›</a:t>
            </a:fld>
            <a:endParaRPr lang="en-US"/>
          </a:p>
        </p:txBody>
      </p:sp>
    </p:spTree>
    <p:extLst>
      <p:ext uri="{BB962C8B-B14F-4D97-AF65-F5344CB8AC3E}">
        <p14:creationId xmlns:p14="http://schemas.microsoft.com/office/powerpoint/2010/main" val="193867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32E711F-07F8-4F4E-BD03-48B0DC793809}" type="datetimeFigureOut">
              <a:rPr lang="en-US" smtClean="0"/>
              <a:t>11/4/19</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8E115380-ABDB-42B7-A697-34A4B4730ABD}" type="slidenum">
              <a:rPr lang="en-US" smtClean="0"/>
              <a:t>‹#›</a:t>
            </a:fld>
            <a:endParaRPr lang="en-US"/>
          </a:p>
        </p:txBody>
      </p:sp>
    </p:spTree>
    <p:extLst>
      <p:ext uri="{BB962C8B-B14F-4D97-AF65-F5344CB8AC3E}">
        <p14:creationId xmlns:p14="http://schemas.microsoft.com/office/powerpoint/2010/main" val="1900991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32E711F-07F8-4F4E-BD03-48B0DC793809}" type="datetimeFigureOut">
              <a:rPr lang="en-US" smtClean="0"/>
              <a:t>11/4/19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8E115380-ABDB-42B7-A697-34A4B4730ABD}" type="slidenum">
              <a:rPr lang="en-US" smtClean="0"/>
              <a:t>‹#›</a:t>
            </a:fld>
            <a:endParaRPr lang="en-US"/>
          </a:p>
        </p:txBody>
      </p:sp>
    </p:spTree>
    <p:extLst>
      <p:ext uri="{BB962C8B-B14F-4D97-AF65-F5344CB8AC3E}">
        <p14:creationId xmlns:p14="http://schemas.microsoft.com/office/powerpoint/2010/main" val="4182418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32E711F-07F8-4F4E-BD03-48B0DC793809}" type="datetimeFigureOut">
              <a:rPr lang="en-US" smtClean="0"/>
              <a:t>11/4/19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8E115380-ABDB-42B7-A697-34A4B4730ABD}" type="slidenum">
              <a:rPr lang="en-US" smtClean="0"/>
              <a:t>‹#›</a:t>
            </a:fld>
            <a:endParaRPr lang="en-US"/>
          </a:p>
        </p:txBody>
      </p:sp>
    </p:spTree>
    <p:extLst>
      <p:ext uri="{BB962C8B-B14F-4D97-AF65-F5344CB8AC3E}">
        <p14:creationId xmlns:p14="http://schemas.microsoft.com/office/powerpoint/2010/main" val="25259329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E711F-07F8-4F4E-BD03-48B0DC793809}" type="datetimeFigureOut">
              <a:rPr lang="en-US" smtClean="0"/>
              <a:t>11/4/19</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15380-ABDB-42B7-A697-34A4B4730ABD}" type="slidenum">
              <a:rPr lang="en-US" smtClean="0"/>
              <a:t>‹#›</a:t>
            </a:fld>
            <a:endParaRPr lang="en-US"/>
          </a:p>
        </p:txBody>
      </p:sp>
    </p:spTree>
    <p:extLst>
      <p:ext uri="{BB962C8B-B14F-4D97-AF65-F5344CB8AC3E}">
        <p14:creationId xmlns:p14="http://schemas.microsoft.com/office/powerpoint/2010/main" val="2610270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smtClean="0"/>
              <a:t>ISI DEĞİŞTİRİCİLER </a:t>
            </a:r>
            <a:endParaRPr lang="en-US" b="1" dirty="0"/>
          </a:p>
        </p:txBody>
      </p:sp>
      <p:sp>
        <p:nvSpPr>
          <p:cNvPr id="3" name="Alt Başlık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4629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963894" y="395287"/>
            <a:ext cx="9617019" cy="4879954"/>
          </a:xfrm>
          <a:prstGeom prst="rect">
            <a:avLst/>
          </a:prstGeom>
        </p:spPr>
      </p:pic>
    </p:spTree>
    <p:extLst>
      <p:ext uri="{BB962C8B-B14F-4D97-AF65-F5344CB8AC3E}">
        <p14:creationId xmlns:p14="http://schemas.microsoft.com/office/powerpoint/2010/main" val="1590756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4029" y="464911"/>
            <a:ext cx="10515600" cy="4351338"/>
          </a:xfrm>
        </p:spPr>
        <p:txBody>
          <a:bodyPr/>
          <a:lstStyle/>
          <a:p>
            <a:pPr marL="0" indent="0">
              <a:buNone/>
            </a:pPr>
            <a:r>
              <a:rPr lang="en-US" b="1" i="1" dirty="0" smtClean="0">
                <a:solidFill>
                  <a:srgbClr val="FF0000"/>
                </a:solidFill>
              </a:rPr>
              <a:t>1. </a:t>
            </a:r>
            <a:r>
              <a:rPr lang="en-US" b="1" i="1" dirty="0" err="1" smtClean="0">
                <a:solidFill>
                  <a:srgbClr val="FF0000"/>
                </a:solidFill>
              </a:rPr>
              <a:t>Ürünün</a:t>
            </a:r>
            <a:r>
              <a:rPr lang="en-US" b="1" i="1" dirty="0" smtClean="0">
                <a:solidFill>
                  <a:srgbClr val="FF0000"/>
                </a:solidFill>
              </a:rPr>
              <a:t> </a:t>
            </a:r>
            <a:r>
              <a:rPr lang="en-US" b="1" i="1" dirty="0" err="1" smtClean="0">
                <a:solidFill>
                  <a:srgbClr val="FF0000"/>
                </a:solidFill>
              </a:rPr>
              <a:t>debisi</a:t>
            </a:r>
            <a:endParaRPr lang="en-US" b="1" i="1" dirty="0" smtClean="0">
              <a:solidFill>
                <a:srgbClr val="FF0000"/>
              </a:solidFill>
            </a:endParaRPr>
          </a:p>
          <a:p>
            <a:pPr marL="0" indent="0">
              <a:buNone/>
            </a:pPr>
            <a:endParaRPr lang="en-US" dirty="0" smtClean="0"/>
          </a:p>
          <a:p>
            <a:r>
              <a:rPr lang="en-US" dirty="0" err="1" smtClean="0"/>
              <a:t>Ürünün</a:t>
            </a:r>
            <a:r>
              <a:rPr lang="en-US" dirty="0" smtClean="0"/>
              <a:t> </a:t>
            </a:r>
            <a:r>
              <a:rPr lang="en-US" dirty="0" err="1" smtClean="0"/>
              <a:t>debisi</a:t>
            </a:r>
            <a:r>
              <a:rPr lang="en-US" dirty="0" smtClean="0"/>
              <a:t> (V) </a:t>
            </a:r>
            <a:r>
              <a:rPr lang="en-US" dirty="0" err="1" smtClean="0"/>
              <a:t>işletmenin</a:t>
            </a:r>
            <a:r>
              <a:rPr lang="en-US" dirty="0" smtClean="0"/>
              <a:t> </a:t>
            </a:r>
            <a:r>
              <a:rPr lang="en-US" dirty="0" err="1" smtClean="0"/>
              <a:t>planlanan</a:t>
            </a:r>
            <a:r>
              <a:rPr lang="en-US" dirty="0" smtClean="0"/>
              <a:t> </a:t>
            </a:r>
            <a:r>
              <a:rPr lang="en-US" dirty="0" err="1" smtClean="0"/>
              <a:t>kapasitesine</a:t>
            </a:r>
            <a:r>
              <a:rPr lang="en-US" dirty="0" smtClean="0"/>
              <a:t> </a:t>
            </a:r>
            <a:r>
              <a:rPr lang="en-US" dirty="0" err="1" smtClean="0"/>
              <a:t>göre</a:t>
            </a:r>
            <a:r>
              <a:rPr lang="en-US" dirty="0" smtClean="0"/>
              <a:t> </a:t>
            </a:r>
            <a:r>
              <a:rPr lang="en-US" dirty="0" err="1" smtClean="0"/>
              <a:t>belirlenir</a:t>
            </a:r>
            <a:r>
              <a:rPr lang="en-US" dirty="0" smtClean="0"/>
              <a:t>. Debi </a:t>
            </a:r>
            <a:r>
              <a:rPr lang="en-US" dirty="0" err="1" smtClean="0"/>
              <a:t>arttıkça</a:t>
            </a:r>
            <a:r>
              <a:rPr lang="en-US" dirty="0" smtClean="0"/>
              <a:t> </a:t>
            </a:r>
            <a:r>
              <a:rPr lang="en-US" dirty="0" err="1" smtClean="0"/>
              <a:t>ihtiyaç</a:t>
            </a:r>
            <a:r>
              <a:rPr lang="en-US" dirty="0" smtClean="0"/>
              <a:t> </a:t>
            </a:r>
            <a:r>
              <a:rPr lang="en-US" dirty="0" err="1" smtClean="0"/>
              <a:t>duyulan</a:t>
            </a:r>
            <a:r>
              <a:rPr lang="en-US" dirty="0" smtClean="0"/>
              <a:t> </a:t>
            </a:r>
            <a:r>
              <a:rPr lang="en-US" dirty="0" err="1" smtClean="0"/>
              <a:t>ısı</a:t>
            </a:r>
            <a:r>
              <a:rPr lang="en-US" dirty="0" smtClean="0"/>
              <a:t> </a:t>
            </a:r>
            <a:r>
              <a:rPr lang="en-US" dirty="0" err="1" smtClean="0"/>
              <a:t>değiştiricinin</a:t>
            </a:r>
            <a:r>
              <a:rPr lang="en-US" dirty="0" smtClean="0"/>
              <a:t> </a:t>
            </a:r>
            <a:r>
              <a:rPr lang="en-US" dirty="0" err="1" smtClean="0"/>
              <a:t>büyüklüğü</a:t>
            </a:r>
            <a:r>
              <a:rPr lang="en-US" dirty="0" smtClean="0"/>
              <a:t> de </a:t>
            </a:r>
            <a:r>
              <a:rPr lang="en-US" dirty="0" err="1" smtClean="0"/>
              <a:t>artar</a:t>
            </a:r>
            <a:r>
              <a:rPr lang="en-US" dirty="0" smtClean="0"/>
              <a:t>. </a:t>
            </a:r>
            <a:r>
              <a:rPr lang="en-US" dirty="0" err="1" smtClean="0"/>
              <a:t>Örneğin</a:t>
            </a:r>
            <a:r>
              <a:rPr lang="en-US" dirty="0" smtClean="0"/>
              <a:t>, </a:t>
            </a:r>
            <a:r>
              <a:rPr lang="en-US" dirty="0" err="1" smtClean="0"/>
              <a:t>işlenen</a:t>
            </a:r>
            <a:r>
              <a:rPr lang="en-US" dirty="0" smtClean="0"/>
              <a:t> </a:t>
            </a:r>
            <a:r>
              <a:rPr lang="en-US" dirty="0" err="1" smtClean="0"/>
              <a:t>sıvı</a:t>
            </a:r>
            <a:r>
              <a:rPr lang="en-US" dirty="0" smtClean="0"/>
              <a:t> </a:t>
            </a:r>
            <a:r>
              <a:rPr lang="en-US" dirty="0" err="1" smtClean="0"/>
              <a:t>miktarı</a:t>
            </a:r>
            <a:r>
              <a:rPr lang="en-US" dirty="0" smtClean="0"/>
              <a:t> </a:t>
            </a:r>
            <a:r>
              <a:rPr lang="en-US" dirty="0" err="1" smtClean="0"/>
              <a:t>saatte</a:t>
            </a:r>
            <a:r>
              <a:rPr lang="en-US" dirty="0" smtClean="0"/>
              <a:t> 10 000 </a:t>
            </a:r>
            <a:r>
              <a:rPr lang="en-US" dirty="0" err="1" smtClean="0"/>
              <a:t>litreden</a:t>
            </a:r>
            <a:r>
              <a:rPr lang="en-US" dirty="0" smtClean="0"/>
              <a:t> 20 000 </a:t>
            </a:r>
            <a:r>
              <a:rPr lang="en-US" dirty="0" err="1" smtClean="0"/>
              <a:t>litreye</a:t>
            </a:r>
            <a:r>
              <a:rPr lang="en-US" dirty="0" smtClean="0"/>
              <a:t> </a:t>
            </a:r>
            <a:r>
              <a:rPr lang="en-US" dirty="0" err="1" smtClean="0"/>
              <a:t>çıkarılırsa</a:t>
            </a:r>
            <a:r>
              <a:rPr lang="en-US" dirty="0" smtClean="0"/>
              <a:t>, </a:t>
            </a:r>
            <a:r>
              <a:rPr lang="en-US" dirty="0" err="1" smtClean="0"/>
              <a:t>diğer</a:t>
            </a:r>
            <a:r>
              <a:rPr lang="en-US" dirty="0" smtClean="0"/>
              <a:t> </a:t>
            </a:r>
            <a:r>
              <a:rPr lang="en-US" dirty="0" err="1" smtClean="0"/>
              <a:t>faktörler</a:t>
            </a:r>
            <a:r>
              <a:rPr lang="en-US" dirty="0" smtClean="0"/>
              <a:t> </a:t>
            </a:r>
            <a:r>
              <a:rPr lang="en-US" dirty="0" err="1" smtClean="0"/>
              <a:t>sabit</a:t>
            </a:r>
            <a:r>
              <a:rPr lang="en-US" dirty="0" smtClean="0"/>
              <a:t> </a:t>
            </a:r>
            <a:r>
              <a:rPr lang="en-US" dirty="0" err="1" smtClean="0"/>
              <a:t>kalmak</a:t>
            </a:r>
            <a:r>
              <a:rPr lang="en-US" dirty="0" smtClean="0"/>
              <a:t> </a:t>
            </a:r>
            <a:r>
              <a:rPr lang="en-US" dirty="0" err="1" smtClean="0"/>
              <a:t>koşuluyla</a:t>
            </a:r>
            <a:r>
              <a:rPr lang="en-US" dirty="0" smtClean="0"/>
              <a:t>, </a:t>
            </a:r>
            <a:r>
              <a:rPr lang="en-US" dirty="0" err="1" smtClean="0"/>
              <a:t>ısı</a:t>
            </a:r>
            <a:r>
              <a:rPr lang="en-US" dirty="0" smtClean="0"/>
              <a:t> </a:t>
            </a:r>
            <a:r>
              <a:rPr lang="en-US" dirty="0" err="1" smtClean="0"/>
              <a:t>değiştiricinin</a:t>
            </a:r>
            <a:r>
              <a:rPr lang="en-US" dirty="0" smtClean="0"/>
              <a:t> </a:t>
            </a:r>
            <a:r>
              <a:rPr lang="en-US" dirty="0" err="1" smtClean="0"/>
              <a:t>büyüklüğü</a:t>
            </a:r>
            <a:r>
              <a:rPr lang="en-US" dirty="0" smtClean="0"/>
              <a:t> de </a:t>
            </a:r>
            <a:r>
              <a:rPr lang="en-US" dirty="0" err="1" smtClean="0"/>
              <a:t>orijinal</a:t>
            </a:r>
            <a:r>
              <a:rPr lang="en-US" dirty="0" smtClean="0"/>
              <a:t> </a:t>
            </a:r>
            <a:r>
              <a:rPr lang="en-US" dirty="0" err="1" smtClean="0"/>
              <a:t>büyüklüğünün</a:t>
            </a:r>
            <a:r>
              <a:rPr lang="en-US" dirty="0" smtClean="0"/>
              <a:t> </a:t>
            </a:r>
            <a:r>
              <a:rPr lang="en-US" dirty="0" err="1" smtClean="0"/>
              <a:t>iki</a:t>
            </a:r>
            <a:r>
              <a:rPr lang="en-US" dirty="0" smtClean="0"/>
              <a:t> </a:t>
            </a:r>
            <a:r>
              <a:rPr lang="en-US" dirty="0" err="1" smtClean="0"/>
              <a:t>katına</a:t>
            </a:r>
            <a:r>
              <a:rPr lang="en-US" dirty="0" smtClean="0"/>
              <a:t> </a:t>
            </a:r>
            <a:r>
              <a:rPr lang="en-US" dirty="0" err="1" smtClean="0"/>
              <a:t>çıkarılmalıdır</a:t>
            </a:r>
            <a:r>
              <a:rPr lang="en-US" dirty="0" smtClean="0"/>
              <a:t>. Bu </a:t>
            </a:r>
            <a:r>
              <a:rPr lang="en-US" dirty="0" err="1" smtClean="0"/>
              <a:t>durumda</a:t>
            </a:r>
            <a:r>
              <a:rPr lang="en-US" dirty="0" smtClean="0"/>
              <a:t> </a:t>
            </a:r>
            <a:r>
              <a:rPr lang="en-US" dirty="0" err="1" smtClean="0"/>
              <a:t>yardımcı</a:t>
            </a:r>
            <a:r>
              <a:rPr lang="en-US" dirty="0" smtClean="0"/>
              <a:t> </a:t>
            </a:r>
            <a:r>
              <a:rPr lang="en-US" dirty="0" err="1" smtClean="0"/>
              <a:t>ortamın</a:t>
            </a:r>
            <a:r>
              <a:rPr lang="en-US" dirty="0" smtClean="0"/>
              <a:t> </a:t>
            </a:r>
            <a:r>
              <a:rPr lang="en-US" dirty="0" err="1" smtClean="0"/>
              <a:t>akışı</a:t>
            </a:r>
            <a:r>
              <a:rPr lang="en-US" dirty="0" smtClean="0"/>
              <a:t> da </a:t>
            </a:r>
            <a:r>
              <a:rPr lang="en-US" dirty="0" err="1" smtClean="0"/>
              <a:t>iki</a:t>
            </a:r>
            <a:r>
              <a:rPr lang="en-US" dirty="0" smtClean="0"/>
              <a:t> </a:t>
            </a:r>
            <a:r>
              <a:rPr lang="en-US" dirty="0" err="1" smtClean="0"/>
              <a:t>kat</a:t>
            </a:r>
            <a:r>
              <a:rPr lang="en-US" dirty="0" smtClean="0"/>
              <a:t> </a:t>
            </a:r>
            <a:r>
              <a:rPr lang="en-US" dirty="0" err="1" smtClean="0"/>
              <a:t>artırılır</a:t>
            </a:r>
            <a:r>
              <a:rPr lang="en-US" dirty="0" smtClean="0"/>
              <a:t>. </a:t>
            </a:r>
          </a:p>
          <a:p>
            <a:endParaRPr lang="en-US" dirty="0" smtClean="0"/>
          </a:p>
          <a:p>
            <a:endParaRPr lang="en-US" dirty="0"/>
          </a:p>
        </p:txBody>
      </p:sp>
    </p:spTree>
    <p:extLst>
      <p:ext uri="{BB962C8B-B14F-4D97-AF65-F5344CB8AC3E}">
        <p14:creationId xmlns:p14="http://schemas.microsoft.com/office/powerpoint/2010/main" val="2838736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6057" y="584653"/>
            <a:ext cx="11114314" cy="5456918"/>
          </a:xfrm>
        </p:spPr>
        <p:txBody>
          <a:bodyPr>
            <a:normAutofit fontScale="85000" lnSpcReduction="20000"/>
          </a:bodyPr>
          <a:lstStyle/>
          <a:p>
            <a:pPr marL="0" indent="0">
              <a:buNone/>
            </a:pPr>
            <a:r>
              <a:rPr lang="en-US" sz="3300" b="1" i="1" dirty="0" smtClean="0">
                <a:solidFill>
                  <a:srgbClr val="FF0000"/>
                </a:solidFill>
              </a:rPr>
              <a:t>2. </a:t>
            </a:r>
            <a:r>
              <a:rPr lang="en-US" sz="3300" b="1" i="1" dirty="0" err="1" smtClean="0">
                <a:solidFill>
                  <a:srgbClr val="FF0000"/>
                </a:solidFill>
              </a:rPr>
              <a:t>Sıvıların</a:t>
            </a:r>
            <a:r>
              <a:rPr lang="en-US" sz="3300" b="1" i="1" dirty="0" smtClean="0">
                <a:solidFill>
                  <a:srgbClr val="FF0000"/>
                </a:solidFill>
              </a:rPr>
              <a:t> </a:t>
            </a:r>
            <a:r>
              <a:rPr lang="en-US" sz="3300" b="1" i="1" dirty="0" err="1" smtClean="0">
                <a:solidFill>
                  <a:srgbClr val="FF0000"/>
                </a:solidFill>
              </a:rPr>
              <a:t>fiziksel</a:t>
            </a:r>
            <a:r>
              <a:rPr lang="en-US" sz="3300" b="1" i="1" dirty="0" smtClean="0">
                <a:solidFill>
                  <a:srgbClr val="FF0000"/>
                </a:solidFill>
              </a:rPr>
              <a:t> </a:t>
            </a:r>
            <a:r>
              <a:rPr lang="en-US" sz="3300" b="1" i="1" dirty="0" err="1" smtClean="0">
                <a:solidFill>
                  <a:srgbClr val="FF0000"/>
                </a:solidFill>
              </a:rPr>
              <a:t>özellikleri</a:t>
            </a:r>
            <a:endParaRPr lang="en-US" sz="3300" b="1" i="1" dirty="0" smtClean="0">
              <a:solidFill>
                <a:srgbClr val="FF0000"/>
              </a:solidFill>
            </a:endParaRPr>
          </a:p>
          <a:p>
            <a:endParaRPr lang="en-US" dirty="0" smtClean="0"/>
          </a:p>
          <a:p>
            <a:r>
              <a:rPr lang="en-US" dirty="0" err="1" smtClean="0"/>
              <a:t>Özgül</a:t>
            </a:r>
            <a:r>
              <a:rPr lang="en-US" dirty="0" smtClean="0"/>
              <a:t> </a:t>
            </a:r>
            <a:r>
              <a:rPr lang="en-US" dirty="0" err="1" smtClean="0"/>
              <a:t>ısı</a:t>
            </a:r>
            <a:r>
              <a:rPr lang="en-US" dirty="0" smtClean="0"/>
              <a:t> </a:t>
            </a:r>
            <a:r>
              <a:rPr lang="en-US" dirty="0" err="1" smtClean="0"/>
              <a:t>ve</a:t>
            </a:r>
            <a:r>
              <a:rPr lang="en-US" dirty="0" smtClean="0"/>
              <a:t> </a:t>
            </a:r>
            <a:r>
              <a:rPr lang="en-US" dirty="0" err="1" smtClean="0"/>
              <a:t>yoğunluk</a:t>
            </a:r>
            <a:r>
              <a:rPr lang="en-US" dirty="0" smtClean="0"/>
              <a:t> </a:t>
            </a:r>
            <a:r>
              <a:rPr lang="en-US" dirty="0" err="1" smtClean="0"/>
              <a:t>ürüne</a:t>
            </a:r>
            <a:r>
              <a:rPr lang="en-US" dirty="0" smtClean="0"/>
              <a:t> </a:t>
            </a:r>
            <a:r>
              <a:rPr lang="en-US" dirty="0" err="1" smtClean="0"/>
              <a:t>bağlı</a:t>
            </a:r>
            <a:r>
              <a:rPr lang="en-US" dirty="0" smtClean="0"/>
              <a:t> </a:t>
            </a:r>
            <a:r>
              <a:rPr lang="en-US" dirty="0" err="1" smtClean="0"/>
              <a:t>olarak</a:t>
            </a:r>
            <a:r>
              <a:rPr lang="en-US" dirty="0" smtClean="0"/>
              <a:t> </a:t>
            </a:r>
            <a:r>
              <a:rPr lang="en-US" dirty="0" err="1" smtClean="0"/>
              <a:t>değişen</a:t>
            </a:r>
            <a:r>
              <a:rPr lang="en-US" dirty="0" smtClean="0"/>
              <a:t> </a:t>
            </a:r>
            <a:r>
              <a:rPr lang="en-US" dirty="0" err="1" smtClean="0"/>
              <a:t>faktörlerdir</a:t>
            </a:r>
            <a:r>
              <a:rPr lang="en-US" dirty="0" smtClean="0"/>
              <a:t>. </a:t>
            </a:r>
            <a:endParaRPr lang="tr-TR" dirty="0" smtClean="0"/>
          </a:p>
          <a:p>
            <a:r>
              <a:rPr lang="en-US" dirty="0" err="1" smtClean="0"/>
              <a:t>Özgül</a:t>
            </a:r>
            <a:r>
              <a:rPr lang="en-US" dirty="0" smtClean="0"/>
              <a:t> </a:t>
            </a:r>
            <a:r>
              <a:rPr lang="en-US" dirty="0" err="1" smtClean="0"/>
              <a:t>ısı</a:t>
            </a:r>
            <a:r>
              <a:rPr lang="en-US" dirty="0" smtClean="0"/>
              <a:t>, </a:t>
            </a:r>
            <a:r>
              <a:rPr lang="en-US" dirty="0" err="1" smtClean="0"/>
              <a:t>bir</a:t>
            </a:r>
            <a:r>
              <a:rPr lang="en-US" dirty="0" smtClean="0"/>
              <a:t> </a:t>
            </a:r>
            <a:r>
              <a:rPr lang="en-US" dirty="0" err="1" smtClean="0"/>
              <a:t>maddenin</a:t>
            </a:r>
            <a:r>
              <a:rPr lang="en-US" dirty="0" smtClean="0"/>
              <a:t> </a:t>
            </a:r>
            <a:r>
              <a:rPr lang="en-US" dirty="0" err="1" smtClean="0"/>
              <a:t>sıcaklığını</a:t>
            </a:r>
            <a:r>
              <a:rPr lang="en-US" dirty="0" smtClean="0"/>
              <a:t> 1°C </a:t>
            </a:r>
            <a:r>
              <a:rPr lang="en-US" dirty="0" err="1" smtClean="0"/>
              <a:t>artırmak</a:t>
            </a:r>
            <a:r>
              <a:rPr lang="en-US" dirty="0" smtClean="0"/>
              <a:t> </a:t>
            </a:r>
            <a:r>
              <a:rPr lang="en-US" dirty="0" err="1" smtClean="0"/>
              <a:t>için</a:t>
            </a:r>
            <a:r>
              <a:rPr lang="en-US" dirty="0" smtClean="0"/>
              <a:t> </a:t>
            </a:r>
            <a:r>
              <a:rPr lang="en-US" dirty="0" err="1" smtClean="0"/>
              <a:t>gereken</a:t>
            </a:r>
            <a:r>
              <a:rPr lang="en-US" dirty="0" smtClean="0"/>
              <a:t> </a:t>
            </a:r>
            <a:r>
              <a:rPr lang="en-US" dirty="0" err="1" smtClean="0"/>
              <a:t>ısı</a:t>
            </a:r>
            <a:r>
              <a:rPr lang="en-US" dirty="0" smtClean="0"/>
              <a:t> </a:t>
            </a:r>
            <a:r>
              <a:rPr lang="en-US" dirty="0" err="1" smtClean="0"/>
              <a:t>miktarıdır</a:t>
            </a:r>
            <a:r>
              <a:rPr lang="en-US" dirty="0" smtClean="0"/>
              <a:t>. </a:t>
            </a:r>
          </a:p>
          <a:p>
            <a:pPr marL="0" indent="0">
              <a:buNone/>
            </a:pPr>
            <a:endParaRPr lang="en-US" dirty="0" smtClean="0"/>
          </a:p>
          <a:p>
            <a:r>
              <a:rPr lang="en-US" dirty="0" smtClean="0"/>
              <a:t>Isı </a:t>
            </a:r>
            <a:r>
              <a:rPr lang="en-US" dirty="0" err="1" smtClean="0"/>
              <a:t>değiştiricinin</a:t>
            </a:r>
            <a:r>
              <a:rPr lang="en-US" dirty="0" smtClean="0"/>
              <a:t> </a:t>
            </a:r>
            <a:r>
              <a:rPr lang="en-US" dirty="0" err="1" smtClean="0"/>
              <a:t>boyutları</a:t>
            </a:r>
            <a:r>
              <a:rPr lang="en-US" dirty="0" smtClean="0"/>
              <a:t> </a:t>
            </a:r>
            <a:r>
              <a:rPr lang="en-US" dirty="0" err="1" smtClean="0"/>
              <a:t>üzerinde</a:t>
            </a:r>
            <a:r>
              <a:rPr lang="en-US" dirty="0" smtClean="0"/>
              <a:t> </a:t>
            </a:r>
            <a:r>
              <a:rPr lang="en-US" dirty="0" err="1" smtClean="0"/>
              <a:t>etkili</a:t>
            </a:r>
            <a:r>
              <a:rPr lang="en-US" dirty="0" smtClean="0"/>
              <a:t> </a:t>
            </a:r>
            <a:r>
              <a:rPr lang="en-US" dirty="0" err="1" smtClean="0"/>
              <a:t>diğer</a:t>
            </a:r>
            <a:r>
              <a:rPr lang="en-US" dirty="0" smtClean="0"/>
              <a:t> </a:t>
            </a:r>
            <a:r>
              <a:rPr lang="en-US" dirty="0" err="1" smtClean="0"/>
              <a:t>bir</a:t>
            </a:r>
            <a:r>
              <a:rPr lang="en-US" dirty="0" smtClean="0"/>
              <a:t> </a:t>
            </a:r>
            <a:r>
              <a:rPr lang="tr-TR" dirty="0" smtClean="0"/>
              <a:t>özellik sıvının </a:t>
            </a:r>
            <a:r>
              <a:rPr lang="en-US" dirty="0" err="1" smtClean="0"/>
              <a:t>viskozite</a:t>
            </a:r>
            <a:r>
              <a:rPr lang="tr-TR" dirty="0" smtClean="0"/>
              <a:t>si</a:t>
            </a:r>
            <a:r>
              <a:rPr lang="en-US" dirty="0" smtClean="0"/>
              <a:t>dir. </a:t>
            </a:r>
            <a:r>
              <a:rPr lang="en-US" dirty="0" err="1" smtClean="0"/>
              <a:t>Yüksek</a:t>
            </a:r>
            <a:r>
              <a:rPr lang="en-US" dirty="0" smtClean="0"/>
              <a:t> </a:t>
            </a:r>
            <a:r>
              <a:rPr lang="en-US" dirty="0" err="1" smtClean="0"/>
              <a:t>viskoziteye</a:t>
            </a:r>
            <a:r>
              <a:rPr lang="en-US" dirty="0" smtClean="0"/>
              <a:t> </a:t>
            </a:r>
            <a:r>
              <a:rPr lang="en-US" dirty="0" err="1" smtClean="0"/>
              <a:t>sahip</a:t>
            </a:r>
            <a:r>
              <a:rPr lang="en-US" dirty="0" smtClean="0"/>
              <a:t> </a:t>
            </a:r>
            <a:r>
              <a:rPr lang="en-US" dirty="0" err="1" smtClean="0"/>
              <a:t>bir</a:t>
            </a:r>
            <a:r>
              <a:rPr lang="en-US" dirty="0" smtClean="0"/>
              <a:t> </a:t>
            </a:r>
            <a:r>
              <a:rPr lang="en-US" dirty="0" err="1" smtClean="0"/>
              <a:t>sıvı</a:t>
            </a:r>
            <a:r>
              <a:rPr lang="en-US" dirty="0" smtClean="0"/>
              <a:t>, </a:t>
            </a:r>
            <a:r>
              <a:rPr lang="en-US" dirty="0" err="1" smtClean="0"/>
              <a:t>ısı</a:t>
            </a:r>
            <a:r>
              <a:rPr lang="en-US" dirty="0" smtClean="0"/>
              <a:t> </a:t>
            </a:r>
            <a:r>
              <a:rPr lang="en-US" dirty="0" err="1" smtClean="0"/>
              <a:t>değiştiriciden</a:t>
            </a:r>
            <a:r>
              <a:rPr lang="en-US" dirty="0" smtClean="0"/>
              <a:t> </a:t>
            </a:r>
            <a:r>
              <a:rPr lang="en-US" dirty="0" err="1" smtClean="0"/>
              <a:t>akarken</a:t>
            </a:r>
            <a:r>
              <a:rPr lang="en-US" dirty="0" smtClean="0"/>
              <a:t> </a:t>
            </a:r>
            <a:r>
              <a:rPr lang="en-US" dirty="0" err="1" smtClean="0"/>
              <a:t>viskozitesi</a:t>
            </a:r>
            <a:r>
              <a:rPr lang="en-US" dirty="0" smtClean="0"/>
              <a:t> </a:t>
            </a:r>
            <a:r>
              <a:rPr lang="en-US" dirty="0" err="1" smtClean="0"/>
              <a:t>düşük</a:t>
            </a:r>
            <a:r>
              <a:rPr lang="en-US" dirty="0" smtClean="0"/>
              <a:t> </a:t>
            </a:r>
            <a:r>
              <a:rPr lang="en-US" dirty="0" err="1" smtClean="0"/>
              <a:t>olan</a:t>
            </a:r>
            <a:r>
              <a:rPr lang="en-US" dirty="0" smtClean="0"/>
              <a:t> </a:t>
            </a:r>
            <a:r>
              <a:rPr lang="en-US" dirty="0" err="1" smtClean="0"/>
              <a:t>ürüne</a:t>
            </a:r>
            <a:r>
              <a:rPr lang="en-US" dirty="0" smtClean="0"/>
              <a:t> </a:t>
            </a:r>
            <a:r>
              <a:rPr lang="en-US" dirty="0" err="1" smtClean="0"/>
              <a:t>kıyasla</a:t>
            </a:r>
            <a:r>
              <a:rPr lang="en-US" dirty="0" smtClean="0"/>
              <a:t> </a:t>
            </a:r>
            <a:r>
              <a:rPr lang="en-US" dirty="0" err="1" smtClean="0"/>
              <a:t>daha</a:t>
            </a:r>
            <a:r>
              <a:rPr lang="en-US" dirty="0" smtClean="0"/>
              <a:t> </a:t>
            </a:r>
            <a:r>
              <a:rPr lang="en-US" dirty="0" err="1" smtClean="0"/>
              <a:t>az</a:t>
            </a:r>
            <a:r>
              <a:rPr lang="en-US" dirty="0" smtClean="0"/>
              <a:t> </a:t>
            </a:r>
            <a:r>
              <a:rPr lang="en-US" dirty="0" err="1" smtClean="0"/>
              <a:t>türbülens</a:t>
            </a:r>
            <a:r>
              <a:rPr lang="en-US" dirty="0" smtClean="0"/>
              <a:t> </a:t>
            </a:r>
            <a:r>
              <a:rPr lang="en-US" dirty="0" err="1" smtClean="0"/>
              <a:t>yaratır</a:t>
            </a:r>
            <a:r>
              <a:rPr lang="en-US" dirty="0" smtClean="0"/>
              <a:t>. Bu durum, </a:t>
            </a:r>
            <a:r>
              <a:rPr lang="en-US" dirty="0" err="1" smtClean="0"/>
              <a:t>diğer</a:t>
            </a:r>
            <a:r>
              <a:rPr lang="en-US" dirty="0" smtClean="0"/>
              <a:t> </a:t>
            </a:r>
            <a:r>
              <a:rPr lang="en-US" dirty="0" err="1" smtClean="0"/>
              <a:t>faktörler</a:t>
            </a:r>
            <a:r>
              <a:rPr lang="en-US" dirty="0" smtClean="0"/>
              <a:t> </a:t>
            </a:r>
            <a:r>
              <a:rPr lang="en-US" dirty="0" err="1" smtClean="0"/>
              <a:t>sabit</a:t>
            </a:r>
            <a:r>
              <a:rPr lang="en-US" dirty="0" smtClean="0"/>
              <a:t> </a:t>
            </a:r>
            <a:r>
              <a:rPr lang="en-US" dirty="0" err="1" smtClean="0"/>
              <a:t>kalmak</a:t>
            </a:r>
            <a:r>
              <a:rPr lang="en-US" dirty="0" smtClean="0"/>
              <a:t> </a:t>
            </a:r>
            <a:r>
              <a:rPr lang="en-US" dirty="0" err="1" smtClean="0"/>
              <a:t>koşuluyla</a:t>
            </a:r>
            <a:r>
              <a:rPr lang="en-US" dirty="0" smtClean="0"/>
              <a:t>, </a:t>
            </a:r>
            <a:r>
              <a:rPr lang="en-US" dirty="0" err="1" smtClean="0"/>
              <a:t>daha</a:t>
            </a:r>
            <a:r>
              <a:rPr lang="en-US" dirty="0" smtClean="0"/>
              <a:t> </a:t>
            </a:r>
            <a:r>
              <a:rPr lang="en-US" dirty="0" err="1" smtClean="0"/>
              <a:t>büyük</a:t>
            </a:r>
            <a:r>
              <a:rPr lang="en-US" dirty="0" smtClean="0"/>
              <a:t> </a:t>
            </a:r>
            <a:r>
              <a:rPr lang="en-US" dirty="0" err="1" smtClean="0"/>
              <a:t>ısı</a:t>
            </a:r>
            <a:r>
              <a:rPr lang="en-US" dirty="0" smtClean="0"/>
              <a:t> </a:t>
            </a:r>
            <a:r>
              <a:rPr lang="en-US" dirty="0" err="1" smtClean="0"/>
              <a:t>değiştiriciye</a:t>
            </a:r>
            <a:r>
              <a:rPr lang="en-US" dirty="0" smtClean="0"/>
              <a:t> </a:t>
            </a:r>
            <a:r>
              <a:rPr lang="en-US" dirty="0" err="1" smtClean="0"/>
              <a:t>ihtiyaç</a:t>
            </a:r>
            <a:r>
              <a:rPr lang="en-US" dirty="0" smtClean="0"/>
              <a:t> </a:t>
            </a:r>
            <a:r>
              <a:rPr lang="en-US" dirty="0" err="1" smtClean="0"/>
              <a:t>duyulduğunu</a:t>
            </a:r>
            <a:r>
              <a:rPr lang="en-US" dirty="0" smtClean="0"/>
              <a:t> </a:t>
            </a:r>
            <a:r>
              <a:rPr lang="en-US" dirty="0" err="1" smtClean="0"/>
              <a:t>ifade</a:t>
            </a:r>
            <a:r>
              <a:rPr lang="en-US" dirty="0" smtClean="0"/>
              <a:t> </a:t>
            </a:r>
            <a:r>
              <a:rPr lang="en-US" dirty="0" err="1" smtClean="0"/>
              <a:t>eder</a:t>
            </a:r>
            <a:r>
              <a:rPr lang="en-US" dirty="0" smtClean="0"/>
              <a:t>. </a:t>
            </a:r>
            <a:endParaRPr lang="tr-TR" dirty="0" smtClean="0"/>
          </a:p>
          <a:p>
            <a:pPr>
              <a:buFont typeface="Wingdings" panose="05000000000000000000" pitchFamily="2" charset="2"/>
              <a:buChar char="Ø"/>
            </a:pPr>
            <a:r>
              <a:rPr lang="en-US" dirty="0" err="1" smtClean="0"/>
              <a:t>Örneğin</a:t>
            </a:r>
            <a:r>
              <a:rPr lang="en-US" dirty="0" smtClean="0"/>
              <a:t>, </a:t>
            </a:r>
            <a:r>
              <a:rPr lang="en-US" dirty="0" err="1" smtClean="0"/>
              <a:t>aynı</a:t>
            </a:r>
            <a:r>
              <a:rPr lang="en-US" dirty="0" smtClean="0"/>
              <a:t> </a:t>
            </a:r>
            <a:r>
              <a:rPr lang="en-US" dirty="0" err="1" smtClean="0"/>
              <a:t>kapasite</a:t>
            </a:r>
            <a:r>
              <a:rPr lang="en-US" dirty="0" smtClean="0"/>
              <a:t> </a:t>
            </a:r>
            <a:r>
              <a:rPr lang="en-US" dirty="0" err="1" smtClean="0"/>
              <a:t>ve</a:t>
            </a:r>
            <a:r>
              <a:rPr lang="en-US" dirty="0" smtClean="0"/>
              <a:t> </a:t>
            </a:r>
            <a:r>
              <a:rPr lang="en-US" dirty="0" err="1" smtClean="0"/>
              <a:t>sıcaklık</a:t>
            </a:r>
            <a:r>
              <a:rPr lang="en-US" dirty="0" smtClean="0"/>
              <a:t> </a:t>
            </a:r>
            <a:r>
              <a:rPr lang="en-US" dirty="0" err="1" smtClean="0"/>
              <a:t>programında</a:t>
            </a:r>
            <a:r>
              <a:rPr lang="en-US" dirty="0" smtClean="0"/>
              <a:t> </a:t>
            </a:r>
            <a:r>
              <a:rPr lang="en-US" dirty="0" err="1" smtClean="0"/>
              <a:t>süte</a:t>
            </a:r>
            <a:r>
              <a:rPr lang="en-US" dirty="0" smtClean="0"/>
              <a:t> </a:t>
            </a:r>
            <a:r>
              <a:rPr lang="en-US" dirty="0" err="1" smtClean="0"/>
              <a:t>kıyasla</a:t>
            </a:r>
            <a:r>
              <a:rPr lang="en-US" dirty="0" smtClean="0"/>
              <a:t> </a:t>
            </a:r>
            <a:r>
              <a:rPr lang="en-US" dirty="0" err="1" smtClean="0"/>
              <a:t>krema</a:t>
            </a:r>
            <a:r>
              <a:rPr lang="en-US" dirty="0" smtClean="0"/>
              <a:t> </a:t>
            </a:r>
            <a:r>
              <a:rPr lang="en-US" dirty="0" err="1" smtClean="0"/>
              <a:t>için</a:t>
            </a:r>
            <a:r>
              <a:rPr lang="en-US" dirty="0" smtClean="0"/>
              <a:t> </a:t>
            </a:r>
            <a:r>
              <a:rPr lang="en-US" dirty="0" err="1" smtClean="0"/>
              <a:t>daha</a:t>
            </a:r>
            <a:r>
              <a:rPr lang="en-US" dirty="0" smtClean="0"/>
              <a:t> </a:t>
            </a:r>
            <a:r>
              <a:rPr lang="en-US" dirty="0" err="1" smtClean="0"/>
              <a:t>büyük</a:t>
            </a:r>
            <a:r>
              <a:rPr lang="en-US" dirty="0" smtClean="0"/>
              <a:t> </a:t>
            </a:r>
            <a:r>
              <a:rPr lang="en-US" dirty="0" err="1" smtClean="0"/>
              <a:t>ısı</a:t>
            </a:r>
            <a:r>
              <a:rPr lang="en-US" dirty="0" smtClean="0"/>
              <a:t> </a:t>
            </a:r>
            <a:r>
              <a:rPr lang="en-US" dirty="0" err="1" smtClean="0"/>
              <a:t>değiştiriciye</a:t>
            </a:r>
            <a:r>
              <a:rPr lang="en-US" dirty="0" smtClean="0"/>
              <a:t> </a:t>
            </a:r>
            <a:r>
              <a:rPr lang="en-US" dirty="0" err="1" smtClean="0"/>
              <a:t>gereksinim</a:t>
            </a:r>
            <a:r>
              <a:rPr lang="en-US" dirty="0" smtClean="0"/>
              <a:t> </a:t>
            </a:r>
            <a:r>
              <a:rPr lang="en-US" dirty="0" err="1" smtClean="0"/>
              <a:t>vardır</a:t>
            </a:r>
            <a:r>
              <a:rPr lang="en-US" dirty="0" smtClean="0"/>
              <a:t>. </a:t>
            </a:r>
          </a:p>
          <a:p>
            <a:endParaRPr lang="en-US" dirty="0" smtClean="0"/>
          </a:p>
          <a:p>
            <a:r>
              <a:rPr lang="en-US" dirty="0" smtClean="0"/>
              <a:t>Newtonian </a:t>
            </a:r>
            <a:r>
              <a:rPr lang="en-US" dirty="0" err="1" smtClean="0"/>
              <a:t>akış</a:t>
            </a:r>
            <a:r>
              <a:rPr lang="en-US" dirty="0" smtClean="0"/>
              <a:t> </a:t>
            </a:r>
            <a:r>
              <a:rPr lang="en-US" dirty="0" err="1" smtClean="0"/>
              <a:t>göstermeyen</a:t>
            </a:r>
            <a:r>
              <a:rPr lang="en-US" dirty="0" smtClean="0"/>
              <a:t> </a:t>
            </a:r>
            <a:r>
              <a:rPr lang="en-US" dirty="0" err="1" smtClean="0"/>
              <a:t>gıdalarda</a:t>
            </a:r>
            <a:r>
              <a:rPr lang="en-US" dirty="0" smtClean="0"/>
              <a:t> </a:t>
            </a:r>
            <a:r>
              <a:rPr lang="en-US" dirty="0" err="1" smtClean="0"/>
              <a:t>görünür</a:t>
            </a:r>
            <a:r>
              <a:rPr lang="en-US" dirty="0" smtClean="0"/>
              <a:t> </a:t>
            </a:r>
            <a:r>
              <a:rPr lang="en-US" dirty="0" err="1" smtClean="0"/>
              <a:t>viskozite</a:t>
            </a:r>
            <a:r>
              <a:rPr lang="en-US" dirty="0" smtClean="0"/>
              <a:t> </a:t>
            </a:r>
            <a:r>
              <a:rPr lang="en-US" dirty="0" err="1" smtClean="0"/>
              <a:t>sıcaklığa</a:t>
            </a:r>
            <a:r>
              <a:rPr lang="en-US" dirty="0" smtClean="0"/>
              <a:t> </a:t>
            </a:r>
            <a:r>
              <a:rPr lang="en-US" dirty="0" err="1" smtClean="0"/>
              <a:t>ve</a:t>
            </a:r>
            <a:r>
              <a:rPr lang="en-US" dirty="0" smtClean="0"/>
              <a:t> </a:t>
            </a:r>
            <a:r>
              <a:rPr lang="en-US" dirty="0" err="1" smtClean="0"/>
              <a:t>kesme</a:t>
            </a:r>
            <a:r>
              <a:rPr lang="en-US" dirty="0" smtClean="0"/>
              <a:t> </a:t>
            </a:r>
            <a:r>
              <a:rPr lang="en-US" dirty="0" err="1" smtClean="0"/>
              <a:t>hızına</a:t>
            </a:r>
            <a:r>
              <a:rPr lang="en-US" dirty="0" smtClean="0"/>
              <a:t> </a:t>
            </a:r>
            <a:r>
              <a:rPr lang="en-US" dirty="0" err="1" smtClean="0"/>
              <a:t>bağlı</a:t>
            </a:r>
            <a:r>
              <a:rPr lang="en-US" dirty="0" smtClean="0"/>
              <a:t> </a:t>
            </a:r>
            <a:r>
              <a:rPr lang="en-US" dirty="0" err="1" smtClean="0"/>
              <a:t>olarak</a:t>
            </a:r>
            <a:r>
              <a:rPr lang="en-US" dirty="0" smtClean="0"/>
              <a:t> </a:t>
            </a:r>
            <a:r>
              <a:rPr lang="en-US" dirty="0" err="1" smtClean="0"/>
              <a:t>değişir</a:t>
            </a:r>
            <a:r>
              <a:rPr lang="en-US" dirty="0" smtClean="0"/>
              <a:t>. </a:t>
            </a:r>
            <a:r>
              <a:rPr lang="en-US" dirty="0" err="1" smtClean="0"/>
              <a:t>Tankta</a:t>
            </a:r>
            <a:r>
              <a:rPr lang="en-US" dirty="0" smtClean="0"/>
              <a:t> </a:t>
            </a:r>
            <a:r>
              <a:rPr lang="en-US" dirty="0" err="1" smtClean="0"/>
              <a:t>nisbeten</a:t>
            </a:r>
            <a:r>
              <a:rPr lang="en-US" dirty="0" smtClean="0"/>
              <a:t> </a:t>
            </a:r>
            <a:r>
              <a:rPr lang="en-US" dirty="0" err="1" smtClean="0"/>
              <a:t>yoğun</a:t>
            </a:r>
            <a:r>
              <a:rPr lang="en-US" dirty="0" smtClean="0"/>
              <a:t> </a:t>
            </a:r>
            <a:r>
              <a:rPr lang="en-US" dirty="0" err="1" smtClean="0"/>
              <a:t>görünen</a:t>
            </a:r>
            <a:r>
              <a:rPr lang="en-US" dirty="0" smtClean="0"/>
              <a:t> </a:t>
            </a:r>
            <a:r>
              <a:rPr lang="en-US" dirty="0" err="1" smtClean="0"/>
              <a:t>bir</a:t>
            </a:r>
            <a:r>
              <a:rPr lang="en-US" dirty="0" smtClean="0"/>
              <a:t> </a:t>
            </a:r>
            <a:r>
              <a:rPr lang="en-US" dirty="0" err="1" smtClean="0"/>
              <a:t>ürün</a:t>
            </a:r>
            <a:r>
              <a:rPr lang="en-US" dirty="0" smtClean="0"/>
              <a:t>, </a:t>
            </a:r>
            <a:r>
              <a:rPr lang="en-US" dirty="0" err="1" smtClean="0"/>
              <a:t>pompalandığı</a:t>
            </a:r>
            <a:r>
              <a:rPr lang="en-US" dirty="0" smtClean="0"/>
              <a:t> zaman </a:t>
            </a:r>
            <a:r>
              <a:rPr lang="en-US" dirty="0" err="1" smtClean="0"/>
              <a:t>borulardan</a:t>
            </a:r>
            <a:r>
              <a:rPr lang="en-US" dirty="0" smtClean="0"/>
              <a:t> </a:t>
            </a:r>
            <a:r>
              <a:rPr lang="en-US" dirty="0" err="1" smtClean="0"/>
              <a:t>veya</a:t>
            </a:r>
            <a:r>
              <a:rPr lang="en-US" dirty="0" smtClean="0"/>
              <a:t> </a:t>
            </a:r>
            <a:r>
              <a:rPr lang="en-US" dirty="0" err="1" smtClean="0"/>
              <a:t>ısı</a:t>
            </a:r>
            <a:r>
              <a:rPr lang="en-US" dirty="0" smtClean="0"/>
              <a:t> </a:t>
            </a:r>
            <a:r>
              <a:rPr lang="en-US" dirty="0" err="1" smtClean="0"/>
              <a:t>değiştiriciden</a:t>
            </a:r>
            <a:r>
              <a:rPr lang="en-US" dirty="0" smtClean="0"/>
              <a:t> </a:t>
            </a:r>
            <a:r>
              <a:rPr lang="en-US" dirty="0" err="1" smtClean="0"/>
              <a:t>daha</a:t>
            </a:r>
            <a:r>
              <a:rPr lang="en-US" dirty="0" smtClean="0"/>
              <a:t> </a:t>
            </a:r>
            <a:r>
              <a:rPr lang="en-US" dirty="0" err="1" smtClean="0"/>
              <a:t>kolaylıkla</a:t>
            </a:r>
            <a:r>
              <a:rPr lang="en-US" dirty="0" smtClean="0"/>
              <a:t> </a:t>
            </a:r>
            <a:r>
              <a:rPr lang="en-US" dirty="0" err="1" smtClean="0"/>
              <a:t>akabilir</a:t>
            </a:r>
            <a:r>
              <a:rPr lang="en-US" dirty="0" smtClean="0"/>
              <a:t>. </a:t>
            </a:r>
            <a:endParaRPr lang="en-US" dirty="0"/>
          </a:p>
        </p:txBody>
      </p:sp>
    </p:spTree>
    <p:extLst>
      <p:ext uri="{BB962C8B-B14F-4D97-AF65-F5344CB8AC3E}">
        <p14:creationId xmlns:p14="http://schemas.microsoft.com/office/powerpoint/2010/main" val="97694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5543" y="541110"/>
            <a:ext cx="10515600" cy="4351338"/>
          </a:xfrm>
        </p:spPr>
        <p:txBody>
          <a:bodyPr>
            <a:normAutofit fontScale="92500" lnSpcReduction="20000"/>
          </a:bodyPr>
          <a:lstStyle/>
          <a:p>
            <a:pPr marL="0" indent="0">
              <a:buNone/>
            </a:pPr>
            <a:r>
              <a:rPr lang="en-US" sz="3000" b="1" i="1" dirty="0" smtClean="0">
                <a:solidFill>
                  <a:srgbClr val="FF0000"/>
                </a:solidFill>
              </a:rPr>
              <a:t>3. </a:t>
            </a:r>
            <a:r>
              <a:rPr lang="en-US" sz="3000" b="1" i="1" dirty="0" err="1" smtClean="0">
                <a:solidFill>
                  <a:srgbClr val="FF0000"/>
                </a:solidFill>
              </a:rPr>
              <a:t>Sıcaklık</a:t>
            </a:r>
            <a:r>
              <a:rPr lang="en-US" sz="3000" b="1" i="1" dirty="0" smtClean="0">
                <a:solidFill>
                  <a:srgbClr val="FF0000"/>
                </a:solidFill>
              </a:rPr>
              <a:t> </a:t>
            </a:r>
            <a:r>
              <a:rPr lang="en-US" sz="3000" b="1" i="1" dirty="0" err="1" smtClean="0">
                <a:solidFill>
                  <a:srgbClr val="FF0000"/>
                </a:solidFill>
              </a:rPr>
              <a:t>programı</a:t>
            </a:r>
            <a:endParaRPr lang="en-US" sz="3000" b="1" i="1" dirty="0" smtClean="0">
              <a:solidFill>
                <a:srgbClr val="FF0000"/>
              </a:solidFill>
            </a:endParaRPr>
          </a:p>
          <a:p>
            <a:pPr marL="0" indent="0">
              <a:buNone/>
            </a:pPr>
            <a:endParaRPr lang="en-US" dirty="0" smtClean="0"/>
          </a:p>
          <a:p>
            <a:pPr marL="0" indent="0">
              <a:buNone/>
            </a:pPr>
            <a:r>
              <a:rPr lang="en-US" dirty="0" smtClean="0"/>
              <a:t>Isı </a:t>
            </a:r>
            <a:r>
              <a:rPr lang="en-US" dirty="0" err="1" smtClean="0"/>
              <a:t>iletiminin</a:t>
            </a:r>
            <a:r>
              <a:rPr lang="en-US" dirty="0" smtClean="0"/>
              <a:t> </a:t>
            </a:r>
            <a:r>
              <a:rPr lang="en-US" dirty="0" err="1" smtClean="0"/>
              <a:t>amacı</a:t>
            </a:r>
            <a:r>
              <a:rPr lang="en-US" dirty="0" smtClean="0"/>
              <a:t>, </a:t>
            </a:r>
            <a:r>
              <a:rPr lang="en-US" dirty="0" err="1" smtClean="0"/>
              <a:t>sütü</a:t>
            </a:r>
            <a:r>
              <a:rPr lang="en-US" dirty="0" smtClean="0"/>
              <a:t> </a:t>
            </a:r>
            <a:r>
              <a:rPr lang="en-US" dirty="0" err="1" smtClean="0"/>
              <a:t>belirli</a:t>
            </a:r>
            <a:r>
              <a:rPr lang="en-US" dirty="0" smtClean="0"/>
              <a:t> </a:t>
            </a:r>
            <a:r>
              <a:rPr lang="en-US" dirty="0" err="1" smtClean="0"/>
              <a:t>bir</a:t>
            </a:r>
            <a:r>
              <a:rPr lang="en-US" dirty="0" smtClean="0"/>
              <a:t> </a:t>
            </a:r>
            <a:r>
              <a:rPr lang="en-US" dirty="0" err="1" smtClean="0"/>
              <a:t>giriş</a:t>
            </a:r>
            <a:r>
              <a:rPr lang="en-US" dirty="0" smtClean="0"/>
              <a:t> </a:t>
            </a:r>
            <a:r>
              <a:rPr lang="en-US" dirty="0" err="1" smtClean="0"/>
              <a:t>sıcaklığından</a:t>
            </a:r>
            <a:r>
              <a:rPr lang="en-US" dirty="0" smtClean="0"/>
              <a:t> </a:t>
            </a:r>
            <a:r>
              <a:rPr lang="en-US" dirty="0" err="1" smtClean="0"/>
              <a:t>belirli</a:t>
            </a:r>
            <a:r>
              <a:rPr lang="en-US" dirty="0" smtClean="0"/>
              <a:t> </a:t>
            </a:r>
            <a:r>
              <a:rPr lang="en-US" dirty="0" err="1" smtClean="0"/>
              <a:t>bir</a:t>
            </a:r>
            <a:r>
              <a:rPr lang="en-US" dirty="0" smtClean="0"/>
              <a:t> </a:t>
            </a:r>
            <a:r>
              <a:rPr lang="en-US" dirty="0" err="1" smtClean="0"/>
              <a:t>çıkış</a:t>
            </a:r>
            <a:r>
              <a:rPr lang="en-US" dirty="0" smtClean="0"/>
              <a:t> </a:t>
            </a:r>
            <a:r>
              <a:rPr lang="en-US" dirty="0" err="1" smtClean="0"/>
              <a:t>sıcaklığına</a:t>
            </a:r>
            <a:r>
              <a:rPr lang="en-US" dirty="0" smtClean="0"/>
              <a:t> </a:t>
            </a:r>
            <a:r>
              <a:rPr lang="en-US" dirty="0" err="1" smtClean="0"/>
              <a:t>ısıtmak</a:t>
            </a:r>
            <a:r>
              <a:rPr lang="en-US" dirty="0" smtClean="0"/>
              <a:t> </a:t>
            </a:r>
            <a:r>
              <a:rPr lang="en-US" dirty="0" err="1" smtClean="0"/>
              <a:t>ya</a:t>
            </a:r>
            <a:r>
              <a:rPr lang="en-US" dirty="0" smtClean="0"/>
              <a:t> da </a:t>
            </a:r>
            <a:r>
              <a:rPr lang="en-US" dirty="0" err="1" smtClean="0"/>
              <a:t>soğutmaktır</a:t>
            </a:r>
            <a:r>
              <a:rPr lang="en-US" dirty="0" smtClean="0"/>
              <a:t>. Bu </a:t>
            </a:r>
            <a:r>
              <a:rPr lang="en-US" dirty="0" err="1" smtClean="0"/>
              <a:t>işlem</a:t>
            </a:r>
            <a:r>
              <a:rPr lang="en-US" dirty="0" smtClean="0"/>
              <a:t>, </a:t>
            </a:r>
            <a:r>
              <a:rPr lang="en-US" dirty="0" err="1" smtClean="0"/>
              <a:t>ısı</a:t>
            </a:r>
            <a:r>
              <a:rPr lang="en-US" dirty="0" smtClean="0"/>
              <a:t> </a:t>
            </a:r>
            <a:r>
              <a:rPr lang="en-US" dirty="0" err="1" smtClean="0"/>
              <a:t>değiştiricide</a:t>
            </a:r>
            <a:r>
              <a:rPr lang="en-US" dirty="0" smtClean="0"/>
              <a:t> </a:t>
            </a:r>
            <a:r>
              <a:rPr lang="en-US" dirty="0" err="1" smtClean="0"/>
              <a:t>bir</a:t>
            </a:r>
            <a:r>
              <a:rPr lang="en-US" dirty="0" smtClean="0"/>
              <a:t> </a:t>
            </a:r>
            <a:r>
              <a:rPr lang="en-US" dirty="0" err="1" smtClean="0"/>
              <a:t>yardımcı</a:t>
            </a:r>
            <a:r>
              <a:rPr lang="en-US" dirty="0" smtClean="0"/>
              <a:t> </a:t>
            </a:r>
            <a:r>
              <a:rPr lang="en-US" dirty="0" err="1" smtClean="0"/>
              <a:t>ortam</a:t>
            </a:r>
            <a:r>
              <a:rPr lang="en-US" dirty="0" smtClean="0"/>
              <a:t> (</a:t>
            </a:r>
            <a:r>
              <a:rPr lang="en-US" dirty="0" err="1" smtClean="0"/>
              <a:t>örneğin</a:t>
            </a:r>
            <a:r>
              <a:rPr lang="en-US" dirty="0" smtClean="0"/>
              <a:t>, </a:t>
            </a:r>
            <a:r>
              <a:rPr lang="en-US" dirty="0" err="1" smtClean="0"/>
              <a:t>su</a:t>
            </a:r>
            <a:r>
              <a:rPr lang="en-US" dirty="0" smtClean="0"/>
              <a:t>) </a:t>
            </a:r>
            <a:r>
              <a:rPr lang="en-US" dirty="0" err="1" smtClean="0"/>
              <a:t>yardımıyla</a:t>
            </a:r>
            <a:r>
              <a:rPr lang="en-US" dirty="0" smtClean="0"/>
              <a:t> </a:t>
            </a:r>
            <a:r>
              <a:rPr lang="en-US" dirty="0" err="1" smtClean="0"/>
              <a:t>gerçekleştirilir</a:t>
            </a:r>
            <a:r>
              <a:rPr lang="en-US" dirty="0" smtClean="0"/>
              <a:t>. </a:t>
            </a:r>
            <a:r>
              <a:rPr lang="en-US" dirty="0" err="1" smtClean="0"/>
              <a:t>Eğer</a:t>
            </a:r>
            <a:r>
              <a:rPr lang="en-US" dirty="0" smtClean="0"/>
              <a:t> </a:t>
            </a:r>
            <a:r>
              <a:rPr lang="en-US" dirty="0" err="1" smtClean="0"/>
              <a:t>ısıtma</a:t>
            </a:r>
            <a:r>
              <a:rPr lang="en-US" dirty="0" smtClean="0"/>
              <a:t> </a:t>
            </a:r>
            <a:r>
              <a:rPr lang="en-US" dirty="0" err="1" smtClean="0"/>
              <a:t>yapılacaksa</a:t>
            </a:r>
            <a:r>
              <a:rPr lang="en-US" dirty="0" smtClean="0"/>
              <a:t>, </a:t>
            </a:r>
            <a:r>
              <a:rPr lang="en-US" dirty="0" err="1" smtClean="0"/>
              <a:t>süt</a:t>
            </a:r>
            <a:r>
              <a:rPr lang="en-US" dirty="0" smtClean="0"/>
              <a:t> </a:t>
            </a:r>
            <a:r>
              <a:rPr lang="en-US" dirty="0" err="1" smtClean="0"/>
              <a:t>sıcak</a:t>
            </a:r>
            <a:r>
              <a:rPr lang="en-US" dirty="0" smtClean="0"/>
              <a:t> </a:t>
            </a:r>
            <a:r>
              <a:rPr lang="en-US" dirty="0" err="1" smtClean="0"/>
              <a:t>su</a:t>
            </a:r>
            <a:r>
              <a:rPr lang="en-US" dirty="0" smtClean="0"/>
              <a:t> </a:t>
            </a:r>
            <a:r>
              <a:rPr lang="en-US" dirty="0" err="1" smtClean="0"/>
              <a:t>ile</a:t>
            </a:r>
            <a:r>
              <a:rPr lang="en-US" dirty="0" smtClean="0"/>
              <a:t> </a:t>
            </a:r>
            <a:r>
              <a:rPr lang="en-US" dirty="0" err="1" smtClean="0"/>
              <a:t>ısıtılır</a:t>
            </a:r>
            <a:r>
              <a:rPr lang="en-US" dirty="0" smtClean="0"/>
              <a:t> </a:t>
            </a:r>
            <a:r>
              <a:rPr lang="en-US" dirty="0" err="1" smtClean="0"/>
              <a:t>ve</a:t>
            </a:r>
            <a:r>
              <a:rPr lang="en-US" dirty="0" smtClean="0"/>
              <a:t> </a:t>
            </a:r>
            <a:r>
              <a:rPr lang="en-US" dirty="0" err="1" smtClean="0"/>
              <a:t>suyun</a:t>
            </a:r>
            <a:r>
              <a:rPr lang="en-US" dirty="0" smtClean="0"/>
              <a:t> </a:t>
            </a:r>
            <a:r>
              <a:rPr lang="en-US" dirty="0" err="1" smtClean="0"/>
              <a:t>sıcaklığı</a:t>
            </a:r>
            <a:r>
              <a:rPr lang="en-US" dirty="0" smtClean="0"/>
              <a:t> da o </a:t>
            </a:r>
            <a:r>
              <a:rPr lang="en-US" dirty="0" err="1" smtClean="0"/>
              <a:t>ölçüde</a:t>
            </a:r>
            <a:r>
              <a:rPr lang="en-US" dirty="0" smtClean="0"/>
              <a:t> </a:t>
            </a:r>
            <a:r>
              <a:rPr lang="en-US" dirty="0" err="1" smtClean="0"/>
              <a:t>düşer</a:t>
            </a:r>
            <a:r>
              <a:rPr lang="en-US" dirty="0" smtClean="0"/>
              <a:t>.  </a:t>
            </a:r>
          </a:p>
          <a:p>
            <a:pPr marL="0" indent="0">
              <a:buNone/>
            </a:pPr>
            <a:endParaRPr lang="tr-TR" dirty="0"/>
          </a:p>
          <a:p>
            <a:pPr marL="0" indent="0">
              <a:buNone/>
            </a:pPr>
            <a:r>
              <a:rPr lang="en-US" dirty="0" err="1" smtClean="0"/>
              <a:t>Sıcaklık</a:t>
            </a:r>
            <a:r>
              <a:rPr lang="en-US" dirty="0" smtClean="0"/>
              <a:t> </a:t>
            </a:r>
            <a:r>
              <a:rPr lang="en-US" dirty="0" err="1" smtClean="0"/>
              <a:t>programında</a:t>
            </a:r>
            <a:r>
              <a:rPr lang="en-US" dirty="0" smtClean="0"/>
              <a:t> </a:t>
            </a:r>
            <a:r>
              <a:rPr lang="en-US" dirty="0" err="1" smtClean="0"/>
              <a:t>dikkate</a:t>
            </a:r>
            <a:r>
              <a:rPr lang="en-US" dirty="0" smtClean="0"/>
              <a:t> </a:t>
            </a:r>
            <a:r>
              <a:rPr lang="en-US" dirty="0" err="1" smtClean="0"/>
              <a:t>alınması</a:t>
            </a:r>
            <a:r>
              <a:rPr lang="en-US" dirty="0" smtClean="0"/>
              <a:t> </a:t>
            </a:r>
            <a:r>
              <a:rPr lang="en-US" dirty="0" err="1" smtClean="0"/>
              <a:t>gereken</a:t>
            </a:r>
            <a:r>
              <a:rPr lang="en-US" dirty="0" smtClean="0"/>
              <a:t> </a:t>
            </a:r>
            <a:r>
              <a:rPr lang="en-US" dirty="0" err="1" smtClean="0"/>
              <a:t>faktörler</a:t>
            </a:r>
            <a:r>
              <a:rPr lang="tr-TR" dirty="0"/>
              <a:t>;</a:t>
            </a:r>
            <a:endParaRPr lang="en-US" dirty="0" smtClean="0"/>
          </a:p>
          <a:p>
            <a:pPr>
              <a:buFont typeface="Wingdings" panose="05000000000000000000" pitchFamily="2" charset="2"/>
              <a:buChar char="Ø"/>
            </a:pPr>
            <a:r>
              <a:rPr lang="en-US" dirty="0" err="1" smtClean="0"/>
              <a:t>Ürünün</a:t>
            </a:r>
            <a:r>
              <a:rPr lang="en-US" dirty="0" smtClean="0"/>
              <a:t> </a:t>
            </a:r>
            <a:r>
              <a:rPr lang="en-US" dirty="0" err="1" smtClean="0"/>
              <a:t>ve</a:t>
            </a:r>
            <a:r>
              <a:rPr lang="en-US" dirty="0" smtClean="0"/>
              <a:t> </a:t>
            </a:r>
            <a:r>
              <a:rPr lang="en-US" dirty="0" err="1" smtClean="0"/>
              <a:t>yardımcı</a:t>
            </a:r>
            <a:r>
              <a:rPr lang="en-US" dirty="0" smtClean="0"/>
              <a:t> </a:t>
            </a:r>
            <a:r>
              <a:rPr lang="en-US" dirty="0" err="1" smtClean="0"/>
              <a:t>ortamın</a:t>
            </a:r>
            <a:r>
              <a:rPr lang="en-US" dirty="0" smtClean="0"/>
              <a:t> </a:t>
            </a:r>
            <a:r>
              <a:rPr lang="en-US" dirty="0" err="1" smtClean="0"/>
              <a:t>sıcaklık</a:t>
            </a:r>
            <a:r>
              <a:rPr lang="en-US" dirty="0" smtClean="0"/>
              <a:t> </a:t>
            </a:r>
            <a:r>
              <a:rPr lang="en-US" dirty="0" err="1" smtClean="0"/>
              <a:t>derecelerindeki</a:t>
            </a:r>
            <a:r>
              <a:rPr lang="en-US" dirty="0" smtClean="0"/>
              <a:t> </a:t>
            </a:r>
            <a:r>
              <a:rPr lang="en-US" dirty="0" err="1" smtClean="0"/>
              <a:t>değişim</a:t>
            </a:r>
            <a:endParaRPr lang="en-US" dirty="0" smtClean="0"/>
          </a:p>
          <a:p>
            <a:pPr>
              <a:buFont typeface="Wingdings" panose="05000000000000000000" pitchFamily="2" charset="2"/>
              <a:buChar char="Ø"/>
            </a:pPr>
            <a:r>
              <a:rPr lang="en-US" dirty="0" err="1" smtClean="0"/>
              <a:t>Sıvılar</a:t>
            </a:r>
            <a:r>
              <a:rPr lang="en-US" dirty="0" smtClean="0"/>
              <a:t> </a:t>
            </a:r>
            <a:r>
              <a:rPr lang="en-US" dirty="0" err="1" smtClean="0"/>
              <a:t>arasındaki</a:t>
            </a:r>
            <a:r>
              <a:rPr lang="en-US" dirty="0" smtClean="0"/>
              <a:t> </a:t>
            </a:r>
            <a:r>
              <a:rPr lang="en-US" dirty="0" err="1" smtClean="0"/>
              <a:t>sıcaklık</a:t>
            </a:r>
            <a:r>
              <a:rPr lang="en-US" dirty="0" smtClean="0"/>
              <a:t> </a:t>
            </a:r>
            <a:r>
              <a:rPr lang="en-US" dirty="0" err="1" smtClean="0"/>
              <a:t>farkı</a:t>
            </a:r>
            <a:r>
              <a:rPr lang="en-US" dirty="0" smtClean="0"/>
              <a:t>.</a:t>
            </a:r>
          </a:p>
          <a:p>
            <a:pPr>
              <a:buFont typeface="Wingdings" panose="05000000000000000000" pitchFamily="2" charset="2"/>
              <a:buChar char="Ø"/>
            </a:pPr>
            <a:r>
              <a:rPr lang="en-US" dirty="0" err="1" smtClean="0"/>
              <a:t>Sıvıların</a:t>
            </a:r>
            <a:r>
              <a:rPr lang="en-US" dirty="0" smtClean="0"/>
              <a:t> </a:t>
            </a:r>
            <a:r>
              <a:rPr lang="en-US" dirty="0" err="1" smtClean="0"/>
              <a:t>akış</a:t>
            </a:r>
            <a:r>
              <a:rPr lang="en-US" dirty="0" smtClean="0"/>
              <a:t> </a:t>
            </a:r>
            <a:r>
              <a:rPr lang="en-US" dirty="0" err="1" smtClean="0"/>
              <a:t>yönü</a:t>
            </a:r>
            <a:r>
              <a:rPr lang="en-US" dirty="0" smtClean="0"/>
              <a:t>.</a:t>
            </a:r>
          </a:p>
          <a:p>
            <a:endParaRPr lang="en-US" dirty="0" smtClean="0"/>
          </a:p>
          <a:p>
            <a:endParaRPr lang="en-US" dirty="0"/>
          </a:p>
        </p:txBody>
      </p:sp>
    </p:spTree>
    <p:extLst>
      <p:ext uri="{BB962C8B-B14F-4D97-AF65-F5344CB8AC3E}">
        <p14:creationId xmlns:p14="http://schemas.microsoft.com/office/powerpoint/2010/main" val="1724447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4285" y="334282"/>
            <a:ext cx="11288485" cy="6153604"/>
          </a:xfrm>
        </p:spPr>
        <p:txBody>
          <a:bodyPr>
            <a:normAutofit fontScale="77500" lnSpcReduction="20000"/>
          </a:bodyPr>
          <a:lstStyle/>
          <a:p>
            <a:pPr marL="0" indent="0">
              <a:buNone/>
            </a:pPr>
            <a:r>
              <a:rPr lang="en-US" i="1" dirty="0" smtClean="0"/>
              <a:t> </a:t>
            </a:r>
            <a:r>
              <a:rPr lang="en-US" i="1" dirty="0" err="1" smtClean="0">
                <a:solidFill>
                  <a:srgbClr val="FF0000"/>
                </a:solidFill>
              </a:rPr>
              <a:t>Ürünün</a:t>
            </a:r>
            <a:r>
              <a:rPr lang="en-US" i="1" dirty="0" smtClean="0">
                <a:solidFill>
                  <a:srgbClr val="FF0000"/>
                </a:solidFill>
              </a:rPr>
              <a:t> </a:t>
            </a:r>
            <a:r>
              <a:rPr lang="en-US" i="1" dirty="0" err="1" smtClean="0">
                <a:solidFill>
                  <a:srgbClr val="FF0000"/>
                </a:solidFill>
              </a:rPr>
              <a:t>ve</a:t>
            </a:r>
            <a:r>
              <a:rPr lang="en-US" i="1" dirty="0" smtClean="0">
                <a:solidFill>
                  <a:srgbClr val="FF0000"/>
                </a:solidFill>
              </a:rPr>
              <a:t> </a:t>
            </a:r>
            <a:r>
              <a:rPr lang="en-US" i="1" dirty="0" err="1" smtClean="0">
                <a:solidFill>
                  <a:srgbClr val="FF0000"/>
                </a:solidFill>
              </a:rPr>
              <a:t>yardımcı</a:t>
            </a:r>
            <a:r>
              <a:rPr lang="en-US" i="1" dirty="0" smtClean="0">
                <a:solidFill>
                  <a:srgbClr val="FF0000"/>
                </a:solidFill>
              </a:rPr>
              <a:t> </a:t>
            </a:r>
            <a:r>
              <a:rPr lang="en-US" i="1" dirty="0" err="1" smtClean="0">
                <a:solidFill>
                  <a:srgbClr val="FF0000"/>
                </a:solidFill>
              </a:rPr>
              <a:t>ortamın</a:t>
            </a:r>
            <a:r>
              <a:rPr lang="en-US" i="1" dirty="0" smtClean="0">
                <a:solidFill>
                  <a:srgbClr val="FF0000"/>
                </a:solidFill>
              </a:rPr>
              <a:t> </a:t>
            </a:r>
            <a:r>
              <a:rPr lang="en-US" i="1" dirty="0" err="1" smtClean="0">
                <a:solidFill>
                  <a:srgbClr val="FF0000"/>
                </a:solidFill>
              </a:rPr>
              <a:t>sıcaklık</a:t>
            </a:r>
            <a:r>
              <a:rPr lang="en-US" i="1" dirty="0" smtClean="0">
                <a:solidFill>
                  <a:srgbClr val="FF0000"/>
                </a:solidFill>
              </a:rPr>
              <a:t> </a:t>
            </a:r>
            <a:r>
              <a:rPr lang="en-US" i="1" dirty="0" err="1" smtClean="0">
                <a:solidFill>
                  <a:srgbClr val="FF0000"/>
                </a:solidFill>
              </a:rPr>
              <a:t>derecelerindeki</a:t>
            </a:r>
            <a:r>
              <a:rPr lang="en-US" i="1" dirty="0" smtClean="0">
                <a:solidFill>
                  <a:srgbClr val="FF0000"/>
                </a:solidFill>
              </a:rPr>
              <a:t> </a:t>
            </a:r>
            <a:r>
              <a:rPr lang="en-US" i="1" dirty="0" err="1" smtClean="0">
                <a:solidFill>
                  <a:srgbClr val="FF0000"/>
                </a:solidFill>
              </a:rPr>
              <a:t>değişim</a:t>
            </a:r>
            <a:r>
              <a:rPr lang="tr-TR" i="1" dirty="0" smtClean="0">
                <a:solidFill>
                  <a:srgbClr val="FF0000"/>
                </a:solidFill>
              </a:rPr>
              <a:t> (</a:t>
            </a:r>
            <a:r>
              <a:rPr lang="el-GR" i="1" dirty="0" smtClean="0">
                <a:solidFill>
                  <a:srgbClr val="FF0000"/>
                </a:solidFill>
              </a:rPr>
              <a:t>Δ</a:t>
            </a:r>
            <a:r>
              <a:rPr lang="tr-TR" i="1" dirty="0" smtClean="0">
                <a:solidFill>
                  <a:srgbClr val="FF0000"/>
                </a:solidFill>
              </a:rPr>
              <a:t>t)</a:t>
            </a:r>
            <a:endParaRPr lang="en-US" i="1" dirty="0" smtClean="0">
              <a:solidFill>
                <a:srgbClr val="FF0000"/>
              </a:solidFill>
            </a:endParaRPr>
          </a:p>
          <a:p>
            <a:endParaRPr lang="en-US" dirty="0" smtClean="0"/>
          </a:p>
          <a:p>
            <a:r>
              <a:rPr lang="en-US" dirty="0" err="1" smtClean="0"/>
              <a:t>Ürünün</a:t>
            </a:r>
            <a:r>
              <a:rPr lang="en-US" dirty="0" smtClean="0"/>
              <a:t> </a:t>
            </a:r>
            <a:r>
              <a:rPr lang="en-US" dirty="0" err="1" smtClean="0"/>
              <a:t>giriş</a:t>
            </a:r>
            <a:r>
              <a:rPr lang="en-US" dirty="0" smtClean="0"/>
              <a:t> </a:t>
            </a:r>
            <a:r>
              <a:rPr lang="en-US" dirty="0" err="1" smtClean="0"/>
              <a:t>ve</a:t>
            </a:r>
            <a:r>
              <a:rPr lang="en-US" dirty="0" smtClean="0"/>
              <a:t> </a:t>
            </a:r>
            <a:r>
              <a:rPr lang="en-US" dirty="0" err="1" smtClean="0"/>
              <a:t>çıkış</a:t>
            </a:r>
            <a:r>
              <a:rPr lang="en-US" dirty="0" smtClean="0"/>
              <a:t> </a:t>
            </a:r>
            <a:r>
              <a:rPr lang="en-US" dirty="0" err="1" smtClean="0"/>
              <a:t>sıcaklıkları</a:t>
            </a:r>
            <a:r>
              <a:rPr lang="en-US" dirty="0" smtClean="0"/>
              <a:t> </a:t>
            </a:r>
            <a:r>
              <a:rPr lang="en-US" dirty="0" err="1" smtClean="0"/>
              <a:t>daha</a:t>
            </a:r>
            <a:r>
              <a:rPr lang="en-US" dirty="0" smtClean="0"/>
              <a:t> </a:t>
            </a:r>
            <a:r>
              <a:rPr lang="en-US" dirty="0" err="1" smtClean="0"/>
              <a:t>sonraki</a:t>
            </a:r>
            <a:r>
              <a:rPr lang="en-US" dirty="0" smtClean="0"/>
              <a:t> </a:t>
            </a:r>
            <a:r>
              <a:rPr lang="en-US" dirty="0" err="1" smtClean="0"/>
              <a:t>işlem</a:t>
            </a:r>
            <a:r>
              <a:rPr lang="en-US" dirty="0" smtClean="0"/>
              <a:t> </a:t>
            </a:r>
            <a:r>
              <a:rPr lang="en-US" dirty="0" err="1" smtClean="0"/>
              <a:t>aşamalarına</a:t>
            </a:r>
            <a:r>
              <a:rPr lang="en-US" dirty="0" smtClean="0"/>
              <a:t> </a:t>
            </a:r>
            <a:r>
              <a:rPr lang="en-US" dirty="0" err="1" smtClean="0"/>
              <a:t>göre</a:t>
            </a:r>
            <a:r>
              <a:rPr lang="en-US" dirty="0" smtClean="0"/>
              <a:t> </a:t>
            </a:r>
            <a:r>
              <a:rPr lang="en-US" dirty="0" err="1" smtClean="0"/>
              <a:t>belirlenir</a:t>
            </a:r>
            <a:r>
              <a:rPr lang="en-US" dirty="0" smtClean="0"/>
              <a:t>. </a:t>
            </a:r>
            <a:r>
              <a:rPr lang="en-US" dirty="0" err="1" smtClean="0"/>
              <a:t>Ürünün</a:t>
            </a:r>
            <a:r>
              <a:rPr lang="en-US" dirty="0" smtClean="0"/>
              <a:t> </a:t>
            </a:r>
            <a:r>
              <a:rPr lang="en-US" dirty="0" err="1" smtClean="0"/>
              <a:t>sıcaklığındaki</a:t>
            </a:r>
            <a:r>
              <a:rPr lang="en-US" dirty="0" smtClean="0"/>
              <a:t> </a:t>
            </a:r>
            <a:r>
              <a:rPr lang="en-US" dirty="0" err="1" smtClean="0"/>
              <a:t>değişim</a:t>
            </a:r>
            <a:r>
              <a:rPr lang="en-US" dirty="0" smtClean="0"/>
              <a:t> (</a:t>
            </a:r>
            <a:r>
              <a:rPr lang="el-GR" dirty="0" smtClean="0"/>
              <a:t>Δ</a:t>
            </a:r>
            <a:r>
              <a:rPr lang="en-US" dirty="0" smtClean="0"/>
              <a:t>t) </a:t>
            </a:r>
            <a:r>
              <a:rPr lang="en-US" dirty="0" err="1" smtClean="0"/>
              <a:t>aşağıdaki</a:t>
            </a:r>
            <a:r>
              <a:rPr lang="en-US" dirty="0" smtClean="0"/>
              <a:t> </a:t>
            </a:r>
            <a:r>
              <a:rPr lang="en-US" dirty="0" err="1" smtClean="0"/>
              <a:t>gibi</a:t>
            </a:r>
            <a:r>
              <a:rPr lang="en-US" dirty="0" smtClean="0"/>
              <a:t> </a:t>
            </a:r>
            <a:r>
              <a:rPr lang="en-US" dirty="0" err="1" smtClean="0"/>
              <a:t>formüle</a:t>
            </a:r>
            <a:r>
              <a:rPr lang="en-US" dirty="0" smtClean="0"/>
              <a:t> </a:t>
            </a:r>
            <a:r>
              <a:rPr lang="en-US" dirty="0" err="1" smtClean="0"/>
              <a:t>edilebilir</a:t>
            </a:r>
            <a:r>
              <a:rPr lang="en-US" dirty="0" smtClean="0"/>
              <a:t>:</a:t>
            </a:r>
          </a:p>
          <a:p>
            <a:pPr marL="0" indent="0">
              <a:buNone/>
            </a:pPr>
            <a:r>
              <a:rPr lang="tr-TR" dirty="0" smtClean="0"/>
              <a:t>                                         </a:t>
            </a:r>
            <a:r>
              <a:rPr lang="el-GR" dirty="0" smtClean="0"/>
              <a:t>Δ</a:t>
            </a:r>
            <a:r>
              <a:rPr lang="en-US" dirty="0" smtClean="0"/>
              <a:t>t1 = T01 – Ti1</a:t>
            </a:r>
          </a:p>
          <a:p>
            <a:r>
              <a:rPr lang="en-US" dirty="0" smtClean="0"/>
              <a:t>Modern </a:t>
            </a:r>
            <a:r>
              <a:rPr lang="en-US" dirty="0" err="1" smtClean="0"/>
              <a:t>ısı</a:t>
            </a:r>
            <a:r>
              <a:rPr lang="en-US" dirty="0" smtClean="0"/>
              <a:t> </a:t>
            </a:r>
            <a:r>
              <a:rPr lang="en-US" dirty="0" err="1" smtClean="0"/>
              <a:t>değiştiricilerde</a:t>
            </a:r>
            <a:r>
              <a:rPr lang="en-US" dirty="0" smtClean="0"/>
              <a:t>, </a:t>
            </a:r>
            <a:r>
              <a:rPr lang="en-US" dirty="0" err="1" smtClean="0"/>
              <a:t>enerji</a:t>
            </a:r>
            <a:r>
              <a:rPr lang="en-US" dirty="0" smtClean="0"/>
              <a:t> </a:t>
            </a:r>
            <a:r>
              <a:rPr lang="en-US" dirty="0" err="1" smtClean="0"/>
              <a:t>kayıpları</a:t>
            </a:r>
            <a:r>
              <a:rPr lang="en-US" dirty="0" smtClean="0"/>
              <a:t> </a:t>
            </a:r>
            <a:r>
              <a:rPr lang="en-US" dirty="0" err="1" smtClean="0"/>
              <a:t>ihmal</a:t>
            </a:r>
            <a:r>
              <a:rPr lang="en-US" dirty="0" smtClean="0"/>
              <a:t> </a:t>
            </a:r>
            <a:r>
              <a:rPr lang="en-US" dirty="0" err="1" smtClean="0"/>
              <a:t>edilebilir</a:t>
            </a:r>
            <a:r>
              <a:rPr lang="en-US" dirty="0" smtClean="0"/>
              <a:t> </a:t>
            </a:r>
            <a:r>
              <a:rPr lang="en-US" dirty="0" err="1" smtClean="0"/>
              <a:t>düzeydedir</a:t>
            </a:r>
            <a:r>
              <a:rPr lang="en-US" dirty="0" smtClean="0"/>
              <a:t>. Bu </a:t>
            </a:r>
            <a:r>
              <a:rPr lang="en-US" dirty="0" err="1" smtClean="0"/>
              <a:t>nedenle</a:t>
            </a:r>
            <a:r>
              <a:rPr lang="en-US" dirty="0" smtClean="0"/>
              <a:t>, </a:t>
            </a:r>
            <a:r>
              <a:rPr lang="en-US" dirty="0" err="1" smtClean="0"/>
              <a:t>sıcak</a:t>
            </a:r>
            <a:r>
              <a:rPr lang="en-US" dirty="0" smtClean="0"/>
              <a:t> </a:t>
            </a:r>
            <a:r>
              <a:rPr lang="en-US" dirty="0" err="1" smtClean="0"/>
              <a:t>haldeki</a:t>
            </a:r>
            <a:r>
              <a:rPr lang="en-US" dirty="0" smtClean="0"/>
              <a:t> </a:t>
            </a:r>
            <a:r>
              <a:rPr lang="en-US" dirty="0" err="1" smtClean="0"/>
              <a:t>sıvıdan</a:t>
            </a:r>
            <a:r>
              <a:rPr lang="en-US" dirty="0" smtClean="0"/>
              <a:t> </a:t>
            </a:r>
            <a:r>
              <a:rPr lang="en-US" dirty="0" err="1" smtClean="0"/>
              <a:t>açığa</a:t>
            </a:r>
            <a:r>
              <a:rPr lang="en-US" dirty="0" smtClean="0"/>
              <a:t> </a:t>
            </a:r>
            <a:r>
              <a:rPr lang="en-US" dirty="0" err="1" smtClean="0"/>
              <a:t>çıkan</a:t>
            </a:r>
            <a:r>
              <a:rPr lang="en-US" dirty="0" smtClean="0"/>
              <a:t> </a:t>
            </a:r>
            <a:r>
              <a:rPr lang="en-US" dirty="0" err="1" smtClean="0"/>
              <a:t>ısı</a:t>
            </a:r>
            <a:r>
              <a:rPr lang="en-US" dirty="0" smtClean="0"/>
              <a:t> </a:t>
            </a:r>
            <a:r>
              <a:rPr lang="en-US" dirty="0" err="1" smtClean="0"/>
              <a:t>enerjisi</a:t>
            </a:r>
            <a:r>
              <a:rPr lang="en-US" dirty="0" smtClean="0"/>
              <a:t>, </a:t>
            </a:r>
            <a:r>
              <a:rPr lang="en-US" dirty="0" err="1" smtClean="0"/>
              <a:t>soğuk</a:t>
            </a:r>
            <a:r>
              <a:rPr lang="en-US" dirty="0" smtClean="0"/>
              <a:t> </a:t>
            </a:r>
            <a:r>
              <a:rPr lang="en-US" dirty="0" err="1" smtClean="0"/>
              <a:t>sıvı</a:t>
            </a:r>
            <a:r>
              <a:rPr lang="en-US" dirty="0" smtClean="0"/>
              <a:t> </a:t>
            </a:r>
            <a:r>
              <a:rPr lang="en-US" dirty="0" err="1" smtClean="0"/>
              <a:t>tarafından</a:t>
            </a:r>
            <a:r>
              <a:rPr lang="en-US" dirty="0" smtClean="0"/>
              <a:t> </a:t>
            </a:r>
            <a:r>
              <a:rPr lang="en-US" dirty="0" err="1" smtClean="0"/>
              <a:t>absorbe</a:t>
            </a:r>
            <a:r>
              <a:rPr lang="en-US" dirty="0" smtClean="0"/>
              <a:t> </a:t>
            </a:r>
            <a:r>
              <a:rPr lang="en-US" dirty="0" err="1" smtClean="0"/>
              <a:t>edilen</a:t>
            </a:r>
            <a:r>
              <a:rPr lang="en-US" dirty="0" smtClean="0"/>
              <a:t> </a:t>
            </a:r>
            <a:r>
              <a:rPr lang="en-US" dirty="0" err="1" smtClean="0"/>
              <a:t>ısı</a:t>
            </a:r>
            <a:r>
              <a:rPr lang="en-US" dirty="0" smtClean="0"/>
              <a:t> </a:t>
            </a:r>
            <a:r>
              <a:rPr lang="en-US" dirty="0" err="1" smtClean="0"/>
              <a:t>enerjisine</a:t>
            </a:r>
            <a:r>
              <a:rPr lang="en-US" dirty="0" smtClean="0"/>
              <a:t> </a:t>
            </a:r>
            <a:r>
              <a:rPr lang="en-US" dirty="0" err="1" smtClean="0"/>
              <a:t>eşit</a:t>
            </a:r>
            <a:r>
              <a:rPr lang="en-US" dirty="0" smtClean="0"/>
              <a:t> </a:t>
            </a:r>
            <a:r>
              <a:rPr lang="en-US" dirty="0" err="1" smtClean="0"/>
              <a:t>olur</a:t>
            </a:r>
            <a:r>
              <a:rPr lang="en-US" dirty="0" smtClean="0"/>
              <a:t>. Bu durum </a:t>
            </a:r>
            <a:r>
              <a:rPr lang="en-US" dirty="0" err="1" smtClean="0"/>
              <a:t>enerji</a:t>
            </a:r>
            <a:r>
              <a:rPr lang="en-US" dirty="0" smtClean="0"/>
              <a:t> </a:t>
            </a:r>
            <a:r>
              <a:rPr lang="en-US" dirty="0" err="1" smtClean="0"/>
              <a:t>dengesi</a:t>
            </a:r>
            <a:r>
              <a:rPr lang="en-US" dirty="0" smtClean="0"/>
              <a:t> </a:t>
            </a:r>
            <a:r>
              <a:rPr lang="en-US" dirty="0" err="1" smtClean="0"/>
              <a:t>olarak</a:t>
            </a:r>
            <a:r>
              <a:rPr lang="en-US" dirty="0" smtClean="0"/>
              <a:t> </a:t>
            </a:r>
            <a:r>
              <a:rPr lang="en-US" dirty="0" err="1" smtClean="0"/>
              <a:t>adlandırılır</a:t>
            </a:r>
            <a:r>
              <a:rPr lang="en-US" dirty="0" smtClean="0"/>
              <a:t> </a:t>
            </a:r>
            <a:r>
              <a:rPr lang="en-US" dirty="0" err="1" smtClean="0"/>
              <a:t>ve</a:t>
            </a:r>
            <a:r>
              <a:rPr lang="en-US" dirty="0" smtClean="0"/>
              <a:t> </a:t>
            </a:r>
            <a:r>
              <a:rPr lang="en-US" dirty="0" err="1" smtClean="0"/>
              <a:t>aşağıdaki</a:t>
            </a:r>
            <a:r>
              <a:rPr lang="en-US" dirty="0" smtClean="0"/>
              <a:t> </a:t>
            </a:r>
            <a:r>
              <a:rPr lang="en-US" dirty="0" err="1" smtClean="0"/>
              <a:t>şekilde</a:t>
            </a:r>
            <a:r>
              <a:rPr lang="en-US" dirty="0" smtClean="0"/>
              <a:t> </a:t>
            </a:r>
            <a:r>
              <a:rPr lang="en-US" dirty="0" err="1" smtClean="0"/>
              <a:t>belirtilebilir</a:t>
            </a:r>
            <a:r>
              <a:rPr lang="en-US" dirty="0" smtClean="0"/>
              <a:t>: </a:t>
            </a:r>
          </a:p>
          <a:p>
            <a:endParaRPr lang="en-US" dirty="0" smtClean="0"/>
          </a:p>
          <a:p>
            <a:pPr marL="0" indent="0">
              <a:buNone/>
            </a:pPr>
            <a:r>
              <a:rPr lang="en-US" dirty="0" smtClean="0"/>
              <a:t>V1 x </a:t>
            </a:r>
            <a:r>
              <a:rPr lang="el-GR" dirty="0" smtClean="0"/>
              <a:t>ρ1 </a:t>
            </a:r>
            <a:r>
              <a:rPr lang="en-US" dirty="0" smtClean="0"/>
              <a:t>x Cp1 x </a:t>
            </a:r>
            <a:r>
              <a:rPr lang="el-GR" dirty="0" smtClean="0"/>
              <a:t>Δ</a:t>
            </a:r>
            <a:r>
              <a:rPr lang="en-US" dirty="0" smtClean="0"/>
              <a:t>t1 = V2 x </a:t>
            </a:r>
            <a:r>
              <a:rPr lang="el-GR" dirty="0" smtClean="0"/>
              <a:t>ρ2 </a:t>
            </a:r>
            <a:r>
              <a:rPr lang="en-US" dirty="0" smtClean="0"/>
              <a:t>x Cp2 x </a:t>
            </a:r>
            <a:r>
              <a:rPr lang="el-GR" dirty="0" smtClean="0"/>
              <a:t>Δ</a:t>
            </a:r>
            <a:r>
              <a:rPr lang="en-US" dirty="0" smtClean="0"/>
              <a:t>t2</a:t>
            </a:r>
          </a:p>
          <a:p>
            <a:endParaRPr lang="en-US" dirty="0" smtClean="0"/>
          </a:p>
          <a:p>
            <a:pPr marL="0" indent="0">
              <a:buNone/>
            </a:pPr>
            <a:r>
              <a:rPr lang="en-US" dirty="0" err="1" smtClean="0"/>
              <a:t>Örnek</a:t>
            </a:r>
            <a:r>
              <a:rPr lang="en-US" dirty="0" smtClean="0"/>
              <a:t> : </a:t>
            </a:r>
            <a:r>
              <a:rPr lang="en-US" dirty="0" err="1" smtClean="0"/>
              <a:t>Saatte</a:t>
            </a:r>
            <a:r>
              <a:rPr lang="en-US" dirty="0" smtClean="0"/>
              <a:t> 20</a:t>
            </a:r>
            <a:r>
              <a:rPr lang="tr-TR" dirty="0" smtClean="0"/>
              <a:t>.</a:t>
            </a:r>
            <a:r>
              <a:rPr lang="en-US" dirty="0" smtClean="0"/>
              <a:t>000 </a:t>
            </a:r>
            <a:r>
              <a:rPr lang="en-US" dirty="0" err="1" smtClean="0"/>
              <a:t>litre</a:t>
            </a:r>
            <a:r>
              <a:rPr lang="en-US" dirty="0" smtClean="0"/>
              <a:t> </a:t>
            </a:r>
            <a:r>
              <a:rPr lang="en-US" dirty="0" err="1" smtClean="0"/>
              <a:t>süt</a:t>
            </a:r>
            <a:r>
              <a:rPr lang="en-US" dirty="0" smtClean="0"/>
              <a:t>, 50°C </a:t>
            </a:r>
            <a:r>
              <a:rPr lang="en-US" dirty="0" err="1" smtClean="0"/>
              <a:t>sıcaklığındaki</a:t>
            </a:r>
            <a:r>
              <a:rPr lang="en-US" dirty="0" smtClean="0"/>
              <a:t> 30000 </a:t>
            </a:r>
            <a:r>
              <a:rPr lang="en-US" dirty="0" err="1" smtClean="0"/>
              <a:t>litre</a:t>
            </a:r>
            <a:r>
              <a:rPr lang="en-US" dirty="0" smtClean="0"/>
              <a:t>/</a:t>
            </a:r>
            <a:r>
              <a:rPr lang="en-US" dirty="0" err="1" smtClean="0"/>
              <a:t>saat</a:t>
            </a:r>
            <a:r>
              <a:rPr lang="en-US" dirty="0" smtClean="0"/>
              <a:t> </a:t>
            </a:r>
            <a:r>
              <a:rPr lang="en-US" dirty="0" err="1" smtClean="0"/>
              <a:t>su</a:t>
            </a:r>
            <a:r>
              <a:rPr lang="en-US" dirty="0" smtClean="0"/>
              <a:t> </a:t>
            </a:r>
            <a:r>
              <a:rPr lang="en-US" dirty="0" err="1" smtClean="0"/>
              <a:t>yardımıyla</a:t>
            </a:r>
            <a:r>
              <a:rPr lang="en-US" dirty="0" smtClean="0"/>
              <a:t> 4°C’den 34°C’ye </a:t>
            </a:r>
            <a:r>
              <a:rPr lang="en-US" dirty="0" err="1" smtClean="0"/>
              <a:t>ısıtılacaktır</a:t>
            </a:r>
            <a:r>
              <a:rPr lang="en-US" dirty="0" smtClean="0"/>
              <a:t>. </a:t>
            </a:r>
            <a:r>
              <a:rPr lang="en-US" dirty="0" err="1" smtClean="0"/>
              <a:t>Sütün</a:t>
            </a:r>
            <a:r>
              <a:rPr lang="en-US" dirty="0" smtClean="0"/>
              <a:t> </a:t>
            </a:r>
            <a:r>
              <a:rPr lang="en-US" dirty="0" err="1" smtClean="0"/>
              <a:t>yoğunluğu</a:t>
            </a:r>
            <a:r>
              <a:rPr lang="en-US" dirty="0" smtClean="0"/>
              <a:t> (</a:t>
            </a:r>
            <a:r>
              <a:rPr lang="el-GR" dirty="0" smtClean="0"/>
              <a:t>ρ) </a:t>
            </a:r>
            <a:r>
              <a:rPr lang="en-US" dirty="0" err="1" smtClean="0"/>
              <a:t>ve</a:t>
            </a:r>
            <a:r>
              <a:rPr lang="en-US" dirty="0" smtClean="0"/>
              <a:t> </a:t>
            </a:r>
            <a:r>
              <a:rPr lang="en-US" dirty="0" err="1" smtClean="0"/>
              <a:t>özgül</a:t>
            </a:r>
            <a:r>
              <a:rPr lang="en-US" dirty="0" smtClean="0"/>
              <a:t> </a:t>
            </a:r>
            <a:r>
              <a:rPr lang="en-US" dirty="0" err="1" smtClean="0"/>
              <a:t>ısısı</a:t>
            </a:r>
            <a:r>
              <a:rPr lang="en-US" dirty="0" smtClean="0"/>
              <a:t> (</a:t>
            </a:r>
            <a:r>
              <a:rPr lang="en-US" dirty="0" err="1" smtClean="0"/>
              <a:t>Cp</a:t>
            </a:r>
            <a:r>
              <a:rPr lang="en-US" dirty="0" smtClean="0"/>
              <a:t>) </a:t>
            </a:r>
            <a:r>
              <a:rPr lang="en-US" dirty="0" err="1" smtClean="0"/>
              <a:t>sırasıyla</a:t>
            </a:r>
            <a:r>
              <a:rPr lang="en-US" dirty="0" smtClean="0"/>
              <a:t> 1020 kg/m3 </a:t>
            </a:r>
            <a:r>
              <a:rPr lang="en-US" dirty="0" err="1" smtClean="0"/>
              <a:t>ve</a:t>
            </a:r>
            <a:r>
              <a:rPr lang="en-US" dirty="0" smtClean="0"/>
              <a:t> 3.95 </a:t>
            </a:r>
            <a:r>
              <a:rPr lang="en-US" dirty="0" err="1" smtClean="0"/>
              <a:t>kj</a:t>
            </a:r>
            <a:r>
              <a:rPr lang="en-US" dirty="0" smtClean="0"/>
              <a:t>/kg </a:t>
            </a:r>
            <a:r>
              <a:rPr lang="en-US" dirty="0" err="1" smtClean="0"/>
              <a:t>ve</a:t>
            </a:r>
            <a:r>
              <a:rPr lang="en-US" dirty="0" smtClean="0"/>
              <a:t> </a:t>
            </a:r>
            <a:r>
              <a:rPr lang="en-US" dirty="0" err="1" smtClean="0"/>
              <a:t>suyunki</a:t>
            </a:r>
            <a:r>
              <a:rPr lang="en-US" dirty="0" smtClean="0"/>
              <a:t> de </a:t>
            </a:r>
            <a:r>
              <a:rPr lang="en-US" dirty="0" err="1" smtClean="0"/>
              <a:t>sırasıyla</a:t>
            </a:r>
            <a:r>
              <a:rPr lang="en-US" dirty="0" smtClean="0"/>
              <a:t> (50°C’de) 990 </a:t>
            </a:r>
            <a:r>
              <a:rPr lang="en-US" dirty="0" err="1" smtClean="0"/>
              <a:t>ve</a:t>
            </a:r>
            <a:r>
              <a:rPr lang="en-US" dirty="0" smtClean="0"/>
              <a:t> 4.18’dir. Bu </a:t>
            </a:r>
            <a:r>
              <a:rPr lang="en-US" dirty="0" err="1" smtClean="0"/>
              <a:t>verilere</a:t>
            </a:r>
            <a:r>
              <a:rPr lang="en-US" dirty="0" smtClean="0"/>
              <a:t> </a:t>
            </a:r>
            <a:r>
              <a:rPr lang="en-US" dirty="0" err="1" smtClean="0"/>
              <a:t>göre</a:t>
            </a:r>
            <a:r>
              <a:rPr lang="en-US" dirty="0" smtClean="0"/>
              <a:t>, </a:t>
            </a:r>
            <a:r>
              <a:rPr lang="en-US" dirty="0" err="1" smtClean="0"/>
              <a:t>suyun</a:t>
            </a:r>
            <a:r>
              <a:rPr lang="en-US" dirty="0" smtClean="0"/>
              <a:t> </a:t>
            </a:r>
            <a:r>
              <a:rPr lang="en-US" dirty="0" err="1" smtClean="0"/>
              <a:t>sıcaklığındaki</a:t>
            </a:r>
            <a:r>
              <a:rPr lang="en-US" dirty="0" smtClean="0"/>
              <a:t> </a:t>
            </a:r>
            <a:r>
              <a:rPr lang="en-US" dirty="0" err="1" smtClean="0"/>
              <a:t>değişim</a:t>
            </a:r>
            <a:r>
              <a:rPr lang="en-US" dirty="0" smtClean="0"/>
              <a:t>:</a:t>
            </a:r>
          </a:p>
          <a:p>
            <a:pPr marL="0" indent="0">
              <a:buNone/>
            </a:pPr>
            <a:r>
              <a:rPr lang="en-US" dirty="0" smtClean="0"/>
              <a:t>	</a:t>
            </a:r>
            <a:endParaRPr lang="tr-TR" dirty="0" smtClean="0"/>
          </a:p>
          <a:p>
            <a:pPr marL="0" indent="0">
              <a:buNone/>
            </a:pPr>
            <a:r>
              <a:rPr lang="en-US" dirty="0" smtClean="0"/>
              <a:t>20000 x 1.020 x 3.95 x (34 – 4) = 30000 x 990 x 4.18 x </a:t>
            </a:r>
            <a:r>
              <a:rPr lang="el-GR" dirty="0" smtClean="0"/>
              <a:t>Δ</a:t>
            </a:r>
            <a:r>
              <a:rPr lang="en-US" dirty="0" smtClean="0"/>
              <a:t>t2 </a:t>
            </a:r>
          </a:p>
          <a:p>
            <a:pPr marL="0" indent="0">
              <a:buNone/>
            </a:pPr>
            <a:r>
              <a:rPr lang="en-US" dirty="0" smtClean="0"/>
              <a:t>	</a:t>
            </a:r>
            <a:r>
              <a:rPr lang="el-GR" dirty="0" smtClean="0"/>
              <a:t>Δ</a:t>
            </a:r>
            <a:r>
              <a:rPr lang="en-US" dirty="0" smtClean="0"/>
              <a:t>t2 = 19.5°C</a:t>
            </a:r>
          </a:p>
          <a:p>
            <a:pPr marL="0" indent="0">
              <a:buNone/>
            </a:pPr>
            <a:r>
              <a:rPr lang="en-US" dirty="0" smtClean="0"/>
              <a:t>Bu </a:t>
            </a:r>
            <a:r>
              <a:rPr lang="en-US" dirty="0" err="1" smtClean="0"/>
              <a:t>eşitlik</a:t>
            </a:r>
            <a:r>
              <a:rPr lang="en-US" dirty="0" smtClean="0"/>
              <a:t> </a:t>
            </a:r>
            <a:r>
              <a:rPr lang="en-US" dirty="0" err="1" smtClean="0"/>
              <a:t>sıcak</a:t>
            </a:r>
            <a:r>
              <a:rPr lang="en-US" dirty="0" smtClean="0"/>
              <a:t> </a:t>
            </a:r>
            <a:r>
              <a:rPr lang="en-US" dirty="0" err="1" smtClean="0"/>
              <a:t>suyun</a:t>
            </a:r>
            <a:r>
              <a:rPr lang="en-US" dirty="0" smtClean="0"/>
              <a:t> </a:t>
            </a:r>
            <a:r>
              <a:rPr lang="tr-TR" dirty="0" smtClean="0"/>
              <a:t>50-19.5= 30.5 yani </a:t>
            </a:r>
            <a:r>
              <a:rPr lang="en-US" dirty="0" smtClean="0"/>
              <a:t>50°C’den 30.5°C’ye </a:t>
            </a:r>
            <a:r>
              <a:rPr lang="en-US" dirty="0" err="1" smtClean="0"/>
              <a:t>soğuyacağını</a:t>
            </a:r>
            <a:r>
              <a:rPr lang="en-US" dirty="0" smtClean="0"/>
              <a:t> </a:t>
            </a:r>
            <a:r>
              <a:rPr lang="tr-TR" dirty="0" smtClean="0"/>
              <a:t>gösterir</a:t>
            </a:r>
            <a:r>
              <a:rPr lang="en-US" dirty="0" smtClean="0"/>
              <a:t>. </a:t>
            </a:r>
          </a:p>
          <a:p>
            <a:endParaRPr lang="en-US" dirty="0"/>
          </a:p>
        </p:txBody>
      </p:sp>
      <p:sp>
        <p:nvSpPr>
          <p:cNvPr id="4" name="Dikdörtgen 3"/>
          <p:cNvSpPr/>
          <p:nvPr/>
        </p:nvSpPr>
        <p:spPr>
          <a:xfrm>
            <a:off x="544285" y="2997427"/>
            <a:ext cx="4691743" cy="6531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935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682625"/>
            <a:ext cx="10515600" cy="4351338"/>
          </a:xfrm>
        </p:spPr>
        <p:txBody>
          <a:bodyPr>
            <a:normAutofit lnSpcReduction="10000"/>
          </a:bodyPr>
          <a:lstStyle/>
          <a:p>
            <a:pPr marL="0" indent="0">
              <a:buNone/>
            </a:pPr>
            <a:r>
              <a:rPr lang="en-US" sz="2600" i="1" dirty="0" err="1" smtClean="0">
                <a:solidFill>
                  <a:srgbClr val="FF0000"/>
                </a:solidFill>
              </a:rPr>
              <a:t>Sıvılar</a:t>
            </a:r>
            <a:r>
              <a:rPr lang="en-US" sz="2600" i="1" dirty="0" smtClean="0">
                <a:solidFill>
                  <a:srgbClr val="FF0000"/>
                </a:solidFill>
              </a:rPr>
              <a:t> </a:t>
            </a:r>
            <a:r>
              <a:rPr lang="en-US" sz="2600" i="1" dirty="0" err="1" smtClean="0">
                <a:solidFill>
                  <a:srgbClr val="FF0000"/>
                </a:solidFill>
              </a:rPr>
              <a:t>arasındaki</a:t>
            </a:r>
            <a:r>
              <a:rPr lang="en-US" sz="2600" i="1" dirty="0" smtClean="0">
                <a:solidFill>
                  <a:srgbClr val="FF0000"/>
                </a:solidFill>
              </a:rPr>
              <a:t> </a:t>
            </a:r>
            <a:r>
              <a:rPr lang="en-US" sz="2600" i="1" dirty="0" err="1" smtClean="0">
                <a:solidFill>
                  <a:srgbClr val="FF0000"/>
                </a:solidFill>
              </a:rPr>
              <a:t>sıcaklık</a:t>
            </a:r>
            <a:r>
              <a:rPr lang="en-US" sz="2600" i="1" dirty="0" smtClean="0">
                <a:solidFill>
                  <a:srgbClr val="FF0000"/>
                </a:solidFill>
              </a:rPr>
              <a:t> </a:t>
            </a:r>
            <a:r>
              <a:rPr lang="en-US" sz="2600" i="1" dirty="0" err="1" smtClean="0">
                <a:solidFill>
                  <a:srgbClr val="FF0000"/>
                </a:solidFill>
              </a:rPr>
              <a:t>farkı</a:t>
            </a:r>
            <a:endParaRPr lang="en-US" sz="2600" i="1" dirty="0" smtClean="0">
              <a:solidFill>
                <a:srgbClr val="FF0000"/>
              </a:solidFill>
            </a:endParaRPr>
          </a:p>
          <a:p>
            <a:endParaRPr lang="en-US" dirty="0" smtClean="0"/>
          </a:p>
          <a:p>
            <a:r>
              <a:rPr lang="en-US" sz="2400" dirty="0" smtClean="0"/>
              <a:t>Isı </a:t>
            </a:r>
            <a:r>
              <a:rPr lang="en-US" sz="2400" dirty="0" err="1" smtClean="0"/>
              <a:t>değişiminin</a:t>
            </a:r>
            <a:r>
              <a:rPr lang="en-US" sz="2400" dirty="0" smtClean="0"/>
              <a:t> </a:t>
            </a:r>
            <a:r>
              <a:rPr lang="en-US" sz="2400" dirty="0" err="1" smtClean="0"/>
              <a:t>gerçekleşeceği</a:t>
            </a:r>
            <a:r>
              <a:rPr lang="en-US" sz="2400" dirty="0" smtClean="0"/>
              <a:t> </a:t>
            </a:r>
            <a:r>
              <a:rPr lang="en-US" sz="2400" dirty="0" err="1" smtClean="0"/>
              <a:t>iki</a:t>
            </a:r>
            <a:r>
              <a:rPr lang="en-US" sz="2400" dirty="0" smtClean="0"/>
              <a:t> </a:t>
            </a:r>
            <a:r>
              <a:rPr lang="en-US" sz="2400" dirty="0" err="1" smtClean="0"/>
              <a:t>ortamın</a:t>
            </a:r>
            <a:r>
              <a:rPr lang="en-US" sz="2400" dirty="0" smtClean="0"/>
              <a:t> </a:t>
            </a:r>
            <a:r>
              <a:rPr lang="en-US" sz="2400" dirty="0" err="1" smtClean="0"/>
              <a:t>sıcaklıkları</a:t>
            </a:r>
            <a:r>
              <a:rPr lang="en-US" sz="2400" dirty="0" smtClean="0"/>
              <a:t> </a:t>
            </a:r>
            <a:r>
              <a:rPr lang="en-US" sz="2400" dirty="0" err="1" smtClean="0"/>
              <a:t>arasında</a:t>
            </a:r>
            <a:r>
              <a:rPr lang="en-US" sz="2400" dirty="0" smtClean="0"/>
              <a:t> </a:t>
            </a:r>
            <a:r>
              <a:rPr lang="en-US" sz="2400" dirty="0" err="1" smtClean="0"/>
              <a:t>bir</a:t>
            </a:r>
            <a:r>
              <a:rPr lang="en-US" sz="2400" dirty="0" smtClean="0"/>
              <a:t> </a:t>
            </a:r>
            <a:r>
              <a:rPr lang="en-US" sz="2400" dirty="0" err="1" smtClean="0"/>
              <a:t>fark</a:t>
            </a:r>
            <a:r>
              <a:rPr lang="en-US" sz="2400" dirty="0" smtClean="0"/>
              <a:t> </a:t>
            </a:r>
            <a:r>
              <a:rPr lang="en-US" sz="2400" dirty="0" err="1" smtClean="0"/>
              <a:t>bulunması</a:t>
            </a:r>
            <a:r>
              <a:rPr lang="en-US" sz="2400" dirty="0" smtClean="0"/>
              <a:t> </a:t>
            </a:r>
            <a:r>
              <a:rPr lang="en-US" sz="2400" dirty="0" err="1" smtClean="0"/>
              <a:t>gerekir</a:t>
            </a:r>
            <a:r>
              <a:rPr lang="en-US" sz="2400" dirty="0" smtClean="0"/>
              <a:t>. </a:t>
            </a:r>
            <a:r>
              <a:rPr lang="en-US" sz="2400" dirty="0" err="1" smtClean="0"/>
              <a:t>Sıcaklık</a:t>
            </a:r>
            <a:r>
              <a:rPr lang="en-US" sz="2400" dirty="0" smtClean="0"/>
              <a:t> </a:t>
            </a:r>
            <a:r>
              <a:rPr lang="en-US" sz="2400" dirty="0" err="1" smtClean="0"/>
              <a:t>farkı</a:t>
            </a:r>
            <a:r>
              <a:rPr lang="en-US" sz="2400" dirty="0" smtClean="0"/>
              <a:t> </a:t>
            </a:r>
            <a:r>
              <a:rPr lang="en-US" sz="2400" dirty="0" err="1" smtClean="0"/>
              <a:t>itici</a:t>
            </a:r>
            <a:r>
              <a:rPr lang="en-US" sz="2400" dirty="0" smtClean="0"/>
              <a:t> </a:t>
            </a:r>
            <a:r>
              <a:rPr lang="en-US" sz="2400" dirty="0" err="1" smtClean="0"/>
              <a:t>bir</a:t>
            </a:r>
            <a:r>
              <a:rPr lang="en-US" sz="2400" dirty="0" smtClean="0"/>
              <a:t> </a:t>
            </a:r>
            <a:r>
              <a:rPr lang="en-US" sz="2400" dirty="0" err="1" smtClean="0"/>
              <a:t>kuvvettir</a:t>
            </a:r>
            <a:r>
              <a:rPr lang="en-US" sz="2400" dirty="0" smtClean="0"/>
              <a:t>. </a:t>
            </a:r>
            <a:endParaRPr lang="tr-TR" sz="2400" dirty="0" smtClean="0"/>
          </a:p>
          <a:p>
            <a:r>
              <a:rPr lang="en-US" sz="2400" dirty="0" err="1" smtClean="0"/>
              <a:t>Sıcaklık</a:t>
            </a:r>
            <a:r>
              <a:rPr lang="en-US" sz="2400" dirty="0" smtClean="0"/>
              <a:t> </a:t>
            </a:r>
            <a:r>
              <a:rPr lang="en-US" sz="2400" dirty="0" err="1" smtClean="0"/>
              <a:t>farkı</a:t>
            </a:r>
            <a:r>
              <a:rPr lang="en-US" sz="2400" dirty="0" smtClean="0"/>
              <a:t> </a:t>
            </a:r>
            <a:r>
              <a:rPr lang="en-US" sz="2400" dirty="0" err="1" smtClean="0"/>
              <a:t>arttıkça</a:t>
            </a:r>
            <a:r>
              <a:rPr lang="en-US" sz="2400" dirty="0" smtClean="0"/>
              <a:t> </a:t>
            </a:r>
            <a:r>
              <a:rPr lang="en-US" sz="2400" dirty="0" err="1" smtClean="0"/>
              <a:t>ısı</a:t>
            </a:r>
            <a:r>
              <a:rPr lang="en-US" sz="2400" dirty="0" smtClean="0"/>
              <a:t> </a:t>
            </a:r>
            <a:r>
              <a:rPr lang="en-US" sz="2400" dirty="0" err="1" smtClean="0"/>
              <a:t>iletimi</a:t>
            </a:r>
            <a:r>
              <a:rPr lang="en-US" sz="2400" dirty="0" smtClean="0"/>
              <a:t> </a:t>
            </a:r>
            <a:r>
              <a:rPr lang="en-US" sz="2400" dirty="0" err="1" smtClean="0"/>
              <a:t>artar</a:t>
            </a:r>
            <a:r>
              <a:rPr lang="en-US" sz="2400" dirty="0" smtClean="0"/>
              <a:t> </a:t>
            </a:r>
            <a:r>
              <a:rPr lang="en-US" sz="2400" dirty="0" err="1" smtClean="0"/>
              <a:t>ve</a:t>
            </a:r>
            <a:r>
              <a:rPr lang="en-US" sz="2400" dirty="0" smtClean="0"/>
              <a:t> </a:t>
            </a:r>
            <a:r>
              <a:rPr lang="en-US" sz="2400" dirty="0" err="1" smtClean="0"/>
              <a:t>ısı</a:t>
            </a:r>
            <a:r>
              <a:rPr lang="en-US" sz="2400" dirty="0" smtClean="0"/>
              <a:t> </a:t>
            </a:r>
            <a:r>
              <a:rPr lang="en-US" sz="2400" dirty="0" err="1" smtClean="0"/>
              <a:t>değiştiricinin</a:t>
            </a:r>
            <a:r>
              <a:rPr lang="en-US" sz="2400" dirty="0" smtClean="0"/>
              <a:t> </a:t>
            </a:r>
            <a:r>
              <a:rPr lang="en-US" sz="2400" dirty="0" err="1" smtClean="0"/>
              <a:t>boyutları</a:t>
            </a:r>
            <a:r>
              <a:rPr lang="en-US" sz="2400" dirty="0" smtClean="0"/>
              <a:t> </a:t>
            </a:r>
            <a:r>
              <a:rPr lang="en-US" sz="2400" dirty="0" err="1" smtClean="0"/>
              <a:t>küçülür</a:t>
            </a:r>
            <a:r>
              <a:rPr lang="en-US" sz="2400" dirty="0" smtClean="0"/>
              <a:t>. </a:t>
            </a:r>
            <a:endParaRPr lang="tr-TR" sz="2400" dirty="0" smtClean="0"/>
          </a:p>
          <a:p>
            <a:r>
              <a:rPr lang="en-US" sz="2400" dirty="0" err="1" smtClean="0"/>
              <a:t>Isıya</a:t>
            </a:r>
            <a:r>
              <a:rPr lang="en-US" sz="2400" dirty="0" smtClean="0"/>
              <a:t> </a:t>
            </a:r>
            <a:r>
              <a:rPr lang="en-US" sz="2400" dirty="0" err="1" smtClean="0"/>
              <a:t>duyarlı</a:t>
            </a:r>
            <a:r>
              <a:rPr lang="en-US" sz="2400" dirty="0" smtClean="0"/>
              <a:t> </a:t>
            </a:r>
            <a:r>
              <a:rPr lang="en-US" sz="2400" dirty="0" err="1" smtClean="0"/>
              <a:t>ürünlerde</a:t>
            </a:r>
            <a:r>
              <a:rPr lang="en-US" sz="2400" dirty="0" smtClean="0"/>
              <a:t> </a:t>
            </a:r>
            <a:r>
              <a:rPr lang="en-US" sz="2400" dirty="0" err="1" smtClean="0"/>
              <a:t>ürünle</a:t>
            </a:r>
            <a:r>
              <a:rPr lang="en-US" sz="2400" dirty="0" smtClean="0"/>
              <a:t> </a:t>
            </a:r>
            <a:r>
              <a:rPr lang="en-US" sz="2400" dirty="0" err="1" smtClean="0"/>
              <a:t>yardımcı</a:t>
            </a:r>
            <a:r>
              <a:rPr lang="en-US" sz="2400" dirty="0" smtClean="0"/>
              <a:t> </a:t>
            </a:r>
            <a:r>
              <a:rPr lang="en-US" sz="2400" dirty="0" err="1" smtClean="0"/>
              <a:t>ortam</a:t>
            </a:r>
            <a:r>
              <a:rPr lang="en-US" sz="2400" dirty="0" smtClean="0"/>
              <a:t> </a:t>
            </a:r>
            <a:r>
              <a:rPr lang="en-US" sz="2400" dirty="0" err="1" smtClean="0"/>
              <a:t>arasındaki</a:t>
            </a:r>
            <a:r>
              <a:rPr lang="en-US" sz="2400" dirty="0" smtClean="0"/>
              <a:t> </a:t>
            </a:r>
            <a:r>
              <a:rPr lang="en-US" sz="2400" dirty="0" err="1" smtClean="0"/>
              <a:t>sıcaklık</a:t>
            </a:r>
            <a:r>
              <a:rPr lang="en-US" sz="2400" dirty="0" smtClean="0"/>
              <a:t> </a:t>
            </a:r>
            <a:r>
              <a:rPr lang="en-US" sz="2400" dirty="0" err="1" smtClean="0"/>
              <a:t>farkı</a:t>
            </a:r>
            <a:r>
              <a:rPr lang="en-US" sz="2400" dirty="0" smtClean="0"/>
              <a:t> </a:t>
            </a:r>
            <a:r>
              <a:rPr lang="en-US" sz="2400" dirty="0" err="1" smtClean="0"/>
              <a:t>sınırlı</a:t>
            </a:r>
            <a:r>
              <a:rPr lang="en-US" sz="2400" dirty="0" smtClean="0"/>
              <a:t> </a:t>
            </a:r>
            <a:r>
              <a:rPr lang="en-US" sz="2400" dirty="0" err="1" smtClean="0"/>
              <a:t>düzeyde</a:t>
            </a:r>
            <a:r>
              <a:rPr lang="en-US" sz="2400" dirty="0" smtClean="0"/>
              <a:t> </a:t>
            </a:r>
            <a:r>
              <a:rPr lang="en-US" sz="2400" dirty="0" err="1" smtClean="0"/>
              <a:t>tutulur</a:t>
            </a:r>
            <a:r>
              <a:rPr lang="en-US" sz="2400" dirty="0" smtClean="0"/>
              <a:t>. </a:t>
            </a:r>
          </a:p>
          <a:p>
            <a:r>
              <a:rPr lang="en-US" sz="2400" dirty="0" err="1" smtClean="0"/>
              <a:t>Sıcaklık</a:t>
            </a:r>
            <a:r>
              <a:rPr lang="en-US" sz="2400" dirty="0" smtClean="0"/>
              <a:t> </a:t>
            </a:r>
            <a:r>
              <a:rPr lang="en-US" sz="2400" dirty="0" err="1" smtClean="0"/>
              <a:t>farkı</a:t>
            </a:r>
            <a:r>
              <a:rPr lang="en-US" sz="2400" dirty="0" smtClean="0"/>
              <a:t> </a:t>
            </a:r>
            <a:r>
              <a:rPr lang="en-US" sz="2400" dirty="0" err="1" smtClean="0"/>
              <a:t>ısı</a:t>
            </a:r>
            <a:r>
              <a:rPr lang="en-US" sz="2400" dirty="0" smtClean="0"/>
              <a:t> </a:t>
            </a:r>
            <a:r>
              <a:rPr lang="en-US" sz="2400" dirty="0" err="1" smtClean="0"/>
              <a:t>değiştiriciye</a:t>
            </a:r>
            <a:r>
              <a:rPr lang="en-US" sz="2400" dirty="0" smtClean="0"/>
              <a:t> </a:t>
            </a:r>
            <a:r>
              <a:rPr lang="en-US" sz="2400" dirty="0" err="1" smtClean="0"/>
              <a:t>göre</a:t>
            </a:r>
            <a:r>
              <a:rPr lang="en-US" sz="2400" dirty="0" smtClean="0"/>
              <a:t> </a:t>
            </a:r>
            <a:r>
              <a:rPr lang="en-US" sz="2400" dirty="0" err="1" smtClean="0"/>
              <a:t>değişebilir</a:t>
            </a:r>
            <a:r>
              <a:rPr lang="en-US" sz="2400" dirty="0" smtClean="0"/>
              <a:t>. </a:t>
            </a:r>
            <a:r>
              <a:rPr lang="en-US" sz="2400" dirty="0" err="1" smtClean="0"/>
              <a:t>Hesaplamada</a:t>
            </a:r>
            <a:r>
              <a:rPr lang="en-US" sz="2400" dirty="0" smtClean="0"/>
              <a:t> </a:t>
            </a:r>
            <a:r>
              <a:rPr lang="en-US" sz="2400" dirty="0" err="1" smtClean="0"/>
              <a:t>logaritmik</a:t>
            </a:r>
            <a:r>
              <a:rPr lang="en-US" sz="2400" dirty="0" smtClean="0"/>
              <a:t> </a:t>
            </a:r>
            <a:r>
              <a:rPr lang="en-US" sz="2400" dirty="0" err="1" smtClean="0"/>
              <a:t>ortalama</a:t>
            </a:r>
            <a:r>
              <a:rPr lang="en-US" sz="2400" dirty="0" smtClean="0"/>
              <a:t> </a:t>
            </a:r>
            <a:r>
              <a:rPr lang="en-US" sz="2400" dirty="0" err="1" smtClean="0"/>
              <a:t>sıcaklık</a:t>
            </a:r>
            <a:r>
              <a:rPr lang="en-US" sz="2400" dirty="0" smtClean="0"/>
              <a:t> </a:t>
            </a:r>
            <a:r>
              <a:rPr lang="en-US" sz="2400" dirty="0" err="1" smtClean="0"/>
              <a:t>farkı</a:t>
            </a:r>
            <a:r>
              <a:rPr lang="en-US" sz="2400" dirty="0" smtClean="0"/>
              <a:t> </a:t>
            </a:r>
            <a:r>
              <a:rPr lang="en-US" sz="2400" dirty="0" err="1" smtClean="0"/>
              <a:t>olarak</a:t>
            </a:r>
            <a:r>
              <a:rPr lang="en-US" sz="2400" dirty="0" smtClean="0"/>
              <a:t> </a:t>
            </a:r>
            <a:r>
              <a:rPr lang="en-US" sz="2400" dirty="0" err="1" smtClean="0"/>
              <a:t>ifade</a:t>
            </a:r>
            <a:r>
              <a:rPr lang="en-US" sz="2400" dirty="0" smtClean="0"/>
              <a:t> </a:t>
            </a:r>
            <a:r>
              <a:rPr lang="en-US" sz="2400" dirty="0" err="1" smtClean="0"/>
              <a:t>edilen</a:t>
            </a:r>
            <a:r>
              <a:rPr lang="en-US" sz="2400" dirty="0" smtClean="0"/>
              <a:t> </a:t>
            </a:r>
            <a:r>
              <a:rPr lang="en-US" sz="2400" dirty="0" err="1" smtClean="0"/>
              <a:t>ortalama</a:t>
            </a:r>
            <a:r>
              <a:rPr lang="en-US" sz="2400" dirty="0" smtClean="0"/>
              <a:t> </a:t>
            </a:r>
            <a:r>
              <a:rPr lang="en-US" sz="2400" dirty="0" err="1" smtClean="0"/>
              <a:t>bir</a:t>
            </a:r>
            <a:r>
              <a:rPr lang="en-US" sz="2400" dirty="0" smtClean="0"/>
              <a:t> </a:t>
            </a:r>
            <a:r>
              <a:rPr lang="en-US" sz="2400" dirty="0" err="1" smtClean="0"/>
              <a:t>değer</a:t>
            </a:r>
            <a:r>
              <a:rPr lang="en-US" sz="2400" dirty="0" smtClean="0"/>
              <a:t> </a:t>
            </a:r>
            <a:r>
              <a:rPr lang="en-US" sz="2400" dirty="0" err="1" smtClean="0"/>
              <a:t>kullanılır</a:t>
            </a:r>
            <a:r>
              <a:rPr lang="en-US" sz="2400" dirty="0" smtClean="0"/>
              <a:t>. </a:t>
            </a:r>
            <a:endParaRPr lang="tr-TR" sz="2400" dirty="0" smtClean="0"/>
          </a:p>
          <a:p>
            <a:r>
              <a:rPr lang="en-US" sz="2400" dirty="0" err="1" smtClean="0"/>
              <a:t>Ortalama</a:t>
            </a:r>
            <a:r>
              <a:rPr lang="en-US" sz="2400" dirty="0" smtClean="0"/>
              <a:t> </a:t>
            </a:r>
            <a:r>
              <a:rPr lang="en-US" sz="2400" dirty="0" err="1" smtClean="0"/>
              <a:t>sıcaklık</a:t>
            </a:r>
            <a:r>
              <a:rPr lang="en-US" sz="2400" dirty="0" smtClean="0"/>
              <a:t> </a:t>
            </a:r>
            <a:r>
              <a:rPr lang="en-US" sz="2400" dirty="0" err="1" smtClean="0"/>
              <a:t>farkının</a:t>
            </a:r>
            <a:r>
              <a:rPr lang="en-US" sz="2400" dirty="0" smtClean="0"/>
              <a:t> </a:t>
            </a:r>
            <a:r>
              <a:rPr lang="en-US" sz="2400" dirty="0" err="1" smtClean="0"/>
              <a:t>belirlenmesinde</a:t>
            </a:r>
            <a:r>
              <a:rPr lang="en-US" sz="2400" dirty="0" smtClean="0"/>
              <a:t> </a:t>
            </a:r>
            <a:r>
              <a:rPr lang="en-US" sz="2400" dirty="0" err="1" smtClean="0"/>
              <a:t>en</a:t>
            </a:r>
            <a:r>
              <a:rPr lang="en-US" sz="2400" dirty="0" smtClean="0"/>
              <a:t> </a:t>
            </a:r>
            <a:r>
              <a:rPr lang="en-US" sz="2400" dirty="0" err="1" smtClean="0"/>
              <a:t>önemli</a:t>
            </a:r>
            <a:r>
              <a:rPr lang="en-US" sz="2400" dirty="0" smtClean="0"/>
              <a:t> </a:t>
            </a:r>
            <a:r>
              <a:rPr lang="en-US" sz="2400" dirty="0" err="1" smtClean="0"/>
              <a:t>faktör</a:t>
            </a:r>
            <a:r>
              <a:rPr lang="en-US" sz="2400" dirty="0" smtClean="0"/>
              <a:t> </a:t>
            </a:r>
            <a:r>
              <a:rPr lang="en-US" sz="2400" dirty="0" err="1" smtClean="0"/>
              <a:t>ısı</a:t>
            </a:r>
            <a:r>
              <a:rPr lang="en-US" sz="2400" dirty="0" smtClean="0"/>
              <a:t> </a:t>
            </a:r>
            <a:r>
              <a:rPr lang="en-US" sz="2400" dirty="0" err="1" smtClean="0"/>
              <a:t>değiştiricideki</a:t>
            </a:r>
            <a:r>
              <a:rPr lang="en-US" sz="2400" dirty="0" smtClean="0"/>
              <a:t> </a:t>
            </a:r>
            <a:r>
              <a:rPr lang="en-US" sz="2400" dirty="0" err="1" smtClean="0"/>
              <a:t>sıvıların</a:t>
            </a:r>
            <a:r>
              <a:rPr lang="en-US" sz="2400" dirty="0" smtClean="0"/>
              <a:t> </a:t>
            </a:r>
            <a:r>
              <a:rPr lang="en-US" sz="2400" dirty="0" err="1" smtClean="0">
                <a:solidFill>
                  <a:srgbClr val="FF0000"/>
                </a:solidFill>
              </a:rPr>
              <a:t>akış</a:t>
            </a:r>
            <a:r>
              <a:rPr lang="en-US" sz="2400" dirty="0" smtClean="0">
                <a:solidFill>
                  <a:srgbClr val="FF0000"/>
                </a:solidFill>
              </a:rPr>
              <a:t> </a:t>
            </a:r>
            <a:r>
              <a:rPr lang="en-US" sz="2400" dirty="0" err="1" smtClean="0">
                <a:solidFill>
                  <a:srgbClr val="FF0000"/>
                </a:solidFill>
              </a:rPr>
              <a:t>yönüdür</a:t>
            </a:r>
            <a:r>
              <a:rPr lang="en-US" sz="2400" dirty="0" smtClean="0">
                <a:solidFill>
                  <a:srgbClr val="FF0000"/>
                </a:solidFill>
              </a:rPr>
              <a:t>. </a:t>
            </a:r>
          </a:p>
          <a:p>
            <a:endParaRPr lang="en-US" sz="2400" dirty="0" smtClean="0"/>
          </a:p>
          <a:p>
            <a:endParaRPr lang="en-US" sz="2400" dirty="0"/>
          </a:p>
        </p:txBody>
      </p:sp>
    </p:spTree>
    <p:extLst>
      <p:ext uri="{BB962C8B-B14F-4D97-AF65-F5344CB8AC3E}">
        <p14:creationId xmlns:p14="http://schemas.microsoft.com/office/powerpoint/2010/main" val="541261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287" y="312510"/>
            <a:ext cx="7391398" cy="5544003"/>
          </a:xfrm>
        </p:spPr>
        <p:txBody>
          <a:bodyPr>
            <a:normAutofit/>
          </a:bodyPr>
          <a:lstStyle/>
          <a:p>
            <a:pPr marL="0" indent="0">
              <a:buNone/>
            </a:pPr>
            <a:r>
              <a:rPr lang="en-US" i="1" dirty="0" err="1" smtClean="0">
                <a:solidFill>
                  <a:srgbClr val="FF0000"/>
                </a:solidFill>
              </a:rPr>
              <a:t>Sıvıların</a:t>
            </a:r>
            <a:r>
              <a:rPr lang="en-US" i="1" dirty="0" smtClean="0">
                <a:solidFill>
                  <a:srgbClr val="FF0000"/>
                </a:solidFill>
              </a:rPr>
              <a:t> </a:t>
            </a:r>
            <a:r>
              <a:rPr lang="en-US" i="1" dirty="0" err="1" smtClean="0">
                <a:solidFill>
                  <a:srgbClr val="FF0000"/>
                </a:solidFill>
              </a:rPr>
              <a:t>akış</a:t>
            </a:r>
            <a:r>
              <a:rPr lang="en-US" i="1" dirty="0" smtClean="0">
                <a:solidFill>
                  <a:srgbClr val="FF0000"/>
                </a:solidFill>
              </a:rPr>
              <a:t> </a:t>
            </a:r>
            <a:r>
              <a:rPr lang="en-US" i="1" dirty="0" err="1" smtClean="0">
                <a:solidFill>
                  <a:srgbClr val="FF0000"/>
                </a:solidFill>
              </a:rPr>
              <a:t>yönü</a:t>
            </a:r>
            <a:r>
              <a:rPr lang="en-US" dirty="0" smtClean="0"/>
              <a:t>	</a:t>
            </a:r>
          </a:p>
          <a:p>
            <a:endParaRPr lang="en-US" dirty="0" smtClean="0"/>
          </a:p>
          <a:p>
            <a:pPr marL="0" indent="0">
              <a:buNone/>
            </a:pPr>
            <a:r>
              <a:rPr lang="en-US" sz="2400" dirty="0" err="1" smtClean="0"/>
              <a:t>Sıvıların</a:t>
            </a:r>
            <a:r>
              <a:rPr lang="en-US" sz="2400" dirty="0" smtClean="0"/>
              <a:t> </a:t>
            </a:r>
            <a:r>
              <a:rPr lang="en-US" sz="2400" dirty="0" err="1" smtClean="0"/>
              <a:t>başlıca</a:t>
            </a:r>
            <a:r>
              <a:rPr lang="en-US" sz="2400" dirty="0" smtClean="0"/>
              <a:t> </a:t>
            </a:r>
            <a:r>
              <a:rPr lang="en-US" sz="2400" dirty="0" err="1" smtClean="0"/>
              <a:t>iki</a:t>
            </a:r>
            <a:r>
              <a:rPr lang="en-US" sz="2400" dirty="0" smtClean="0"/>
              <a:t> </a:t>
            </a:r>
            <a:r>
              <a:rPr lang="en-US" sz="2400" dirty="0" err="1" smtClean="0"/>
              <a:t>akış</a:t>
            </a:r>
            <a:r>
              <a:rPr lang="en-US" sz="2400" dirty="0" smtClean="0"/>
              <a:t> </a:t>
            </a:r>
            <a:r>
              <a:rPr lang="en-US" sz="2400" dirty="0" err="1" smtClean="0"/>
              <a:t>yönü</a:t>
            </a:r>
            <a:r>
              <a:rPr lang="en-US" sz="2400" dirty="0" smtClean="0"/>
              <a:t> </a:t>
            </a:r>
            <a:r>
              <a:rPr lang="en-US" sz="2400" dirty="0" err="1" smtClean="0"/>
              <a:t>mevcuttur</a:t>
            </a:r>
            <a:endParaRPr lang="en-US" sz="2400" dirty="0" smtClean="0"/>
          </a:p>
          <a:p>
            <a:pPr marL="87313" indent="-87313">
              <a:buAutoNum type="arabicPeriod"/>
            </a:pPr>
            <a:r>
              <a:rPr lang="en-US" sz="2400" dirty="0" smtClean="0"/>
              <a:t>Zıt </a:t>
            </a:r>
            <a:r>
              <a:rPr lang="en-US" sz="2400" dirty="0" err="1" smtClean="0"/>
              <a:t>yönlü</a:t>
            </a:r>
            <a:r>
              <a:rPr lang="en-US" sz="2400" dirty="0" smtClean="0"/>
              <a:t> </a:t>
            </a:r>
            <a:r>
              <a:rPr lang="en-US" sz="2400" dirty="0" err="1" smtClean="0"/>
              <a:t>akış</a:t>
            </a:r>
            <a:r>
              <a:rPr lang="en-US" sz="2400" dirty="0" smtClean="0"/>
              <a:t> : Isı </a:t>
            </a:r>
            <a:r>
              <a:rPr lang="en-US" sz="2400" dirty="0" err="1" smtClean="0"/>
              <a:t>değiştiricide</a:t>
            </a:r>
            <a:r>
              <a:rPr lang="en-US" sz="2400" dirty="0" smtClean="0"/>
              <a:t> </a:t>
            </a:r>
            <a:r>
              <a:rPr lang="en-US" sz="2400" dirty="0" err="1" smtClean="0"/>
              <a:t>iki</a:t>
            </a:r>
            <a:r>
              <a:rPr lang="en-US" sz="2400" dirty="0" smtClean="0"/>
              <a:t> </a:t>
            </a:r>
            <a:r>
              <a:rPr lang="en-US" sz="2400" dirty="0" err="1" smtClean="0"/>
              <a:t>sıvı</a:t>
            </a:r>
            <a:r>
              <a:rPr lang="en-US" sz="2400" dirty="0" smtClean="0"/>
              <a:t> </a:t>
            </a:r>
            <a:r>
              <a:rPr lang="en-US" sz="2400" dirty="0" err="1" smtClean="0"/>
              <a:t>birbirlerine</a:t>
            </a:r>
            <a:r>
              <a:rPr lang="en-US" sz="2400" dirty="0" smtClean="0"/>
              <a:t> zıt</a:t>
            </a:r>
            <a:r>
              <a:rPr lang="tr-TR" sz="2400" dirty="0"/>
              <a:t> </a:t>
            </a:r>
            <a:r>
              <a:rPr lang="en-US" sz="2400" dirty="0" err="1" smtClean="0"/>
              <a:t>yönde</a:t>
            </a:r>
            <a:r>
              <a:rPr lang="en-US" sz="2400" dirty="0" smtClean="0"/>
              <a:t> </a:t>
            </a:r>
            <a:r>
              <a:rPr lang="en-US" sz="2400" dirty="0" err="1" smtClean="0"/>
              <a:t>akıyorlarsa</a:t>
            </a:r>
            <a:r>
              <a:rPr lang="en-US" sz="2400" dirty="0" smtClean="0"/>
              <a:t>, </a:t>
            </a:r>
            <a:r>
              <a:rPr lang="en-US" sz="2400" dirty="0" err="1" smtClean="0"/>
              <a:t>bu</a:t>
            </a:r>
            <a:r>
              <a:rPr lang="en-US" sz="2400" dirty="0" smtClean="0"/>
              <a:t> </a:t>
            </a:r>
            <a:r>
              <a:rPr lang="en-US" sz="2400" dirty="0" err="1" smtClean="0"/>
              <a:t>sıvılar</a:t>
            </a:r>
            <a:r>
              <a:rPr lang="en-US" sz="2400" dirty="0" smtClean="0"/>
              <a:t> </a:t>
            </a:r>
            <a:r>
              <a:rPr lang="en-US" sz="2400" dirty="0" err="1" smtClean="0"/>
              <a:t>arasındaki</a:t>
            </a:r>
            <a:r>
              <a:rPr lang="en-US" sz="2400" dirty="0" smtClean="0"/>
              <a:t> </a:t>
            </a:r>
            <a:r>
              <a:rPr lang="en-US" sz="2400" dirty="0" err="1" smtClean="0"/>
              <a:t>sıcaklık</a:t>
            </a:r>
            <a:r>
              <a:rPr lang="en-US" sz="2400" dirty="0" smtClean="0"/>
              <a:t> </a:t>
            </a:r>
            <a:r>
              <a:rPr lang="en-US" sz="2400" dirty="0" err="1" smtClean="0"/>
              <a:t>farkından</a:t>
            </a:r>
            <a:r>
              <a:rPr lang="en-US" sz="2400" dirty="0" smtClean="0"/>
              <a:t> </a:t>
            </a:r>
            <a:r>
              <a:rPr lang="en-US" sz="2400" dirty="0" err="1" smtClean="0"/>
              <a:t>en</a:t>
            </a:r>
            <a:r>
              <a:rPr lang="en-US" sz="2400" dirty="0" smtClean="0"/>
              <a:t> </a:t>
            </a:r>
            <a:r>
              <a:rPr lang="en-US" sz="2400" dirty="0" err="1" smtClean="0"/>
              <a:t>iyi</a:t>
            </a:r>
            <a:r>
              <a:rPr lang="en-US" sz="2400" dirty="0" smtClean="0"/>
              <a:t> </a:t>
            </a:r>
            <a:r>
              <a:rPr lang="en-US" sz="2400" dirty="0" err="1" smtClean="0"/>
              <a:t>şekilde</a:t>
            </a:r>
            <a:r>
              <a:rPr lang="en-US" sz="2400" dirty="0" smtClean="0"/>
              <a:t> </a:t>
            </a:r>
            <a:r>
              <a:rPr lang="en-US" sz="2400" dirty="0" err="1" smtClean="0"/>
              <a:t>yararlanılır</a:t>
            </a:r>
            <a:r>
              <a:rPr lang="en-US" sz="2400" dirty="0" smtClean="0"/>
              <a:t>. </a:t>
            </a:r>
            <a:endParaRPr lang="tr-TR" sz="2400" dirty="0" smtClean="0"/>
          </a:p>
          <a:p>
            <a:pPr marL="0" indent="0">
              <a:buNone/>
            </a:pPr>
            <a:r>
              <a:rPr lang="en-US" sz="2400" dirty="0" err="1" smtClean="0"/>
              <a:t>Soğuk</a:t>
            </a:r>
            <a:r>
              <a:rPr lang="en-US" sz="2400" dirty="0" smtClean="0"/>
              <a:t> </a:t>
            </a:r>
            <a:r>
              <a:rPr lang="en-US" sz="2400" dirty="0" err="1" smtClean="0"/>
              <a:t>haldeki</a:t>
            </a:r>
            <a:r>
              <a:rPr lang="en-US" sz="2400" dirty="0" smtClean="0"/>
              <a:t> </a:t>
            </a:r>
            <a:r>
              <a:rPr lang="en-US" sz="2400" dirty="0" err="1" smtClean="0"/>
              <a:t>ürün</a:t>
            </a:r>
            <a:r>
              <a:rPr lang="en-US" sz="2400" dirty="0" smtClean="0"/>
              <a:t> </a:t>
            </a:r>
            <a:r>
              <a:rPr lang="en-US" sz="2400" dirty="0" err="1" smtClean="0"/>
              <a:t>ısı</a:t>
            </a:r>
            <a:r>
              <a:rPr lang="en-US" sz="2400" dirty="0" smtClean="0"/>
              <a:t> </a:t>
            </a:r>
            <a:r>
              <a:rPr lang="en-US" sz="2400" dirty="0" err="1" smtClean="0"/>
              <a:t>değiştiriciden</a:t>
            </a:r>
            <a:r>
              <a:rPr lang="en-US" sz="2400" dirty="0" smtClean="0"/>
              <a:t> </a:t>
            </a:r>
            <a:r>
              <a:rPr lang="en-US" sz="2400" dirty="0" err="1" smtClean="0"/>
              <a:t>geçerken</a:t>
            </a:r>
            <a:r>
              <a:rPr lang="en-US" sz="2400" dirty="0" smtClean="0"/>
              <a:t>, </a:t>
            </a:r>
            <a:r>
              <a:rPr lang="en-US" sz="2400" dirty="0" err="1" smtClean="0"/>
              <a:t>önce</a:t>
            </a:r>
            <a:r>
              <a:rPr lang="en-US" sz="2400" dirty="0" smtClean="0"/>
              <a:t> </a:t>
            </a:r>
            <a:r>
              <a:rPr lang="en-US" sz="2400" dirty="0" err="1" smtClean="0"/>
              <a:t>soğuk</a:t>
            </a:r>
            <a:r>
              <a:rPr lang="en-US" sz="2400" dirty="0" smtClean="0"/>
              <a:t> </a:t>
            </a:r>
            <a:r>
              <a:rPr lang="en-US" sz="2400" dirty="0" err="1" smtClean="0"/>
              <a:t>daha</a:t>
            </a:r>
            <a:r>
              <a:rPr lang="en-US" sz="2400" dirty="0" smtClean="0"/>
              <a:t> </a:t>
            </a:r>
            <a:r>
              <a:rPr lang="en-US" sz="2400" dirty="0" err="1" smtClean="0"/>
              <a:t>sonra</a:t>
            </a:r>
            <a:r>
              <a:rPr lang="en-US" sz="2400" dirty="0" smtClean="0"/>
              <a:t> </a:t>
            </a:r>
            <a:r>
              <a:rPr lang="en-US" sz="2400" dirty="0" err="1" smtClean="0"/>
              <a:t>giderek</a:t>
            </a:r>
            <a:r>
              <a:rPr lang="en-US" sz="2400" dirty="0" smtClean="0"/>
              <a:t> </a:t>
            </a:r>
            <a:r>
              <a:rPr lang="en-US" sz="2400" dirty="0" err="1" smtClean="0"/>
              <a:t>ılık</a:t>
            </a:r>
            <a:r>
              <a:rPr lang="en-US" sz="2400" dirty="0" smtClean="0"/>
              <a:t> </a:t>
            </a:r>
            <a:r>
              <a:rPr lang="en-US" sz="2400" dirty="0" err="1" smtClean="0"/>
              <a:t>haldeki</a:t>
            </a:r>
            <a:r>
              <a:rPr lang="en-US" sz="2400" dirty="0" smtClean="0"/>
              <a:t> </a:t>
            </a:r>
            <a:r>
              <a:rPr lang="en-US" sz="2400" dirty="0" err="1" smtClean="0"/>
              <a:t>ortamla</a:t>
            </a:r>
            <a:r>
              <a:rPr lang="en-US" sz="2400" dirty="0" smtClean="0"/>
              <a:t> </a:t>
            </a:r>
            <a:r>
              <a:rPr lang="en-US" sz="2400" dirty="0" err="1" smtClean="0"/>
              <a:t>karşılaşır</a:t>
            </a:r>
            <a:r>
              <a:rPr lang="en-US" sz="2400" dirty="0" smtClean="0"/>
              <a:t>. </a:t>
            </a:r>
            <a:r>
              <a:rPr lang="en-US" sz="2400" dirty="0" err="1" smtClean="0"/>
              <a:t>Geçiş</a:t>
            </a:r>
            <a:r>
              <a:rPr lang="en-US" sz="2400" dirty="0" smtClean="0"/>
              <a:t> </a:t>
            </a:r>
            <a:r>
              <a:rPr lang="en-US" sz="2400" dirty="0" err="1" smtClean="0"/>
              <a:t>sırasında</a:t>
            </a:r>
            <a:r>
              <a:rPr lang="en-US" sz="2400" dirty="0" smtClean="0"/>
              <a:t> </a:t>
            </a:r>
            <a:r>
              <a:rPr lang="en-US" sz="2400" dirty="0" err="1" smtClean="0"/>
              <a:t>ürün</a:t>
            </a:r>
            <a:r>
              <a:rPr lang="en-US" sz="2400" dirty="0" smtClean="0"/>
              <a:t> </a:t>
            </a:r>
            <a:r>
              <a:rPr lang="en-US" sz="2400" dirty="0" err="1" smtClean="0"/>
              <a:t>giderek</a:t>
            </a:r>
            <a:r>
              <a:rPr lang="en-US" sz="2400" dirty="0" smtClean="0"/>
              <a:t> </a:t>
            </a:r>
            <a:r>
              <a:rPr lang="en-US" sz="2400" dirty="0" err="1" smtClean="0"/>
              <a:t>ısınır</a:t>
            </a:r>
            <a:r>
              <a:rPr lang="en-US" sz="2400" dirty="0" smtClean="0"/>
              <a:t> </a:t>
            </a:r>
            <a:r>
              <a:rPr lang="en-US" sz="2400" dirty="0" err="1" smtClean="0"/>
              <a:t>ve</a:t>
            </a:r>
            <a:r>
              <a:rPr lang="en-US" sz="2400" dirty="0" smtClean="0"/>
              <a:t> </a:t>
            </a:r>
            <a:r>
              <a:rPr lang="en-US" sz="2400" dirty="0" err="1" smtClean="0"/>
              <a:t>böylece</a:t>
            </a:r>
            <a:r>
              <a:rPr lang="en-US" sz="2400" dirty="0" smtClean="0"/>
              <a:t> </a:t>
            </a:r>
            <a:r>
              <a:rPr lang="en-US" sz="2400" dirty="0" err="1" smtClean="0"/>
              <a:t>yardımcı</a:t>
            </a:r>
            <a:r>
              <a:rPr lang="en-US" sz="2400" dirty="0" smtClean="0"/>
              <a:t> </a:t>
            </a:r>
            <a:r>
              <a:rPr lang="en-US" sz="2400" dirty="0" err="1" smtClean="0"/>
              <a:t>ortamla</a:t>
            </a:r>
            <a:r>
              <a:rPr lang="en-US" sz="2400" dirty="0" smtClean="0"/>
              <a:t> </a:t>
            </a:r>
            <a:r>
              <a:rPr lang="en-US" sz="2400" dirty="0" err="1" smtClean="0"/>
              <a:t>karşılaşma</a:t>
            </a:r>
            <a:r>
              <a:rPr lang="en-US" sz="2400" dirty="0" smtClean="0"/>
              <a:t> </a:t>
            </a:r>
            <a:r>
              <a:rPr lang="en-US" sz="2400" dirty="0" err="1" smtClean="0"/>
              <a:t>noktasında</a:t>
            </a:r>
            <a:r>
              <a:rPr lang="en-US" sz="2400" dirty="0" smtClean="0"/>
              <a:t> </a:t>
            </a:r>
            <a:r>
              <a:rPr lang="en-US" sz="2400" dirty="0" err="1" smtClean="0"/>
              <a:t>sıcaklık</a:t>
            </a:r>
            <a:r>
              <a:rPr lang="en-US" sz="2400" dirty="0" smtClean="0"/>
              <a:t> </a:t>
            </a:r>
            <a:r>
              <a:rPr lang="en-US" sz="2400" dirty="0" err="1" smtClean="0"/>
              <a:t>daima</a:t>
            </a:r>
            <a:r>
              <a:rPr lang="en-US" sz="2400" dirty="0" smtClean="0"/>
              <a:t> </a:t>
            </a:r>
            <a:r>
              <a:rPr lang="en-US" sz="2400" dirty="0" err="1" smtClean="0"/>
              <a:t>yardımcı</a:t>
            </a:r>
            <a:r>
              <a:rPr lang="en-US" sz="2400" dirty="0" smtClean="0"/>
              <a:t> </a:t>
            </a:r>
            <a:r>
              <a:rPr lang="en-US" sz="2400" dirty="0" err="1" smtClean="0"/>
              <a:t>ortamın</a:t>
            </a:r>
            <a:r>
              <a:rPr lang="en-US" sz="2400" dirty="0" smtClean="0"/>
              <a:t> </a:t>
            </a:r>
            <a:r>
              <a:rPr lang="en-US" sz="2400" dirty="0" err="1" smtClean="0"/>
              <a:t>sıcaklık</a:t>
            </a:r>
            <a:r>
              <a:rPr lang="en-US" sz="2400" dirty="0" smtClean="0"/>
              <a:t> </a:t>
            </a:r>
            <a:r>
              <a:rPr lang="en-US" sz="2400" dirty="0" err="1" smtClean="0"/>
              <a:t>derecesinin</a:t>
            </a:r>
            <a:r>
              <a:rPr lang="en-US" sz="2400" dirty="0" smtClean="0"/>
              <a:t> 2-3°C </a:t>
            </a:r>
            <a:r>
              <a:rPr lang="en-US" sz="2400" dirty="0" err="1" smtClean="0"/>
              <a:t>altındaki</a:t>
            </a:r>
            <a:r>
              <a:rPr lang="en-US" sz="2400" dirty="0" smtClean="0"/>
              <a:t> </a:t>
            </a:r>
            <a:r>
              <a:rPr lang="en-US" sz="2400" dirty="0" err="1" smtClean="0"/>
              <a:t>bir</a:t>
            </a:r>
            <a:r>
              <a:rPr lang="en-US" sz="2400" dirty="0" smtClean="0"/>
              <a:t> </a:t>
            </a:r>
            <a:r>
              <a:rPr lang="en-US" sz="2400" dirty="0" err="1" smtClean="0"/>
              <a:t>derecededir</a:t>
            </a:r>
            <a:r>
              <a:rPr lang="en-US" sz="2400" dirty="0" smtClean="0"/>
              <a:t>. Bu tip </a:t>
            </a:r>
            <a:r>
              <a:rPr lang="en-US" sz="2400" dirty="0" err="1" smtClean="0"/>
              <a:t>bir</a:t>
            </a:r>
            <a:r>
              <a:rPr lang="en-US" sz="2400" dirty="0" smtClean="0"/>
              <a:t> </a:t>
            </a:r>
            <a:r>
              <a:rPr lang="en-US" sz="2400" dirty="0" err="1" smtClean="0"/>
              <a:t>düzenlemeye</a:t>
            </a:r>
            <a:r>
              <a:rPr lang="en-US" sz="2400" dirty="0" smtClean="0"/>
              <a:t> zıt </a:t>
            </a:r>
            <a:r>
              <a:rPr lang="en-US" sz="2400" dirty="0" err="1" smtClean="0"/>
              <a:t>yönlü</a:t>
            </a:r>
            <a:r>
              <a:rPr lang="en-US" sz="2400" dirty="0" smtClean="0"/>
              <a:t> </a:t>
            </a:r>
            <a:r>
              <a:rPr lang="en-US" sz="2400" dirty="0" err="1" smtClean="0"/>
              <a:t>akış</a:t>
            </a:r>
            <a:r>
              <a:rPr lang="en-US" sz="2400" dirty="0" smtClean="0"/>
              <a:t> </a:t>
            </a:r>
            <a:r>
              <a:rPr lang="en-US" sz="2400" dirty="0" err="1" smtClean="0"/>
              <a:t>adı</a:t>
            </a:r>
            <a:r>
              <a:rPr lang="en-US" sz="2400" dirty="0" smtClean="0"/>
              <a:t> </a:t>
            </a:r>
            <a:r>
              <a:rPr lang="en-US" sz="2400" dirty="0" err="1" smtClean="0"/>
              <a:t>verilir</a:t>
            </a:r>
            <a:r>
              <a:rPr lang="en-US" sz="2400" dirty="0" smtClean="0"/>
              <a:t>. </a:t>
            </a:r>
            <a:endParaRPr lang="tr-TR" sz="2400" dirty="0" smtClean="0"/>
          </a:p>
          <a:p>
            <a:pPr marL="514350" indent="-514350">
              <a:buAutoNum type="arabicPeriod"/>
            </a:pPr>
            <a:endParaRPr lang="tr-TR" sz="2600" dirty="0"/>
          </a:p>
          <a:p>
            <a:pPr marL="514350" indent="-514350">
              <a:buAutoNum type="arabicPeriod"/>
            </a:pPr>
            <a:endParaRPr lang="tr-TR" sz="2600" dirty="0" smtClean="0"/>
          </a:p>
          <a:p>
            <a:pPr marL="514350" indent="-514350">
              <a:buAutoNum type="arabicPeriod"/>
            </a:pPr>
            <a:endParaRPr lang="tr-TR" sz="2600" dirty="0"/>
          </a:p>
          <a:p>
            <a:pPr marL="514350" indent="-514350">
              <a:buAutoNum type="arabicPeriod"/>
            </a:pPr>
            <a:endParaRPr lang="tr-TR" sz="2600" dirty="0" smtClean="0"/>
          </a:p>
          <a:p>
            <a:pPr marL="514350" indent="-514350">
              <a:buAutoNum type="arabicPeriod"/>
            </a:pPr>
            <a:endParaRPr lang="tr-TR" sz="2600" dirty="0"/>
          </a:p>
          <a:p>
            <a:pPr marL="514350" indent="-514350">
              <a:buAutoNum type="arabicPeriod"/>
            </a:pPr>
            <a:endParaRPr lang="tr-TR" sz="2600" dirty="0" smtClean="0"/>
          </a:p>
          <a:p>
            <a:pPr marL="514350" indent="-514350">
              <a:buAutoNum type="arabicPeriod"/>
            </a:pPr>
            <a:endParaRPr lang="tr-TR" sz="2600" dirty="0"/>
          </a:p>
          <a:p>
            <a:pPr marL="514350" indent="-514350">
              <a:buAutoNum type="arabicPeriod"/>
            </a:pPr>
            <a:endParaRPr lang="tr-TR" sz="2600" dirty="0" smtClean="0"/>
          </a:p>
          <a:p>
            <a:pPr marL="514350" indent="-514350">
              <a:buAutoNum type="arabicPeriod"/>
            </a:pPr>
            <a:endParaRPr lang="en-US" sz="2600" dirty="0" smtClean="0"/>
          </a:p>
          <a:p>
            <a:pPr marL="0" indent="0">
              <a:buNone/>
            </a:pPr>
            <a:endParaRPr lang="en-US" dirty="0"/>
          </a:p>
        </p:txBody>
      </p:sp>
      <p:pic>
        <p:nvPicPr>
          <p:cNvPr id="4" name="Resim 3"/>
          <p:cNvPicPr>
            <a:picLocks noChangeAspect="1"/>
          </p:cNvPicPr>
          <p:nvPr/>
        </p:nvPicPr>
        <p:blipFill>
          <a:blip r:embed="rId2"/>
          <a:stretch>
            <a:fillRect/>
          </a:stretch>
        </p:blipFill>
        <p:spPr>
          <a:xfrm>
            <a:off x="7554685" y="839665"/>
            <a:ext cx="4517571" cy="5255735"/>
          </a:xfrm>
          <a:prstGeom prst="rect">
            <a:avLst/>
          </a:prstGeom>
        </p:spPr>
      </p:pic>
    </p:spTree>
    <p:extLst>
      <p:ext uri="{BB962C8B-B14F-4D97-AF65-F5344CB8AC3E}">
        <p14:creationId xmlns:p14="http://schemas.microsoft.com/office/powerpoint/2010/main" val="1696412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5172" y="1433739"/>
            <a:ext cx="6792686" cy="4351338"/>
          </a:xfrm>
        </p:spPr>
        <p:txBody>
          <a:bodyPr/>
          <a:lstStyle/>
          <a:p>
            <a:endParaRPr lang="en-US" dirty="0" smtClean="0"/>
          </a:p>
          <a:p>
            <a:pPr marL="0" indent="0">
              <a:buNone/>
            </a:pPr>
            <a:r>
              <a:rPr lang="tr-TR" sz="2400" dirty="0" smtClean="0"/>
              <a:t>2. </a:t>
            </a:r>
            <a:r>
              <a:rPr lang="en-US" sz="2400" dirty="0" err="1" smtClean="0"/>
              <a:t>Eş</a:t>
            </a:r>
            <a:r>
              <a:rPr lang="en-US" sz="2400" dirty="0" smtClean="0"/>
              <a:t> </a:t>
            </a:r>
            <a:r>
              <a:rPr lang="en-US" sz="2400" dirty="0" err="1" smtClean="0"/>
              <a:t>yönlü</a:t>
            </a:r>
            <a:r>
              <a:rPr lang="en-US" sz="2400" dirty="0" smtClean="0"/>
              <a:t> </a:t>
            </a:r>
            <a:r>
              <a:rPr lang="en-US" sz="2400" dirty="0" err="1" smtClean="0"/>
              <a:t>akış</a:t>
            </a:r>
            <a:r>
              <a:rPr lang="en-US" sz="2400" dirty="0" smtClean="0"/>
              <a:t> : Bu </a:t>
            </a:r>
            <a:r>
              <a:rPr lang="en-US" sz="2400" dirty="0" err="1" smtClean="0"/>
              <a:t>akış</a:t>
            </a:r>
            <a:r>
              <a:rPr lang="en-US" sz="2400" dirty="0" smtClean="0"/>
              <a:t> </a:t>
            </a:r>
            <a:r>
              <a:rPr lang="en-US" sz="2400" dirty="0" err="1" smtClean="0"/>
              <a:t>tipinde</a:t>
            </a:r>
            <a:r>
              <a:rPr lang="en-US" sz="2400" dirty="0" smtClean="0"/>
              <a:t>, her </a:t>
            </a:r>
            <a:r>
              <a:rPr lang="en-US" sz="2400" dirty="0" err="1" smtClean="0"/>
              <a:t>iki</a:t>
            </a:r>
            <a:r>
              <a:rPr lang="en-US" sz="2400" dirty="0" smtClean="0"/>
              <a:t> </a:t>
            </a:r>
            <a:r>
              <a:rPr lang="en-US" sz="2400" dirty="0" err="1" smtClean="0"/>
              <a:t>sıvı</a:t>
            </a:r>
            <a:r>
              <a:rPr lang="en-US" sz="2400" dirty="0" smtClean="0"/>
              <a:t> </a:t>
            </a:r>
            <a:r>
              <a:rPr lang="en-US" sz="2400" dirty="0" err="1" smtClean="0"/>
              <a:t>ısı</a:t>
            </a:r>
            <a:r>
              <a:rPr lang="en-US" sz="2400" dirty="0" smtClean="0"/>
              <a:t> </a:t>
            </a:r>
            <a:r>
              <a:rPr lang="en-US" sz="2400" dirty="0" err="1" smtClean="0"/>
              <a:t>değiştiriciye</a:t>
            </a:r>
            <a:r>
              <a:rPr lang="en-US" sz="2400" dirty="0" smtClean="0"/>
              <a:t> </a:t>
            </a:r>
            <a:r>
              <a:rPr lang="en-US" sz="2400" dirty="0" err="1" smtClean="0"/>
              <a:t>aynı</a:t>
            </a:r>
            <a:r>
              <a:rPr lang="en-US" sz="2400" dirty="0" smtClean="0"/>
              <a:t> </a:t>
            </a:r>
            <a:r>
              <a:rPr lang="en-US" sz="2400" dirty="0" err="1" smtClean="0"/>
              <a:t>uçtan</a:t>
            </a:r>
            <a:r>
              <a:rPr lang="en-US" sz="2400" dirty="0" smtClean="0"/>
              <a:t> </a:t>
            </a:r>
            <a:r>
              <a:rPr lang="en-US" sz="2400" dirty="0" err="1" smtClean="0"/>
              <a:t>girer</a:t>
            </a:r>
            <a:r>
              <a:rPr lang="en-US" sz="2400" dirty="0" smtClean="0"/>
              <a:t> </a:t>
            </a:r>
            <a:r>
              <a:rPr lang="en-US" sz="2400" dirty="0" err="1" smtClean="0"/>
              <a:t>ve</a:t>
            </a:r>
            <a:r>
              <a:rPr lang="en-US" sz="2400" dirty="0" smtClean="0"/>
              <a:t> </a:t>
            </a:r>
            <a:r>
              <a:rPr lang="en-US" sz="2400" dirty="0" err="1" smtClean="0"/>
              <a:t>aynı</a:t>
            </a:r>
            <a:r>
              <a:rPr lang="en-US" sz="2400" dirty="0" smtClean="0"/>
              <a:t> </a:t>
            </a:r>
            <a:r>
              <a:rPr lang="en-US" sz="2400" dirty="0" err="1" smtClean="0"/>
              <a:t>yönde</a:t>
            </a:r>
            <a:r>
              <a:rPr lang="en-US" sz="2400" dirty="0" smtClean="0"/>
              <a:t> </a:t>
            </a:r>
            <a:r>
              <a:rPr lang="en-US" sz="2400" dirty="0" err="1" smtClean="0"/>
              <a:t>akar</a:t>
            </a:r>
            <a:r>
              <a:rPr lang="en-US" sz="2400" dirty="0" smtClean="0"/>
              <a:t>. </a:t>
            </a:r>
            <a:endParaRPr lang="tr-TR" sz="2400" dirty="0" smtClean="0"/>
          </a:p>
          <a:p>
            <a:pPr marL="0" indent="0">
              <a:buNone/>
            </a:pPr>
            <a:r>
              <a:rPr lang="en-US" sz="2400" dirty="0" err="1" smtClean="0"/>
              <a:t>Ürünün</a:t>
            </a:r>
            <a:r>
              <a:rPr lang="en-US" sz="2400" dirty="0" smtClean="0"/>
              <a:t> </a:t>
            </a:r>
            <a:r>
              <a:rPr lang="en-US" sz="2400" dirty="0" err="1" smtClean="0"/>
              <a:t>sıcaklığını</a:t>
            </a:r>
            <a:r>
              <a:rPr lang="en-US" sz="2400" dirty="0" smtClean="0"/>
              <a:t>, </a:t>
            </a:r>
            <a:r>
              <a:rPr lang="en-US" sz="2400" dirty="0" err="1" smtClean="0"/>
              <a:t>ürün</a:t>
            </a:r>
            <a:r>
              <a:rPr lang="en-US" sz="2400" dirty="0" smtClean="0"/>
              <a:t> </a:t>
            </a:r>
            <a:r>
              <a:rPr lang="en-US" sz="2400" dirty="0" err="1" smtClean="0"/>
              <a:t>ve</a:t>
            </a:r>
            <a:r>
              <a:rPr lang="en-US" sz="2400" dirty="0" smtClean="0"/>
              <a:t> </a:t>
            </a:r>
            <a:r>
              <a:rPr lang="en-US" sz="2400" dirty="0" err="1" smtClean="0"/>
              <a:t>yardımcı</a:t>
            </a:r>
            <a:r>
              <a:rPr lang="en-US" sz="2400" dirty="0" smtClean="0"/>
              <a:t> </a:t>
            </a:r>
            <a:r>
              <a:rPr lang="en-US" sz="2400" dirty="0" err="1" smtClean="0"/>
              <a:t>ortam</a:t>
            </a:r>
            <a:r>
              <a:rPr lang="en-US" sz="2400" dirty="0" smtClean="0"/>
              <a:t> </a:t>
            </a:r>
            <a:r>
              <a:rPr lang="en-US" sz="2400" dirty="0" err="1" smtClean="0"/>
              <a:t>karıştığında</a:t>
            </a:r>
            <a:r>
              <a:rPr lang="en-US" sz="2400" dirty="0" smtClean="0"/>
              <a:t> </a:t>
            </a:r>
            <a:r>
              <a:rPr lang="en-US" sz="2400" dirty="0" err="1" smtClean="0"/>
              <a:t>elde</a:t>
            </a:r>
            <a:r>
              <a:rPr lang="en-US" sz="2400" dirty="0" smtClean="0"/>
              <a:t> </a:t>
            </a:r>
            <a:r>
              <a:rPr lang="en-US" sz="2400" dirty="0" err="1" smtClean="0"/>
              <a:t>edilen</a:t>
            </a:r>
            <a:r>
              <a:rPr lang="en-US" sz="2400" dirty="0" smtClean="0"/>
              <a:t> </a:t>
            </a:r>
            <a:r>
              <a:rPr lang="en-US" sz="2400" dirty="0" err="1" smtClean="0"/>
              <a:t>dereceden</a:t>
            </a:r>
            <a:r>
              <a:rPr lang="en-US" sz="2400" dirty="0" smtClean="0"/>
              <a:t> </a:t>
            </a:r>
            <a:r>
              <a:rPr lang="en-US" sz="2400" dirty="0" err="1" smtClean="0"/>
              <a:t>daha</a:t>
            </a:r>
            <a:r>
              <a:rPr lang="en-US" sz="2400" dirty="0" smtClean="0"/>
              <a:t> </a:t>
            </a:r>
            <a:r>
              <a:rPr lang="en-US" sz="2400" dirty="0" err="1" smtClean="0"/>
              <a:t>yüksek</a:t>
            </a:r>
            <a:r>
              <a:rPr lang="en-US" sz="2400" dirty="0" smtClean="0"/>
              <a:t> </a:t>
            </a:r>
            <a:r>
              <a:rPr lang="en-US" sz="2400" dirty="0" err="1" smtClean="0"/>
              <a:t>bir</a:t>
            </a:r>
            <a:r>
              <a:rPr lang="en-US" sz="2400" dirty="0" smtClean="0"/>
              <a:t> </a:t>
            </a:r>
            <a:r>
              <a:rPr lang="en-US" sz="2400" dirty="0" err="1" smtClean="0"/>
              <a:t>dereceye</a:t>
            </a:r>
            <a:r>
              <a:rPr lang="en-US" sz="2400" dirty="0" smtClean="0"/>
              <a:t> </a:t>
            </a:r>
            <a:r>
              <a:rPr lang="en-US" sz="2400" dirty="0" err="1" smtClean="0"/>
              <a:t>çıkarmak</a:t>
            </a:r>
            <a:r>
              <a:rPr lang="en-US" sz="2400" dirty="0" smtClean="0"/>
              <a:t> </a:t>
            </a:r>
            <a:r>
              <a:rPr lang="en-US" sz="2400" dirty="0" err="1" smtClean="0"/>
              <a:t>mümkün</a:t>
            </a:r>
            <a:r>
              <a:rPr lang="en-US" sz="2400" dirty="0" smtClean="0"/>
              <a:t> </a:t>
            </a:r>
            <a:r>
              <a:rPr lang="en-US" sz="2400" dirty="0" err="1" smtClean="0"/>
              <a:t>değildir</a:t>
            </a:r>
            <a:r>
              <a:rPr lang="en-US" sz="2400" dirty="0" smtClean="0"/>
              <a:t>. </a:t>
            </a:r>
          </a:p>
          <a:p>
            <a:endParaRPr lang="en-US" dirty="0"/>
          </a:p>
        </p:txBody>
      </p:sp>
      <p:pic>
        <p:nvPicPr>
          <p:cNvPr id="4" name="Resim 3"/>
          <p:cNvPicPr>
            <a:picLocks noChangeAspect="1"/>
          </p:cNvPicPr>
          <p:nvPr/>
        </p:nvPicPr>
        <p:blipFill>
          <a:blip r:embed="rId2"/>
          <a:stretch>
            <a:fillRect/>
          </a:stretch>
        </p:blipFill>
        <p:spPr>
          <a:xfrm>
            <a:off x="7461570" y="1074390"/>
            <a:ext cx="4044751" cy="4553524"/>
          </a:xfrm>
          <a:prstGeom prst="rect">
            <a:avLst/>
          </a:prstGeom>
        </p:spPr>
      </p:pic>
    </p:spTree>
    <p:extLst>
      <p:ext uri="{BB962C8B-B14F-4D97-AF65-F5344CB8AC3E}">
        <p14:creationId xmlns:p14="http://schemas.microsoft.com/office/powerpoint/2010/main" val="425850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7571" y="312510"/>
            <a:ext cx="11049000" cy="6327775"/>
          </a:xfrm>
        </p:spPr>
        <p:txBody>
          <a:bodyPr>
            <a:noAutofit/>
          </a:bodyPr>
          <a:lstStyle/>
          <a:p>
            <a:pPr marL="0" indent="0">
              <a:buNone/>
            </a:pPr>
            <a:r>
              <a:rPr lang="en-US" sz="2400" dirty="0" err="1" smtClean="0"/>
              <a:t>Sıvıların</a:t>
            </a:r>
            <a:r>
              <a:rPr lang="en-US" sz="2400" dirty="0" smtClean="0"/>
              <a:t> </a:t>
            </a:r>
            <a:r>
              <a:rPr lang="en-US" sz="2400" dirty="0" err="1" smtClean="0"/>
              <a:t>akışı</a:t>
            </a:r>
            <a:r>
              <a:rPr lang="en-US" sz="2400" dirty="0" smtClean="0"/>
              <a:t> da </a:t>
            </a:r>
            <a:r>
              <a:rPr lang="en-US" sz="2400" dirty="0" err="1" smtClean="0"/>
              <a:t>iki</a:t>
            </a:r>
            <a:r>
              <a:rPr lang="en-US" sz="2400" dirty="0" smtClean="0"/>
              <a:t> </a:t>
            </a:r>
            <a:r>
              <a:rPr lang="en-US" sz="2400" dirty="0" err="1" smtClean="0"/>
              <a:t>tipe</a:t>
            </a:r>
            <a:r>
              <a:rPr lang="en-US" sz="2400" dirty="0" smtClean="0"/>
              <a:t> </a:t>
            </a:r>
            <a:r>
              <a:rPr lang="en-US" sz="2400" dirty="0" err="1" smtClean="0"/>
              <a:t>ayrılır</a:t>
            </a:r>
            <a:r>
              <a:rPr lang="en-US" sz="2400" dirty="0" smtClean="0"/>
              <a:t>:</a:t>
            </a:r>
          </a:p>
          <a:p>
            <a:endParaRPr lang="en-US" sz="2400" dirty="0" smtClean="0"/>
          </a:p>
          <a:p>
            <a:pPr marL="457200" indent="-457200">
              <a:buAutoNum type="alphaLcParenR"/>
            </a:pPr>
            <a:r>
              <a:rPr lang="en-US" sz="2400" dirty="0" smtClean="0"/>
              <a:t>Laminar </a:t>
            </a:r>
            <a:r>
              <a:rPr lang="en-US" sz="2400" dirty="0" err="1" smtClean="0"/>
              <a:t>akış</a:t>
            </a:r>
            <a:r>
              <a:rPr lang="en-US" sz="2400" dirty="0" smtClean="0"/>
              <a:t> : </a:t>
            </a:r>
            <a:r>
              <a:rPr lang="en-US" sz="2400" dirty="0" err="1" smtClean="0"/>
              <a:t>Bir</a:t>
            </a:r>
            <a:r>
              <a:rPr lang="en-US" sz="2400" dirty="0" smtClean="0"/>
              <a:t> </a:t>
            </a:r>
            <a:r>
              <a:rPr lang="en-US" sz="2400" dirty="0" err="1" smtClean="0"/>
              <a:t>akışkanı</a:t>
            </a:r>
            <a:r>
              <a:rPr lang="en-US" sz="2400" dirty="0" smtClean="0"/>
              <a:t> </a:t>
            </a:r>
            <a:r>
              <a:rPr lang="en-US" sz="2400" dirty="0" err="1" smtClean="0"/>
              <a:t>oluşturan</a:t>
            </a:r>
            <a:r>
              <a:rPr lang="en-US" sz="2400" dirty="0" smtClean="0"/>
              <a:t> </a:t>
            </a:r>
            <a:r>
              <a:rPr lang="en-US" sz="2400" dirty="0" err="1" smtClean="0"/>
              <a:t>zerrelerin</a:t>
            </a:r>
            <a:r>
              <a:rPr lang="en-US" sz="2400" dirty="0" smtClean="0"/>
              <a:t> </a:t>
            </a:r>
            <a:r>
              <a:rPr lang="en-US" sz="2400" dirty="0" err="1" smtClean="0"/>
              <a:t>sürekli</a:t>
            </a:r>
            <a:r>
              <a:rPr lang="en-US" sz="2400" dirty="0" smtClean="0"/>
              <a:t> </a:t>
            </a:r>
            <a:r>
              <a:rPr lang="en-US" sz="2400" dirty="0" err="1" smtClean="0"/>
              <a:t>ve</a:t>
            </a:r>
            <a:r>
              <a:rPr lang="en-US" sz="2400" dirty="0" smtClean="0"/>
              <a:t> </a:t>
            </a:r>
            <a:r>
              <a:rPr lang="en-US" sz="2400" dirty="0" err="1" smtClean="0"/>
              <a:t>düzgün</a:t>
            </a:r>
            <a:r>
              <a:rPr lang="en-US" sz="2400" dirty="0" smtClean="0"/>
              <a:t> </a:t>
            </a:r>
            <a:r>
              <a:rPr lang="en-US" sz="2400" dirty="0" err="1" smtClean="0"/>
              <a:t>paralel</a:t>
            </a:r>
            <a:r>
              <a:rPr lang="en-US" sz="2400" dirty="0" smtClean="0"/>
              <a:t> </a:t>
            </a:r>
            <a:r>
              <a:rPr lang="en-US" sz="2400" dirty="0" err="1" smtClean="0"/>
              <a:t>hatlar</a:t>
            </a:r>
            <a:r>
              <a:rPr lang="en-US" sz="2400" dirty="0" smtClean="0"/>
              <a:t> </a:t>
            </a:r>
            <a:r>
              <a:rPr lang="en-US" sz="2400" dirty="0" err="1" smtClean="0"/>
              <a:t>ve</a:t>
            </a:r>
            <a:r>
              <a:rPr lang="en-US" sz="2400" dirty="0" smtClean="0"/>
              <a:t> </a:t>
            </a:r>
            <a:r>
              <a:rPr lang="en-US" sz="2400" dirty="0" err="1" smtClean="0"/>
              <a:t>tabakalar</a:t>
            </a:r>
            <a:r>
              <a:rPr lang="en-US" sz="2400" dirty="0" smtClean="0"/>
              <a:t> </a:t>
            </a:r>
            <a:r>
              <a:rPr lang="en-US" sz="2400" dirty="0" err="1" smtClean="0"/>
              <a:t>halindeki</a:t>
            </a:r>
            <a:r>
              <a:rPr lang="en-US" sz="2400" dirty="0" smtClean="0"/>
              <a:t> </a:t>
            </a:r>
            <a:r>
              <a:rPr lang="en-US" sz="2400" dirty="0" err="1" smtClean="0"/>
              <a:t>akış</a:t>
            </a:r>
            <a:r>
              <a:rPr lang="en-US" sz="2400" dirty="0" smtClean="0"/>
              <a:t> </a:t>
            </a:r>
            <a:r>
              <a:rPr lang="en-US" sz="2400" dirty="0" err="1" smtClean="0"/>
              <a:t>şeklidir</a:t>
            </a:r>
            <a:r>
              <a:rPr lang="en-US" sz="2400" dirty="0" smtClean="0"/>
              <a:t>. Bu tip </a:t>
            </a:r>
            <a:r>
              <a:rPr lang="en-US" sz="2400" dirty="0" err="1" smtClean="0"/>
              <a:t>akış</a:t>
            </a:r>
            <a:r>
              <a:rPr lang="en-US" sz="2400" dirty="0" smtClean="0"/>
              <a:t>, </a:t>
            </a:r>
            <a:r>
              <a:rPr lang="en-US" sz="2400" dirty="0" err="1" smtClean="0"/>
              <a:t>örneğin</a:t>
            </a:r>
            <a:r>
              <a:rPr lang="en-US" sz="2400" dirty="0" smtClean="0"/>
              <a:t>; </a:t>
            </a:r>
            <a:r>
              <a:rPr lang="en-US" sz="2400" dirty="0" err="1" smtClean="0"/>
              <a:t>düz</a:t>
            </a:r>
            <a:r>
              <a:rPr lang="en-US" sz="2400" dirty="0" smtClean="0"/>
              <a:t> </a:t>
            </a:r>
            <a:r>
              <a:rPr lang="en-US" sz="2400" dirty="0" err="1" smtClean="0"/>
              <a:t>borularda</a:t>
            </a:r>
            <a:r>
              <a:rPr lang="en-US" sz="2400" dirty="0" smtClean="0"/>
              <a:t> </a:t>
            </a:r>
            <a:r>
              <a:rPr lang="en-US" sz="2400" dirty="0" err="1" smtClean="0"/>
              <a:t>ya</a:t>
            </a:r>
            <a:r>
              <a:rPr lang="en-US" sz="2400" dirty="0" smtClean="0"/>
              <a:t> da </a:t>
            </a:r>
            <a:r>
              <a:rPr lang="en-US" sz="2400" dirty="0" err="1" smtClean="0"/>
              <a:t>birbirine</a:t>
            </a:r>
            <a:r>
              <a:rPr lang="en-US" sz="2400" dirty="0" smtClean="0"/>
              <a:t> </a:t>
            </a:r>
            <a:r>
              <a:rPr lang="en-US" sz="2400" dirty="0" err="1" smtClean="0"/>
              <a:t>paralel</a:t>
            </a:r>
            <a:r>
              <a:rPr lang="en-US" sz="2400" dirty="0" smtClean="0"/>
              <a:t> </a:t>
            </a:r>
            <a:r>
              <a:rPr lang="en-US" sz="2400" dirty="0" err="1" smtClean="0"/>
              <a:t>çeperler</a:t>
            </a:r>
            <a:r>
              <a:rPr lang="en-US" sz="2400" dirty="0" smtClean="0"/>
              <a:t> </a:t>
            </a:r>
            <a:r>
              <a:rPr lang="en-US" sz="2400" dirty="0" err="1" smtClean="0"/>
              <a:t>arasında</a:t>
            </a:r>
            <a:r>
              <a:rPr lang="en-US" sz="2400" dirty="0" smtClean="0"/>
              <a:t> </a:t>
            </a:r>
            <a:r>
              <a:rPr lang="en-US" sz="2400" dirty="0" err="1" smtClean="0"/>
              <a:t>düşük</a:t>
            </a:r>
            <a:r>
              <a:rPr lang="en-US" sz="2400" dirty="0" smtClean="0"/>
              <a:t> </a:t>
            </a:r>
            <a:r>
              <a:rPr lang="en-US" sz="2400" dirty="0" err="1" smtClean="0"/>
              <a:t>hızlarda</a:t>
            </a:r>
            <a:r>
              <a:rPr lang="en-US" sz="2400" dirty="0" smtClean="0"/>
              <a:t> </a:t>
            </a:r>
            <a:r>
              <a:rPr lang="en-US" sz="2400" dirty="0" err="1" smtClean="0"/>
              <a:t>meydana</a:t>
            </a:r>
            <a:r>
              <a:rPr lang="en-US" sz="2400" dirty="0" smtClean="0"/>
              <a:t> </a:t>
            </a:r>
            <a:r>
              <a:rPr lang="en-US" sz="2400" dirty="0" err="1" smtClean="0"/>
              <a:t>gelir</a:t>
            </a:r>
            <a:r>
              <a:rPr lang="en-US" sz="2400" dirty="0" smtClean="0"/>
              <a:t>. </a:t>
            </a:r>
            <a:endParaRPr lang="tr-TR" sz="2400" dirty="0" smtClean="0"/>
          </a:p>
          <a:p>
            <a:pPr marL="0" indent="0">
              <a:buNone/>
            </a:pPr>
            <a:endParaRPr lang="en-US" sz="2400" dirty="0" smtClean="0"/>
          </a:p>
          <a:p>
            <a:pPr marL="0" indent="0">
              <a:buNone/>
            </a:pPr>
            <a:r>
              <a:rPr lang="en-US" sz="2400" dirty="0" smtClean="0"/>
              <a:t>b) </a:t>
            </a:r>
            <a:r>
              <a:rPr lang="en-US" sz="2400" dirty="0" err="1" smtClean="0"/>
              <a:t>Türbülent</a:t>
            </a:r>
            <a:r>
              <a:rPr lang="en-US" sz="2400" dirty="0" smtClean="0"/>
              <a:t> </a:t>
            </a:r>
            <a:r>
              <a:rPr lang="en-US" sz="2400" dirty="0" err="1" smtClean="0"/>
              <a:t>akış</a:t>
            </a:r>
            <a:r>
              <a:rPr lang="en-US" sz="2400" dirty="0" smtClean="0"/>
              <a:t> : </a:t>
            </a:r>
            <a:r>
              <a:rPr lang="en-US" sz="2400" dirty="0" err="1" smtClean="0"/>
              <a:t>Akışkanı</a:t>
            </a:r>
            <a:r>
              <a:rPr lang="en-US" sz="2400" dirty="0" smtClean="0"/>
              <a:t> </a:t>
            </a:r>
            <a:r>
              <a:rPr lang="en-US" sz="2400" dirty="0" err="1" smtClean="0"/>
              <a:t>oluşturan</a:t>
            </a:r>
            <a:r>
              <a:rPr lang="en-US" sz="2400" dirty="0" smtClean="0"/>
              <a:t> </a:t>
            </a:r>
            <a:r>
              <a:rPr lang="en-US" sz="2400" dirty="0" err="1" smtClean="0"/>
              <a:t>zerrelerin</a:t>
            </a:r>
            <a:r>
              <a:rPr lang="en-US" sz="2400" dirty="0" smtClean="0"/>
              <a:t> </a:t>
            </a:r>
            <a:r>
              <a:rPr lang="en-US" sz="2400" dirty="0" err="1" smtClean="0"/>
              <a:t>düzgün</a:t>
            </a:r>
            <a:r>
              <a:rPr lang="en-US" sz="2400" dirty="0" smtClean="0"/>
              <a:t> </a:t>
            </a:r>
            <a:r>
              <a:rPr lang="en-US" sz="2400" dirty="0" err="1" smtClean="0"/>
              <a:t>olmayan</a:t>
            </a:r>
            <a:r>
              <a:rPr lang="en-US" sz="2400" dirty="0" smtClean="0"/>
              <a:t> </a:t>
            </a:r>
            <a:r>
              <a:rPr lang="en-US" sz="2400" dirty="0" err="1" smtClean="0"/>
              <a:t>tabakalar</a:t>
            </a:r>
            <a:r>
              <a:rPr lang="en-US" sz="2400" dirty="0" smtClean="0"/>
              <a:t> </a:t>
            </a:r>
            <a:r>
              <a:rPr lang="en-US" sz="2400" dirty="0" err="1" smtClean="0"/>
              <a:t>halindeki</a:t>
            </a:r>
            <a:r>
              <a:rPr lang="en-US" sz="2400" dirty="0" smtClean="0"/>
              <a:t> </a:t>
            </a:r>
            <a:r>
              <a:rPr lang="en-US" sz="2400" dirty="0" err="1" smtClean="0"/>
              <a:t>akışıdır</a:t>
            </a:r>
            <a:r>
              <a:rPr lang="en-US" sz="2400" dirty="0" smtClean="0"/>
              <a:t>. </a:t>
            </a:r>
          </a:p>
          <a:p>
            <a:pPr marL="0" indent="0">
              <a:buNone/>
            </a:pPr>
            <a:endParaRPr lang="tr-TR" sz="2400" dirty="0"/>
          </a:p>
          <a:p>
            <a:endParaRPr lang="en-US" sz="2400" dirty="0"/>
          </a:p>
        </p:txBody>
      </p:sp>
    </p:spTree>
    <p:extLst>
      <p:ext uri="{BB962C8B-B14F-4D97-AF65-F5344CB8AC3E}">
        <p14:creationId xmlns:p14="http://schemas.microsoft.com/office/powerpoint/2010/main" val="4006106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359229" y="334282"/>
            <a:ext cx="7064828" cy="5293632"/>
          </a:xfrm>
        </p:spPr>
        <p:txBody>
          <a:bodyPr>
            <a:normAutofit/>
          </a:bodyPr>
          <a:lstStyle/>
          <a:p>
            <a:pPr marL="0" indent="0">
              <a:buNone/>
            </a:pPr>
            <a:endParaRPr lang="tr-TR" dirty="0" smtClean="0"/>
          </a:p>
          <a:p>
            <a:pPr algn="just"/>
            <a:r>
              <a:rPr lang="tr-TR" sz="2400" dirty="0" err="1" smtClean="0"/>
              <a:t>Laminar</a:t>
            </a:r>
            <a:r>
              <a:rPr lang="tr-TR" sz="2400" dirty="0" smtClean="0"/>
              <a:t> </a:t>
            </a:r>
            <a:r>
              <a:rPr lang="tr-TR" sz="2400" dirty="0" err="1" smtClean="0"/>
              <a:t>akışda</a:t>
            </a:r>
            <a:r>
              <a:rPr lang="tr-TR" sz="2400" dirty="0" smtClean="0"/>
              <a:t> sıvının hızı, geçiş yaptığı boru ya da plakanın merkezinde en yüksek değerdedir. Tabakalar arasındaki sürtünme nedeniyle hız giderek yavaşlar ve borunun çeperinde sıfıra düşer. Dairesel bir boruda </a:t>
            </a:r>
            <a:r>
              <a:rPr lang="tr-TR" sz="2400" dirty="0" err="1" smtClean="0"/>
              <a:t>laminar</a:t>
            </a:r>
            <a:r>
              <a:rPr lang="tr-TR" sz="2400" dirty="0" smtClean="0"/>
              <a:t> akış sağlamak için, borunun çapı küçük, sıvının hızı düşük ve viskozitesi yüksek olmalıdır. </a:t>
            </a:r>
          </a:p>
          <a:p>
            <a:pPr algn="just"/>
            <a:endParaRPr lang="tr-TR" sz="2400" dirty="0"/>
          </a:p>
          <a:p>
            <a:pPr algn="just"/>
            <a:r>
              <a:rPr lang="en-US" sz="2400" dirty="0" err="1" smtClean="0"/>
              <a:t>Türbülent</a:t>
            </a:r>
            <a:r>
              <a:rPr lang="en-US" sz="2400" dirty="0" smtClean="0"/>
              <a:t> </a:t>
            </a:r>
            <a:r>
              <a:rPr lang="en-US" sz="2400" dirty="0" err="1" smtClean="0"/>
              <a:t>akış</a:t>
            </a:r>
            <a:r>
              <a:rPr lang="en-US" sz="2400" dirty="0" smtClean="0"/>
              <a:t> </a:t>
            </a:r>
            <a:r>
              <a:rPr lang="en-US" sz="2400" dirty="0" err="1" smtClean="0"/>
              <a:t>şeklinde</a:t>
            </a:r>
            <a:r>
              <a:rPr lang="en-US" sz="2400" dirty="0" smtClean="0"/>
              <a:t>, </a:t>
            </a:r>
            <a:r>
              <a:rPr lang="en-US" sz="2400" dirty="0" err="1" smtClean="0"/>
              <a:t>tabakalar</a:t>
            </a:r>
            <a:r>
              <a:rPr lang="en-US" sz="2400" dirty="0" smtClean="0"/>
              <a:t> </a:t>
            </a:r>
            <a:r>
              <a:rPr lang="en-US" sz="2400" dirty="0" err="1" smtClean="0"/>
              <a:t>birbirleri</a:t>
            </a:r>
            <a:r>
              <a:rPr lang="en-US" sz="2400" dirty="0" smtClean="0"/>
              <a:t> </a:t>
            </a:r>
            <a:r>
              <a:rPr lang="en-US" sz="2400" dirty="0" err="1" smtClean="0"/>
              <a:t>ile</a:t>
            </a:r>
            <a:r>
              <a:rPr lang="en-US" sz="2400" dirty="0" smtClean="0"/>
              <a:t> </a:t>
            </a:r>
            <a:r>
              <a:rPr lang="en-US" sz="2400" dirty="0" err="1" smtClean="0"/>
              <a:t>karışır</a:t>
            </a:r>
            <a:r>
              <a:rPr lang="en-US" sz="2400" dirty="0" smtClean="0"/>
              <a:t> </a:t>
            </a:r>
            <a:r>
              <a:rPr lang="en-US" sz="2400" dirty="0" err="1" smtClean="0"/>
              <a:t>ve</a:t>
            </a:r>
            <a:r>
              <a:rPr lang="en-US" sz="2400" dirty="0" smtClean="0"/>
              <a:t> </a:t>
            </a:r>
            <a:r>
              <a:rPr lang="en-US" sz="2400" dirty="0" err="1" smtClean="0"/>
              <a:t>bu</a:t>
            </a:r>
            <a:r>
              <a:rPr lang="en-US" sz="2400" dirty="0" smtClean="0"/>
              <a:t> </a:t>
            </a:r>
            <a:r>
              <a:rPr lang="en-US" sz="2400" dirty="0" err="1" smtClean="0"/>
              <a:t>nedenle</a:t>
            </a:r>
            <a:r>
              <a:rPr lang="en-US" sz="2400" dirty="0" smtClean="0"/>
              <a:t> </a:t>
            </a:r>
            <a:r>
              <a:rPr lang="en-US" sz="2400" dirty="0" err="1" smtClean="0"/>
              <a:t>sıvının</a:t>
            </a:r>
            <a:r>
              <a:rPr lang="en-US" sz="2400" dirty="0" smtClean="0"/>
              <a:t> </a:t>
            </a:r>
            <a:r>
              <a:rPr lang="en-US" sz="2400" dirty="0" err="1" smtClean="0"/>
              <a:t>hızı</a:t>
            </a:r>
            <a:r>
              <a:rPr lang="en-US" sz="2400" dirty="0" smtClean="0"/>
              <a:t> </a:t>
            </a:r>
            <a:r>
              <a:rPr lang="en-US" sz="2400" dirty="0" err="1" smtClean="0"/>
              <a:t>merkezde</a:t>
            </a:r>
            <a:r>
              <a:rPr lang="en-US" sz="2400" dirty="0" smtClean="0"/>
              <a:t> </a:t>
            </a:r>
            <a:r>
              <a:rPr lang="en-US" sz="2400" dirty="0" err="1" smtClean="0"/>
              <a:t>hemen</a:t>
            </a:r>
            <a:r>
              <a:rPr lang="en-US" sz="2400" dirty="0" smtClean="0"/>
              <a:t> </a:t>
            </a:r>
            <a:r>
              <a:rPr lang="en-US" sz="2400" dirty="0" err="1" smtClean="0"/>
              <a:t>hemen</a:t>
            </a:r>
            <a:r>
              <a:rPr lang="en-US" sz="2400" dirty="0" smtClean="0"/>
              <a:t> </a:t>
            </a:r>
            <a:r>
              <a:rPr lang="en-US" sz="2400" dirty="0" err="1" smtClean="0"/>
              <a:t>aynıdır</a:t>
            </a:r>
            <a:r>
              <a:rPr lang="en-US" sz="2400" dirty="0" smtClean="0"/>
              <a:t>, </a:t>
            </a:r>
            <a:r>
              <a:rPr lang="en-US" sz="2400" dirty="0" err="1" smtClean="0"/>
              <a:t>fakat</a:t>
            </a:r>
            <a:r>
              <a:rPr lang="en-US" sz="2400" dirty="0" smtClean="0"/>
              <a:t> </a:t>
            </a:r>
            <a:r>
              <a:rPr lang="en-US" sz="2400" dirty="0" err="1" smtClean="0"/>
              <a:t>çeperlere</a:t>
            </a:r>
            <a:r>
              <a:rPr lang="en-US" sz="2400" dirty="0" smtClean="0"/>
              <a:t> </a:t>
            </a:r>
            <a:r>
              <a:rPr lang="en-US" sz="2400" dirty="0" err="1" smtClean="0"/>
              <a:t>doğru</a:t>
            </a:r>
            <a:r>
              <a:rPr lang="en-US" sz="2400" dirty="0" smtClean="0"/>
              <a:t> </a:t>
            </a:r>
            <a:r>
              <a:rPr lang="en-US" sz="2400" dirty="0" err="1" smtClean="0"/>
              <a:t>hız</a:t>
            </a:r>
            <a:r>
              <a:rPr lang="en-US" sz="2400" dirty="0" smtClean="0"/>
              <a:t> </a:t>
            </a:r>
            <a:r>
              <a:rPr lang="en-US" sz="2400" dirty="0" err="1" smtClean="0"/>
              <a:t>birden</a:t>
            </a:r>
            <a:r>
              <a:rPr lang="en-US" sz="2400" dirty="0" smtClean="0"/>
              <a:t> </a:t>
            </a:r>
            <a:r>
              <a:rPr lang="en-US" sz="2400" dirty="0" err="1" smtClean="0"/>
              <a:t>azalır</a:t>
            </a:r>
            <a:r>
              <a:rPr lang="en-US" sz="2400" dirty="0" smtClean="0"/>
              <a:t>. </a:t>
            </a:r>
            <a:r>
              <a:rPr lang="en-US" sz="2400" dirty="0" err="1" smtClean="0"/>
              <a:t>Çeperlerde</a:t>
            </a:r>
            <a:r>
              <a:rPr lang="en-US" sz="2400" dirty="0" smtClean="0"/>
              <a:t> </a:t>
            </a:r>
            <a:r>
              <a:rPr lang="en-US" sz="2400" dirty="0" err="1" smtClean="0"/>
              <a:t>çok</a:t>
            </a:r>
            <a:r>
              <a:rPr lang="en-US" sz="2400" dirty="0" smtClean="0"/>
              <a:t> </a:t>
            </a:r>
            <a:r>
              <a:rPr lang="en-US" sz="2400" dirty="0" err="1" smtClean="0"/>
              <a:t>ince</a:t>
            </a:r>
            <a:r>
              <a:rPr lang="en-US" sz="2400" dirty="0" smtClean="0"/>
              <a:t> </a:t>
            </a:r>
            <a:r>
              <a:rPr lang="en-US" sz="2400" dirty="0" err="1" smtClean="0"/>
              <a:t>bir</a:t>
            </a:r>
            <a:r>
              <a:rPr lang="en-US" sz="2400" dirty="0" smtClean="0"/>
              <a:t> </a:t>
            </a:r>
            <a:r>
              <a:rPr lang="en-US" sz="2400" dirty="0" err="1" smtClean="0"/>
              <a:t>sıvı</a:t>
            </a:r>
            <a:r>
              <a:rPr lang="en-US" sz="2400" dirty="0" smtClean="0"/>
              <a:t> </a:t>
            </a:r>
            <a:r>
              <a:rPr lang="en-US" sz="2400" dirty="0" err="1" smtClean="0"/>
              <a:t>katmanı</a:t>
            </a:r>
            <a:r>
              <a:rPr lang="en-US" sz="2400" dirty="0" smtClean="0"/>
              <a:t> </a:t>
            </a:r>
            <a:r>
              <a:rPr lang="en-US" sz="2400" dirty="0" err="1" smtClean="0"/>
              <a:t>bir</a:t>
            </a:r>
            <a:r>
              <a:rPr lang="en-US" sz="2400" dirty="0" smtClean="0"/>
              <a:t> </a:t>
            </a:r>
            <a:r>
              <a:rPr lang="en-US" sz="2400" dirty="0" err="1" smtClean="0"/>
              <a:t>anlık</a:t>
            </a:r>
            <a:r>
              <a:rPr lang="en-US" sz="2400" dirty="0" smtClean="0"/>
              <a:t> </a:t>
            </a:r>
            <a:r>
              <a:rPr lang="en-US" sz="2400" dirty="0" err="1" smtClean="0"/>
              <a:t>sıfır</a:t>
            </a:r>
            <a:r>
              <a:rPr lang="en-US" sz="2400" dirty="0" smtClean="0"/>
              <a:t> </a:t>
            </a:r>
            <a:r>
              <a:rPr lang="en-US" sz="2400" dirty="0" err="1" smtClean="0"/>
              <a:t>hıza</a:t>
            </a:r>
            <a:r>
              <a:rPr lang="en-US" sz="2400" dirty="0" smtClean="0"/>
              <a:t> </a:t>
            </a:r>
            <a:r>
              <a:rPr lang="en-US" sz="2400" dirty="0" err="1" smtClean="0"/>
              <a:t>sahiptir</a:t>
            </a:r>
            <a:r>
              <a:rPr lang="en-US" sz="2400" dirty="0" smtClean="0"/>
              <a:t>. </a:t>
            </a:r>
            <a:endParaRPr lang="en-US" sz="2400" dirty="0"/>
          </a:p>
        </p:txBody>
      </p:sp>
      <p:pic>
        <p:nvPicPr>
          <p:cNvPr id="6" name="Resim 5"/>
          <p:cNvPicPr>
            <a:picLocks noChangeAspect="1"/>
          </p:cNvPicPr>
          <p:nvPr/>
        </p:nvPicPr>
        <p:blipFill>
          <a:blip r:embed="rId2"/>
          <a:stretch>
            <a:fillRect/>
          </a:stretch>
        </p:blipFill>
        <p:spPr>
          <a:xfrm>
            <a:off x="7605907" y="1063625"/>
            <a:ext cx="3664014" cy="4212701"/>
          </a:xfrm>
          <a:prstGeom prst="rect">
            <a:avLst/>
          </a:prstGeom>
        </p:spPr>
      </p:pic>
    </p:spTree>
    <p:extLst>
      <p:ext uri="{BB962C8B-B14F-4D97-AF65-F5344CB8AC3E}">
        <p14:creationId xmlns:p14="http://schemas.microsoft.com/office/powerpoint/2010/main" val="144170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6056" y="366939"/>
            <a:ext cx="11103429" cy="5380717"/>
          </a:xfrm>
        </p:spPr>
        <p:txBody>
          <a:bodyPr>
            <a:normAutofit/>
          </a:bodyPr>
          <a:lstStyle/>
          <a:p>
            <a:pPr marL="0" indent="0" algn="just">
              <a:buNone/>
            </a:pPr>
            <a:r>
              <a:rPr lang="tr-TR" dirty="0">
                <a:solidFill>
                  <a:srgbClr val="FF0000"/>
                </a:solidFill>
              </a:rPr>
              <a:t>I</a:t>
            </a:r>
            <a:r>
              <a:rPr lang="tr-TR" dirty="0" smtClean="0">
                <a:solidFill>
                  <a:srgbClr val="FF0000"/>
                </a:solidFill>
              </a:rPr>
              <a:t>sıtma </a:t>
            </a:r>
            <a:r>
              <a:rPr lang="tr-TR" dirty="0">
                <a:solidFill>
                  <a:srgbClr val="FF0000"/>
                </a:solidFill>
              </a:rPr>
              <a:t>ve soğutma işlemleri </a:t>
            </a:r>
            <a:r>
              <a:rPr lang="tr-TR" dirty="0" smtClean="0"/>
              <a:t>süt teknolojisinde en </a:t>
            </a:r>
            <a:r>
              <a:rPr lang="tr-TR" dirty="0"/>
              <a:t>sık </a:t>
            </a:r>
            <a:r>
              <a:rPr lang="tr-TR" dirty="0" smtClean="0"/>
              <a:t>kullanılan işlemlerdir.</a:t>
            </a:r>
          </a:p>
          <a:p>
            <a:pPr marL="0" indent="0" algn="just">
              <a:buNone/>
            </a:pPr>
            <a:endParaRPr lang="en-US" dirty="0"/>
          </a:p>
          <a:p>
            <a:pPr algn="just"/>
            <a:r>
              <a:rPr lang="tr-TR" dirty="0">
                <a:solidFill>
                  <a:srgbClr val="FF0000"/>
                </a:solidFill>
              </a:rPr>
              <a:t>Sütün </a:t>
            </a:r>
            <a:r>
              <a:rPr lang="tr-TR" dirty="0" smtClean="0">
                <a:solidFill>
                  <a:srgbClr val="FF0000"/>
                </a:solidFill>
              </a:rPr>
              <a:t>ısıtılmasında;</a:t>
            </a:r>
            <a:r>
              <a:rPr lang="tr-TR" dirty="0" smtClean="0"/>
              <a:t> </a:t>
            </a:r>
            <a:r>
              <a:rPr lang="tr-TR" dirty="0"/>
              <a:t>düşük basınçlı buhar veya sıcak su gibi bir ısıtıcı ortamdan yararlanılır. </a:t>
            </a:r>
            <a:endParaRPr lang="tr-TR" dirty="0" smtClean="0"/>
          </a:p>
          <a:p>
            <a:pPr marL="719138" indent="-360363" algn="just">
              <a:buFont typeface="Wingdings" panose="05000000000000000000" pitchFamily="2" charset="2"/>
              <a:buChar char="Ø"/>
            </a:pPr>
            <a:r>
              <a:rPr lang="tr-TR" dirty="0" smtClean="0"/>
              <a:t>Belirli </a:t>
            </a:r>
            <a:r>
              <a:rPr lang="tr-TR" dirty="0"/>
              <a:t>miktardaki ısı, ısıtıcı ortamdan süte iletilir, buna bağlı olarak sütün sıcaklığı yükselir ve ısıtıcı ortamın sıcaklığı da o ölçüde azalır. </a:t>
            </a:r>
            <a:endParaRPr lang="tr-TR" dirty="0" smtClean="0"/>
          </a:p>
          <a:p>
            <a:pPr marL="358775" indent="0" algn="just">
              <a:buNone/>
            </a:pPr>
            <a:endParaRPr lang="en-US" dirty="0"/>
          </a:p>
          <a:p>
            <a:pPr marL="271463" indent="-271463" algn="just"/>
            <a:r>
              <a:rPr lang="tr-TR" dirty="0" smtClean="0">
                <a:solidFill>
                  <a:srgbClr val="FF0000"/>
                </a:solidFill>
              </a:rPr>
              <a:t>Sütün soğutulmasında;</a:t>
            </a:r>
            <a:r>
              <a:rPr lang="tr-TR" dirty="0" smtClean="0"/>
              <a:t> soğutucu </a:t>
            </a:r>
            <a:r>
              <a:rPr lang="tr-TR" dirty="0"/>
              <a:t>ortam olarak soğuk su, buzlu su, salamura veya glikol gibi bir alkol çözeltisinden yararlanılabilir. </a:t>
            </a:r>
            <a:endParaRPr lang="tr-TR" dirty="0" smtClean="0"/>
          </a:p>
          <a:p>
            <a:pPr marL="719138" indent="-360363" algn="just">
              <a:buFont typeface="Wingdings" panose="05000000000000000000" pitchFamily="2" charset="2"/>
              <a:buChar char="Ø"/>
            </a:pPr>
            <a:r>
              <a:rPr lang="tr-TR" dirty="0" smtClean="0"/>
              <a:t>Isı </a:t>
            </a:r>
            <a:r>
              <a:rPr lang="tr-TR" dirty="0"/>
              <a:t>sütten soğutucu ortama iletilir ve böylece sütün sıcaklığı istenen dereceye düşerken soğutucu ortamın sıcaklığı da artar. </a:t>
            </a:r>
            <a:endParaRPr lang="en-US" dirty="0"/>
          </a:p>
          <a:p>
            <a:pPr algn="just"/>
            <a:endParaRPr lang="en-US" dirty="0"/>
          </a:p>
        </p:txBody>
      </p:sp>
    </p:spTree>
    <p:extLst>
      <p:ext uri="{BB962C8B-B14F-4D97-AF65-F5344CB8AC3E}">
        <p14:creationId xmlns:p14="http://schemas.microsoft.com/office/powerpoint/2010/main" val="378210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6573" y="366938"/>
            <a:ext cx="11440884" cy="5206547"/>
          </a:xfrm>
        </p:spPr>
        <p:txBody>
          <a:bodyPr>
            <a:normAutofit/>
          </a:bodyPr>
          <a:lstStyle/>
          <a:p>
            <a:pPr marL="0" indent="0">
              <a:buNone/>
            </a:pPr>
            <a:r>
              <a:rPr lang="en-US" sz="2400" i="1" dirty="0" err="1" smtClean="0">
                <a:solidFill>
                  <a:srgbClr val="FF0000"/>
                </a:solidFill>
              </a:rPr>
              <a:t>Toplam</a:t>
            </a:r>
            <a:r>
              <a:rPr lang="en-US" sz="2400" i="1" dirty="0" smtClean="0">
                <a:solidFill>
                  <a:srgbClr val="FF0000"/>
                </a:solidFill>
              </a:rPr>
              <a:t> </a:t>
            </a:r>
            <a:r>
              <a:rPr lang="en-US" sz="2400" i="1" dirty="0" err="1" smtClean="0">
                <a:solidFill>
                  <a:srgbClr val="FF0000"/>
                </a:solidFill>
              </a:rPr>
              <a:t>ısı</a:t>
            </a:r>
            <a:r>
              <a:rPr lang="en-US" sz="2400" i="1" dirty="0" smtClean="0">
                <a:solidFill>
                  <a:srgbClr val="FF0000"/>
                </a:solidFill>
              </a:rPr>
              <a:t> </a:t>
            </a:r>
            <a:r>
              <a:rPr lang="en-US" sz="2400" i="1" dirty="0" err="1" smtClean="0">
                <a:solidFill>
                  <a:srgbClr val="FF0000"/>
                </a:solidFill>
              </a:rPr>
              <a:t>iletim</a:t>
            </a:r>
            <a:r>
              <a:rPr lang="en-US" sz="2400" i="1" dirty="0" smtClean="0">
                <a:solidFill>
                  <a:srgbClr val="FF0000"/>
                </a:solidFill>
              </a:rPr>
              <a:t> </a:t>
            </a:r>
            <a:r>
              <a:rPr lang="en-US" sz="2400" i="1" dirty="0" err="1" smtClean="0">
                <a:solidFill>
                  <a:srgbClr val="FF0000"/>
                </a:solidFill>
              </a:rPr>
              <a:t>katsayısı</a:t>
            </a:r>
            <a:endParaRPr lang="en-US" sz="2400" dirty="0" smtClean="0"/>
          </a:p>
          <a:p>
            <a:r>
              <a:rPr lang="en-US" sz="2400" dirty="0" smtClean="0"/>
              <a:t>Isı </a:t>
            </a:r>
            <a:r>
              <a:rPr lang="en-US" sz="2400" dirty="0" err="1" smtClean="0"/>
              <a:t>iletiminin</a:t>
            </a:r>
            <a:r>
              <a:rPr lang="en-US" sz="2400" dirty="0" smtClean="0"/>
              <a:t> </a:t>
            </a:r>
            <a:r>
              <a:rPr lang="en-US" sz="2400" dirty="0" err="1" smtClean="0"/>
              <a:t>etkinliğini</a:t>
            </a:r>
            <a:r>
              <a:rPr lang="en-US" sz="2400" dirty="0" smtClean="0"/>
              <a:t> </a:t>
            </a:r>
            <a:r>
              <a:rPr lang="en-US" sz="2400" dirty="0" err="1" smtClean="0"/>
              <a:t>ortaya</a:t>
            </a:r>
            <a:r>
              <a:rPr lang="en-US" sz="2400" dirty="0" smtClean="0"/>
              <a:t> </a:t>
            </a:r>
            <a:r>
              <a:rPr lang="en-US" sz="2400" dirty="0" err="1" smtClean="0"/>
              <a:t>koymak</a:t>
            </a:r>
            <a:r>
              <a:rPr lang="en-US" sz="2400" dirty="0" smtClean="0"/>
              <a:t> </a:t>
            </a:r>
            <a:r>
              <a:rPr lang="en-US" sz="2400" dirty="0" err="1" smtClean="0"/>
              <a:t>için</a:t>
            </a:r>
            <a:r>
              <a:rPr lang="en-US" sz="2400" dirty="0" smtClean="0"/>
              <a:t>, </a:t>
            </a:r>
            <a:r>
              <a:rPr lang="en-US" sz="2400" dirty="0" err="1" smtClean="0"/>
              <a:t>toplam</a:t>
            </a:r>
            <a:r>
              <a:rPr lang="en-US" sz="2400" dirty="0" smtClean="0"/>
              <a:t> </a:t>
            </a:r>
            <a:r>
              <a:rPr lang="en-US" sz="2400" dirty="0" err="1" smtClean="0"/>
              <a:t>ısı</a:t>
            </a:r>
            <a:r>
              <a:rPr lang="en-US" sz="2400" dirty="0" smtClean="0"/>
              <a:t> </a:t>
            </a:r>
            <a:r>
              <a:rPr lang="en-US" sz="2400" dirty="0" err="1" smtClean="0"/>
              <a:t>iletim</a:t>
            </a:r>
            <a:r>
              <a:rPr lang="en-US" sz="2400" dirty="0" smtClean="0"/>
              <a:t> </a:t>
            </a:r>
            <a:r>
              <a:rPr lang="en-US" sz="2400" dirty="0" err="1" smtClean="0"/>
              <a:t>katsayısından</a:t>
            </a:r>
            <a:r>
              <a:rPr lang="en-US" sz="2400" dirty="0" smtClean="0"/>
              <a:t> </a:t>
            </a:r>
            <a:r>
              <a:rPr lang="en-US" sz="2400" dirty="0" err="1" smtClean="0"/>
              <a:t>yararlanılır</a:t>
            </a:r>
            <a:r>
              <a:rPr lang="en-US" sz="2400" dirty="0" smtClean="0"/>
              <a:t>. Bu </a:t>
            </a:r>
            <a:r>
              <a:rPr lang="en-US" sz="2400" dirty="0" err="1" smtClean="0"/>
              <a:t>katsayı</a:t>
            </a:r>
            <a:r>
              <a:rPr lang="en-US" sz="2400" dirty="0" smtClean="0"/>
              <a:t> (k), her 1°C’lik </a:t>
            </a:r>
            <a:r>
              <a:rPr lang="en-US" sz="2400" dirty="0" err="1" smtClean="0"/>
              <a:t>sıcaklık</a:t>
            </a:r>
            <a:r>
              <a:rPr lang="en-US" sz="2400" dirty="0" smtClean="0"/>
              <a:t> </a:t>
            </a:r>
            <a:r>
              <a:rPr lang="en-US" sz="2400" dirty="0" err="1" smtClean="0"/>
              <a:t>farkında</a:t>
            </a:r>
            <a:r>
              <a:rPr lang="en-US" sz="2400" dirty="0" smtClean="0"/>
              <a:t>, </a:t>
            </a:r>
            <a:r>
              <a:rPr lang="en-US" sz="2400" dirty="0" err="1" smtClean="0"/>
              <a:t>ısıtıcı</a:t>
            </a:r>
            <a:r>
              <a:rPr lang="en-US" sz="2400" dirty="0" smtClean="0"/>
              <a:t> </a:t>
            </a:r>
            <a:r>
              <a:rPr lang="en-US" sz="2400" dirty="0" err="1" smtClean="0"/>
              <a:t>bölmenin</a:t>
            </a:r>
            <a:r>
              <a:rPr lang="tr-TR" sz="2400" dirty="0"/>
              <a:t> </a:t>
            </a:r>
            <a:r>
              <a:rPr lang="en-US" sz="2400" dirty="0" smtClean="0"/>
              <a:t>1 m</a:t>
            </a:r>
            <a:r>
              <a:rPr lang="tr-TR" sz="2400" baseline="30000" dirty="0" smtClean="0"/>
              <a:t>2</a:t>
            </a:r>
            <a:r>
              <a:rPr lang="en-US" sz="2400" dirty="0" smtClean="0"/>
              <a:t> </a:t>
            </a:r>
            <a:r>
              <a:rPr lang="tr-TR" sz="2400" dirty="0" smtClean="0"/>
              <a:t>den </a:t>
            </a:r>
            <a:r>
              <a:rPr lang="en-US" sz="2400" dirty="0" err="1" smtClean="0"/>
              <a:t>geçen</a:t>
            </a:r>
            <a:r>
              <a:rPr lang="en-US" sz="2400" dirty="0" smtClean="0"/>
              <a:t> </a:t>
            </a:r>
            <a:r>
              <a:rPr lang="en-US" sz="2400" dirty="0" err="1" smtClean="0"/>
              <a:t>ısı</a:t>
            </a:r>
            <a:r>
              <a:rPr lang="en-US" sz="2400" dirty="0" smtClean="0"/>
              <a:t> </a:t>
            </a:r>
            <a:r>
              <a:rPr lang="en-US" sz="2400" dirty="0" err="1" smtClean="0"/>
              <a:t>miktarını</a:t>
            </a:r>
            <a:r>
              <a:rPr lang="en-US" sz="2400" dirty="0" smtClean="0"/>
              <a:t> </a:t>
            </a:r>
            <a:r>
              <a:rPr lang="en-US" sz="2400" dirty="0" err="1" smtClean="0"/>
              <a:t>ifade</a:t>
            </a:r>
            <a:r>
              <a:rPr lang="en-US" sz="2400" dirty="0" smtClean="0"/>
              <a:t> </a:t>
            </a:r>
            <a:r>
              <a:rPr lang="en-US" sz="2400" dirty="0" err="1" smtClean="0"/>
              <a:t>eder</a:t>
            </a:r>
            <a:r>
              <a:rPr lang="en-US" sz="2400" dirty="0" smtClean="0"/>
              <a:t>. </a:t>
            </a:r>
          </a:p>
          <a:p>
            <a:endParaRPr lang="en-US" sz="2400" dirty="0" smtClean="0"/>
          </a:p>
          <a:p>
            <a:pPr marL="0" indent="0">
              <a:buNone/>
            </a:pPr>
            <a:r>
              <a:rPr lang="en-US" sz="2400" dirty="0" err="1" smtClean="0"/>
              <a:t>Toplam</a:t>
            </a:r>
            <a:r>
              <a:rPr lang="en-US" sz="2400" dirty="0" smtClean="0"/>
              <a:t> </a:t>
            </a:r>
            <a:r>
              <a:rPr lang="en-US" sz="2400" dirty="0" err="1" smtClean="0"/>
              <a:t>ısı</a:t>
            </a:r>
            <a:r>
              <a:rPr lang="en-US" sz="2400" dirty="0" smtClean="0"/>
              <a:t> </a:t>
            </a:r>
            <a:r>
              <a:rPr lang="en-US" sz="2400" dirty="0" err="1" smtClean="0"/>
              <a:t>iletim</a:t>
            </a:r>
            <a:r>
              <a:rPr lang="en-US" sz="2400" dirty="0" smtClean="0"/>
              <a:t> </a:t>
            </a:r>
            <a:r>
              <a:rPr lang="en-US" sz="2400" dirty="0" err="1" smtClean="0"/>
              <a:t>katsayısı</a:t>
            </a:r>
            <a:r>
              <a:rPr lang="en-US" sz="2400" dirty="0" smtClean="0"/>
              <a:t> </a:t>
            </a:r>
            <a:r>
              <a:rPr lang="en-US" sz="2400" dirty="0" err="1" smtClean="0"/>
              <a:t>üzerinde</a:t>
            </a:r>
            <a:r>
              <a:rPr lang="en-US" sz="2400" dirty="0" smtClean="0"/>
              <a:t> </a:t>
            </a:r>
            <a:r>
              <a:rPr lang="en-US" sz="2400" dirty="0" err="1" smtClean="0"/>
              <a:t>etkili</a:t>
            </a:r>
            <a:r>
              <a:rPr lang="en-US" sz="2400" dirty="0" smtClean="0"/>
              <a:t> </a:t>
            </a:r>
            <a:r>
              <a:rPr lang="en-US" sz="2400" dirty="0" err="1" smtClean="0"/>
              <a:t>faktörler</a:t>
            </a:r>
            <a:r>
              <a:rPr lang="en-US" sz="2400" dirty="0" smtClean="0"/>
              <a:t>:</a:t>
            </a:r>
          </a:p>
          <a:p>
            <a:r>
              <a:rPr lang="en-US" sz="2400" dirty="0" err="1" smtClean="0"/>
              <a:t>Sıvıların</a:t>
            </a:r>
            <a:r>
              <a:rPr lang="en-US" sz="2400" dirty="0" smtClean="0"/>
              <a:t> </a:t>
            </a:r>
            <a:r>
              <a:rPr lang="en-US" sz="2400" dirty="0" err="1" smtClean="0"/>
              <a:t>basıncındaki</a:t>
            </a:r>
            <a:r>
              <a:rPr lang="en-US" sz="2400" dirty="0" smtClean="0"/>
              <a:t> </a:t>
            </a:r>
            <a:r>
              <a:rPr lang="en-US" sz="2400" dirty="0" err="1" smtClean="0"/>
              <a:t>azalma</a:t>
            </a:r>
            <a:r>
              <a:rPr lang="en-US" sz="2400" dirty="0" smtClean="0"/>
              <a:t>.</a:t>
            </a:r>
          </a:p>
          <a:p>
            <a:r>
              <a:rPr lang="en-US" sz="2400" dirty="0" err="1" smtClean="0"/>
              <a:t>Sıvıların</a:t>
            </a:r>
            <a:r>
              <a:rPr lang="en-US" sz="2400" dirty="0" smtClean="0"/>
              <a:t> </a:t>
            </a:r>
            <a:r>
              <a:rPr lang="en-US" sz="2400" dirty="0" err="1" smtClean="0"/>
              <a:t>viskozitesi</a:t>
            </a:r>
            <a:r>
              <a:rPr lang="en-US" sz="2400" dirty="0" smtClean="0"/>
              <a:t>.</a:t>
            </a:r>
          </a:p>
          <a:p>
            <a:r>
              <a:rPr lang="en-US" sz="2400" dirty="0" err="1" smtClean="0"/>
              <a:t>Plakanın</a:t>
            </a:r>
            <a:r>
              <a:rPr lang="en-US" sz="2400" dirty="0" smtClean="0"/>
              <a:t> </a:t>
            </a:r>
            <a:r>
              <a:rPr lang="en-US" sz="2400" dirty="0" err="1" smtClean="0"/>
              <a:t>biçim</a:t>
            </a:r>
            <a:r>
              <a:rPr lang="en-US" sz="2400" dirty="0" smtClean="0"/>
              <a:t> </a:t>
            </a:r>
            <a:r>
              <a:rPr lang="en-US" sz="2400" dirty="0" err="1" smtClean="0"/>
              <a:t>ve</a:t>
            </a:r>
            <a:r>
              <a:rPr lang="en-US" sz="2400" dirty="0" smtClean="0"/>
              <a:t> </a:t>
            </a:r>
            <a:r>
              <a:rPr lang="en-US" sz="2400" dirty="0" err="1" smtClean="0"/>
              <a:t>kalınlığı</a:t>
            </a:r>
            <a:r>
              <a:rPr lang="en-US" sz="2400" dirty="0" smtClean="0"/>
              <a:t>.</a:t>
            </a:r>
          </a:p>
          <a:p>
            <a:r>
              <a:rPr lang="en-US" sz="2400" dirty="0" err="1" smtClean="0"/>
              <a:t>Plakanın</a:t>
            </a:r>
            <a:r>
              <a:rPr lang="en-US" sz="2400" dirty="0" smtClean="0"/>
              <a:t> </a:t>
            </a:r>
            <a:r>
              <a:rPr lang="en-US" sz="2400" dirty="0" err="1" smtClean="0"/>
              <a:t>yapıldığı</a:t>
            </a:r>
            <a:r>
              <a:rPr lang="en-US" sz="2400" dirty="0" smtClean="0"/>
              <a:t> </a:t>
            </a:r>
            <a:r>
              <a:rPr lang="en-US" sz="2400" dirty="0" err="1" smtClean="0"/>
              <a:t>malzeme</a:t>
            </a:r>
            <a:r>
              <a:rPr lang="en-US" sz="2400" dirty="0" smtClean="0"/>
              <a:t>.</a:t>
            </a:r>
          </a:p>
          <a:p>
            <a:r>
              <a:rPr lang="en-US" sz="2400" dirty="0" err="1" smtClean="0"/>
              <a:t>Kirliliğe</a:t>
            </a:r>
            <a:r>
              <a:rPr lang="en-US" sz="2400" dirty="0" smtClean="0"/>
              <a:t> </a:t>
            </a:r>
            <a:r>
              <a:rPr lang="en-US" sz="2400" dirty="0" err="1" smtClean="0"/>
              <a:t>yol</a:t>
            </a:r>
            <a:r>
              <a:rPr lang="en-US" sz="2400" dirty="0" smtClean="0"/>
              <a:t> </a:t>
            </a:r>
            <a:r>
              <a:rPr lang="en-US" sz="2400" dirty="0" err="1" smtClean="0"/>
              <a:t>açan</a:t>
            </a:r>
            <a:r>
              <a:rPr lang="en-US" sz="2400" dirty="0" smtClean="0"/>
              <a:t> </a:t>
            </a:r>
            <a:r>
              <a:rPr lang="en-US" sz="2400" dirty="0" err="1" smtClean="0"/>
              <a:t>maddelerin</a:t>
            </a:r>
            <a:r>
              <a:rPr lang="en-US" sz="2400" dirty="0" smtClean="0"/>
              <a:t> </a:t>
            </a:r>
            <a:r>
              <a:rPr lang="en-US" sz="2400" dirty="0" err="1" smtClean="0"/>
              <a:t>varlığı</a:t>
            </a:r>
            <a:r>
              <a:rPr lang="en-US" sz="2400" dirty="0" smtClean="0"/>
              <a:t>.</a:t>
            </a:r>
          </a:p>
          <a:p>
            <a:endParaRPr lang="en-US" dirty="0"/>
          </a:p>
        </p:txBody>
      </p:sp>
    </p:spTree>
    <p:extLst>
      <p:ext uri="{BB962C8B-B14F-4D97-AF65-F5344CB8AC3E}">
        <p14:creationId xmlns:p14="http://schemas.microsoft.com/office/powerpoint/2010/main" val="1751969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sz="2800" b="1" i="1" dirty="0" smtClean="0">
                <a:solidFill>
                  <a:srgbClr val="FF0000"/>
                </a:solidFill>
              </a:rPr>
              <a:t>4. </a:t>
            </a:r>
            <a:r>
              <a:rPr lang="en-US" sz="2800" b="1" i="1" dirty="0" err="1" smtClean="0">
                <a:solidFill>
                  <a:srgbClr val="FF0000"/>
                </a:solidFill>
              </a:rPr>
              <a:t>Sıvıların</a:t>
            </a:r>
            <a:r>
              <a:rPr lang="en-US" sz="2800" b="1" i="1" dirty="0" smtClean="0">
                <a:solidFill>
                  <a:srgbClr val="FF0000"/>
                </a:solidFill>
              </a:rPr>
              <a:t> </a:t>
            </a:r>
            <a:r>
              <a:rPr lang="en-US" sz="2800" b="1" i="1" dirty="0" err="1" smtClean="0">
                <a:solidFill>
                  <a:srgbClr val="FF0000"/>
                </a:solidFill>
              </a:rPr>
              <a:t>basıncındaki</a:t>
            </a:r>
            <a:r>
              <a:rPr lang="en-US" sz="2800" b="1" i="1" dirty="0" smtClean="0">
                <a:solidFill>
                  <a:srgbClr val="FF0000"/>
                </a:solidFill>
              </a:rPr>
              <a:t> </a:t>
            </a:r>
            <a:r>
              <a:rPr lang="en-US" sz="2800" b="1" i="1" dirty="0" err="1" smtClean="0">
                <a:solidFill>
                  <a:srgbClr val="FF0000"/>
                </a:solidFill>
              </a:rPr>
              <a:t>azalma</a:t>
            </a:r>
            <a:r>
              <a:rPr lang="en-US" sz="2800" b="1" i="1" dirty="0" smtClean="0">
                <a:solidFill>
                  <a:srgbClr val="FF0000"/>
                </a:solidFill>
              </a:rPr>
              <a:t/>
            </a:r>
            <a:br>
              <a:rPr lang="en-US" sz="2800" b="1" i="1" dirty="0" smtClean="0">
                <a:solidFill>
                  <a:srgbClr val="FF0000"/>
                </a:solidFill>
              </a:rPr>
            </a:br>
            <a:endParaRPr lang="en-US" sz="2800" b="1" i="1" dirty="0">
              <a:solidFill>
                <a:srgbClr val="FF0000"/>
              </a:solidFill>
            </a:endParaRPr>
          </a:p>
        </p:txBody>
      </p:sp>
      <p:sp>
        <p:nvSpPr>
          <p:cNvPr id="3" name="İçerik Yer Tutucusu 2"/>
          <p:cNvSpPr>
            <a:spLocks noGrp="1"/>
          </p:cNvSpPr>
          <p:nvPr>
            <p:ph idx="1"/>
          </p:nvPr>
        </p:nvSpPr>
        <p:spPr>
          <a:xfrm>
            <a:off x="576943" y="1027906"/>
            <a:ext cx="10515600" cy="4351338"/>
          </a:xfrm>
        </p:spPr>
        <p:txBody>
          <a:bodyPr/>
          <a:lstStyle/>
          <a:p>
            <a:endParaRPr lang="en-US" dirty="0" smtClean="0"/>
          </a:p>
          <a:p>
            <a:r>
              <a:rPr lang="en-US" sz="2400" dirty="0" err="1" smtClean="0"/>
              <a:t>Sıvının</a:t>
            </a:r>
            <a:r>
              <a:rPr lang="en-US" sz="2400" dirty="0" smtClean="0"/>
              <a:t> </a:t>
            </a:r>
            <a:r>
              <a:rPr lang="en-US" sz="2400" dirty="0" err="1" smtClean="0"/>
              <a:t>bir</a:t>
            </a:r>
            <a:r>
              <a:rPr lang="en-US" sz="2400" dirty="0" smtClean="0"/>
              <a:t> </a:t>
            </a:r>
            <a:r>
              <a:rPr lang="en-US" sz="2400" dirty="0" err="1" smtClean="0"/>
              <a:t>borudan</a:t>
            </a:r>
            <a:r>
              <a:rPr lang="en-US" sz="2400" dirty="0" smtClean="0"/>
              <a:t> </a:t>
            </a:r>
            <a:r>
              <a:rPr lang="en-US" sz="2400" dirty="0" err="1" smtClean="0"/>
              <a:t>geçişi</a:t>
            </a:r>
            <a:r>
              <a:rPr lang="en-US" sz="2400" dirty="0" smtClean="0"/>
              <a:t> </a:t>
            </a:r>
            <a:r>
              <a:rPr lang="en-US" sz="2400" dirty="0" err="1" smtClean="0"/>
              <a:t>sırasında</a:t>
            </a:r>
            <a:r>
              <a:rPr lang="en-US" sz="2400" dirty="0" smtClean="0"/>
              <a:t> </a:t>
            </a:r>
            <a:r>
              <a:rPr lang="en-US" sz="2400" dirty="0" err="1" smtClean="0"/>
              <a:t>akış</a:t>
            </a:r>
            <a:r>
              <a:rPr lang="en-US" sz="2400" dirty="0" smtClean="0"/>
              <a:t> </a:t>
            </a:r>
            <a:r>
              <a:rPr lang="en-US" sz="2400" dirty="0" err="1" smtClean="0"/>
              <a:t>çizgisindeki</a:t>
            </a:r>
            <a:r>
              <a:rPr lang="en-US" sz="2400" dirty="0" smtClean="0"/>
              <a:t> her </a:t>
            </a:r>
            <a:r>
              <a:rPr lang="en-US" sz="2400" dirty="0" err="1" smtClean="0"/>
              <a:t>bir</a:t>
            </a:r>
            <a:r>
              <a:rPr lang="en-US" sz="2400" dirty="0" smtClean="0"/>
              <a:t> </a:t>
            </a:r>
            <a:r>
              <a:rPr lang="en-US" sz="2400" dirty="0" err="1" smtClean="0"/>
              <a:t>unsuru</a:t>
            </a:r>
            <a:r>
              <a:rPr lang="en-US" sz="2400" dirty="0" smtClean="0"/>
              <a:t> </a:t>
            </a:r>
            <a:r>
              <a:rPr lang="en-US" sz="2400" dirty="0" err="1" smtClean="0"/>
              <a:t>akmaya</a:t>
            </a:r>
            <a:r>
              <a:rPr lang="en-US" sz="2400" dirty="0" smtClean="0"/>
              <a:t> </a:t>
            </a:r>
            <a:r>
              <a:rPr lang="en-US" sz="2400" dirty="0" err="1" smtClean="0"/>
              <a:t>karşı</a:t>
            </a:r>
            <a:r>
              <a:rPr lang="en-US" sz="2400" dirty="0" smtClean="0"/>
              <a:t> </a:t>
            </a:r>
            <a:r>
              <a:rPr lang="en-US" sz="2400" dirty="0" err="1" smtClean="0"/>
              <a:t>direnç</a:t>
            </a:r>
            <a:r>
              <a:rPr lang="en-US" sz="2400" dirty="0" smtClean="0"/>
              <a:t> </a:t>
            </a:r>
            <a:r>
              <a:rPr lang="en-US" sz="2400" dirty="0" err="1" smtClean="0"/>
              <a:t>gösterir</a:t>
            </a:r>
            <a:r>
              <a:rPr lang="en-US" sz="2400" dirty="0" smtClean="0"/>
              <a:t>. </a:t>
            </a:r>
            <a:endParaRPr lang="tr-TR" sz="2400" dirty="0" smtClean="0"/>
          </a:p>
          <a:p>
            <a:r>
              <a:rPr lang="en-US" sz="2400" dirty="0" err="1" smtClean="0"/>
              <a:t>Düz</a:t>
            </a:r>
            <a:r>
              <a:rPr lang="en-US" sz="2400" dirty="0" smtClean="0"/>
              <a:t> </a:t>
            </a:r>
            <a:r>
              <a:rPr lang="en-US" sz="2400" dirty="0" err="1" smtClean="0"/>
              <a:t>borularda</a:t>
            </a:r>
            <a:r>
              <a:rPr lang="en-US" sz="2400" dirty="0" smtClean="0"/>
              <a:t> </a:t>
            </a:r>
            <a:r>
              <a:rPr lang="en-US" sz="2400" dirty="0" err="1" smtClean="0"/>
              <a:t>bu</a:t>
            </a:r>
            <a:r>
              <a:rPr lang="en-US" sz="2400" dirty="0" smtClean="0"/>
              <a:t> </a:t>
            </a:r>
            <a:r>
              <a:rPr lang="en-US" sz="2400" dirty="0" err="1" smtClean="0"/>
              <a:t>direnç</a:t>
            </a:r>
            <a:r>
              <a:rPr lang="en-US" sz="2400" dirty="0" smtClean="0"/>
              <a:t> </a:t>
            </a:r>
            <a:r>
              <a:rPr lang="en-US" sz="2400" dirty="0" err="1" smtClean="0"/>
              <a:t>sıvı</a:t>
            </a:r>
            <a:r>
              <a:rPr lang="en-US" sz="2400" dirty="0" smtClean="0"/>
              <a:t> </a:t>
            </a:r>
            <a:r>
              <a:rPr lang="en-US" sz="2400" dirty="0" err="1" smtClean="0"/>
              <a:t>ile</a:t>
            </a:r>
            <a:r>
              <a:rPr lang="en-US" sz="2400" dirty="0" smtClean="0"/>
              <a:t> </a:t>
            </a:r>
            <a:r>
              <a:rPr lang="en-US" sz="2400" dirty="0" err="1" smtClean="0"/>
              <a:t>boru</a:t>
            </a:r>
            <a:r>
              <a:rPr lang="en-US" sz="2400" dirty="0" smtClean="0"/>
              <a:t> </a:t>
            </a:r>
            <a:r>
              <a:rPr lang="en-US" sz="2400" dirty="0" err="1" smtClean="0"/>
              <a:t>çeperleri</a:t>
            </a:r>
            <a:r>
              <a:rPr lang="en-US" sz="2400" dirty="0" smtClean="0"/>
              <a:t> </a:t>
            </a:r>
            <a:r>
              <a:rPr lang="en-US" sz="2400" dirty="0" err="1" smtClean="0"/>
              <a:t>arasındaki</a:t>
            </a:r>
            <a:r>
              <a:rPr lang="en-US" sz="2400" dirty="0" smtClean="0"/>
              <a:t> </a:t>
            </a:r>
            <a:r>
              <a:rPr lang="en-US" sz="2400" dirty="0" err="1" smtClean="0"/>
              <a:t>sürtünmeden</a:t>
            </a:r>
            <a:r>
              <a:rPr lang="en-US" sz="2400" dirty="0" smtClean="0"/>
              <a:t> </a:t>
            </a:r>
            <a:r>
              <a:rPr lang="en-US" sz="2400" dirty="0" err="1" smtClean="0"/>
              <a:t>ileri</a:t>
            </a:r>
            <a:r>
              <a:rPr lang="en-US" sz="2400" dirty="0" smtClean="0"/>
              <a:t> </a:t>
            </a:r>
            <a:r>
              <a:rPr lang="en-US" sz="2400" dirty="0" err="1" smtClean="0"/>
              <a:t>gelir</a:t>
            </a:r>
            <a:r>
              <a:rPr lang="en-US" sz="2400" dirty="0" smtClean="0"/>
              <a:t>. </a:t>
            </a:r>
            <a:r>
              <a:rPr lang="en-US" sz="2400" dirty="0" err="1" smtClean="0"/>
              <a:t>Köşe</a:t>
            </a:r>
            <a:r>
              <a:rPr lang="en-US" sz="2400" dirty="0" smtClean="0"/>
              <a:t> </a:t>
            </a:r>
            <a:r>
              <a:rPr lang="en-US" sz="2400" dirty="0" err="1" smtClean="0"/>
              <a:t>ya</a:t>
            </a:r>
            <a:r>
              <a:rPr lang="en-US" sz="2400" dirty="0" smtClean="0"/>
              <a:t> da </a:t>
            </a:r>
            <a:r>
              <a:rPr lang="en-US" sz="2400" dirty="0" err="1" smtClean="0"/>
              <a:t>kıvrımlarda</a:t>
            </a:r>
            <a:r>
              <a:rPr lang="en-US" sz="2400" dirty="0" smtClean="0"/>
              <a:t> da </a:t>
            </a:r>
            <a:r>
              <a:rPr lang="en-US" sz="2400" dirty="0" err="1" smtClean="0"/>
              <a:t>sıvının</a:t>
            </a:r>
            <a:r>
              <a:rPr lang="en-US" sz="2400" dirty="0" smtClean="0"/>
              <a:t> </a:t>
            </a:r>
            <a:r>
              <a:rPr lang="en-US" sz="2400" dirty="0" err="1" smtClean="0"/>
              <a:t>yön</a:t>
            </a:r>
            <a:r>
              <a:rPr lang="en-US" sz="2400" dirty="0" smtClean="0"/>
              <a:t> </a:t>
            </a:r>
            <a:r>
              <a:rPr lang="en-US" sz="2400" dirty="0" err="1" smtClean="0"/>
              <a:t>değiştirmesi</a:t>
            </a:r>
            <a:r>
              <a:rPr lang="en-US" sz="2400" dirty="0" smtClean="0"/>
              <a:t> </a:t>
            </a:r>
            <a:r>
              <a:rPr lang="en-US" sz="2400" dirty="0" err="1" smtClean="0"/>
              <a:t>nedeniyle</a:t>
            </a:r>
            <a:r>
              <a:rPr lang="en-US" sz="2400" dirty="0" smtClean="0"/>
              <a:t> </a:t>
            </a:r>
            <a:r>
              <a:rPr lang="en-US" sz="2400" dirty="0" err="1" smtClean="0"/>
              <a:t>ek</a:t>
            </a:r>
            <a:r>
              <a:rPr lang="en-US" sz="2400" dirty="0" smtClean="0"/>
              <a:t> </a:t>
            </a:r>
            <a:r>
              <a:rPr lang="en-US" sz="2400" dirty="0" err="1" smtClean="0"/>
              <a:t>bir</a:t>
            </a:r>
            <a:r>
              <a:rPr lang="en-US" sz="2400" dirty="0" smtClean="0"/>
              <a:t> </a:t>
            </a:r>
            <a:r>
              <a:rPr lang="en-US" sz="2400" dirty="0" err="1" smtClean="0"/>
              <a:t>sürtünme</a:t>
            </a:r>
            <a:r>
              <a:rPr lang="en-US" sz="2400" dirty="0" smtClean="0"/>
              <a:t> </a:t>
            </a:r>
            <a:r>
              <a:rPr lang="en-US" sz="2400" dirty="0" err="1" smtClean="0"/>
              <a:t>meydana</a:t>
            </a:r>
            <a:r>
              <a:rPr lang="en-US" sz="2400" dirty="0" smtClean="0"/>
              <a:t> </a:t>
            </a:r>
            <a:r>
              <a:rPr lang="en-US" sz="2400" dirty="0" err="1" smtClean="0"/>
              <a:t>gelir</a:t>
            </a:r>
            <a:r>
              <a:rPr lang="en-US" sz="2400" dirty="0" smtClean="0"/>
              <a:t>. </a:t>
            </a:r>
            <a:endParaRPr lang="tr-TR" sz="2400" dirty="0" smtClean="0"/>
          </a:p>
          <a:p>
            <a:r>
              <a:rPr lang="tr-TR" sz="2400" dirty="0"/>
              <a:t>S</a:t>
            </a:r>
            <a:r>
              <a:rPr lang="en-US" sz="2400" dirty="0" err="1" smtClean="0"/>
              <a:t>ürtünme</a:t>
            </a:r>
            <a:r>
              <a:rPr lang="en-US" sz="2400" dirty="0" smtClean="0"/>
              <a:t> </a:t>
            </a:r>
            <a:r>
              <a:rPr lang="en-US" sz="2400" dirty="0" err="1" smtClean="0"/>
              <a:t>sonucu</a:t>
            </a:r>
            <a:r>
              <a:rPr lang="en-US" sz="2400" dirty="0" smtClean="0"/>
              <a:t>, </a:t>
            </a:r>
            <a:r>
              <a:rPr lang="en-US" sz="2400" dirty="0" err="1" smtClean="0"/>
              <a:t>yön</a:t>
            </a:r>
            <a:r>
              <a:rPr lang="en-US" sz="2400" dirty="0" smtClean="0"/>
              <a:t> </a:t>
            </a:r>
            <a:r>
              <a:rPr lang="en-US" sz="2400" dirty="0" err="1" smtClean="0"/>
              <a:t>değiştirme</a:t>
            </a:r>
            <a:r>
              <a:rPr lang="en-US" sz="2400" dirty="0" smtClean="0"/>
              <a:t> </a:t>
            </a:r>
            <a:r>
              <a:rPr lang="en-US" sz="2400" dirty="0" err="1" smtClean="0"/>
              <a:t>ve</a:t>
            </a:r>
            <a:r>
              <a:rPr lang="en-US" sz="2400" dirty="0" smtClean="0"/>
              <a:t> </a:t>
            </a:r>
            <a:r>
              <a:rPr lang="en-US" sz="2400" dirty="0" err="1" smtClean="0"/>
              <a:t>bölme</a:t>
            </a:r>
            <a:r>
              <a:rPr lang="en-US" sz="2400" dirty="0" smtClean="0"/>
              <a:t> </a:t>
            </a:r>
            <a:r>
              <a:rPr lang="en-US" sz="2400" dirty="0" err="1" smtClean="0"/>
              <a:t>değiştirme</a:t>
            </a:r>
            <a:r>
              <a:rPr lang="en-US" sz="2400" dirty="0" smtClean="0"/>
              <a:t> </a:t>
            </a:r>
            <a:r>
              <a:rPr lang="en-US" sz="2400" dirty="0" err="1" smtClean="0"/>
              <a:t>gibi</a:t>
            </a:r>
            <a:r>
              <a:rPr lang="en-US" sz="2400" dirty="0" smtClean="0"/>
              <a:t> </a:t>
            </a:r>
            <a:r>
              <a:rPr lang="en-US" sz="2400" dirty="0" err="1" smtClean="0"/>
              <a:t>durumlarda</a:t>
            </a:r>
            <a:r>
              <a:rPr lang="en-US" sz="2400" dirty="0" smtClean="0"/>
              <a:t> </a:t>
            </a:r>
            <a:r>
              <a:rPr lang="en-US" sz="2400" dirty="0" err="1" smtClean="0"/>
              <a:t>bağlantı</a:t>
            </a:r>
            <a:r>
              <a:rPr lang="en-US" sz="2400" dirty="0" smtClean="0"/>
              <a:t> </a:t>
            </a:r>
            <a:r>
              <a:rPr lang="en-US" sz="2400" dirty="0" err="1" smtClean="0"/>
              <a:t>noktalarında</a:t>
            </a:r>
            <a:r>
              <a:rPr lang="en-US" sz="2400" dirty="0" smtClean="0"/>
              <a:t>, </a:t>
            </a:r>
            <a:r>
              <a:rPr lang="en-US" sz="2400" dirty="0" err="1" smtClean="0"/>
              <a:t>valflerde</a:t>
            </a:r>
            <a:r>
              <a:rPr lang="en-US" sz="2400" dirty="0" smtClean="0"/>
              <a:t> </a:t>
            </a:r>
            <a:r>
              <a:rPr lang="en-US" sz="2400" dirty="0" err="1" smtClean="0"/>
              <a:t>ve</a:t>
            </a:r>
            <a:r>
              <a:rPr lang="en-US" sz="2400" dirty="0" smtClean="0"/>
              <a:t> </a:t>
            </a:r>
            <a:r>
              <a:rPr lang="en-US" sz="2400" dirty="0" err="1" smtClean="0"/>
              <a:t>işleme</a:t>
            </a:r>
            <a:r>
              <a:rPr lang="en-US" sz="2400" dirty="0" smtClean="0"/>
              <a:t> </a:t>
            </a:r>
            <a:r>
              <a:rPr lang="en-US" sz="2400" dirty="0" err="1" smtClean="0"/>
              <a:t>ekipmanında</a:t>
            </a:r>
            <a:r>
              <a:rPr lang="en-US" sz="2400" dirty="0" smtClean="0"/>
              <a:t> </a:t>
            </a:r>
            <a:r>
              <a:rPr lang="en-US" sz="2400" dirty="0" err="1" smtClean="0"/>
              <a:t>bir</a:t>
            </a:r>
            <a:r>
              <a:rPr lang="en-US" sz="2400" dirty="0" smtClean="0"/>
              <a:t> </a:t>
            </a:r>
            <a:r>
              <a:rPr lang="en-US" sz="2400" dirty="0" err="1" smtClean="0"/>
              <a:t>direnç</a:t>
            </a:r>
            <a:r>
              <a:rPr lang="en-US" sz="2400" dirty="0" smtClean="0"/>
              <a:t> </a:t>
            </a:r>
            <a:r>
              <a:rPr lang="en-US" sz="2400" dirty="0" err="1" smtClean="0"/>
              <a:t>meydana</a:t>
            </a:r>
            <a:r>
              <a:rPr lang="en-US" sz="2400" dirty="0" smtClean="0"/>
              <a:t> </a:t>
            </a:r>
            <a:r>
              <a:rPr lang="en-US" sz="2400" dirty="0" err="1" smtClean="0"/>
              <a:t>gelir</a:t>
            </a:r>
            <a:r>
              <a:rPr lang="en-US" sz="2400" dirty="0" smtClean="0"/>
              <a:t>. </a:t>
            </a:r>
            <a:r>
              <a:rPr lang="en-US" sz="2400" dirty="0" err="1" smtClean="0"/>
              <a:t>Direncin</a:t>
            </a:r>
            <a:r>
              <a:rPr lang="en-US" sz="2400" dirty="0" smtClean="0"/>
              <a:t> </a:t>
            </a:r>
            <a:r>
              <a:rPr lang="en-US" sz="2400" dirty="0" err="1" smtClean="0"/>
              <a:t>büyüklüğü</a:t>
            </a:r>
            <a:r>
              <a:rPr lang="en-US" sz="2400" dirty="0" smtClean="0"/>
              <a:t> </a:t>
            </a:r>
            <a:r>
              <a:rPr lang="en-US" sz="2400" dirty="0" err="1" smtClean="0"/>
              <a:t>sistemdeki</a:t>
            </a:r>
            <a:r>
              <a:rPr lang="en-US" sz="2400" dirty="0" smtClean="0"/>
              <a:t> </a:t>
            </a:r>
            <a:r>
              <a:rPr lang="en-US" sz="2400" dirty="0" err="1" smtClean="0"/>
              <a:t>sıvının</a:t>
            </a:r>
            <a:r>
              <a:rPr lang="en-US" sz="2400" dirty="0" smtClean="0"/>
              <a:t> </a:t>
            </a:r>
            <a:r>
              <a:rPr lang="en-US" sz="2400" dirty="0" err="1" smtClean="0"/>
              <a:t>hızı</a:t>
            </a:r>
            <a:r>
              <a:rPr lang="en-US" sz="2400" dirty="0" smtClean="0"/>
              <a:t> </a:t>
            </a:r>
            <a:r>
              <a:rPr lang="en-US" sz="2400" dirty="0" err="1" smtClean="0"/>
              <a:t>ile</a:t>
            </a:r>
            <a:r>
              <a:rPr lang="en-US" sz="2400" dirty="0" smtClean="0"/>
              <a:t> </a:t>
            </a:r>
            <a:r>
              <a:rPr lang="en-US" sz="2400" dirty="0" err="1" smtClean="0"/>
              <a:t>orantılıdır</a:t>
            </a:r>
            <a:r>
              <a:rPr lang="en-US" sz="2400" dirty="0" smtClean="0"/>
              <a:t>. </a:t>
            </a:r>
          </a:p>
          <a:p>
            <a:endParaRPr lang="en-US" dirty="0"/>
          </a:p>
        </p:txBody>
      </p:sp>
    </p:spTree>
    <p:extLst>
      <p:ext uri="{BB962C8B-B14F-4D97-AF65-F5344CB8AC3E}">
        <p14:creationId xmlns:p14="http://schemas.microsoft.com/office/powerpoint/2010/main" val="4187893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sz="2800" b="1" i="1" dirty="0" smtClean="0">
                <a:solidFill>
                  <a:srgbClr val="FF0000"/>
                </a:solidFill>
              </a:rPr>
              <a:t>5. Isı </a:t>
            </a:r>
            <a:r>
              <a:rPr lang="en-US" sz="2800" b="1" i="1" dirty="0" err="1" smtClean="0">
                <a:solidFill>
                  <a:srgbClr val="FF0000"/>
                </a:solidFill>
              </a:rPr>
              <a:t>değiştiricinin</a:t>
            </a:r>
            <a:r>
              <a:rPr lang="en-US" sz="2800" b="1" i="1" dirty="0" smtClean="0">
                <a:solidFill>
                  <a:srgbClr val="FF0000"/>
                </a:solidFill>
              </a:rPr>
              <a:t> </a:t>
            </a:r>
            <a:r>
              <a:rPr lang="en-US" sz="2800" b="1" i="1" dirty="0" err="1" smtClean="0">
                <a:solidFill>
                  <a:srgbClr val="FF0000"/>
                </a:solidFill>
              </a:rPr>
              <a:t>tasarımı</a:t>
            </a:r>
            <a:r>
              <a:rPr lang="en-US" sz="2800" b="1" i="1" dirty="0" smtClean="0">
                <a:solidFill>
                  <a:srgbClr val="FF0000"/>
                </a:solidFill>
              </a:rPr>
              <a:t/>
            </a:r>
            <a:br>
              <a:rPr lang="en-US" sz="2800" b="1" i="1" dirty="0" smtClean="0">
                <a:solidFill>
                  <a:srgbClr val="FF0000"/>
                </a:solidFill>
              </a:rPr>
            </a:br>
            <a:endParaRPr lang="en-US" sz="2800" b="1" i="1" dirty="0">
              <a:solidFill>
                <a:srgbClr val="FF0000"/>
              </a:solidFill>
            </a:endParaRPr>
          </a:p>
        </p:txBody>
      </p:sp>
      <p:sp>
        <p:nvSpPr>
          <p:cNvPr id="3" name="İçerik Yer Tutucusu 2"/>
          <p:cNvSpPr>
            <a:spLocks noGrp="1"/>
          </p:cNvSpPr>
          <p:nvPr>
            <p:ph idx="1"/>
          </p:nvPr>
        </p:nvSpPr>
        <p:spPr>
          <a:xfrm>
            <a:off x="838200" y="1452449"/>
            <a:ext cx="6346371" cy="4351338"/>
          </a:xfrm>
        </p:spPr>
        <p:txBody>
          <a:bodyPr>
            <a:normAutofit/>
          </a:bodyPr>
          <a:lstStyle/>
          <a:p>
            <a:endParaRPr lang="en-US" dirty="0" smtClean="0"/>
          </a:p>
          <a:p>
            <a:r>
              <a:rPr lang="tr-TR" sz="2400" dirty="0" err="1"/>
              <a:t>P</a:t>
            </a:r>
            <a:r>
              <a:rPr lang="en-US" sz="2400" dirty="0" err="1" smtClean="0"/>
              <a:t>aslanmaz</a:t>
            </a:r>
            <a:r>
              <a:rPr lang="en-US" sz="2400" dirty="0" smtClean="0"/>
              <a:t> </a:t>
            </a:r>
            <a:r>
              <a:rPr lang="en-US" sz="2400" dirty="0" err="1" smtClean="0"/>
              <a:t>çelik</a:t>
            </a:r>
            <a:r>
              <a:rPr lang="en-US" sz="2400" dirty="0" smtClean="0"/>
              <a:t> </a:t>
            </a:r>
            <a:r>
              <a:rPr lang="en-US" sz="2400" dirty="0" err="1" smtClean="0"/>
              <a:t>materyalden</a:t>
            </a:r>
            <a:r>
              <a:rPr lang="en-US" sz="2400" dirty="0" smtClean="0"/>
              <a:t> </a:t>
            </a:r>
            <a:r>
              <a:rPr lang="en-US" sz="2400" dirty="0" err="1" smtClean="0"/>
              <a:t>yapılan</a:t>
            </a:r>
            <a:r>
              <a:rPr lang="en-US" sz="2400" dirty="0" smtClean="0"/>
              <a:t> </a:t>
            </a:r>
            <a:r>
              <a:rPr lang="en-US" sz="2400" dirty="0" err="1" smtClean="0"/>
              <a:t>ısı</a:t>
            </a:r>
            <a:r>
              <a:rPr lang="en-US" sz="2400" dirty="0" smtClean="0"/>
              <a:t> </a:t>
            </a:r>
            <a:r>
              <a:rPr lang="en-US" sz="2400" dirty="0" err="1" smtClean="0"/>
              <a:t>değiştiricilerden</a:t>
            </a:r>
            <a:r>
              <a:rPr lang="en-US" sz="2400" dirty="0" smtClean="0"/>
              <a:t> </a:t>
            </a:r>
            <a:r>
              <a:rPr lang="en-US" sz="2400" dirty="0" err="1" smtClean="0"/>
              <a:t>yararlanılır</a:t>
            </a:r>
            <a:r>
              <a:rPr lang="en-US" sz="2400" dirty="0" smtClean="0"/>
              <a:t>, </a:t>
            </a:r>
            <a:r>
              <a:rPr lang="en-US" sz="2400" dirty="0" err="1" smtClean="0"/>
              <a:t>çünkü</a:t>
            </a:r>
            <a:r>
              <a:rPr lang="en-US" sz="2400" dirty="0" smtClean="0"/>
              <a:t> </a:t>
            </a:r>
            <a:r>
              <a:rPr lang="en-US" sz="2400" dirty="0" err="1" smtClean="0"/>
              <a:t>paslanmaz</a:t>
            </a:r>
            <a:r>
              <a:rPr lang="en-US" sz="2400" dirty="0" smtClean="0"/>
              <a:t> </a:t>
            </a:r>
            <a:r>
              <a:rPr lang="en-US" sz="2400" dirty="0" err="1" smtClean="0"/>
              <a:t>çeliğin</a:t>
            </a:r>
            <a:r>
              <a:rPr lang="en-US" sz="2400" dirty="0" smtClean="0"/>
              <a:t> </a:t>
            </a:r>
            <a:r>
              <a:rPr lang="en-US" sz="2400" dirty="0" err="1" smtClean="0"/>
              <a:t>ısı</a:t>
            </a:r>
            <a:r>
              <a:rPr lang="en-US" sz="2400" dirty="0" smtClean="0"/>
              <a:t> </a:t>
            </a:r>
            <a:r>
              <a:rPr lang="en-US" sz="2400" dirty="0" err="1" smtClean="0"/>
              <a:t>iletim</a:t>
            </a:r>
            <a:r>
              <a:rPr lang="en-US" sz="2400" dirty="0" smtClean="0"/>
              <a:t> </a:t>
            </a:r>
            <a:r>
              <a:rPr lang="en-US" sz="2400" dirty="0" err="1" smtClean="0"/>
              <a:t>özellikleri</a:t>
            </a:r>
            <a:r>
              <a:rPr lang="en-US" sz="2400" dirty="0" smtClean="0"/>
              <a:t> </a:t>
            </a:r>
            <a:r>
              <a:rPr lang="en-US" sz="2400" dirty="0" err="1" smtClean="0"/>
              <a:t>nisbeten</a:t>
            </a:r>
            <a:r>
              <a:rPr lang="en-US" sz="2400" dirty="0" smtClean="0"/>
              <a:t> </a:t>
            </a:r>
            <a:r>
              <a:rPr lang="en-US" sz="2400" dirty="0" err="1" smtClean="0"/>
              <a:t>iyidir</a:t>
            </a:r>
            <a:r>
              <a:rPr lang="en-US" sz="2400" dirty="0" smtClean="0"/>
              <a:t>. </a:t>
            </a:r>
          </a:p>
          <a:p>
            <a:r>
              <a:rPr lang="tr-TR" sz="2400" dirty="0" err="1"/>
              <a:t>T</a:t>
            </a:r>
            <a:r>
              <a:rPr lang="en-US" sz="2400" dirty="0" err="1" smtClean="0"/>
              <a:t>ürbülent</a:t>
            </a:r>
            <a:r>
              <a:rPr lang="en-US" sz="2400" dirty="0" smtClean="0"/>
              <a:t> </a:t>
            </a:r>
            <a:r>
              <a:rPr lang="en-US" sz="2400" dirty="0" err="1" smtClean="0"/>
              <a:t>bir</a:t>
            </a:r>
            <a:r>
              <a:rPr lang="en-US" sz="2400" dirty="0" smtClean="0"/>
              <a:t> </a:t>
            </a:r>
            <a:r>
              <a:rPr lang="en-US" sz="2400" dirty="0" err="1" smtClean="0"/>
              <a:t>akış</a:t>
            </a:r>
            <a:r>
              <a:rPr lang="en-US" sz="2400" dirty="0" smtClean="0"/>
              <a:t> </a:t>
            </a:r>
            <a:r>
              <a:rPr lang="en-US" sz="2400" dirty="0" err="1" smtClean="0"/>
              <a:t>yaratmak</a:t>
            </a:r>
            <a:r>
              <a:rPr lang="en-US" sz="2400" dirty="0" smtClean="0"/>
              <a:t> </a:t>
            </a:r>
            <a:r>
              <a:rPr lang="en-US" sz="2400" dirty="0" err="1" smtClean="0"/>
              <a:t>ve</a:t>
            </a:r>
            <a:r>
              <a:rPr lang="en-US" sz="2400" dirty="0" smtClean="0"/>
              <a:t> </a:t>
            </a:r>
            <a:r>
              <a:rPr lang="en-US" sz="2400" dirty="0" err="1" smtClean="0"/>
              <a:t>böylelikle</a:t>
            </a:r>
            <a:r>
              <a:rPr lang="en-US" sz="2400" dirty="0" smtClean="0"/>
              <a:t> </a:t>
            </a:r>
            <a:r>
              <a:rPr lang="en-US" sz="2400" dirty="0" err="1" smtClean="0"/>
              <a:t>daha</a:t>
            </a:r>
            <a:r>
              <a:rPr lang="en-US" sz="2400" dirty="0" smtClean="0"/>
              <a:t> </a:t>
            </a:r>
            <a:r>
              <a:rPr lang="en-US" sz="2400" dirty="0" err="1" smtClean="0"/>
              <a:t>iyi</a:t>
            </a:r>
            <a:r>
              <a:rPr lang="en-US" sz="2400" dirty="0" smtClean="0"/>
              <a:t> </a:t>
            </a:r>
            <a:r>
              <a:rPr lang="en-US" sz="2400" dirty="0" err="1" smtClean="0"/>
              <a:t>bir</a:t>
            </a:r>
            <a:r>
              <a:rPr lang="en-US" sz="2400" dirty="0" smtClean="0"/>
              <a:t> </a:t>
            </a:r>
            <a:r>
              <a:rPr lang="en-US" sz="2400" dirty="0" err="1" smtClean="0"/>
              <a:t>ısı</a:t>
            </a:r>
            <a:r>
              <a:rPr lang="en-US" sz="2400" dirty="0" smtClean="0"/>
              <a:t> </a:t>
            </a:r>
            <a:r>
              <a:rPr lang="en-US" sz="2400" dirty="0" err="1" smtClean="0"/>
              <a:t>iletimi</a:t>
            </a:r>
            <a:r>
              <a:rPr lang="en-US" sz="2400" dirty="0" smtClean="0"/>
              <a:t> </a:t>
            </a:r>
            <a:r>
              <a:rPr lang="en-US" sz="2400" dirty="0" err="1" smtClean="0"/>
              <a:t>sağlamak</a:t>
            </a:r>
            <a:r>
              <a:rPr lang="en-US" sz="2400" dirty="0" smtClean="0"/>
              <a:t> </a:t>
            </a:r>
            <a:r>
              <a:rPr lang="en-US" sz="2400" dirty="0" err="1" smtClean="0"/>
              <a:t>için</a:t>
            </a:r>
            <a:r>
              <a:rPr lang="en-US" sz="2400" dirty="0" smtClean="0"/>
              <a:t> </a:t>
            </a:r>
            <a:r>
              <a:rPr lang="en-US" sz="2400" dirty="0" err="1" smtClean="0"/>
              <a:t>plakaya</a:t>
            </a:r>
            <a:r>
              <a:rPr lang="en-US" sz="2400" dirty="0" smtClean="0"/>
              <a:t> </a:t>
            </a:r>
            <a:r>
              <a:rPr lang="en-US" sz="2400" dirty="0" err="1" smtClean="0"/>
              <a:t>çoğunlukla</a:t>
            </a:r>
            <a:r>
              <a:rPr lang="en-US" sz="2400" dirty="0" smtClean="0"/>
              <a:t> </a:t>
            </a:r>
            <a:r>
              <a:rPr lang="en-US" sz="2400" dirty="0" err="1" smtClean="0"/>
              <a:t>oluklu</a:t>
            </a:r>
            <a:r>
              <a:rPr lang="en-US" sz="2400" dirty="0" smtClean="0"/>
              <a:t> </a:t>
            </a:r>
            <a:r>
              <a:rPr lang="en-US" sz="2400" dirty="0" err="1" smtClean="0"/>
              <a:t>bir</a:t>
            </a:r>
            <a:r>
              <a:rPr lang="en-US" sz="2400" dirty="0" smtClean="0"/>
              <a:t> </a:t>
            </a:r>
            <a:r>
              <a:rPr lang="en-US" sz="2400" dirty="0" err="1" smtClean="0"/>
              <a:t>biçim</a:t>
            </a:r>
            <a:r>
              <a:rPr lang="en-US" sz="2400" dirty="0" smtClean="0"/>
              <a:t> </a:t>
            </a:r>
            <a:r>
              <a:rPr lang="en-US" sz="2400" dirty="0" err="1" smtClean="0"/>
              <a:t>verilir</a:t>
            </a:r>
            <a:endParaRPr lang="en-US" sz="2400" dirty="0" smtClean="0"/>
          </a:p>
          <a:p>
            <a:r>
              <a:rPr lang="en-US" sz="2400" dirty="0" err="1" smtClean="0"/>
              <a:t>Plakanın</a:t>
            </a:r>
            <a:r>
              <a:rPr lang="en-US" sz="2400" dirty="0" smtClean="0"/>
              <a:t> </a:t>
            </a:r>
            <a:r>
              <a:rPr lang="en-US" sz="2400" dirty="0" err="1" smtClean="0"/>
              <a:t>kalınlığı</a:t>
            </a:r>
            <a:r>
              <a:rPr lang="en-US" sz="2400" dirty="0" smtClean="0"/>
              <a:t> da </a:t>
            </a:r>
            <a:r>
              <a:rPr lang="en-US" sz="2400" dirty="0" err="1" smtClean="0"/>
              <a:t>önemli</a:t>
            </a:r>
            <a:r>
              <a:rPr lang="en-US" sz="2400" dirty="0" smtClean="0"/>
              <a:t> </a:t>
            </a:r>
            <a:r>
              <a:rPr lang="en-US" sz="2400" dirty="0" err="1" smtClean="0"/>
              <a:t>bir</a:t>
            </a:r>
            <a:r>
              <a:rPr lang="en-US" sz="2400" dirty="0" smtClean="0"/>
              <a:t> </a:t>
            </a:r>
            <a:r>
              <a:rPr lang="en-US" sz="2400" dirty="0" err="1" smtClean="0"/>
              <a:t>husustur</a:t>
            </a:r>
            <a:r>
              <a:rPr lang="en-US" sz="2400" dirty="0" smtClean="0"/>
              <a:t>. </a:t>
            </a:r>
            <a:r>
              <a:rPr lang="en-US" sz="2400" dirty="0" err="1" smtClean="0"/>
              <a:t>Plaka</a:t>
            </a:r>
            <a:r>
              <a:rPr lang="en-US" sz="2400" dirty="0" smtClean="0"/>
              <a:t> </a:t>
            </a:r>
            <a:r>
              <a:rPr lang="en-US" sz="2400" dirty="0" err="1" smtClean="0"/>
              <a:t>inceldikçe</a:t>
            </a:r>
            <a:r>
              <a:rPr lang="en-US" sz="2400" dirty="0" smtClean="0"/>
              <a:t> </a:t>
            </a:r>
            <a:r>
              <a:rPr lang="en-US" sz="2400" dirty="0" err="1" smtClean="0"/>
              <a:t>ısı</a:t>
            </a:r>
            <a:r>
              <a:rPr lang="en-US" sz="2400" dirty="0" smtClean="0"/>
              <a:t> </a:t>
            </a:r>
            <a:r>
              <a:rPr lang="en-US" sz="2400" dirty="0" err="1" smtClean="0"/>
              <a:t>iletimi</a:t>
            </a:r>
            <a:r>
              <a:rPr lang="en-US" sz="2400" dirty="0" smtClean="0"/>
              <a:t> de </a:t>
            </a:r>
            <a:r>
              <a:rPr lang="en-US" sz="2400" dirty="0" err="1" smtClean="0"/>
              <a:t>artar</a:t>
            </a:r>
            <a:r>
              <a:rPr lang="en-US" sz="2400" dirty="0" smtClean="0"/>
              <a:t>. </a:t>
            </a:r>
            <a:r>
              <a:rPr lang="en-US" sz="2400" dirty="0" err="1" smtClean="0"/>
              <a:t>Fakat</a:t>
            </a:r>
            <a:r>
              <a:rPr lang="en-US" sz="2400" dirty="0" smtClean="0"/>
              <a:t>, </a:t>
            </a:r>
            <a:r>
              <a:rPr lang="en-US" sz="2400" dirty="0" err="1" smtClean="0"/>
              <a:t>plaka</a:t>
            </a:r>
            <a:r>
              <a:rPr lang="en-US" sz="2400" dirty="0" smtClean="0"/>
              <a:t> </a:t>
            </a:r>
            <a:r>
              <a:rPr lang="en-US" sz="2400" dirty="0" err="1" smtClean="0"/>
              <a:t>aynı</a:t>
            </a:r>
            <a:r>
              <a:rPr lang="en-US" sz="2400" dirty="0" smtClean="0"/>
              <a:t> </a:t>
            </a:r>
            <a:r>
              <a:rPr lang="en-US" sz="2400" dirty="0" err="1" smtClean="0"/>
              <a:t>zamanda</a:t>
            </a:r>
            <a:r>
              <a:rPr lang="en-US" sz="2400" dirty="0" smtClean="0"/>
              <a:t> </a:t>
            </a:r>
            <a:r>
              <a:rPr lang="en-US" sz="2400" dirty="0" err="1" smtClean="0"/>
              <a:t>sııvıların</a:t>
            </a:r>
            <a:r>
              <a:rPr lang="en-US" sz="2400" dirty="0" smtClean="0"/>
              <a:t> </a:t>
            </a:r>
            <a:r>
              <a:rPr lang="en-US" sz="2400" dirty="0" err="1" smtClean="0"/>
              <a:t>basıncına</a:t>
            </a:r>
            <a:r>
              <a:rPr lang="en-US" sz="2400" dirty="0" smtClean="0"/>
              <a:t> </a:t>
            </a:r>
            <a:r>
              <a:rPr lang="en-US" sz="2400" dirty="0" err="1" smtClean="0"/>
              <a:t>dayanacak</a:t>
            </a:r>
            <a:r>
              <a:rPr lang="en-US" sz="2400" dirty="0" smtClean="0"/>
              <a:t> </a:t>
            </a:r>
            <a:r>
              <a:rPr lang="en-US" sz="2400" dirty="0" err="1" smtClean="0"/>
              <a:t>sağlamlıkta</a:t>
            </a:r>
            <a:r>
              <a:rPr lang="en-US" sz="2400" dirty="0" smtClean="0"/>
              <a:t> </a:t>
            </a:r>
            <a:r>
              <a:rPr lang="en-US" sz="2400" dirty="0" err="1" smtClean="0"/>
              <a:t>olmalıdır</a:t>
            </a:r>
            <a:r>
              <a:rPr lang="en-US" sz="2400" dirty="0" smtClean="0"/>
              <a:t>. </a:t>
            </a:r>
          </a:p>
          <a:p>
            <a:pPr marL="0" indent="0">
              <a:buNone/>
            </a:pPr>
            <a:endParaRPr lang="en-US" dirty="0" smtClean="0"/>
          </a:p>
          <a:p>
            <a:endParaRPr lang="en-US" dirty="0"/>
          </a:p>
        </p:txBody>
      </p:sp>
      <p:pic>
        <p:nvPicPr>
          <p:cNvPr id="5" name="Resim 4"/>
          <p:cNvPicPr>
            <a:picLocks noChangeAspect="1"/>
          </p:cNvPicPr>
          <p:nvPr/>
        </p:nvPicPr>
        <p:blipFill>
          <a:blip r:embed="rId2"/>
          <a:stretch>
            <a:fillRect/>
          </a:stretch>
        </p:blipFill>
        <p:spPr>
          <a:xfrm>
            <a:off x="7687552" y="1592716"/>
            <a:ext cx="4219035" cy="3556226"/>
          </a:xfrm>
          <a:prstGeom prst="rect">
            <a:avLst/>
          </a:prstGeom>
        </p:spPr>
      </p:pic>
    </p:spTree>
    <p:extLst>
      <p:ext uri="{BB962C8B-B14F-4D97-AF65-F5344CB8AC3E}">
        <p14:creationId xmlns:p14="http://schemas.microsoft.com/office/powerpoint/2010/main" val="2323068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sz="2800" b="1" i="1" dirty="0" smtClean="0">
                <a:solidFill>
                  <a:srgbClr val="FF0000"/>
                </a:solidFill>
              </a:rPr>
              <a:t>6. </a:t>
            </a:r>
            <a:r>
              <a:rPr lang="en-US" sz="2800" b="1" i="1" dirty="0" err="1" smtClean="0">
                <a:solidFill>
                  <a:srgbClr val="FF0000"/>
                </a:solidFill>
              </a:rPr>
              <a:t>Kirliliğe</a:t>
            </a:r>
            <a:r>
              <a:rPr lang="en-US" sz="2800" b="1" i="1" dirty="0" smtClean="0">
                <a:solidFill>
                  <a:srgbClr val="FF0000"/>
                </a:solidFill>
              </a:rPr>
              <a:t> </a:t>
            </a:r>
            <a:r>
              <a:rPr lang="en-US" sz="2800" b="1" i="1" dirty="0" err="1" smtClean="0">
                <a:solidFill>
                  <a:srgbClr val="FF0000"/>
                </a:solidFill>
              </a:rPr>
              <a:t>yol</a:t>
            </a:r>
            <a:r>
              <a:rPr lang="en-US" sz="2800" b="1" i="1" dirty="0" smtClean="0">
                <a:solidFill>
                  <a:srgbClr val="FF0000"/>
                </a:solidFill>
              </a:rPr>
              <a:t> </a:t>
            </a:r>
            <a:r>
              <a:rPr lang="en-US" sz="2800" b="1" i="1" dirty="0" err="1" smtClean="0">
                <a:solidFill>
                  <a:srgbClr val="FF0000"/>
                </a:solidFill>
              </a:rPr>
              <a:t>açan</a:t>
            </a:r>
            <a:r>
              <a:rPr lang="en-US" sz="2800" b="1" i="1" dirty="0" smtClean="0">
                <a:solidFill>
                  <a:srgbClr val="FF0000"/>
                </a:solidFill>
              </a:rPr>
              <a:t> </a:t>
            </a:r>
            <a:r>
              <a:rPr lang="en-US" sz="2800" b="1" i="1" dirty="0" err="1" smtClean="0">
                <a:solidFill>
                  <a:srgbClr val="FF0000"/>
                </a:solidFill>
              </a:rPr>
              <a:t>maddelerin</a:t>
            </a:r>
            <a:r>
              <a:rPr lang="en-US" sz="2800" b="1" i="1" dirty="0" smtClean="0">
                <a:solidFill>
                  <a:srgbClr val="FF0000"/>
                </a:solidFill>
              </a:rPr>
              <a:t> </a:t>
            </a:r>
            <a:r>
              <a:rPr lang="en-US" sz="2800" b="1" i="1" dirty="0" err="1" smtClean="0">
                <a:solidFill>
                  <a:srgbClr val="FF0000"/>
                </a:solidFill>
              </a:rPr>
              <a:t>varlığı</a:t>
            </a:r>
            <a:r>
              <a:rPr lang="en-US" sz="2800" b="1" i="1" dirty="0" smtClean="0">
                <a:solidFill>
                  <a:srgbClr val="FF0000"/>
                </a:solidFill>
              </a:rPr>
              <a:t/>
            </a:r>
            <a:br>
              <a:rPr lang="en-US" sz="2800" b="1" i="1" dirty="0" smtClean="0">
                <a:solidFill>
                  <a:srgbClr val="FF0000"/>
                </a:solidFill>
              </a:rPr>
            </a:br>
            <a:endParaRPr lang="en-US" sz="2800" b="1" i="1" dirty="0">
              <a:solidFill>
                <a:srgbClr val="FF0000"/>
              </a:solidFill>
            </a:endParaRPr>
          </a:p>
        </p:txBody>
      </p:sp>
      <p:sp>
        <p:nvSpPr>
          <p:cNvPr id="3" name="İçerik Yer Tutucusu 2"/>
          <p:cNvSpPr>
            <a:spLocks noGrp="1"/>
          </p:cNvSpPr>
          <p:nvPr>
            <p:ph idx="1"/>
          </p:nvPr>
        </p:nvSpPr>
        <p:spPr>
          <a:xfrm>
            <a:off x="653142" y="1161597"/>
            <a:ext cx="10515600" cy="4351338"/>
          </a:xfrm>
        </p:spPr>
        <p:txBody>
          <a:bodyPr>
            <a:normAutofit fontScale="92500" lnSpcReduction="10000"/>
          </a:bodyPr>
          <a:lstStyle/>
          <a:p>
            <a:endParaRPr lang="en-US" dirty="0" smtClean="0"/>
          </a:p>
          <a:p>
            <a:r>
              <a:rPr lang="en-US" sz="2600" dirty="0" err="1" smtClean="0"/>
              <a:t>Süt</a:t>
            </a:r>
            <a:r>
              <a:rPr lang="en-US" sz="2600" dirty="0" smtClean="0"/>
              <a:t> </a:t>
            </a:r>
            <a:r>
              <a:rPr lang="en-US" sz="2600" dirty="0" err="1" smtClean="0"/>
              <a:t>ürünlerinin</a:t>
            </a:r>
            <a:r>
              <a:rPr lang="en-US" sz="2600" dirty="0" smtClean="0"/>
              <a:t> </a:t>
            </a:r>
            <a:r>
              <a:rPr lang="en-US" sz="2600" dirty="0" err="1" smtClean="0"/>
              <a:t>çoğu</a:t>
            </a:r>
            <a:r>
              <a:rPr lang="en-US" sz="2600" dirty="0" smtClean="0"/>
              <a:t> </a:t>
            </a:r>
            <a:r>
              <a:rPr lang="en-US" sz="2600" dirty="0" err="1" smtClean="0"/>
              <a:t>ısıtmaya</a:t>
            </a:r>
            <a:r>
              <a:rPr lang="en-US" sz="2600" dirty="0" smtClean="0"/>
              <a:t> </a:t>
            </a:r>
            <a:r>
              <a:rPr lang="en-US" sz="2600" dirty="0" err="1" smtClean="0"/>
              <a:t>karşı</a:t>
            </a:r>
            <a:r>
              <a:rPr lang="en-US" sz="2600" dirty="0" smtClean="0"/>
              <a:t> </a:t>
            </a:r>
            <a:r>
              <a:rPr lang="en-US" sz="2600" dirty="0" err="1" smtClean="0"/>
              <a:t>duyarlıdır</a:t>
            </a:r>
            <a:r>
              <a:rPr lang="tr-TR" sz="2600" dirty="0" smtClean="0"/>
              <a:t>. </a:t>
            </a:r>
            <a:r>
              <a:rPr lang="en-US" sz="2600" dirty="0" smtClean="0"/>
              <a:t>Isı </a:t>
            </a:r>
            <a:r>
              <a:rPr lang="en-US" sz="2600" dirty="0" err="1" smtClean="0"/>
              <a:t>iletim</a:t>
            </a:r>
            <a:r>
              <a:rPr lang="en-US" sz="2600" dirty="0" smtClean="0"/>
              <a:t> </a:t>
            </a:r>
            <a:r>
              <a:rPr lang="en-US" sz="2600" dirty="0" err="1" smtClean="0"/>
              <a:t>yüzeyi</a:t>
            </a:r>
            <a:r>
              <a:rPr lang="en-US" sz="2600" dirty="0" smtClean="0"/>
              <a:t> </a:t>
            </a:r>
            <a:r>
              <a:rPr lang="en-US" sz="2600" dirty="0" err="1" smtClean="0"/>
              <a:t>üründen</a:t>
            </a:r>
            <a:r>
              <a:rPr lang="en-US" sz="2600" dirty="0" smtClean="0"/>
              <a:t> </a:t>
            </a:r>
            <a:r>
              <a:rPr lang="en-US" sz="2600" dirty="0" err="1" smtClean="0"/>
              <a:t>daha</a:t>
            </a:r>
            <a:r>
              <a:rPr lang="en-US" sz="2600" dirty="0" smtClean="0"/>
              <a:t> </a:t>
            </a:r>
            <a:r>
              <a:rPr lang="en-US" sz="2600" dirty="0" err="1" smtClean="0"/>
              <a:t>sıcak</a:t>
            </a:r>
            <a:r>
              <a:rPr lang="en-US" sz="2600" dirty="0" smtClean="0"/>
              <a:t> </a:t>
            </a:r>
            <a:r>
              <a:rPr lang="en-US" sz="2600" dirty="0" err="1" smtClean="0"/>
              <a:t>ise</a:t>
            </a:r>
            <a:r>
              <a:rPr lang="en-US" sz="2600" dirty="0" smtClean="0"/>
              <a:t>, </a:t>
            </a:r>
            <a:r>
              <a:rPr lang="en-US" sz="2600" dirty="0" err="1" smtClean="0"/>
              <a:t>sütteki</a:t>
            </a:r>
            <a:r>
              <a:rPr lang="en-US" sz="2600" dirty="0" smtClean="0"/>
              <a:t> </a:t>
            </a:r>
            <a:r>
              <a:rPr lang="en-US" sz="2600" dirty="0" err="1" smtClean="0"/>
              <a:t>proteinlerin</a:t>
            </a:r>
            <a:r>
              <a:rPr lang="en-US" sz="2600" dirty="0" smtClean="0"/>
              <a:t> </a:t>
            </a:r>
            <a:r>
              <a:rPr lang="en-US" sz="2600" dirty="0" err="1" smtClean="0"/>
              <a:t>pıhtılaşma</a:t>
            </a:r>
            <a:r>
              <a:rPr lang="en-US" sz="2600" dirty="0" smtClean="0"/>
              <a:t> </a:t>
            </a:r>
            <a:r>
              <a:rPr lang="en-US" sz="2600" dirty="0" err="1" smtClean="0"/>
              <a:t>ve</a:t>
            </a:r>
            <a:r>
              <a:rPr lang="en-US" sz="2600" dirty="0" smtClean="0"/>
              <a:t> </a:t>
            </a:r>
            <a:r>
              <a:rPr lang="en-US" sz="2600" dirty="0" err="1" smtClean="0"/>
              <a:t>plakalar</a:t>
            </a:r>
            <a:r>
              <a:rPr lang="en-US" sz="2600" dirty="0" smtClean="0"/>
              <a:t> </a:t>
            </a:r>
            <a:r>
              <a:rPr lang="en-US" sz="2600" dirty="0" err="1" smtClean="0"/>
              <a:t>üzerinde</a:t>
            </a:r>
            <a:r>
              <a:rPr lang="en-US" sz="2600" dirty="0" smtClean="0"/>
              <a:t> </a:t>
            </a:r>
            <a:r>
              <a:rPr lang="en-US" sz="2600" dirty="0" err="1" smtClean="0"/>
              <a:t>ince</a:t>
            </a:r>
            <a:r>
              <a:rPr lang="en-US" sz="2600" dirty="0" smtClean="0"/>
              <a:t> </a:t>
            </a:r>
            <a:r>
              <a:rPr lang="en-US" sz="2600" dirty="0" err="1" smtClean="0"/>
              <a:t>bir</a:t>
            </a:r>
            <a:r>
              <a:rPr lang="en-US" sz="2600" dirty="0" smtClean="0"/>
              <a:t> </a:t>
            </a:r>
            <a:r>
              <a:rPr lang="en-US" sz="2600" dirty="0" err="1" smtClean="0"/>
              <a:t>katman</a:t>
            </a:r>
            <a:r>
              <a:rPr lang="en-US" sz="2600" dirty="0" smtClean="0"/>
              <a:t> </a:t>
            </a:r>
            <a:r>
              <a:rPr lang="en-US" sz="2600" dirty="0" err="1" smtClean="0"/>
              <a:t>halinde</a:t>
            </a:r>
            <a:r>
              <a:rPr lang="en-US" sz="2600" dirty="0" smtClean="0"/>
              <a:t> </a:t>
            </a:r>
            <a:r>
              <a:rPr lang="en-US" sz="2600" dirty="0" err="1" smtClean="0"/>
              <a:t>birikme</a:t>
            </a:r>
            <a:r>
              <a:rPr lang="en-US" sz="2600" dirty="0" smtClean="0"/>
              <a:t> </a:t>
            </a:r>
            <a:r>
              <a:rPr lang="en-US" sz="2600" dirty="0" err="1" smtClean="0"/>
              <a:t>riski</a:t>
            </a:r>
            <a:r>
              <a:rPr lang="en-US" sz="2600" dirty="0" smtClean="0"/>
              <a:t> </a:t>
            </a:r>
            <a:r>
              <a:rPr lang="en-US" sz="2600" dirty="0" err="1" smtClean="0"/>
              <a:t>vardır</a:t>
            </a:r>
            <a:r>
              <a:rPr lang="en-US" sz="2600" dirty="0" smtClean="0"/>
              <a:t>. </a:t>
            </a:r>
            <a:endParaRPr lang="tr-TR" sz="2600" dirty="0" smtClean="0"/>
          </a:p>
          <a:p>
            <a:r>
              <a:rPr lang="en-US" sz="2600" dirty="0" smtClean="0"/>
              <a:t>Bu </a:t>
            </a:r>
            <a:r>
              <a:rPr lang="en-US" sz="2600" dirty="0" err="1" smtClean="0"/>
              <a:t>ise</a:t>
            </a:r>
            <a:r>
              <a:rPr lang="en-US" sz="2600" dirty="0" smtClean="0"/>
              <a:t>, </a:t>
            </a:r>
            <a:r>
              <a:rPr lang="en-US" sz="2600" dirty="0" err="1" smtClean="0"/>
              <a:t>toplam</a:t>
            </a:r>
            <a:r>
              <a:rPr lang="en-US" sz="2600" dirty="0" smtClean="0"/>
              <a:t> </a:t>
            </a:r>
            <a:r>
              <a:rPr lang="en-US" sz="2600" dirty="0" err="1" smtClean="0"/>
              <a:t>ısı</a:t>
            </a:r>
            <a:r>
              <a:rPr lang="en-US" sz="2600" dirty="0" smtClean="0"/>
              <a:t> </a:t>
            </a:r>
            <a:r>
              <a:rPr lang="en-US" sz="2600" dirty="0" err="1" smtClean="0"/>
              <a:t>iletim</a:t>
            </a:r>
            <a:r>
              <a:rPr lang="en-US" sz="2600" dirty="0" smtClean="0"/>
              <a:t> </a:t>
            </a:r>
            <a:r>
              <a:rPr lang="en-US" sz="2600" dirty="0" err="1" smtClean="0"/>
              <a:t>katsayısı</a:t>
            </a:r>
            <a:r>
              <a:rPr lang="en-US" sz="2600" dirty="0" smtClean="0"/>
              <a:t> </a:t>
            </a:r>
            <a:r>
              <a:rPr lang="tr-TR" sz="2600" dirty="0" smtClean="0"/>
              <a:t>ve b</a:t>
            </a:r>
            <a:r>
              <a:rPr lang="en-US" sz="2600" dirty="0" err="1" smtClean="0"/>
              <a:t>unun</a:t>
            </a:r>
            <a:r>
              <a:rPr lang="en-US" sz="2600" dirty="0" smtClean="0"/>
              <a:t> </a:t>
            </a:r>
            <a:r>
              <a:rPr lang="en-US" sz="2600" dirty="0" err="1" smtClean="0"/>
              <a:t>sonucunda</a:t>
            </a:r>
            <a:r>
              <a:rPr lang="en-US" sz="2600" dirty="0" smtClean="0"/>
              <a:t> </a:t>
            </a:r>
            <a:r>
              <a:rPr lang="en-US" sz="2600" dirty="0" err="1" smtClean="0"/>
              <a:t>ürün</a:t>
            </a:r>
            <a:r>
              <a:rPr lang="en-US" sz="2600" dirty="0" smtClean="0"/>
              <a:t> </a:t>
            </a:r>
            <a:r>
              <a:rPr lang="en-US" sz="2600" dirty="0" err="1" smtClean="0"/>
              <a:t>çıkışındaki</a:t>
            </a:r>
            <a:r>
              <a:rPr lang="en-US" sz="2600" dirty="0" smtClean="0"/>
              <a:t> </a:t>
            </a:r>
            <a:r>
              <a:rPr lang="en-US" sz="2600" dirty="0" err="1" smtClean="0"/>
              <a:t>sıcaklık</a:t>
            </a:r>
            <a:r>
              <a:rPr lang="en-US" sz="2600" dirty="0" smtClean="0"/>
              <a:t> </a:t>
            </a:r>
            <a:r>
              <a:rPr lang="en-US" sz="2600" dirty="0" err="1" smtClean="0"/>
              <a:t>düşmesine</a:t>
            </a:r>
            <a:r>
              <a:rPr lang="en-US" sz="2600" dirty="0" smtClean="0"/>
              <a:t> </a:t>
            </a:r>
            <a:r>
              <a:rPr lang="en-US" sz="2600" dirty="0" err="1" smtClean="0"/>
              <a:t>yol</a:t>
            </a:r>
            <a:r>
              <a:rPr lang="en-US" sz="2600" dirty="0" smtClean="0"/>
              <a:t> </a:t>
            </a:r>
            <a:r>
              <a:rPr lang="en-US" sz="2600" dirty="0" err="1" smtClean="0"/>
              <a:t>açabilir</a:t>
            </a:r>
            <a:r>
              <a:rPr lang="en-US" sz="2600" dirty="0" smtClean="0"/>
              <a:t>. </a:t>
            </a:r>
            <a:endParaRPr lang="tr-TR" sz="2600" dirty="0" smtClean="0"/>
          </a:p>
          <a:p>
            <a:r>
              <a:rPr lang="en-US" sz="2600" dirty="0" err="1" smtClean="0"/>
              <a:t>Isıtıcı</a:t>
            </a:r>
            <a:r>
              <a:rPr lang="en-US" sz="2600" dirty="0" smtClean="0"/>
              <a:t> </a:t>
            </a:r>
            <a:r>
              <a:rPr lang="en-US" sz="2600" dirty="0" err="1" smtClean="0"/>
              <a:t>ortamın</a:t>
            </a:r>
            <a:r>
              <a:rPr lang="en-US" sz="2600" dirty="0" smtClean="0"/>
              <a:t> </a:t>
            </a:r>
            <a:r>
              <a:rPr lang="en-US" sz="2600" dirty="0" err="1" smtClean="0"/>
              <a:t>sıcaklığı</a:t>
            </a:r>
            <a:r>
              <a:rPr lang="en-US" sz="2600" dirty="0" smtClean="0"/>
              <a:t> </a:t>
            </a:r>
            <a:r>
              <a:rPr lang="en-US" sz="2600" dirty="0" err="1" smtClean="0"/>
              <a:t>artırılarak</a:t>
            </a:r>
            <a:r>
              <a:rPr lang="en-US" sz="2600" dirty="0" smtClean="0"/>
              <a:t> </a:t>
            </a:r>
            <a:r>
              <a:rPr lang="en-US" sz="2600" dirty="0" err="1" smtClean="0"/>
              <a:t>bu</a:t>
            </a:r>
            <a:r>
              <a:rPr lang="en-US" sz="2600" dirty="0" smtClean="0"/>
              <a:t> durum </a:t>
            </a:r>
            <a:r>
              <a:rPr lang="en-US" sz="2600" dirty="0" err="1" smtClean="0"/>
              <a:t>giderilebilir</a:t>
            </a:r>
            <a:r>
              <a:rPr lang="en-US" sz="2600" dirty="0" smtClean="0"/>
              <a:t>, </a:t>
            </a:r>
            <a:r>
              <a:rPr lang="en-US" sz="2600" dirty="0" err="1" smtClean="0"/>
              <a:t>fakat</a:t>
            </a:r>
            <a:r>
              <a:rPr lang="en-US" sz="2600" dirty="0" smtClean="0"/>
              <a:t> </a:t>
            </a:r>
            <a:r>
              <a:rPr lang="en-US" sz="2600" dirty="0" err="1" smtClean="0"/>
              <a:t>bu</a:t>
            </a:r>
            <a:r>
              <a:rPr lang="en-US" sz="2600" dirty="0" smtClean="0"/>
              <a:t> da </a:t>
            </a:r>
            <a:r>
              <a:rPr lang="en-US" sz="2600" dirty="0" err="1" smtClean="0"/>
              <a:t>ısı</a:t>
            </a:r>
            <a:r>
              <a:rPr lang="en-US" sz="2600" dirty="0" smtClean="0"/>
              <a:t> </a:t>
            </a:r>
            <a:r>
              <a:rPr lang="en-US" sz="2600" dirty="0" err="1" smtClean="0"/>
              <a:t>iletim</a:t>
            </a:r>
            <a:r>
              <a:rPr lang="en-US" sz="2600" dirty="0" smtClean="0"/>
              <a:t> </a:t>
            </a:r>
            <a:r>
              <a:rPr lang="en-US" sz="2600" dirty="0" err="1" smtClean="0"/>
              <a:t>yüzeyinin</a:t>
            </a:r>
            <a:r>
              <a:rPr lang="en-US" sz="2600" dirty="0" smtClean="0"/>
              <a:t> </a:t>
            </a:r>
            <a:r>
              <a:rPr lang="en-US" sz="2600" dirty="0" err="1" smtClean="0"/>
              <a:t>sıcaklığını</a:t>
            </a:r>
            <a:r>
              <a:rPr lang="en-US" sz="2600" dirty="0" smtClean="0"/>
              <a:t> </a:t>
            </a:r>
            <a:r>
              <a:rPr lang="en-US" sz="2600" dirty="0" err="1" smtClean="0"/>
              <a:t>artırarak</a:t>
            </a:r>
            <a:r>
              <a:rPr lang="en-US" sz="2600" dirty="0" smtClean="0"/>
              <a:t> </a:t>
            </a:r>
            <a:r>
              <a:rPr lang="en-US" sz="2600" dirty="0" err="1" smtClean="0"/>
              <a:t>daha</a:t>
            </a:r>
            <a:r>
              <a:rPr lang="en-US" sz="2600" dirty="0" smtClean="0"/>
              <a:t> </a:t>
            </a:r>
            <a:r>
              <a:rPr lang="en-US" sz="2600" dirty="0" err="1" smtClean="0"/>
              <a:t>fazla</a:t>
            </a:r>
            <a:r>
              <a:rPr lang="en-US" sz="2600" dirty="0" smtClean="0"/>
              <a:t> </a:t>
            </a:r>
            <a:r>
              <a:rPr lang="en-US" sz="2600" dirty="0" err="1" smtClean="0"/>
              <a:t>proteinin</a:t>
            </a:r>
            <a:r>
              <a:rPr lang="en-US" sz="2600" dirty="0" smtClean="0"/>
              <a:t> </a:t>
            </a:r>
            <a:r>
              <a:rPr lang="en-US" sz="2600" dirty="0" err="1" smtClean="0"/>
              <a:t>yüzeyde</a:t>
            </a:r>
            <a:r>
              <a:rPr lang="en-US" sz="2600" dirty="0" smtClean="0"/>
              <a:t> </a:t>
            </a:r>
            <a:r>
              <a:rPr lang="en-US" sz="2600" dirty="0" err="1" smtClean="0"/>
              <a:t>pıhtılaşmasına</a:t>
            </a:r>
            <a:r>
              <a:rPr lang="en-US" sz="2600" dirty="0" smtClean="0"/>
              <a:t> </a:t>
            </a:r>
            <a:r>
              <a:rPr lang="en-US" sz="2600" dirty="0" err="1" smtClean="0"/>
              <a:t>neden</a:t>
            </a:r>
            <a:r>
              <a:rPr lang="en-US" sz="2600" dirty="0" smtClean="0"/>
              <a:t> </a:t>
            </a:r>
            <a:r>
              <a:rPr lang="en-US" sz="2600" dirty="0" err="1" smtClean="0"/>
              <a:t>olur</a:t>
            </a:r>
            <a:r>
              <a:rPr lang="en-US" sz="2600" dirty="0" smtClean="0"/>
              <a:t>, </a:t>
            </a:r>
            <a:r>
              <a:rPr lang="en-US" sz="2600" dirty="0" err="1" smtClean="0"/>
              <a:t>oluşan</a:t>
            </a:r>
            <a:r>
              <a:rPr lang="en-US" sz="2600" dirty="0" smtClean="0"/>
              <a:t> </a:t>
            </a:r>
            <a:r>
              <a:rPr lang="en-US" sz="2600" dirty="0" err="1" smtClean="0"/>
              <a:t>katmanın</a:t>
            </a:r>
            <a:r>
              <a:rPr lang="en-US" sz="2600" dirty="0" smtClean="0"/>
              <a:t> </a:t>
            </a:r>
            <a:r>
              <a:rPr lang="en-US" sz="2600" dirty="0" err="1" smtClean="0"/>
              <a:t>kalınlığı</a:t>
            </a:r>
            <a:r>
              <a:rPr lang="en-US" sz="2600" dirty="0" smtClean="0"/>
              <a:t> </a:t>
            </a:r>
            <a:r>
              <a:rPr lang="en-US" sz="2600" dirty="0" err="1" smtClean="0"/>
              <a:t>artar</a:t>
            </a:r>
            <a:r>
              <a:rPr lang="en-US" sz="2600" dirty="0" smtClean="0"/>
              <a:t> </a:t>
            </a:r>
            <a:r>
              <a:rPr lang="en-US" sz="2600" dirty="0" err="1" smtClean="0"/>
              <a:t>ve</a:t>
            </a:r>
            <a:r>
              <a:rPr lang="en-US" sz="2600" dirty="0" smtClean="0"/>
              <a:t> </a:t>
            </a:r>
            <a:r>
              <a:rPr lang="en-US" sz="2600" dirty="0" err="1" smtClean="0"/>
              <a:t>ısı</a:t>
            </a:r>
            <a:r>
              <a:rPr lang="en-US" sz="2600" dirty="0" smtClean="0"/>
              <a:t> </a:t>
            </a:r>
            <a:r>
              <a:rPr lang="en-US" sz="2600" dirty="0" err="1" smtClean="0"/>
              <a:t>iletim</a:t>
            </a:r>
            <a:r>
              <a:rPr lang="en-US" sz="2600" dirty="0" smtClean="0"/>
              <a:t> </a:t>
            </a:r>
            <a:r>
              <a:rPr lang="en-US" sz="2600" dirty="0" err="1" smtClean="0"/>
              <a:t>katsayısı</a:t>
            </a:r>
            <a:r>
              <a:rPr lang="en-US" sz="2600" dirty="0" smtClean="0"/>
              <a:t> </a:t>
            </a:r>
            <a:r>
              <a:rPr lang="en-US" sz="2600" dirty="0" err="1" smtClean="0"/>
              <a:t>değeri</a:t>
            </a:r>
            <a:r>
              <a:rPr lang="en-US" sz="2600" dirty="0" smtClean="0"/>
              <a:t> </a:t>
            </a:r>
            <a:r>
              <a:rPr lang="en-US" sz="2600" dirty="0" err="1" smtClean="0"/>
              <a:t>daha</a:t>
            </a:r>
            <a:r>
              <a:rPr lang="en-US" sz="2600" dirty="0" smtClean="0"/>
              <a:t> da </a:t>
            </a:r>
            <a:r>
              <a:rPr lang="en-US" sz="2600" dirty="0" err="1" smtClean="0"/>
              <a:t>fazla</a:t>
            </a:r>
            <a:r>
              <a:rPr lang="en-US" sz="2600" dirty="0" smtClean="0"/>
              <a:t> </a:t>
            </a:r>
            <a:r>
              <a:rPr lang="en-US" sz="2600" dirty="0" err="1" smtClean="0"/>
              <a:t>azalma</a:t>
            </a:r>
            <a:r>
              <a:rPr lang="en-US" sz="2600" dirty="0" smtClean="0"/>
              <a:t> </a:t>
            </a:r>
            <a:r>
              <a:rPr lang="en-US" sz="2600" dirty="0" err="1" smtClean="0"/>
              <a:t>gösterir</a:t>
            </a:r>
            <a:r>
              <a:rPr lang="en-US" sz="2600" dirty="0" smtClean="0"/>
              <a:t>. </a:t>
            </a:r>
            <a:endParaRPr lang="tr-TR" sz="2600" dirty="0" smtClean="0"/>
          </a:p>
          <a:p>
            <a:r>
              <a:rPr lang="en-US" sz="2600" dirty="0" smtClean="0"/>
              <a:t>Bu </a:t>
            </a:r>
            <a:r>
              <a:rPr lang="en-US" sz="2600" dirty="0" err="1" smtClean="0"/>
              <a:t>nedenle</a:t>
            </a:r>
            <a:r>
              <a:rPr lang="en-US" sz="2600" dirty="0" smtClean="0"/>
              <a:t>, </a:t>
            </a:r>
            <a:r>
              <a:rPr lang="en-US" sz="2600" dirty="0" err="1" smtClean="0"/>
              <a:t>ısıtıcı</a:t>
            </a:r>
            <a:r>
              <a:rPr lang="en-US" sz="2600" dirty="0" smtClean="0"/>
              <a:t> </a:t>
            </a:r>
            <a:r>
              <a:rPr lang="en-US" sz="2600" dirty="0" err="1" smtClean="0"/>
              <a:t>ortam</a:t>
            </a:r>
            <a:r>
              <a:rPr lang="en-US" sz="2600" dirty="0" smtClean="0"/>
              <a:t> </a:t>
            </a:r>
            <a:r>
              <a:rPr lang="en-US" sz="2600" dirty="0" err="1" smtClean="0"/>
              <a:t>ile</a:t>
            </a:r>
            <a:r>
              <a:rPr lang="en-US" sz="2600" dirty="0" smtClean="0"/>
              <a:t> </a:t>
            </a:r>
            <a:r>
              <a:rPr lang="en-US" sz="2600" dirty="0" err="1" smtClean="0"/>
              <a:t>ürün</a:t>
            </a:r>
            <a:r>
              <a:rPr lang="en-US" sz="2600" dirty="0" smtClean="0"/>
              <a:t> </a:t>
            </a:r>
            <a:r>
              <a:rPr lang="en-US" sz="2600" dirty="0" err="1" smtClean="0"/>
              <a:t>arasındaki</a:t>
            </a:r>
            <a:r>
              <a:rPr lang="en-US" sz="2600" dirty="0" smtClean="0"/>
              <a:t> </a:t>
            </a:r>
            <a:r>
              <a:rPr lang="en-US" sz="2600" dirty="0" err="1" smtClean="0"/>
              <a:t>sıcaklık</a:t>
            </a:r>
            <a:r>
              <a:rPr lang="en-US" sz="2600" dirty="0" smtClean="0"/>
              <a:t> </a:t>
            </a:r>
            <a:r>
              <a:rPr lang="en-US" sz="2600" dirty="0" err="1" smtClean="0"/>
              <a:t>farkı</a:t>
            </a:r>
            <a:r>
              <a:rPr lang="en-US" sz="2600" dirty="0" smtClean="0"/>
              <a:t> </a:t>
            </a:r>
            <a:r>
              <a:rPr lang="en-US" sz="2600" dirty="0" err="1" smtClean="0"/>
              <a:t>olabildiğince</a:t>
            </a:r>
            <a:r>
              <a:rPr lang="en-US" sz="2600" dirty="0" smtClean="0"/>
              <a:t> </a:t>
            </a:r>
            <a:r>
              <a:rPr lang="en-US" sz="2600" dirty="0" err="1" smtClean="0"/>
              <a:t>az</a:t>
            </a:r>
            <a:r>
              <a:rPr lang="en-US" sz="2600" dirty="0" smtClean="0"/>
              <a:t>, normal </a:t>
            </a:r>
            <a:r>
              <a:rPr lang="en-US" sz="2600" dirty="0" err="1" smtClean="0"/>
              <a:t>olarak</a:t>
            </a:r>
            <a:r>
              <a:rPr lang="en-US" sz="2600" dirty="0" smtClean="0"/>
              <a:t> </a:t>
            </a:r>
            <a:r>
              <a:rPr lang="en-US" sz="2600" dirty="0" err="1" smtClean="0"/>
              <a:t>pastörizasyon</a:t>
            </a:r>
            <a:r>
              <a:rPr lang="en-US" sz="2600" dirty="0" smtClean="0"/>
              <a:t> </a:t>
            </a:r>
            <a:r>
              <a:rPr lang="en-US" sz="2600" dirty="0" err="1" smtClean="0"/>
              <a:t>derecesinin</a:t>
            </a:r>
            <a:r>
              <a:rPr lang="en-US" sz="2600" dirty="0" smtClean="0"/>
              <a:t> 2-3°C </a:t>
            </a:r>
            <a:r>
              <a:rPr lang="en-US" sz="2600" dirty="0" err="1" smtClean="0"/>
              <a:t>üzerinde</a:t>
            </a:r>
            <a:r>
              <a:rPr lang="en-US" sz="2600" dirty="0" smtClean="0"/>
              <a:t> </a:t>
            </a:r>
            <a:r>
              <a:rPr lang="en-US" sz="2600" dirty="0" err="1" smtClean="0"/>
              <a:t>olmalıdır</a:t>
            </a:r>
            <a:r>
              <a:rPr lang="en-US" sz="2600" dirty="0" smtClean="0"/>
              <a:t>. </a:t>
            </a:r>
          </a:p>
          <a:p>
            <a:endParaRPr lang="en-US" dirty="0"/>
          </a:p>
        </p:txBody>
      </p:sp>
    </p:spTree>
    <p:extLst>
      <p:ext uri="{BB962C8B-B14F-4D97-AF65-F5344CB8AC3E}">
        <p14:creationId xmlns:p14="http://schemas.microsoft.com/office/powerpoint/2010/main" val="247109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354239"/>
            <a:ext cx="10515600" cy="1325563"/>
          </a:xfrm>
        </p:spPr>
        <p:txBody>
          <a:bodyPr>
            <a:normAutofit/>
          </a:bodyPr>
          <a:lstStyle/>
          <a:p>
            <a:r>
              <a:rPr lang="en-US" sz="2800" b="1" i="1" dirty="0" smtClean="0">
                <a:solidFill>
                  <a:srgbClr val="FF0000"/>
                </a:solidFill>
              </a:rPr>
              <a:t>3.3.1.7. </a:t>
            </a:r>
            <a:r>
              <a:rPr lang="en-US" sz="2800" b="1" i="1" dirty="0" err="1" smtClean="0">
                <a:solidFill>
                  <a:srgbClr val="FF0000"/>
                </a:solidFill>
              </a:rPr>
              <a:t>Çalışma</a:t>
            </a:r>
            <a:r>
              <a:rPr lang="en-US" sz="2800" b="1" i="1" dirty="0" smtClean="0">
                <a:solidFill>
                  <a:srgbClr val="FF0000"/>
                </a:solidFill>
              </a:rPr>
              <a:t> </a:t>
            </a:r>
            <a:r>
              <a:rPr lang="en-US" sz="2800" b="1" i="1" dirty="0" err="1" smtClean="0">
                <a:solidFill>
                  <a:srgbClr val="FF0000"/>
                </a:solidFill>
              </a:rPr>
              <a:t>süresi</a:t>
            </a:r>
            <a:r>
              <a:rPr lang="en-US" sz="2800" b="1" i="1" dirty="0" smtClean="0">
                <a:solidFill>
                  <a:srgbClr val="FF0000"/>
                </a:solidFill>
              </a:rPr>
              <a:t/>
            </a:r>
            <a:br>
              <a:rPr lang="en-US" sz="2800" b="1" i="1" dirty="0" smtClean="0">
                <a:solidFill>
                  <a:srgbClr val="FF0000"/>
                </a:solidFill>
              </a:rPr>
            </a:br>
            <a:endParaRPr lang="en-US" sz="2800" b="1" i="1" dirty="0">
              <a:solidFill>
                <a:srgbClr val="FF0000"/>
              </a:solidFill>
            </a:endParaRPr>
          </a:p>
        </p:txBody>
      </p:sp>
      <p:sp>
        <p:nvSpPr>
          <p:cNvPr id="3" name="İçerik Yer Tutucusu 2"/>
          <p:cNvSpPr>
            <a:spLocks noGrp="1"/>
          </p:cNvSpPr>
          <p:nvPr>
            <p:ph idx="1"/>
          </p:nvPr>
        </p:nvSpPr>
        <p:spPr>
          <a:xfrm>
            <a:off x="674913" y="1303110"/>
            <a:ext cx="11223173" cy="5184776"/>
          </a:xfrm>
        </p:spPr>
        <p:txBody>
          <a:bodyPr>
            <a:normAutofit fontScale="70000" lnSpcReduction="20000"/>
          </a:bodyPr>
          <a:lstStyle/>
          <a:p>
            <a:endParaRPr lang="en-US" dirty="0" smtClean="0"/>
          </a:p>
          <a:p>
            <a:pPr marL="0" indent="0">
              <a:buNone/>
            </a:pPr>
            <a:r>
              <a:rPr lang="en-US" sz="3400" dirty="0" err="1" smtClean="0"/>
              <a:t>Çalışma</a:t>
            </a:r>
            <a:r>
              <a:rPr lang="en-US" sz="3400" dirty="0" smtClean="0"/>
              <a:t> </a:t>
            </a:r>
            <a:r>
              <a:rPr lang="en-US" sz="3400" dirty="0" err="1" smtClean="0"/>
              <a:t>süresi</a:t>
            </a:r>
            <a:r>
              <a:rPr lang="en-US" sz="3400" dirty="0" smtClean="0"/>
              <a:t> </a:t>
            </a:r>
            <a:r>
              <a:rPr lang="en-US" sz="3400" dirty="0" err="1" smtClean="0"/>
              <a:t>üzerinde</a:t>
            </a:r>
            <a:r>
              <a:rPr lang="en-US" sz="3400" dirty="0" smtClean="0"/>
              <a:t> </a:t>
            </a:r>
            <a:r>
              <a:rPr lang="en-US" sz="3400" dirty="0" err="1" smtClean="0"/>
              <a:t>kirlilik</a:t>
            </a:r>
            <a:r>
              <a:rPr lang="en-US" sz="3400" dirty="0" smtClean="0"/>
              <a:t> </a:t>
            </a:r>
            <a:r>
              <a:rPr lang="en-US" sz="3400" dirty="0" err="1" smtClean="0"/>
              <a:t>miktarı</a:t>
            </a:r>
            <a:r>
              <a:rPr lang="en-US" sz="3400" dirty="0" smtClean="0"/>
              <a:t> </a:t>
            </a:r>
            <a:r>
              <a:rPr lang="en-US" sz="3400" dirty="0" err="1" smtClean="0"/>
              <a:t>belirleyici</a:t>
            </a:r>
            <a:r>
              <a:rPr lang="en-US" sz="3400" dirty="0" smtClean="0"/>
              <a:t> </a:t>
            </a:r>
            <a:r>
              <a:rPr lang="en-US" sz="3400" dirty="0" err="1" smtClean="0"/>
              <a:t>bir</a:t>
            </a:r>
            <a:r>
              <a:rPr lang="en-US" sz="3400" dirty="0" smtClean="0"/>
              <a:t> </a:t>
            </a:r>
            <a:r>
              <a:rPr lang="en-US" sz="3400" dirty="0" err="1" smtClean="0"/>
              <a:t>faktördür</a:t>
            </a:r>
            <a:r>
              <a:rPr lang="en-US" sz="3400" dirty="0" smtClean="0"/>
              <a:t>. </a:t>
            </a:r>
            <a:endParaRPr lang="tr-TR" sz="3400" dirty="0" smtClean="0"/>
          </a:p>
          <a:p>
            <a:pPr marL="0" indent="0">
              <a:buNone/>
            </a:pPr>
            <a:endParaRPr lang="tr-TR" sz="3400" dirty="0"/>
          </a:p>
          <a:p>
            <a:pPr marL="0" indent="0">
              <a:buNone/>
            </a:pPr>
            <a:r>
              <a:rPr lang="en-US" sz="3400" dirty="0" err="1" smtClean="0"/>
              <a:t>Kirlilik</a:t>
            </a:r>
            <a:r>
              <a:rPr lang="en-US" sz="3400" dirty="0" smtClean="0"/>
              <a:t> </a:t>
            </a:r>
            <a:r>
              <a:rPr lang="en-US" sz="3400" dirty="0" err="1" smtClean="0"/>
              <a:t>oluşumu</a:t>
            </a:r>
            <a:r>
              <a:rPr lang="en-US" sz="3400" dirty="0" smtClean="0"/>
              <a:t> </a:t>
            </a:r>
            <a:r>
              <a:rPr lang="en-US" sz="3400" dirty="0" err="1" smtClean="0"/>
              <a:t>ise</a:t>
            </a:r>
            <a:r>
              <a:rPr lang="en-US" sz="3400" dirty="0" smtClean="0"/>
              <a:t> </a:t>
            </a:r>
            <a:r>
              <a:rPr lang="en-US" sz="3400" dirty="0" err="1" smtClean="0"/>
              <a:t>aşağıdaki</a:t>
            </a:r>
            <a:r>
              <a:rPr lang="en-US" sz="3400" dirty="0" smtClean="0"/>
              <a:t> </a:t>
            </a:r>
            <a:r>
              <a:rPr lang="en-US" sz="3400" dirty="0" err="1" smtClean="0"/>
              <a:t>faktörlere</a:t>
            </a:r>
            <a:r>
              <a:rPr lang="en-US" sz="3400" dirty="0" smtClean="0"/>
              <a:t> </a:t>
            </a:r>
            <a:r>
              <a:rPr lang="en-US" sz="3400" dirty="0" err="1" smtClean="0"/>
              <a:t>bağlı</a:t>
            </a:r>
            <a:r>
              <a:rPr lang="en-US" sz="3400" dirty="0" smtClean="0"/>
              <a:t> </a:t>
            </a:r>
            <a:r>
              <a:rPr lang="en-US" sz="3400" dirty="0" err="1" smtClean="0"/>
              <a:t>değişim</a:t>
            </a:r>
            <a:r>
              <a:rPr lang="en-US" sz="3400" dirty="0" smtClean="0"/>
              <a:t> </a:t>
            </a:r>
            <a:r>
              <a:rPr lang="en-US" sz="3400" dirty="0" err="1" smtClean="0"/>
              <a:t>gösterir</a:t>
            </a:r>
            <a:r>
              <a:rPr lang="tr-TR" sz="3400" dirty="0"/>
              <a:t>;</a:t>
            </a:r>
            <a:endParaRPr lang="en-US" sz="3400" dirty="0" smtClean="0"/>
          </a:p>
          <a:p>
            <a:pPr>
              <a:buFont typeface="Wingdings" panose="05000000000000000000" pitchFamily="2" charset="2"/>
              <a:buChar char="§"/>
            </a:pPr>
            <a:r>
              <a:rPr lang="en-US" sz="3400" dirty="0" err="1" smtClean="0"/>
              <a:t>Ürünle</a:t>
            </a:r>
            <a:r>
              <a:rPr lang="en-US" sz="3400" dirty="0" smtClean="0"/>
              <a:t> </a:t>
            </a:r>
            <a:r>
              <a:rPr lang="en-US" sz="3400" dirty="0" err="1" smtClean="0"/>
              <a:t>ısıtıcı</a:t>
            </a:r>
            <a:r>
              <a:rPr lang="en-US" sz="3400" dirty="0" smtClean="0"/>
              <a:t> </a:t>
            </a:r>
            <a:r>
              <a:rPr lang="en-US" sz="3400" dirty="0" err="1" smtClean="0"/>
              <a:t>ortam</a:t>
            </a:r>
            <a:r>
              <a:rPr lang="en-US" sz="3400" dirty="0" smtClean="0"/>
              <a:t> </a:t>
            </a:r>
            <a:r>
              <a:rPr lang="en-US" sz="3400" dirty="0" err="1" smtClean="0"/>
              <a:t>arasındaki</a:t>
            </a:r>
            <a:r>
              <a:rPr lang="en-US" sz="3400" dirty="0" smtClean="0"/>
              <a:t> </a:t>
            </a:r>
            <a:r>
              <a:rPr lang="en-US" sz="3400" dirty="0" err="1" smtClean="0"/>
              <a:t>sıcaklık</a:t>
            </a:r>
            <a:r>
              <a:rPr lang="en-US" sz="3400" dirty="0" smtClean="0"/>
              <a:t> </a:t>
            </a:r>
            <a:r>
              <a:rPr lang="en-US" sz="3400" dirty="0" err="1" smtClean="0"/>
              <a:t>farkı</a:t>
            </a:r>
            <a:endParaRPr lang="en-US" sz="3400" dirty="0" smtClean="0"/>
          </a:p>
          <a:p>
            <a:pPr>
              <a:buFont typeface="Wingdings" panose="05000000000000000000" pitchFamily="2" charset="2"/>
              <a:buChar char="§"/>
            </a:pPr>
            <a:r>
              <a:rPr lang="en-US" sz="3400" dirty="0" err="1" smtClean="0"/>
              <a:t>Süt</a:t>
            </a:r>
            <a:r>
              <a:rPr lang="en-US" sz="3400" dirty="0" smtClean="0"/>
              <a:t> </a:t>
            </a:r>
            <a:r>
              <a:rPr lang="en-US" sz="3400" dirty="0" err="1" smtClean="0"/>
              <a:t>kalitesi</a:t>
            </a:r>
            <a:endParaRPr lang="tr-TR" sz="3400" dirty="0" smtClean="0"/>
          </a:p>
          <a:p>
            <a:pPr>
              <a:buFont typeface="Wingdings" panose="05000000000000000000" pitchFamily="2" charset="2"/>
              <a:buChar char="§"/>
            </a:pPr>
            <a:r>
              <a:rPr lang="en-US" sz="3400" dirty="0" err="1" smtClean="0"/>
              <a:t>Üründeki</a:t>
            </a:r>
            <a:r>
              <a:rPr lang="en-US" sz="3400" dirty="0" smtClean="0"/>
              <a:t> </a:t>
            </a:r>
            <a:r>
              <a:rPr lang="en-US" sz="3400" dirty="0" err="1" smtClean="0"/>
              <a:t>hava</a:t>
            </a:r>
            <a:r>
              <a:rPr lang="en-US" sz="3400" dirty="0" smtClean="0"/>
              <a:t> </a:t>
            </a:r>
            <a:r>
              <a:rPr lang="en-US" sz="3400" dirty="0" err="1" smtClean="0"/>
              <a:t>miktarı</a:t>
            </a:r>
            <a:endParaRPr lang="en-US" sz="3400" dirty="0" smtClean="0"/>
          </a:p>
          <a:p>
            <a:pPr>
              <a:buFont typeface="Wingdings" panose="05000000000000000000" pitchFamily="2" charset="2"/>
              <a:buChar char="§"/>
            </a:pPr>
            <a:r>
              <a:rPr lang="en-US" sz="3400" dirty="0" err="1" smtClean="0"/>
              <a:t>Isıtma</a:t>
            </a:r>
            <a:r>
              <a:rPr lang="en-US" sz="3400" dirty="0" smtClean="0"/>
              <a:t> </a:t>
            </a:r>
            <a:r>
              <a:rPr lang="en-US" sz="3400" dirty="0" err="1" smtClean="0"/>
              <a:t>bölümündeki</a:t>
            </a:r>
            <a:r>
              <a:rPr lang="en-US" sz="3400" dirty="0" smtClean="0"/>
              <a:t> </a:t>
            </a:r>
            <a:r>
              <a:rPr lang="en-US" sz="3400" dirty="0" err="1" smtClean="0"/>
              <a:t>basınç</a:t>
            </a:r>
            <a:r>
              <a:rPr lang="en-US" sz="3400" dirty="0" smtClean="0"/>
              <a:t> </a:t>
            </a:r>
            <a:r>
              <a:rPr lang="en-US" sz="3400" dirty="0" err="1" smtClean="0"/>
              <a:t>koşulları</a:t>
            </a:r>
            <a:endParaRPr lang="en-US" sz="3400" dirty="0" smtClean="0"/>
          </a:p>
          <a:p>
            <a:endParaRPr lang="en-US" sz="3400" dirty="0" smtClean="0"/>
          </a:p>
          <a:p>
            <a:r>
              <a:rPr lang="en-US" sz="3400" dirty="0" err="1" smtClean="0"/>
              <a:t>Üründeki</a:t>
            </a:r>
            <a:r>
              <a:rPr lang="en-US" sz="3400" dirty="0" smtClean="0"/>
              <a:t> </a:t>
            </a:r>
            <a:r>
              <a:rPr lang="en-US" sz="3400" dirty="0" err="1" smtClean="0"/>
              <a:t>havanın</a:t>
            </a:r>
            <a:r>
              <a:rPr lang="en-US" sz="3400" dirty="0" smtClean="0"/>
              <a:t> </a:t>
            </a:r>
            <a:r>
              <a:rPr lang="en-US" sz="3400" dirty="0" err="1" smtClean="0"/>
              <a:t>olabildiğince</a:t>
            </a:r>
            <a:r>
              <a:rPr lang="en-US" sz="3400" dirty="0" smtClean="0"/>
              <a:t> </a:t>
            </a:r>
            <a:r>
              <a:rPr lang="en-US" sz="3400" dirty="0" err="1" smtClean="0"/>
              <a:t>düşük</a:t>
            </a:r>
            <a:r>
              <a:rPr lang="en-US" sz="3400" dirty="0" smtClean="0"/>
              <a:t> </a:t>
            </a:r>
            <a:r>
              <a:rPr lang="en-US" sz="3400" dirty="0" err="1" smtClean="0"/>
              <a:t>düzeyde</a:t>
            </a:r>
            <a:r>
              <a:rPr lang="en-US" sz="3400" dirty="0" smtClean="0"/>
              <a:t> </a:t>
            </a:r>
            <a:r>
              <a:rPr lang="en-US" sz="3400" dirty="0" err="1" smtClean="0"/>
              <a:t>tutulması</a:t>
            </a:r>
            <a:r>
              <a:rPr lang="en-US" sz="3400" dirty="0" smtClean="0"/>
              <a:t> </a:t>
            </a:r>
            <a:r>
              <a:rPr lang="en-US" sz="3400" dirty="0" err="1" smtClean="0"/>
              <a:t>önemli</a:t>
            </a:r>
            <a:r>
              <a:rPr lang="en-US" sz="3400" dirty="0" smtClean="0"/>
              <a:t> </a:t>
            </a:r>
            <a:r>
              <a:rPr lang="en-US" sz="3400" dirty="0" err="1" smtClean="0"/>
              <a:t>bir</a:t>
            </a:r>
            <a:r>
              <a:rPr lang="en-US" sz="3400" dirty="0" smtClean="0"/>
              <a:t> </a:t>
            </a:r>
            <a:r>
              <a:rPr lang="en-US" sz="3400" dirty="0" err="1" smtClean="0"/>
              <a:t>noktadır</a:t>
            </a:r>
            <a:r>
              <a:rPr lang="en-US" sz="3400" dirty="0" smtClean="0"/>
              <a:t>. </a:t>
            </a:r>
            <a:r>
              <a:rPr lang="en-US" sz="3400" dirty="0" err="1" smtClean="0"/>
              <a:t>Üründe</a:t>
            </a:r>
            <a:r>
              <a:rPr lang="en-US" sz="3400" dirty="0" smtClean="0"/>
              <a:t> </a:t>
            </a:r>
            <a:r>
              <a:rPr lang="en-US" sz="3400" dirty="0" err="1" smtClean="0"/>
              <a:t>aşırı</a:t>
            </a:r>
            <a:r>
              <a:rPr lang="en-US" sz="3400" dirty="0" smtClean="0"/>
              <a:t> </a:t>
            </a:r>
            <a:r>
              <a:rPr lang="en-US" sz="3400" dirty="0" err="1" smtClean="0"/>
              <a:t>düzeyde</a:t>
            </a:r>
            <a:r>
              <a:rPr lang="en-US" sz="3400" dirty="0" smtClean="0"/>
              <a:t> </a:t>
            </a:r>
            <a:r>
              <a:rPr lang="en-US" sz="3400" dirty="0" err="1" smtClean="0"/>
              <a:t>hava</a:t>
            </a:r>
            <a:r>
              <a:rPr lang="en-US" sz="3400" dirty="0" smtClean="0"/>
              <a:t> </a:t>
            </a:r>
            <a:r>
              <a:rPr lang="en-US" sz="3400" dirty="0" err="1" smtClean="0"/>
              <a:t>bulunması</a:t>
            </a:r>
            <a:r>
              <a:rPr lang="en-US" sz="3400" dirty="0" smtClean="0"/>
              <a:t> </a:t>
            </a:r>
            <a:r>
              <a:rPr lang="en-US" sz="3400" dirty="0" err="1" smtClean="0"/>
              <a:t>kirliliğin</a:t>
            </a:r>
            <a:r>
              <a:rPr lang="en-US" sz="3400" dirty="0" smtClean="0"/>
              <a:t> </a:t>
            </a:r>
            <a:r>
              <a:rPr lang="en-US" sz="3400" dirty="0" err="1" smtClean="0"/>
              <a:t>artmasına</a:t>
            </a:r>
            <a:r>
              <a:rPr lang="en-US" sz="3400" dirty="0" smtClean="0"/>
              <a:t> </a:t>
            </a:r>
            <a:r>
              <a:rPr lang="en-US" sz="3400" dirty="0" err="1" smtClean="0"/>
              <a:t>büyük</a:t>
            </a:r>
            <a:r>
              <a:rPr lang="en-US" sz="3400" dirty="0" smtClean="0"/>
              <a:t> </a:t>
            </a:r>
            <a:r>
              <a:rPr lang="en-US" sz="3400" dirty="0" err="1" smtClean="0"/>
              <a:t>ölçüde</a:t>
            </a:r>
            <a:r>
              <a:rPr lang="en-US" sz="3400" dirty="0" smtClean="0"/>
              <a:t> </a:t>
            </a:r>
            <a:r>
              <a:rPr lang="en-US" sz="3400" dirty="0" err="1" smtClean="0"/>
              <a:t>katkıda</a:t>
            </a:r>
            <a:r>
              <a:rPr lang="en-US" sz="3400" dirty="0" smtClean="0"/>
              <a:t> </a:t>
            </a:r>
            <a:r>
              <a:rPr lang="en-US" sz="3400" dirty="0" err="1" smtClean="0"/>
              <a:t>bulunur</a:t>
            </a:r>
            <a:r>
              <a:rPr lang="en-US" sz="3400" dirty="0" smtClean="0"/>
              <a:t>. </a:t>
            </a:r>
            <a:endParaRPr lang="tr-TR" sz="3400" dirty="0" smtClean="0"/>
          </a:p>
          <a:p>
            <a:r>
              <a:rPr lang="en-US" sz="3400" dirty="0" err="1" smtClean="0"/>
              <a:t>Bazı</a:t>
            </a:r>
            <a:r>
              <a:rPr lang="en-US" sz="3400" dirty="0" smtClean="0"/>
              <a:t> </a:t>
            </a:r>
            <a:r>
              <a:rPr lang="en-US" sz="3400" dirty="0" err="1" smtClean="0"/>
              <a:t>koşullarda</a:t>
            </a:r>
            <a:r>
              <a:rPr lang="en-US" sz="3400" dirty="0" smtClean="0"/>
              <a:t>, </a:t>
            </a:r>
            <a:r>
              <a:rPr lang="en-US" sz="3400" dirty="0" err="1" smtClean="0"/>
              <a:t>plakalı</a:t>
            </a:r>
            <a:r>
              <a:rPr lang="en-US" sz="3400" dirty="0" smtClean="0"/>
              <a:t> </a:t>
            </a:r>
            <a:r>
              <a:rPr lang="en-US" sz="3400" dirty="0" err="1" smtClean="0"/>
              <a:t>ısı</a:t>
            </a:r>
            <a:r>
              <a:rPr lang="en-US" sz="3400" dirty="0" smtClean="0"/>
              <a:t> </a:t>
            </a:r>
            <a:r>
              <a:rPr lang="en-US" sz="3400" dirty="0" err="1" smtClean="0"/>
              <a:t>değiştiricinin</a:t>
            </a:r>
            <a:r>
              <a:rPr lang="en-US" sz="3400" dirty="0" smtClean="0"/>
              <a:t> </a:t>
            </a:r>
            <a:r>
              <a:rPr lang="en-US" sz="3400" dirty="0" err="1" smtClean="0"/>
              <a:t>rejeneratif</a:t>
            </a:r>
            <a:r>
              <a:rPr lang="en-US" sz="3400" dirty="0" smtClean="0"/>
              <a:t> </a:t>
            </a:r>
            <a:r>
              <a:rPr lang="en-US" sz="3400" dirty="0" err="1" smtClean="0"/>
              <a:t>bölümünde</a:t>
            </a:r>
            <a:r>
              <a:rPr lang="en-US" sz="3400" dirty="0" smtClean="0"/>
              <a:t>, </a:t>
            </a:r>
            <a:r>
              <a:rPr lang="en-US" sz="3400" dirty="0" err="1" smtClean="0"/>
              <a:t>pastörize</a:t>
            </a:r>
            <a:r>
              <a:rPr lang="en-US" sz="3400" dirty="0" smtClean="0"/>
              <a:t> </a:t>
            </a:r>
            <a:r>
              <a:rPr lang="en-US" sz="3400" dirty="0" err="1" smtClean="0"/>
              <a:t>sütün</a:t>
            </a:r>
            <a:r>
              <a:rPr lang="en-US" sz="3400" dirty="0" smtClean="0"/>
              <a:t> </a:t>
            </a:r>
            <a:r>
              <a:rPr lang="en-US" sz="3400" dirty="0" err="1" smtClean="0"/>
              <a:t>geçiş</a:t>
            </a:r>
            <a:r>
              <a:rPr lang="en-US" sz="3400" dirty="0" smtClean="0"/>
              <a:t> </a:t>
            </a:r>
            <a:r>
              <a:rPr lang="en-US" sz="3400" dirty="0" err="1" smtClean="0"/>
              <a:t>yaptığı</a:t>
            </a:r>
            <a:r>
              <a:rPr lang="en-US" sz="3400" dirty="0" smtClean="0"/>
              <a:t> </a:t>
            </a:r>
            <a:r>
              <a:rPr lang="en-US" sz="3400" dirty="0" err="1" smtClean="0"/>
              <a:t>kısmında</a:t>
            </a:r>
            <a:r>
              <a:rPr lang="en-US" sz="3400" dirty="0" smtClean="0"/>
              <a:t> </a:t>
            </a:r>
            <a:r>
              <a:rPr lang="en-US" sz="3400" dirty="0" err="1" smtClean="0"/>
              <a:t>mikroorganizmaların</a:t>
            </a:r>
            <a:r>
              <a:rPr lang="en-US" sz="3400" dirty="0" smtClean="0"/>
              <a:t> </a:t>
            </a:r>
            <a:r>
              <a:rPr lang="en-US" sz="3400" dirty="0" err="1" smtClean="0"/>
              <a:t>gelişimi</a:t>
            </a:r>
            <a:r>
              <a:rPr lang="en-US" sz="3400" dirty="0" smtClean="0"/>
              <a:t> de </a:t>
            </a:r>
            <a:r>
              <a:rPr lang="en-US" sz="3400" dirty="0" err="1" smtClean="0"/>
              <a:t>çalışma</a:t>
            </a:r>
            <a:r>
              <a:rPr lang="en-US" sz="3400" dirty="0" smtClean="0"/>
              <a:t> </a:t>
            </a:r>
            <a:r>
              <a:rPr lang="en-US" sz="3400" dirty="0" err="1" smtClean="0"/>
              <a:t>süresini</a:t>
            </a:r>
            <a:r>
              <a:rPr lang="en-US" sz="3400" dirty="0" smtClean="0"/>
              <a:t> </a:t>
            </a:r>
            <a:r>
              <a:rPr lang="en-US" sz="3400" dirty="0" err="1" smtClean="0"/>
              <a:t>kısıtlayıcı</a:t>
            </a:r>
            <a:r>
              <a:rPr lang="en-US" sz="3400" dirty="0" smtClean="0"/>
              <a:t> </a:t>
            </a:r>
            <a:r>
              <a:rPr lang="en-US" sz="3400" dirty="0" err="1" smtClean="0"/>
              <a:t>olabilir</a:t>
            </a:r>
            <a:r>
              <a:rPr lang="en-US" sz="3400" dirty="0" smtClean="0"/>
              <a:t>. </a:t>
            </a:r>
            <a:endParaRPr lang="en-US" sz="3400" dirty="0"/>
          </a:p>
        </p:txBody>
      </p:sp>
    </p:spTree>
    <p:extLst>
      <p:ext uri="{BB962C8B-B14F-4D97-AF65-F5344CB8AC3E}">
        <p14:creationId xmlns:p14="http://schemas.microsoft.com/office/powerpoint/2010/main" val="432872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0000"/>
                </a:solidFill>
              </a:rPr>
              <a:t>Isı Değiştirici Tipleri</a:t>
            </a: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r>
              <a:rPr lang="tr-TR" dirty="0"/>
              <a:t>B</a:t>
            </a:r>
            <a:r>
              <a:rPr lang="tr-TR" dirty="0" smtClean="0"/>
              <a:t>aşlıca </a:t>
            </a:r>
            <a:r>
              <a:rPr lang="tr-TR" dirty="0"/>
              <a:t>üç tip ısı değiştirici </a:t>
            </a:r>
            <a:r>
              <a:rPr lang="tr-TR" dirty="0" smtClean="0"/>
              <a:t>kullanılmaktadır</a:t>
            </a:r>
            <a:r>
              <a:rPr lang="tr-TR" dirty="0"/>
              <a:t>:</a:t>
            </a:r>
          </a:p>
          <a:p>
            <a:pPr marL="0" indent="0">
              <a:buNone/>
            </a:pPr>
            <a:r>
              <a:rPr lang="tr-TR" dirty="0"/>
              <a:t> </a:t>
            </a:r>
          </a:p>
          <a:p>
            <a:pPr lvl="0">
              <a:buFont typeface="Wingdings" charset="2"/>
              <a:buChar char="Ø"/>
            </a:pPr>
            <a:r>
              <a:rPr lang="tr-TR" dirty="0"/>
              <a:t>Plakalı ısı değiştirici</a:t>
            </a:r>
          </a:p>
          <a:p>
            <a:pPr lvl="0">
              <a:buFont typeface="Wingdings" charset="2"/>
              <a:buChar char="Ø"/>
            </a:pPr>
            <a:r>
              <a:rPr lang="tr-TR" dirty="0"/>
              <a:t>Borulu ısı değiştirici</a:t>
            </a:r>
          </a:p>
          <a:p>
            <a:pPr lvl="0">
              <a:buFont typeface="Wingdings" charset="2"/>
              <a:buChar char="Ø"/>
            </a:pPr>
            <a:r>
              <a:rPr lang="tr-TR" dirty="0"/>
              <a:t>Yüzey sıyırmalı ısı değiştirici</a:t>
            </a:r>
          </a:p>
          <a:p>
            <a:endParaRPr lang="tr-TR" dirty="0"/>
          </a:p>
        </p:txBody>
      </p:sp>
    </p:spTree>
    <p:extLst>
      <p:ext uri="{BB962C8B-B14F-4D97-AF65-F5344CB8AC3E}">
        <p14:creationId xmlns:p14="http://schemas.microsoft.com/office/powerpoint/2010/main" val="1851675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Plakalı ısı değiştirici</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838200" y="1439259"/>
            <a:ext cx="10515600" cy="4351338"/>
          </a:xfrm>
        </p:spPr>
        <p:txBody>
          <a:bodyPr/>
          <a:lstStyle/>
          <a:p>
            <a:pPr marL="0" indent="0">
              <a:buNone/>
            </a:pPr>
            <a:r>
              <a:rPr lang="tr-TR" dirty="0" smtClean="0"/>
              <a:t>Süt </a:t>
            </a:r>
            <a:r>
              <a:rPr lang="tr-TR" dirty="0"/>
              <a:t>ürünlerine uygulanan ısıl işlemlerin çoğu plakalı ısı değiştiricilerde gerçekleştirilir. Plakalı ısı değiştirici, bir çerçeve içine sıkıştırılmış paslanmaz çelik plakalar paketinden </a:t>
            </a:r>
            <a:r>
              <a:rPr lang="tr-TR" dirty="0" smtClean="0"/>
              <a:t>oluşur </a:t>
            </a:r>
            <a:endParaRPr lang="tr-TR" dirty="0"/>
          </a:p>
          <a:p>
            <a:pPr marL="0" indent="0">
              <a:buNone/>
            </a:pPr>
            <a:r>
              <a:rPr lang="tr-TR" dirty="0" smtClean="0"/>
              <a:t> </a:t>
            </a:r>
            <a:endParaRPr lang="tr-TR" dirty="0"/>
          </a:p>
          <a:p>
            <a:r>
              <a:rPr lang="tr-TR" dirty="0"/>
              <a:t>Plakalar çerçevedeki taşıyıcı kol üzerinde ileri-geri hareket ettirilebilir. Bu şekilde birleştirme, temizleme ve contaları değiştirme işlemleri kolaylıkla yürütülebilir. </a:t>
            </a:r>
          </a:p>
        </p:txBody>
      </p:sp>
      <p:pic>
        <p:nvPicPr>
          <p:cNvPr id="5" name="Resim 4"/>
          <p:cNvPicPr>
            <a:picLocks noChangeAspect="1"/>
          </p:cNvPicPr>
          <p:nvPr/>
        </p:nvPicPr>
        <p:blipFill>
          <a:blip r:embed="rId2"/>
          <a:stretch>
            <a:fillRect/>
          </a:stretch>
        </p:blipFill>
        <p:spPr>
          <a:xfrm>
            <a:off x="7096259" y="2277544"/>
            <a:ext cx="3979751" cy="4587187"/>
          </a:xfrm>
          <a:prstGeom prst="rect">
            <a:avLst/>
          </a:prstGeom>
        </p:spPr>
      </p:pic>
    </p:spTree>
    <p:extLst>
      <p:ext uri="{BB962C8B-B14F-4D97-AF65-F5344CB8AC3E}">
        <p14:creationId xmlns:p14="http://schemas.microsoft.com/office/powerpoint/2010/main" val="912412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6379" y="653647"/>
            <a:ext cx="10881575" cy="5438059"/>
          </a:xfrm>
        </p:spPr>
        <p:txBody>
          <a:bodyPr>
            <a:normAutofit fontScale="92500" lnSpcReduction="10000"/>
          </a:bodyPr>
          <a:lstStyle/>
          <a:p>
            <a:pPr marL="0" indent="0">
              <a:buNone/>
            </a:pPr>
            <a:r>
              <a:rPr lang="tr-TR" dirty="0"/>
              <a:t>Çerçevedeki plaka paketleri işlevlerine göre üç bölüme ayrılır:</a:t>
            </a:r>
          </a:p>
          <a:p>
            <a:endParaRPr lang="tr-TR" dirty="0" smtClean="0"/>
          </a:p>
          <a:p>
            <a:pPr marL="0" indent="0">
              <a:buNone/>
            </a:pPr>
            <a:r>
              <a:rPr lang="tr-TR" dirty="0" smtClean="0"/>
              <a:t>a.  	</a:t>
            </a:r>
            <a:r>
              <a:rPr lang="tr-TR" dirty="0" err="1" smtClean="0">
                <a:solidFill>
                  <a:srgbClr val="FF0000"/>
                </a:solidFill>
              </a:rPr>
              <a:t>Rejenerasyon</a:t>
            </a:r>
            <a:r>
              <a:rPr lang="tr-TR" dirty="0" smtClean="0">
                <a:solidFill>
                  <a:srgbClr val="FF0000"/>
                </a:solidFill>
              </a:rPr>
              <a:t> </a:t>
            </a:r>
            <a:r>
              <a:rPr lang="tr-TR" dirty="0">
                <a:solidFill>
                  <a:srgbClr val="FF0000"/>
                </a:solidFill>
              </a:rPr>
              <a:t>bölümü: </a:t>
            </a:r>
            <a:r>
              <a:rPr lang="tr-TR" dirty="0"/>
              <a:t>Çiğ sütün, ısıtma bölümünden gelen pastörize sütle ısıtıldığı bölümdür. Birçok </a:t>
            </a:r>
            <a:r>
              <a:rPr lang="tr-TR" dirty="0" err="1"/>
              <a:t>pastörizatörde</a:t>
            </a:r>
            <a:r>
              <a:rPr lang="tr-TR" dirty="0"/>
              <a:t> </a:t>
            </a:r>
            <a:r>
              <a:rPr lang="tr-TR" dirty="0" err="1"/>
              <a:t>rejenerasyon</a:t>
            </a:r>
            <a:r>
              <a:rPr lang="tr-TR" dirty="0"/>
              <a:t> bölümü iki kademelidir. Süt birinci kademeden yaklaşık 45°C’de </a:t>
            </a:r>
            <a:r>
              <a:rPr lang="tr-TR" dirty="0" err="1"/>
              <a:t>separatöre</a:t>
            </a:r>
            <a:r>
              <a:rPr lang="tr-TR" dirty="0"/>
              <a:t>, ikinci kademeden de </a:t>
            </a:r>
            <a:r>
              <a:rPr lang="tr-TR" dirty="0" err="1"/>
              <a:t>homojenizatöre</a:t>
            </a:r>
            <a:r>
              <a:rPr lang="tr-TR" dirty="0"/>
              <a:t> gider.</a:t>
            </a:r>
          </a:p>
          <a:p>
            <a:endParaRPr lang="tr-TR" dirty="0"/>
          </a:p>
          <a:p>
            <a:pPr marL="0" indent="0">
              <a:buNone/>
            </a:pPr>
            <a:r>
              <a:rPr lang="tr-TR" dirty="0"/>
              <a:t>b.	</a:t>
            </a:r>
            <a:r>
              <a:rPr lang="tr-TR" dirty="0">
                <a:solidFill>
                  <a:srgbClr val="FF0000"/>
                </a:solidFill>
              </a:rPr>
              <a:t>Isıtma bölümü:</a:t>
            </a:r>
            <a:r>
              <a:rPr lang="tr-TR" dirty="0"/>
              <a:t> Ön ısıtması yapılan sütün sıcaklığının sıcak su ya da vakumlu buhar yardımıyla pastörizasyon derecesine çıkarıldığı bölümdür. </a:t>
            </a:r>
          </a:p>
          <a:p>
            <a:endParaRPr lang="tr-TR" dirty="0"/>
          </a:p>
          <a:p>
            <a:pPr marL="0" indent="0">
              <a:buNone/>
            </a:pPr>
            <a:r>
              <a:rPr lang="tr-TR" dirty="0"/>
              <a:t>c.	</a:t>
            </a:r>
            <a:r>
              <a:rPr lang="tr-TR" dirty="0">
                <a:solidFill>
                  <a:srgbClr val="FF0000"/>
                </a:solidFill>
              </a:rPr>
              <a:t>Soğutma bölümü: </a:t>
            </a:r>
            <a:r>
              <a:rPr lang="tr-TR" dirty="0"/>
              <a:t>İstenen çıkış sıcaklığına göre değişmek üzere sütün soğuk su, buzlu su, salamura ya da alkol (</a:t>
            </a:r>
            <a:r>
              <a:rPr lang="tr-TR" dirty="0" err="1"/>
              <a:t>propil</a:t>
            </a:r>
            <a:r>
              <a:rPr lang="tr-TR" dirty="0"/>
              <a:t> glikol) yardımıyla soğutulduğu bölümdür. </a:t>
            </a:r>
          </a:p>
          <a:p>
            <a:endParaRPr lang="tr-TR" dirty="0"/>
          </a:p>
        </p:txBody>
      </p:sp>
    </p:spTree>
    <p:extLst>
      <p:ext uri="{BB962C8B-B14F-4D97-AF65-F5344CB8AC3E}">
        <p14:creationId xmlns:p14="http://schemas.microsoft.com/office/powerpoint/2010/main" val="735279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3349" y="576373"/>
            <a:ext cx="7661857" cy="5579728"/>
          </a:xfrm>
        </p:spPr>
        <p:txBody>
          <a:bodyPr>
            <a:normAutofit fontScale="92500" lnSpcReduction="10000"/>
          </a:bodyPr>
          <a:lstStyle/>
          <a:p>
            <a:r>
              <a:rPr lang="tr-TR" dirty="0"/>
              <a:t>Paslanmaz çelikten yapılan plakaların kalınlığı 0.5-1.25 mm arasında değişir</a:t>
            </a:r>
            <a:r>
              <a:rPr lang="tr-TR" dirty="0" smtClean="0"/>
              <a:t>.</a:t>
            </a:r>
          </a:p>
          <a:p>
            <a:r>
              <a:rPr lang="tr-TR" dirty="0" smtClean="0"/>
              <a:t> </a:t>
            </a:r>
            <a:r>
              <a:rPr lang="tr-TR" dirty="0"/>
              <a:t>Plakaların yüzeyleri </a:t>
            </a:r>
            <a:r>
              <a:rPr lang="tr-TR" dirty="0" err="1"/>
              <a:t>türbülent</a:t>
            </a:r>
            <a:r>
              <a:rPr lang="tr-TR" dirty="0"/>
              <a:t> bir akış yaratmak ve böylece optimum düzeyde ısı iletimi sağlamak amacıyla oluklu biçimde yapılmıştır. </a:t>
            </a:r>
            <a:endParaRPr lang="tr-TR" dirty="0" smtClean="0"/>
          </a:p>
          <a:p>
            <a:r>
              <a:rPr lang="tr-TR" dirty="0" smtClean="0"/>
              <a:t>Oluklar </a:t>
            </a:r>
            <a:r>
              <a:rPr lang="tr-TR" dirty="0"/>
              <a:t>üzerindeki destek noktaları plakaların belirli bir aralıkla ardı ardına dizilmesine yardımcı olur, aynı zamanda plakalar arasında sıvı akış kanallarının oluşmasını sağlar. Plakalar arasındaki açıklık 3-6 mm arasında değişebilir. </a:t>
            </a:r>
          </a:p>
          <a:p>
            <a:r>
              <a:rPr lang="tr-TR" dirty="0"/>
              <a:t>Plakalar arasından ve deliklerden olabilecek sızıntıları engellemek için plakaların kenarlarında ve köşe deliklerinin çevresinde contalar bulunur. Özel lastikten yapılmış olan bu contalar ön-şekillendirmeli bir biçimdedir. Contalar kanalların sınırlarını oluşturur. </a:t>
            </a:r>
          </a:p>
          <a:p>
            <a:endParaRPr lang="tr-TR" dirty="0"/>
          </a:p>
        </p:txBody>
      </p:sp>
      <p:pic>
        <p:nvPicPr>
          <p:cNvPr id="4" name="Resim 3"/>
          <p:cNvPicPr>
            <a:picLocks noChangeAspect="1"/>
          </p:cNvPicPr>
          <p:nvPr/>
        </p:nvPicPr>
        <p:blipFill>
          <a:blip r:embed="rId2"/>
          <a:stretch>
            <a:fillRect/>
          </a:stretch>
        </p:blipFill>
        <p:spPr>
          <a:xfrm>
            <a:off x="8559978" y="1342891"/>
            <a:ext cx="3632021" cy="4186382"/>
          </a:xfrm>
          <a:prstGeom prst="rect">
            <a:avLst/>
          </a:prstGeom>
        </p:spPr>
      </p:pic>
    </p:spTree>
    <p:extLst>
      <p:ext uri="{BB962C8B-B14F-4D97-AF65-F5344CB8AC3E}">
        <p14:creationId xmlns:p14="http://schemas.microsoft.com/office/powerpoint/2010/main" val="593325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1834" y="743800"/>
            <a:ext cx="7206623" cy="5657000"/>
          </a:xfrm>
        </p:spPr>
        <p:txBody>
          <a:bodyPr>
            <a:normAutofit lnSpcReduction="10000"/>
          </a:bodyPr>
          <a:lstStyle/>
          <a:p>
            <a:r>
              <a:rPr lang="tr-TR" dirty="0"/>
              <a:t> </a:t>
            </a:r>
            <a:r>
              <a:rPr lang="tr-TR" sz="2400" dirty="0"/>
              <a:t>Sıvılar kanallara plakaların köşelerindeki deliklerden girer ve çıkarlar. </a:t>
            </a:r>
            <a:endParaRPr lang="tr-TR" sz="2400" dirty="0" smtClean="0"/>
          </a:p>
          <a:p>
            <a:r>
              <a:rPr lang="tr-TR" sz="2400" dirty="0" smtClean="0"/>
              <a:t>Köşe </a:t>
            </a:r>
            <a:r>
              <a:rPr lang="tr-TR" sz="2400" dirty="0"/>
              <a:t>geçişleri, sıvıların plaka paketindeki kanallardan birer atlayarak akacağı şekilde düzenlenmiştir. </a:t>
            </a:r>
            <a:endParaRPr lang="tr-TR" sz="2400" dirty="0" smtClean="0"/>
          </a:p>
          <a:p>
            <a:r>
              <a:rPr lang="tr-TR" sz="2400" dirty="0" smtClean="0"/>
              <a:t>Sonuçta</a:t>
            </a:r>
            <a:r>
              <a:rPr lang="tr-TR" sz="2400" dirty="0"/>
              <a:t>, plakanın iki tarafında birbirine zıt yönlerde ürün ve yardımcı ortam (ısıtma ve soğutma) geçişi gerçekleşmiş olur. </a:t>
            </a:r>
          </a:p>
          <a:p>
            <a:r>
              <a:rPr lang="tr-TR" sz="2400" dirty="0"/>
              <a:t>Etkili bir ısı iletimi için, plakalar arasındaki kanallar olabildiğince dar olmalıdır. </a:t>
            </a:r>
            <a:endParaRPr lang="tr-TR" sz="2400" dirty="0" smtClean="0"/>
          </a:p>
          <a:p>
            <a:r>
              <a:rPr lang="tr-TR" sz="2400" dirty="0" smtClean="0"/>
              <a:t>Fakat</a:t>
            </a:r>
            <a:r>
              <a:rPr lang="tr-TR" sz="2400" dirty="0"/>
              <a:t>, fazla miktardaki sıvının bu dar kanallardan geçişi, akış hızında bir artışa ve basıncın daha da azalmasına yol açabilir. </a:t>
            </a:r>
            <a:endParaRPr lang="tr-TR" sz="2400" dirty="0" smtClean="0"/>
          </a:p>
          <a:p>
            <a:r>
              <a:rPr lang="tr-TR" sz="2400" dirty="0" smtClean="0"/>
              <a:t>İstenmeyen </a:t>
            </a:r>
            <a:r>
              <a:rPr lang="tr-TR" sz="2400" dirty="0"/>
              <a:t>bu iki durumu önlemek amacıyla ürünün ısı değiştiriciden geçişi birkaç paralel akışa bölünerek gerçekleştirilebilir.</a:t>
            </a:r>
            <a:r>
              <a:rPr lang="tr-TR" sz="2400" dirty="0"/>
              <a:t> </a:t>
            </a:r>
          </a:p>
          <a:p>
            <a:endParaRPr lang="tr-TR" dirty="0"/>
          </a:p>
        </p:txBody>
      </p:sp>
      <p:pic>
        <p:nvPicPr>
          <p:cNvPr id="4" name="Resim 3"/>
          <p:cNvPicPr>
            <a:picLocks noChangeAspect="1"/>
          </p:cNvPicPr>
          <p:nvPr/>
        </p:nvPicPr>
        <p:blipFill>
          <a:blip r:embed="rId2"/>
          <a:stretch>
            <a:fillRect/>
          </a:stretch>
        </p:blipFill>
        <p:spPr>
          <a:xfrm>
            <a:off x="7658457" y="1348514"/>
            <a:ext cx="3713587" cy="4280398"/>
          </a:xfrm>
          <a:prstGeom prst="rect">
            <a:avLst/>
          </a:prstGeom>
        </p:spPr>
      </p:pic>
    </p:spTree>
    <p:extLst>
      <p:ext uri="{BB962C8B-B14F-4D97-AF65-F5344CB8AC3E}">
        <p14:creationId xmlns:p14="http://schemas.microsoft.com/office/powerpoint/2010/main" val="207270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smtClean="0">
                <a:solidFill>
                  <a:srgbClr val="FF0000"/>
                </a:solidFill>
              </a:rPr>
              <a:t>Isı İletim Teorileri</a:t>
            </a:r>
            <a:r>
              <a:rPr lang="en-US" sz="3200" dirty="0" smtClean="0">
                <a:solidFill>
                  <a:srgbClr val="FF0000"/>
                </a:solidFill>
              </a:rPr>
              <a:t/>
            </a:r>
            <a:br>
              <a:rPr lang="en-US" sz="3200" dirty="0" smtClean="0">
                <a:solidFill>
                  <a:srgbClr val="FF0000"/>
                </a:solidFill>
              </a:rPr>
            </a:br>
            <a:endParaRPr lang="en-US" sz="3200" dirty="0">
              <a:solidFill>
                <a:srgbClr val="FF0000"/>
              </a:solidFill>
            </a:endParaRPr>
          </a:p>
        </p:txBody>
      </p:sp>
      <p:sp>
        <p:nvSpPr>
          <p:cNvPr id="3" name="İçerik Yer Tutucusu 2"/>
          <p:cNvSpPr>
            <a:spLocks noGrp="1"/>
          </p:cNvSpPr>
          <p:nvPr>
            <p:ph idx="1"/>
          </p:nvPr>
        </p:nvSpPr>
        <p:spPr>
          <a:xfrm>
            <a:off x="838200" y="1074511"/>
            <a:ext cx="10896600" cy="5881460"/>
          </a:xfrm>
        </p:spPr>
        <p:txBody>
          <a:bodyPr>
            <a:normAutofit/>
          </a:bodyPr>
          <a:lstStyle/>
          <a:p>
            <a:pPr marL="0" indent="0">
              <a:buNone/>
            </a:pPr>
            <a:endParaRPr lang="en-US" dirty="0"/>
          </a:p>
          <a:p>
            <a:r>
              <a:rPr lang="tr-TR" dirty="0"/>
              <a:t>Isıyı bir maddeden diğerine iletmek için iki maddenin farklı sıcaklıklara sahip olması gerekir. Isı daima sıcak haldeki maddeden soğuk haldeki maddeye geçer. </a:t>
            </a:r>
            <a:endParaRPr lang="tr-TR" dirty="0" smtClean="0"/>
          </a:p>
          <a:p>
            <a:endParaRPr lang="tr-TR" dirty="0"/>
          </a:p>
          <a:p>
            <a:endParaRPr lang="tr-TR" dirty="0" smtClean="0"/>
          </a:p>
          <a:p>
            <a:endParaRPr lang="tr-TR" dirty="0"/>
          </a:p>
          <a:p>
            <a:endParaRPr lang="tr-TR" dirty="0" smtClean="0"/>
          </a:p>
          <a:p>
            <a:r>
              <a:rPr lang="tr-TR" dirty="0" smtClean="0"/>
              <a:t>İki </a:t>
            </a:r>
            <a:r>
              <a:rPr lang="tr-TR" dirty="0"/>
              <a:t>madde arasındaki sıcaklık farkı fazla olduğunda ısı akışı da hızlanır. Isının iletimi sırasında sıcaklık farkı giderek azalır ve iletim hızı yavaşlar, sıcaklıklar eşitlendiğinde ısı iletimi durur</a:t>
            </a:r>
            <a:r>
              <a:rPr lang="tr-TR" dirty="0" smtClean="0"/>
              <a:t>.</a:t>
            </a:r>
            <a:endParaRPr lang="en-US" dirty="0"/>
          </a:p>
          <a:p>
            <a:pPr marL="0" indent="0">
              <a:buNone/>
            </a:pPr>
            <a:endParaRPr lang="en-US" dirty="0"/>
          </a:p>
        </p:txBody>
      </p:sp>
      <p:pic>
        <p:nvPicPr>
          <p:cNvPr id="5" name="Resim 4"/>
          <p:cNvPicPr>
            <a:picLocks noChangeAspect="1"/>
          </p:cNvPicPr>
          <p:nvPr/>
        </p:nvPicPr>
        <p:blipFill rotWithShape="1">
          <a:blip r:embed="rId2"/>
          <a:srcRect l="8732" t="12440" r="7177" b="49602"/>
          <a:stretch/>
        </p:blipFill>
        <p:spPr>
          <a:xfrm>
            <a:off x="4321629" y="2400074"/>
            <a:ext cx="6476999" cy="2192782"/>
          </a:xfrm>
          <a:prstGeom prst="rect">
            <a:avLst/>
          </a:prstGeom>
        </p:spPr>
      </p:pic>
    </p:spTree>
    <p:extLst>
      <p:ext uri="{BB962C8B-B14F-4D97-AF65-F5344CB8AC3E}">
        <p14:creationId xmlns:p14="http://schemas.microsoft.com/office/powerpoint/2010/main" val="726351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5928" y="3580327"/>
            <a:ext cx="10515600" cy="4351338"/>
          </a:xfrm>
        </p:spPr>
        <p:txBody>
          <a:bodyPr/>
          <a:lstStyle/>
          <a:p>
            <a:pPr marL="0" indent="0">
              <a:buNone/>
            </a:pPr>
            <a:r>
              <a:rPr lang="tr-TR" dirty="0" smtClean="0"/>
              <a:t>Şekilde </a:t>
            </a:r>
            <a:r>
              <a:rPr lang="tr-TR" dirty="0"/>
              <a:t>mavi renkle gösterilen ürün ısı değiştirici bölmede yönünü 4 kez değiştiren iki paralel akışa bölünmüştür. </a:t>
            </a:r>
            <a:endParaRPr lang="tr-TR" dirty="0" smtClean="0"/>
          </a:p>
          <a:p>
            <a:pPr marL="0" indent="0">
              <a:buNone/>
            </a:pPr>
            <a:r>
              <a:rPr lang="tr-TR" dirty="0" smtClean="0"/>
              <a:t>Kırmızı </a:t>
            </a:r>
            <a:r>
              <a:rPr lang="tr-TR" dirty="0"/>
              <a:t>ile gösterilen ısıtma ortamı da yönünü 2 kez değiştiren 4 paralel akışa ayrılmıştır. </a:t>
            </a:r>
            <a:endParaRPr lang="tr-TR" dirty="0" smtClean="0"/>
          </a:p>
          <a:p>
            <a:pPr marL="0" indent="0">
              <a:buNone/>
            </a:pPr>
            <a:r>
              <a:rPr lang="tr-TR" dirty="0" smtClean="0"/>
              <a:t>Bu </a:t>
            </a:r>
            <a:r>
              <a:rPr lang="tr-TR" dirty="0"/>
              <a:t>kombinasyon 4 x 2 / 2 x 4 şeklinde gösterilir. İlk rakam değiştirdiği yön sayısını, ikinci rakam ise paralel akış sayısını belirtir. Bu tip bir gösterim şekline plakaların gruplandırılması adı verilmektedir.  </a:t>
            </a:r>
          </a:p>
          <a:p>
            <a:pPr marL="0" indent="0">
              <a:buNone/>
            </a:pPr>
            <a:endParaRPr lang="tr-TR" dirty="0"/>
          </a:p>
        </p:txBody>
      </p:sp>
      <p:pic>
        <p:nvPicPr>
          <p:cNvPr id="4" name="Resim 3"/>
          <p:cNvPicPr>
            <a:picLocks noChangeAspect="1"/>
          </p:cNvPicPr>
          <p:nvPr/>
        </p:nvPicPr>
        <p:blipFill>
          <a:blip r:embed="rId2"/>
          <a:stretch>
            <a:fillRect/>
          </a:stretch>
        </p:blipFill>
        <p:spPr>
          <a:xfrm>
            <a:off x="2089149" y="311955"/>
            <a:ext cx="7502660" cy="3062310"/>
          </a:xfrm>
          <a:prstGeom prst="rect">
            <a:avLst/>
          </a:prstGeom>
        </p:spPr>
      </p:pic>
    </p:spTree>
    <p:extLst>
      <p:ext uri="{BB962C8B-B14F-4D97-AF65-F5344CB8AC3E}">
        <p14:creationId xmlns:p14="http://schemas.microsoft.com/office/powerpoint/2010/main" val="1400102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FF0000"/>
                </a:solidFill>
              </a:rPr>
              <a:t>Borulu ısı </a:t>
            </a:r>
            <a:r>
              <a:rPr lang="tr-TR" b="1" dirty="0" smtClean="0">
                <a:solidFill>
                  <a:srgbClr val="FF0000"/>
                </a:solidFill>
              </a:rPr>
              <a:t>değiştiriciler</a:t>
            </a:r>
            <a:r>
              <a:rPr lang="tr-TR" b="1" dirty="0">
                <a:solidFill>
                  <a:srgbClr val="FF0000"/>
                </a:solidFill>
              </a:rPr>
              <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657894" y="1027906"/>
            <a:ext cx="10881575" cy="4754708"/>
          </a:xfrm>
        </p:spPr>
        <p:txBody>
          <a:bodyPr>
            <a:normAutofit fontScale="92500" lnSpcReduction="10000"/>
          </a:bodyPr>
          <a:lstStyle/>
          <a:p>
            <a:pPr marL="0" indent="0">
              <a:buNone/>
            </a:pPr>
            <a:endParaRPr lang="tr-TR" dirty="0"/>
          </a:p>
          <a:p>
            <a:r>
              <a:rPr lang="tr-TR" dirty="0"/>
              <a:t>Borulu ısı değiştiriciler plakalı olanların aksine, ürün kanalında değme noktalarına sahip değildir, bu nedenle, belirli bir partikül büyüklüğüne kadar olan ürünlerin işlenmesinde kullanılabilir. Maksimum partikül büyüklüğü borunun çapına göre değişebilir. </a:t>
            </a:r>
            <a:endParaRPr lang="tr-TR" dirty="0" smtClean="0"/>
          </a:p>
          <a:p>
            <a:r>
              <a:rPr lang="tr-TR" dirty="0" smtClean="0"/>
              <a:t>Isı </a:t>
            </a:r>
            <a:r>
              <a:rPr lang="tr-TR" dirty="0"/>
              <a:t>iletimi açısından, borulu ısı değiştiricilerin etkinliği plakalı olanlara göre daha azdır.   </a:t>
            </a:r>
          </a:p>
          <a:p>
            <a:pPr marL="0" indent="0">
              <a:buNone/>
            </a:pPr>
            <a:endParaRPr lang="tr-TR" dirty="0"/>
          </a:p>
          <a:p>
            <a:pPr marL="0" indent="0">
              <a:buNone/>
            </a:pPr>
            <a:r>
              <a:rPr lang="tr-TR" dirty="0" smtClean="0"/>
              <a:t>Borulu </a:t>
            </a:r>
            <a:r>
              <a:rPr lang="tr-TR" dirty="0"/>
              <a:t>ısı değiştiricilerin başlıca iki tipi vardır: </a:t>
            </a:r>
            <a:endParaRPr lang="tr-TR" dirty="0" smtClean="0"/>
          </a:p>
          <a:p>
            <a:pPr>
              <a:buFont typeface="Wingdings" charset="2"/>
              <a:buChar char="Ø"/>
            </a:pPr>
            <a:r>
              <a:rPr lang="tr-TR" dirty="0" err="1" smtClean="0"/>
              <a:t>konsentrik</a:t>
            </a:r>
            <a:r>
              <a:rPr lang="tr-TR" dirty="0" smtClean="0"/>
              <a:t> </a:t>
            </a:r>
            <a:r>
              <a:rPr lang="tr-TR" dirty="0"/>
              <a:t>borular ve </a:t>
            </a:r>
            <a:endParaRPr lang="tr-TR" dirty="0" smtClean="0"/>
          </a:p>
          <a:p>
            <a:pPr>
              <a:buFont typeface="Wingdings" charset="2"/>
              <a:buChar char="Ø"/>
            </a:pPr>
            <a:r>
              <a:rPr lang="tr-TR" dirty="0" smtClean="0"/>
              <a:t>kabuk-ve-boru </a:t>
            </a:r>
            <a:r>
              <a:rPr lang="tr-TR" dirty="0"/>
              <a:t>şeklinde ısı değiştiriciler.</a:t>
            </a:r>
          </a:p>
          <a:p>
            <a:endParaRPr lang="tr-TR" dirty="0"/>
          </a:p>
          <a:p>
            <a:endParaRPr lang="tr-TR" dirty="0"/>
          </a:p>
        </p:txBody>
      </p:sp>
    </p:spTree>
    <p:extLst>
      <p:ext uri="{BB962C8B-B14F-4D97-AF65-F5344CB8AC3E}">
        <p14:creationId xmlns:p14="http://schemas.microsoft.com/office/powerpoint/2010/main" val="652258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9411" y="550617"/>
            <a:ext cx="10515600" cy="4351338"/>
          </a:xfrm>
        </p:spPr>
        <p:txBody>
          <a:bodyPr>
            <a:normAutofit/>
          </a:bodyPr>
          <a:lstStyle/>
          <a:p>
            <a:r>
              <a:rPr lang="tr-TR" sz="2400" dirty="0" err="1"/>
              <a:t>Konsentrik</a:t>
            </a:r>
            <a:r>
              <a:rPr lang="tr-TR" sz="2400" dirty="0"/>
              <a:t> boru sistemleri, aralarında belirli bir boşluk bırakılarak iç içe geçirilmiş iki ya da üç paslanmaz çelik borudan oluşmaktadır. </a:t>
            </a:r>
            <a:endParaRPr lang="tr-TR" sz="2400" dirty="0" smtClean="0"/>
          </a:p>
          <a:p>
            <a:r>
              <a:rPr lang="tr-TR" sz="2400" dirty="0" smtClean="0"/>
              <a:t>Boruların </a:t>
            </a:r>
            <a:r>
              <a:rPr lang="tr-TR" sz="2400" dirty="0"/>
              <a:t>arasında bulunan spiral bir tel, boruların ortak bir merkeze sahip olmasını sağlamaktadır. Borular daha sonra, hijyenik ve mekanik bir koruma sağlanması için, bükülerek bir dış koruyucuya yerleştirilmektedir. </a:t>
            </a:r>
            <a:endParaRPr lang="tr-TR" sz="2400" dirty="0"/>
          </a:p>
        </p:txBody>
      </p:sp>
      <p:pic>
        <p:nvPicPr>
          <p:cNvPr id="4" name="Resim 3"/>
          <p:cNvPicPr>
            <a:picLocks noChangeAspect="1"/>
          </p:cNvPicPr>
          <p:nvPr/>
        </p:nvPicPr>
        <p:blipFill>
          <a:blip r:embed="rId2"/>
          <a:stretch>
            <a:fillRect/>
          </a:stretch>
        </p:blipFill>
        <p:spPr>
          <a:xfrm>
            <a:off x="3125630" y="2378557"/>
            <a:ext cx="4344116" cy="4388444"/>
          </a:xfrm>
          <a:prstGeom prst="rect">
            <a:avLst/>
          </a:prstGeom>
        </p:spPr>
      </p:pic>
    </p:spTree>
    <p:extLst>
      <p:ext uri="{BB962C8B-B14F-4D97-AF65-F5344CB8AC3E}">
        <p14:creationId xmlns:p14="http://schemas.microsoft.com/office/powerpoint/2010/main" val="1405407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5017" y="434707"/>
            <a:ext cx="10515600" cy="4351338"/>
          </a:xfrm>
        </p:spPr>
        <p:txBody>
          <a:bodyPr>
            <a:normAutofit fontScale="92500" lnSpcReduction="10000"/>
          </a:bodyPr>
          <a:lstStyle/>
          <a:p>
            <a:endParaRPr lang="tr-TR" dirty="0"/>
          </a:p>
          <a:p>
            <a:pPr algn="just"/>
            <a:r>
              <a:rPr lang="tr-TR" dirty="0"/>
              <a:t>İki borulu </a:t>
            </a:r>
            <a:r>
              <a:rPr lang="tr-TR" dirty="0" smtClean="0"/>
              <a:t>sistemde, </a:t>
            </a:r>
            <a:r>
              <a:rPr lang="tr-TR" dirty="0"/>
              <a:t>merkezdeki borudan işlenecek sıvı geçer, dıştaki boşlukta ısıtma veya soğutma ortamı bulunur. Bu sistem, </a:t>
            </a:r>
            <a:r>
              <a:rPr lang="tr-TR" dirty="0" err="1"/>
              <a:t>rejeneratif</a:t>
            </a:r>
            <a:r>
              <a:rPr lang="tr-TR" dirty="0"/>
              <a:t> ısı değişimi amacıyla kullanıldığında, her iki boşluktan da işlenecek sıvı geçer.  </a:t>
            </a:r>
          </a:p>
          <a:p>
            <a:pPr algn="just"/>
            <a:endParaRPr lang="tr-TR" dirty="0"/>
          </a:p>
          <a:p>
            <a:pPr algn="just"/>
            <a:r>
              <a:rPr lang="tr-TR" dirty="0"/>
              <a:t>Üç borulu </a:t>
            </a:r>
            <a:r>
              <a:rPr lang="tr-TR" dirty="0" smtClean="0"/>
              <a:t>sistem; </a:t>
            </a:r>
            <a:r>
              <a:rPr lang="tr-TR" dirty="0"/>
              <a:t>sterilizasyon sıcaklığına son ısıtma aşamasında kullanılır. Burada sıvı, içteki iki boru </a:t>
            </a:r>
            <a:r>
              <a:rPr lang="tr-TR" dirty="0" smtClean="0"/>
              <a:t>arasında bulunan </a:t>
            </a:r>
            <a:r>
              <a:rPr lang="tr-TR" dirty="0"/>
              <a:t>boşluktan akarken, ısıtıcı ortam merkez borudan ve dıştaki boşluktan geçer. Bu yolla ısı iletim alanı iki kat artırılarak ısıtma oranı artırılmış olur. Üç borulu sistem, özellikle yüksek ürün viskozitesinden dolayı soğutma hızının sınırlı olduğu son soğutma bölmelerinde de kullanılabilir.</a:t>
            </a:r>
          </a:p>
          <a:p>
            <a:pPr marL="0" indent="0">
              <a:buNone/>
            </a:pPr>
            <a:endParaRPr lang="tr-TR" dirty="0"/>
          </a:p>
          <a:p>
            <a:endParaRPr lang="tr-TR" dirty="0"/>
          </a:p>
        </p:txBody>
      </p:sp>
    </p:spTree>
    <p:extLst>
      <p:ext uri="{BB962C8B-B14F-4D97-AF65-F5344CB8AC3E}">
        <p14:creationId xmlns:p14="http://schemas.microsoft.com/office/powerpoint/2010/main" val="67840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7571" y="497568"/>
            <a:ext cx="10515600" cy="4351338"/>
          </a:xfrm>
        </p:spPr>
        <p:txBody>
          <a:bodyPr/>
          <a:lstStyle/>
          <a:p>
            <a:pPr marL="0" indent="0">
              <a:buNone/>
            </a:pPr>
            <a:r>
              <a:rPr lang="tr-TR" dirty="0" smtClean="0"/>
              <a:t>Isının iletimi; </a:t>
            </a:r>
          </a:p>
          <a:p>
            <a:r>
              <a:rPr lang="tr-TR" dirty="0" err="1" smtClean="0"/>
              <a:t>kondüksiyon</a:t>
            </a:r>
            <a:r>
              <a:rPr lang="tr-TR" dirty="0" smtClean="0"/>
              <a:t>, </a:t>
            </a:r>
          </a:p>
          <a:p>
            <a:r>
              <a:rPr lang="tr-TR" dirty="0" smtClean="0"/>
              <a:t>konveksiyon ve </a:t>
            </a:r>
          </a:p>
          <a:p>
            <a:r>
              <a:rPr lang="tr-TR" dirty="0" smtClean="0"/>
              <a:t>radyasyon olmak üzere üç yolla gerçekleşir.</a:t>
            </a:r>
          </a:p>
          <a:p>
            <a:pPr marL="0" indent="0">
              <a:buNone/>
            </a:pPr>
            <a:endParaRPr lang="tr-TR" dirty="0"/>
          </a:p>
          <a:p>
            <a:pPr marL="0" indent="0">
              <a:buNone/>
            </a:pPr>
            <a:r>
              <a:rPr lang="tr-TR" b="1" dirty="0" err="1"/>
              <a:t>Kondüksiyon</a:t>
            </a:r>
            <a:r>
              <a:rPr lang="tr-TR" b="1" dirty="0"/>
              <a:t> (Isı iletimi):</a:t>
            </a:r>
            <a:r>
              <a:rPr lang="tr-TR" dirty="0"/>
              <a:t> Termal enerjinin katılardan ve durgun haldeki sıvı katmanlarından iletimidir. Sıcak su içindeki kaşığın sapının ısınması bu tip ısı iletimine örnektir.</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4231912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4028" y="639082"/>
            <a:ext cx="10515600" cy="4351338"/>
          </a:xfrm>
        </p:spPr>
        <p:txBody>
          <a:bodyPr>
            <a:normAutofit lnSpcReduction="10000"/>
          </a:bodyPr>
          <a:lstStyle/>
          <a:p>
            <a:r>
              <a:rPr lang="tr-TR" b="1" dirty="0"/>
              <a:t>Konveksiyon (Isının </a:t>
            </a:r>
            <a:r>
              <a:rPr lang="tr-TR" b="1" dirty="0" err="1"/>
              <a:t>taşınımı</a:t>
            </a:r>
            <a:r>
              <a:rPr lang="tr-TR" b="1" dirty="0"/>
              <a:t>):</a:t>
            </a:r>
            <a:r>
              <a:rPr lang="tr-TR" dirty="0"/>
              <a:t> Yüksek ısılı partiküller, soğuk haldeki partiküllerle karıştıklarında, ısılarının soğuk partiküllere iletilme şeklidir. Örneğin, bir çay kaşığı musluktan akan soğuk suya tutulduğunda, ısı su tarafından </a:t>
            </a:r>
            <a:r>
              <a:rPr lang="tr-TR" dirty="0" err="1"/>
              <a:t>absorbe</a:t>
            </a:r>
            <a:r>
              <a:rPr lang="tr-TR" dirty="0"/>
              <a:t> edilir ve kaşıkla suyun sıcaklığı eşit hale gelinceye kadar kaşık soğumaya devam eder. </a:t>
            </a:r>
            <a:endParaRPr lang="tr-TR" dirty="0" smtClean="0"/>
          </a:p>
          <a:p>
            <a:pPr marL="0" indent="0">
              <a:buNone/>
            </a:pPr>
            <a:endParaRPr lang="en-US" dirty="0"/>
          </a:p>
          <a:p>
            <a:r>
              <a:rPr lang="tr-TR" b="1" dirty="0" smtClean="0"/>
              <a:t>Radyasyon</a:t>
            </a:r>
            <a:r>
              <a:rPr lang="tr-TR" b="1" dirty="0"/>
              <a:t>:</a:t>
            </a:r>
            <a:r>
              <a:rPr lang="tr-TR" dirty="0"/>
              <a:t> Isının, termal enerjiyi toplayan bir cisimden yayılmasıdır. Bunun için, termal enerji </a:t>
            </a:r>
            <a:r>
              <a:rPr lang="tr-TR" dirty="0" err="1"/>
              <a:t>radyant</a:t>
            </a:r>
            <a:r>
              <a:rPr lang="tr-TR" dirty="0"/>
              <a:t> enerjiye çevrilir, cisimden yayılır ve bu cisimle karşılaşan diğer cisimler tarafından </a:t>
            </a:r>
            <a:r>
              <a:rPr lang="tr-TR" dirty="0" err="1"/>
              <a:t>absorbe</a:t>
            </a:r>
            <a:r>
              <a:rPr lang="tr-TR" dirty="0"/>
              <a:t> edilir. Gün boyunca güneş ısısını toplayan bir çatıdan gece ısının yayılması buna bir örnektir. </a:t>
            </a:r>
            <a:endParaRPr lang="en-US" dirty="0"/>
          </a:p>
          <a:p>
            <a:endParaRPr lang="en-US" dirty="0"/>
          </a:p>
        </p:txBody>
      </p:sp>
    </p:spTree>
    <p:extLst>
      <p:ext uri="{BB962C8B-B14F-4D97-AF65-F5344CB8AC3E}">
        <p14:creationId xmlns:p14="http://schemas.microsoft.com/office/powerpoint/2010/main" val="201061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sz="4000" dirty="0" smtClean="0"/>
              <a:t>Isı </a:t>
            </a:r>
            <a:r>
              <a:rPr lang="en-US" sz="4000" dirty="0" err="1" smtClean="0"/>
              <a:t>İletim</a:t>
            </a:r>
            <a:r>
              <a:rPr lang="en-US" sz="4000" dirty="0" smtClean="0"/>
              <a:t> </a:t>
            </a:r>
            <a:r>
              <a:rPr lang="en-US" sz="4000" dirty="0" err="1" smtClean="0"/>
              <a:t>Prensipleri</a:t>
            </a:r>
            <a:r>
              <a:rPr lang="en-US" sz="4000" dirty="0" smtClean="0"/>
              <a:t/>
            </a:r>
            <a:br>
              <a:rPr lang="en-US" sz="4000" dirty="0" smtClean="0"/>
            </a:br>
            <a:endParaRPr lang="en-US" sz="4000" dirty="0"/>
          </a:p>
        </p:txBody>
      </p:sp>
      <p:sp>
        <p:nvSpPr>
          <p:cNvPr id="3" name="İçerik Yer Tutucusu 2"/>
          <p:cNvSpPr>
            <a:spLocks noGrp="1"/>
          </p:cNvSpPr>
          <p:nvPr>
            <p:ph idx="1"/>
          </p:nvPr>
        </p:nvSpPr>
        <p:spPr>
          <a:xfrm>
            <a:off x="500741" y="922109"/>
            <a:ext cx="11582402" cy="5522233"/>
          </a:xfrm>
        </p:spPr>
        <p:txBody>
          <a:bodyPr>
            <a:normAutofit fontScale="47500" lnSpcReduction="20000"/>
          </a:bodyPr>
          <a:lstStyle/>
          <a:p>
            <a:endParaRPr lang="en-US" dirty="0" smtClean="0"/>
          </a:p>
          <a:p>
            <a:pPr marL="0" indent="0">
              <a:buNone/>
            </a:pPr>
            <a:r>
              <a:rPr lang="en-US" sz="5100" dirty="0" err="1" smtClean="0"/>
              <a:t>Süt</a:t>
            </a:r>
            <a:r>
              <a:rPr lang="en-US" sz="5100" dirty="0" smtClean="0"/>
              <a:t> </a:t>
            </a:r>
            <a:r>
              <a:rPr lang="en-US" sz="5100" dirty="0" err="1" smtClean="0"/>
              <a:t>teknolojisinde</a:t>
            </a:r>
            <a:r>
              <a:rPr lang="en-US" sz="5100" dirty="0" smtClean="0"/>
              <a:t> </a:t>
            </a:r>
            <a:r>
              <a:rPr lang="en-US" sz="5100" dirty="0" err="1" smtClean="0"/>
              <a:t>ısının</a:t>
            </a:r>
            <a:r>
              <a:rPr lang="en-US" sz="5100" dirty="0" smtClean="0"/>
              <a:t> </a:t>
            </a:r>
            <a:r>
              <a:rPr lang="en-US" sz="5100" dirty="0" err="1" smtClean="0"/>
              <a:t>iletimi</a:t>
            </a:r>
            <a:r>
              <a:rPr lang="en-US" sz="5100" dirty="0" smtClean="0"/>
              <a:t> </a:t>
            </a:r>
            <a:r>
              <a:rPr lang="en-US" sz="5100" dirty="0" err="1" smtClean="0">
                <a:solidFill>
                  <a:srgbClr val="FF0000"/>
                </a:solidFill>
              </a:rPr>
              <a:t>konveksiyon</a:t>
            </a:r>
            <a:r>
              <a:rPr lang="en-US" sz="5100" dirty="0" smtClean="0">
                <a:solidFill>
                  <a:srgbClr val="FF0000"/>
                </a:solidFill>
              </a:rPr>
              <a:t> </a:t>
            </a:r>
            <a:r>
              <a:rPr lang="en-US" sz="5100" dirty="0" err="1" smtClean="0">
                <a:solidFill>
                  <a:srgbClr val="FF0000"/>
                </a:solidFill>
              </a:rPr>
              <a:t>ve</a:t>
            </a:r>
            <a:r>
              <a:rPr lang="en-US" sz="5100" dirty="0" smtClean="0">
                <a:solidFill>
                  <a:srgbClr val="FF0000"/>
                </a:solidFill>
              </a:rPr>
              <a:t> </a:t>
            </a:r>
            <a:r>
              <a:rPr lang="en-US" sz="5100" dirty="0" err="1" smtClean="0">
                <a:solidFill>
                  <a:srgbClr val="FF0000"/>
                </a:solidFill>
              </a:rPr>
              <a:t>kondüksiyon</a:t>
            </a:r>
            <a:r>
              <a:rPr lang="en-US" sz="5100" dirty="0" smtClean="0">
                <a:solidFill>
                  <a:srgbClr val="FF0000"/>
                </a:solidFill>
              </a:rPr>
              <a:t> </a:t>
            </a:r>
            <a:r>
              <a:rPr lang="en-US" sz="5100" dirty="0" err="1" smtClean="0"/>
              <a:t>yoluyla</a:t>
            </a:r>
            <a:r>
              <a:rPr lang="en-US" sz="5100" dirty="0" smtClean="0"/>
              <a:t> </a:t>
            </a:r>
            <a:r>
              <a:rPr lang="en-US" sz="5100" dirty="0" err="1" smtClean="0"/>
              <a:t>gerçekleşir</a:t>
            </a:r>
            <a:r>
              <a:rPr lang="en-US" sz="5100" dirty="0" smtClean="0"/>
              <a:t>. </a:t>
            </a:r>
            <a:endParaRPr lang="tr-TR" sz="5100" dirty="0" smtClean="0"/>
          </a:p>
          <a:p>
            <a:pPr marL="0" indent="0">
              <a:buNone/>
            </a:pPr>
            <a:r>
              <a:rPr lang="tr-TR" sz="5100" dirty="0" smtClean="0"/>
              <a:t>İlk </a:t>
            </a:r>
            <a:r>
              <a:rPr lang="tr-TR" sz="5100" dirty="0" err="1" smtClean="0"/>
              <a:t>olraka</a:t>
            </a:r>
            <a:r>
              <a:rPr lang="tr-TR" sz="5100" dirty="0" smtClean="0"/>
              <a:t> sıcak ortamdan </a:t>
            </a:r>
            <a:r>
              <a:rPr lang="tr-TR" sz="5100" dirty="0" err="1" smtClean="0"/>
              <a:t>koveksiyon</a:t>
            </a:r>
            <a:r>
              <a:rPr lang="tr-TR" sz="5100" dirty="0" smtClean="0"/>
              <a:t> ile katı yüzeye, katı yüzey boyunca </a:t>
            </a:r>
            <a:r>
              <a:rPr lang="tr-TR" sz="5100" dirty="0" err="1" smtClean="0"/>
              <a:t>kondüksiyon</a:t>
            </a:r>
            <a:r>
              <a:rPr lang="tr-TR" sz="5100" dirty="0" smtClean="0"/>
              <a:t> ile, katı yüzeyden soğuk ortama </a:t>
            </a:r>
            <a:r>
              <a:rPr lang="tr-TR" sz="5100" dirty="0" err="1" smtClean="0"/>
              <a:t>koveksiyonla</a:t>
            </a:r>
            <a:r>
              <a:rPr lang="tr-TR" sz="5100" dirty="0" smtClean="0"/>
              <a:t> iletilir. </a:t>
            </a:r>
          </a:p>
          <a:p>
            <a:pPr marL="0" indent="0">
              <a:buNone/>
            </a:pPr>
            <a:endParaRPr lang="tr-TR" sz="5100" dirty="0" smtClean="0"/>
          </a:p>
          <a:p>
            <a:pPr marL="0" indent="0">
              <a:buNone/>
            </a:pPr>
            <a:r>
              <a:rPr lang="en-US" sz="5100" dirty="0" smtClean="0"/>
              <a:t>Isı </a:t>
            </a:r>
            <a:r>
              <a:rPr lang="en-US" sz="5100" dirty="0" err="1" smtClean="0"/>
              <a:t>iletiminde</a:t>
            </a:r>
            <a:r>
              <a:rPr lang="en-US" sz="5100" dirty="0" smtClean="0"/>
              <a:t> </a:t>
            </a:r>
            <a:r>
              <a:rPr lang="en-US" sz="5100" dirty="0" err="1" smtClean="0"/>
              <a:t>iki</a:t>
            </a:r>
            <a:r>
              <a:rPr lang="en-US" sz="5100" dirty="0" smtClean="0"/>
              <a:t> </a:t>
            </a:r>
            <a:r>
              <a:rPr lang="en-US" sz="5100" dirty="0" err="1" smtClean="0"/>
              <a:t>prensipten</a:t>
            </a:r>
            <a:r>
              <a:rPr lang="en-US" sz="5100" dirty="0" smtClean="0"/>
              <a:t> </a:t>
            </a:r>
            <a:r>
              <a:rPr lang="en-US" sz="5100" dirty="0" err="1" smtClean="0"/>
              <a:t>yararlanılır</a:t>
            </a:r>
            <a:r>
              <a:rPr lang="en-US" sz="5100" dirty="0" smtClean="0"/>
              <a:t>: </a:t>
            </a:r>
            <a:r>
              <a:rPr lang="en-US" sz="5100" dirty="0" err="1" smtClean="0"/>
              <a:t>Direkt</a:t>
            </a:r>
            <a:r>
              <a:rPr lang="en-US" sz="5100" dirty="0" smtClean="0"/>
              <a:t> </a:t>
            </a:r>
            <a:r>
              <a:rPr lang="en-US" sz="5100" dirty="0" err="1" smtClean="0"/>
              <a:t>ısıtma</a:t>
            </a:r>
            <a:r>
              <a:rPr lang="en-US" sz="5100" dirty="0" smtClean="0"/>
              <a:t>, </a:t>
            </a:r>
            <a:r>
              <a:rPr lang="en-US" sz="5100" dirty="0" err="1" smtClean="0"/>
              <a:t>indirekt</a:t>
            </a:r>
            <a:r>
              <a:rPr lang="en-US" sz="5100" dirty="0" smtClean="0"/>
              <a:t> </a:t>
            </a:r>
            <a:r>
              <a:rPr lang="en-US" sz="5100" dirty="0" err="1" smtClean="0"/>
              <a:t>ısıtma</a:t>
            </a:r>
            <a:r>
              <a:rPr lang="en-US" sz="5100" dirty="0" smtClean="0"/>
              <a:t>.</a:t>
            </a:r>
            <a:endParaRPr lang="tr-TR" sz="5100" dirty="0" smtClean="0"/>
          </a:p>
          <a:p>
            <a:pPr marL="0" indent="0">
              <a:buNone/>
            </a:pPr>
            <a:endParaRPr lang="en-US" sz="5100" dirty="0" smtClean="0"/>
          </a:p>
          <a:p>
            <a:pPr marL="0" indent="0">
              <a:buNone/>
            </a:pPr>
            <a:r>
              <a:rPr lang="tr-TR" sz="5100" dirty="0" smtClean="0"/>
              <a:t>1. </a:t>
            </a:r>
            <a:r>
              <a:rPr lang="en-US" sz="5100" dirty="0" err="1" smtClean="0">
                <a:solidFill>
                  <a:srgbClr val="FF0000"/>
                </a:solidFill>
              </a:rPr>
              <a:t>Direkt</a:t>
            </a:r>
            <a:r>
              <a:rPr lang="en-US" sz="5100" dirty="0" smtClean="0">
                <a:solidFill>
                  <a:srgbClr val="FF0000"/>
                </a:solidFill>
              </a:rPr>
              <a:t> </a:t>
            </a:r>
            <a:r>
              <a:rPr lang="en-US" sz="5100" dirty="0" err="1" smtClean="0">
                <a:solidFill>
                  <a:srgbClr val="FF0000"/>
                </a:solidFill>
              </a:rPr>
              <a:t>ısıtma</a:t>
            </a:r>
            <a:r>
              <a:rPr lang="tr-TR" sz="5100" dirty="0" smtClean="0"/>
              <a:t>; </a:t>
            </a:r>
            <a:r>
              <a:rPr lang="en-US" sz="5100" dirty="0" err="1" smtClean="0"/>
              <a:t>ısıtıcı</a:t>
            </a:r>
            <a:r>
              <a:rPr lang="en-US" sz="5100" dirty="0" smtClean="0"/>
              <a:t> </a:t>
            </a:r>
            <a:r>
              <a:rPr lang="en-US" sz="5100" dirty="0" err="1" smtClean="0"/>
              <a:t>ortamın</a:t>
            </a:r>
            <a:r>
              <a:rPr lang="en-US" sz="5100" dirty="0" smtClean="0"/>
              <a:t> </a:t>
            </a:r>
            <a:r>
              <a:rPr lang="tr-TR" sz="5100" dirty="0" smtClean="0"/>
              <a:t>doğrudan </a:t>
            </a:r>
            <a:r>
              <a:rPr lang="en-US" sz="5100" dirty="0" err="1" smtClean="0"/>
              <a:t>ürünle</a:t>
            </a:r>
            <a:r>
              <a:rPr lang="en-US" sz="5100" dirty="0" smtClean="0"/>
              <a:t> </a:t>
            </a:r>
            <a:r>
              <a:rPr lang="en-US" sz="5100" dirty="0" err="1" smtClean="0"/>
              <a:t>karıştığı</a:t>
            </a:r>
            <a:r>
              <a:rPr lang="tr-TR" sz="5100" dirty="0" smtClean="0"/>
              <a:t> ısıtma şeklidir</a:t>
            </a:r>
            <a:r>
              <a:rPr lang="en-US" sz="5100" dirty="0" smtClean="0"/>
              <a:t>. </a:t>
            </a:r>
          </a:p>
          <a:p>
            <a:pPr marL="0" indent="0">
              <a:buNone/>
            </a:pPr>
            <a:r>
              <a:rPr lang="en-US" sz="5100" dirty="0" smtClean="0"/>
              <a:t>Bu </a:t>
            </a:r>
            <a:r>
              <a:rPr lang="en-US" sz="5100" dirty="0" err="1" smtClean="0"/>
              <a:t>teknik</a:t>
            </a:r>
            <a:r>
              <a:rPr lang="en-US" sz="5100" dirty="0" smtClean="0"/>
              <a:t> </a:t>
            </a:r>
            <a:r>
              <a:rPr lang="tr-TR" sz="5100" dirty="0" smtClean="0"/>
              <a:t>kullanım </a:t>
            </a:r>
            <a:r>
              <a:rPr lang="en-US" sz="5100" dirty="0" err="1" smtClean="0"/>
              <a:t>amaçla</a:t>
            </a:r>
            <a:r>
              <a:rPr lang="tr-TR" sz="5100" dirty="0" err="1" smtClean="0"/>
              <a:t>rı</a:t>
            </a:r>
            <a:r>
              <a:rPr lang="tr-TR" sz="5100" dirty="0" smtClean="0"/>
              <a:t>;</a:t>
            </a:r>
            <a:endParaRPr lang="en-US" sz="5100" dirty="0" smtClean="0"/>
          </a:p>
          <a:p>
            <a:r>
              <a:rPr lang="en-US" sz="5100" dirty="0" err="1" smtClean="0"/>
              <a:t>Suyu</a:t>
            </a:r>
            <a:r>
              <a:rPr lang="en-US" sz="5100" dirty="0" smtClean="0"/>
              <a:t> </a:t>
            </a:r>
            <a:r>
              <a:rPr lang="en-US" sz="5100" dirty="0" err="1" smtClean="0"/>
              <a:t>ısıtmak</a:t>
            </a:r>
            <a:r>
              <a:rPr lang="en-US" sz="5100" dirty="0" smtClean="0"/>
              <a:t> </a:t>
            </a:r>
            <a:r>
              <a:rPr lang="en-US" sz="5100" dirty="0" err="1" smtClean="0"/>
              <a:t>için</a:t>
            </a:r>
            <a:r>
              <a:rPr lang="en-US" sz="5100" dirty="0" smtClean="0"/>
              <a:t>.</a:t>
            </a:r>
          </a:p>
          <a:p>
            <a:r>
              <a:rPr lang="en-US" sz="5100" dirty="0" err="1" smtClean="0"/>
              <a:t>Sütün</a:t>
            </a:r>
            <a:r>
              <a:rPr lang="en-US" sz="5100" dirty="0" smtClean="0"/>
              <a:t> </a:t>
            </a:r>
            <a:r>
              <a:rPr lang="en-US" sz="5100" dirty="0" err="1" smtClean="0"/>
              <a:t>direkt</a:t>
            </a:r>
            <a:r>
              <a:rPr lang="en-US" sz="5100" dirty="0" smtClean="0"/>
              <a:t> </a:t>
            </a:r>
            <a:r>
              <a:rPr lang="en-US" sz="5100" dirty="0" err="1" smtClean="0"/>
              <a:t>yöntemle</a:t>
            </a:r>
            <a:r>
              <a:rPr lang="en-US" sz="5100" dirty="0" smtClean="0"/>
              <a:t> UHT </a:t>
            </a:r>
            <a:r>
              <a:rPr lang="en-US" sz="5100" dirty="0" err="1" smtClean="0"/>
              <a:t>sterilizasyonu</a:t>
            </a:r>
            <a:r>
              <a:rPr lang="en-US" sz="5100" dirty="0" smtClean="0"/>
              <a:t> </a:t>
            </a:r>
            <a:r>
              <a:rPr lang="en-US" sz="5100" dirty="0" err="1" smtClean="0"/>
              <a:t>için</a:t>
            </a:r>
            <a:r>
              <a:rPr lang="en-US" sz="5100" dirty="0" smtClean="0"/>
              <a:t>.</a:t>
            </a:r>
          </a:p>
          <a:p>
            <a:r>
              <a:rPr lang="en-US" sz="5100" dirty="0" err="1" smtClean="0"/>
              <a:t>Belirli</a:t>
            </a:r>
            <a:r>
              <a:rPr lang="en-US" sz="5100" dirty="0" smtClean="0"/>
              <a:t> </a:t>
            </a:r>
            <a:r>
              <a:rPr lang="en-US" sz="5100" dirty="0" err="1" smtClean="0"/>
              <a:t>tipteki</a:t>
            </a:r>
            <a:r>
              <a:rPr lang="en-US" sz="5100" dirty="0" smtClean="0"/>
              <a:t> </a:t>
            </a:r>
            <a:r>
              <a:rPr lang="en-US" sz="5100" dirty="0" err="1" smtClean="0"/>
              <a:t>peynirlerin</a:t>
            </a:r>
            <a:r>
              <a:rPr lang="en-US" sz="5100" dirty="0" smtClean="0"/>
              <a:t> </a:t>
            </a:r>
            <a:r>
              <a:rPr lang="en-US" sz="5100" dirty="0" err="1" smtClean="0"/>
              <a:t>yapımında</a:t>
            </a:r>
            <a:r>
              <a:rPr lang="en-US" sz="5100" dirty="0" smtClean="0"/>
              <a:t> </a:t>
            </a:r>
            <a:r>
              <a:rPr lang="en-US" sz="5100" dirty="0" err="1" smtClean="0"/>
              <a:t>pıhtıyı</a:t>
            </a:r>
            <a:r>
              <a:rPr lang="en-US" sz="5100" dirty="0" smtClean="0"/>
              <a:t> </a:t>
            </a:r>
            <a:r>
              <a:rPr lang="en-US" sz="5100" dirty="0" err="1" smtClean="0"/>
              <a:t>ısıtmak</a:t>
            </a:r>
            <a:r>
              <a:rPr lang="en-US" sz="5100" dirty="0" smtClean="0"/>
              <a:t> </a:t>
            </a:r>
            <a:r>
              <a:rPr lang="en-US" sz="5100" dirty="0" err="1" smtClean="0"/>
              <a:t>için</a:t>
            </a:r>
            <a:endParaRPr lang="en-US" sz="5100" dirty="0" smtClean="0"/>
          </a:p>
          <a:p>
            <a:endParaRPr lang="en-US" sz="5100" dirty="0" smtClean="0"/>
          </a:p>
          <a:p>
            <a:pPr marL="0" indent="0">
              <a:buNone/>
            </a:pPr>
            <a:r>
              <a:rPr lang="en-US" sz="5100" dirty="0" err="1" smtClean="0"/>
              <a:t>Hızlı</a:t>
            </a:r>
            <a:r>
              <a:rPr lang="en-US" sz="5100" dirty="0" smtClean="0"/>
              <a:t> </a:t>
            </a:r>
            <a:r>
              <a:rPr lang="en-US" sz="5100" dirty="0" err="1" smtClean="0"/>
              <a:t>bir</a:t>
            </a:r>
            <a:r>
              <a:rPr lang="en-US" sz="5100" dirty="0" smtClean="0"/>
              <a:t> </a:t>
            </a:r>
            <a:r>
              <a:rPr lang="en-US" sz="5100" dirty="0" err="1" smtClean="0"/>
              <a:t>ısı</a:t>
            </a:r>
            <a:r>
              <a:rPr lang="en-US" sz="5100" dirty="0" smtClean="0"/>
              <a:t> </a:t>
            </a:r>
            <a:r>
              <a:rPr lang="en-US" sz="5100" dirty="0" err="1" smtClean="0"/>
              <a:t>iletiminin</a:t>
            </a:r>
            <a:r>
              <a:rPr lang="en-US" sz="5100" dirty="0" smtClean="0"/>
              <a:t> </a:t>
            </a:r>
            <a:r>
              <a:rPr lang="en-US" sz="5100" dirty="0" err="1" smtClean="0"/>
              <a:t>istendiği</a:t>
            </a:r>
            <a:r>
              <a:rPr lang="en-US" sz="5100" dirty="0" smtClean="0"/>
              <a:t> </a:t>
            </a:r>
            <a:r>
              <a:rPr lang="en-US" sz="5100" dirty="0" err="1" smtClean="0"/>
              <a:t>durumlarda</a:t>
            </a:r>
            <a:r>
              <a:rPr lang="en-US" sz="5100" dirty="0" smtClean="0"/>
              <a:t> </a:t>
            </a:r>
            <a:r>
              <a:rPr lang="en-US" sz="5100" dirty="0" err="1" smtClean="0"/>
              <a:t>direkt</a:t>
            </a:r>
            <a:r>
              <a:rPr lang="en-US" sz="5100" dirty="0" smtClean="0"/>
              <a:t> </a:t>
            </a:r>
            <a:r>
              <a:rPr lang="en-US" sz="5100" dirty="0" err="1" smtClean="0"/>
              <a:t>yöntem</a:t>
            </a:r>
            <a:r>
              <a:rPr lang="en-US" sz="5100" dirty="0" smtClean="0"/>
              <a:t> </a:t>
            </a:r>
            <a:r>
              <a:rPr lang="en-US" sz="5100" dirty="0" err="1" smtClean="0"/>
              <a:t>etkili</a:t>
            </a:r>
            <a:r>
              <a:rPr lang="en-US" sz="5100" dirty="0" smtClean="0"/>
              <a:t> </a:t>
            </a:r>
            <a:r>
              <a:rPr lang="en-US" sz="5100" dirty="0" err="1" smtClean="0"/>
              <a:t>bir</a:t>
            </a:r>
            <a:r>
              <a:rPr lang="en-US" sz="5100" dirty="0" smtClean="0"/>
              <a:t> </a:t>
            </a:r>
            <a:r>
              <a:rPr lang="en-US" sz="5100" dirty="0" err="1" smtClean="0"/>
              <a:t>yoldur</a:t>
            </a:r>
            <a:r>
              <a:rPr lang="en-US" sz="5100" dirty="0" smtClean="0"/>
              <a:t>. </a:t>
            </a:r>
            <a:r>
              <a:rPr lang="en-US" sz="5100" dirty="0" err="1" smtClean="0"/>
              <a:t>Fakat</a:t>
            </a:r>
            <a:r>
              <a:rPr lang="en-US" sz="5100" dirty="0" smtClean="0"/>
              <a:t>, </a:t>
            </a:r>
            <a:r>
              <a:rPr lang="en-US" sz="5100" dirty="0" err="1" smtClean="0"/>
              <a:t>ısıtıcı</a:t>
            </a:r>
            <a:r>
              <a:rPr lang="en-US" sz="5100" dirty="0" smtClean="0"/>
              <a:t> </a:t>
            </a:r>
            <a:r>
              <a:rPr lang="en-US" sz="5100" dirty="0" err="1" smtClean="0"/>
              <a:t>ortam</a:t>
            </a:r>
            <a:r>
              <a:rPr lang="en-US" sz="5100" dirty="0" smtClean="0"/>
              <a:t>, </a:t>
            </a:r>
            <a:r>
              <a:rPr lang="en-US" sz="5100" dirty="0" err="1" smtClean="0"/>
              <a:t>ürünle</a:t>
            </a:r>
            <a:r>
              <a:rPr lang="en-US" sz="5100" dirty="0" smtClean="0"/>
              <a:t> </a:t>
            </a:r>
            <a:r>
              <a:rPr lang="en-US" sz="5100" dirty="0" err="1" smtClean="0"/>
              <a:t>direkt</a:t>
            </a:r>
            <a:r>
              <a:rPr lang="en-US" sz="5100" dirty="0" smtClean="0"/>
              <a:t> </a:t>
            </a:r>
            <a:r>
              <a:rPr lang="en-US" sz="5100" dirty="0" err="1" smtClean="0"/>
              <a:t>olarak</a:t>
            </a:r>
            <a:r>
              <a:rPr lang="en-US" sz="5100" dirty="0" smtClean="0"/>
              <a:t> </a:t>
            </a:r>
            <a:r>
              <a:rPr lang="en-US" sz="5100" dirty="0" err="1" smtClean="0"/>
              <a:t>karıştığı</a:t>
            </a:r>
            <a:r>
              <a:rPr lang="en-US" sz="5100" dirty="0" smtClean="0"/>
              <a:t> </a:t>
            </a:r>
            <a:r>
              <a:rPr lang="en-US" sz="5100" dirty="0" err="1" smtClean="0"/>
              <a:t>için</a:t>
            </a:r>
            <a:r>
              <a:rPr lang="en-US" sz="5100" dirty="0" smtClean="0"/>
              <a:t> </a:t>
            </a:r>
            <a:r>
              <a:rPr lang="en-US" sz="5100" dirty="0" err="1" smtClean="0"/>
              <a:t>yüksek</a:t>
            </a:r>
            <a:r>
              <a:rPr lang="en-US" sz="5100" dirty="0" smtClean="0"/>
              <a:t> </a:t>
            </a:r>
            <a:r>
              <a:rPr lang="en-US" sz="5100" dirty="0" err="1" smtClean="0"/>
              <a:t>niteliklere</a:t>
            </a:r>
            <a:r>
              <a:rPr lang="en-US" sz="5100" dirty="0" smtClean="0"/>
              <a:t> </a:t>
            </a:r>
            <a:r>
              <a:rPr lang="en-US" sz="5100" dirty="0" err="1" smtClean="0"/>
              <a:t>sahip</a:t>
            </a:r>
            <a:r>
              <a:rPr lang="en-US" sz="5100" dirty="0" smtClean="0"/>
              <a:t> </a:t>
            </a:r>
            <a:r>
              <a:rPr lang="en-US" sz="5100" dirty="0" err="1" smtClean="0"/>
              <a:t>olmalıdır</a:t>
            </a:r>
            <a:r>
              <a:rPr lang="en-US" sz="5100" dirty="0" smtClean="0"/>
              <a:t>.</a:t>
            </a:r>
          </a:p>
          <a:p>
            <a:endParaRPr lang="en-US" dirty="0" smtClean="0"/>
          </a:p>
          <a:p>
            <a:endParaRPr lang="en-US" dirty="0"/>
          </a:p>
        </p:txBody>
      </p:sp>
    </p:spTree>
    <p:extLst>
      <p:ext uri="{BB962C8B-B14F-4D97-AF65-F5344CB8AC3E}">
        <p14:creationId xmlns:p14="http://schemas.microsoft.com/office/powerpoint/2010/main" val="241768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4656" y="279853"/>
            <a:ext cx="10863943" cy="5402489"/>
          </a:xfrm>
        </p:spPr>
        <p:txBody>
          <a:bodyPr>
            <a:normAutofit/>
          </a:bodyPr>
          <a:lstStyle/>
          <a:p>
            <a:pPr marL="0" indent="0">
              <a:buNone/>
            </a:pPr>
            <a:r>
              <a:rPr lang="tr-TR" dirty="0" smtClean="0"/>
              <a:t>2. </a:t>
            </a:r>
            <a:r>
              <a:rPr lang="en-US" dirty="0" err="1" smtClean="0"/>
              <a:t>İndirekt</a:t>
            </a:r>
            <a:r>
              <a:rPr lang="en-US" dirty="0" smtClean="0"/>
              <a:t> </a:t>
            </a:r>
            <a:r>
              <a:rPr lang="en-US" dirty="0" err="1" smtClean="0"/>
              <a:t>ısıtma</a:t>
            </a:r>
            <a:r>
              <a:rPr lang="tr-TR" dirty="0" smtClean="0"/>
              <a:t>; </a:t>
            </a:r>
            <a:r>
              <a:rPr lang="en-US" dirty="0" err="1" smtClean="0"/>
              <a:t>süt</a:t>
            </a:r>
            <a:r>
              <a:rPr lang="en-US" dirty="0" smtClean="0"/>
              <a:t> </a:t>
            </a:r>
            <a:r>
              <a:rPr lang="en-US" dirty="0" err="1" smtClean="0"/>
              <a:t>teknolojisinde</a:t>
            </a:r>
            <a:r>
              <a:rPr lang="en-US" dirty="0" smtClean="0"/>
              <a:t> </a:t>
            </a:r>
            <a:r>
              <a:rPr lang="en-US" dirty="0" err="1" smtClean="0"/>
              <a:t>yaygın</a:t>
            </a:r>
            <a:r>
              <a:rPr lang="en-US" dirty="0" smtClean="0"/>
              <a:t> </a:t>
            </a:r>
            <a:r>
              <a:rPr lang="en-US" dirty="0" err="1" smtClean="0"/>
              <a:t>olarak</a:t>
            </a:r>
            <a:r>
              <a:rPr lang="en-US" dirty="0" smtClean="0"/>
              <a:t> </a:t>
            </a:r>
            <a:r>
              <a:rPr lang="en-US" dirty="0" err="1" smtClean="0"/>
              <a:t>kullanılan</a:t>
            </a:r>
            <a:r>
              <a:rPr lang="en-US" dirty="0" smtClean="0"/>
              <a:t> </a:t>
            </a:r>
            <a:r>
              <a:rPr lang="en-US" dirty="0" err="1" smtClean="0"/>
              <a:t>bir</a:t>
            </a:r>
            <a:r>
              <a:rPr lang="en-US" dirty="0" smtClean="0"/>
              <a:t> </a:t>
            </a:r>
            <a:r>
              <a:rPr lang="en-US" dirty="0" err="1" smtClean="0"/>
              <a:t>yöntemdir</a:t>
            </a:r>
            <a:r>
              <a:rPr lang="en-US" dirty="0" smtClean="0"/>
              <a:t>. Bu </a:t>
            </a:r>
            <a:r>
              <a:rPr lang="en-US" dirty="0" err="1" smtClean="0"/>
              <a:t>yöntemde</a:t>
            </a:r>
            <a:r>
              <a:rPr lang="en-US" dirty="0" smtClean="0"/>
              <a:t> </a:t>
            </a:r>
            <a:r>
              <a:rPr lang="en-US" dirty="0" err="1" smtClean="0"/>
              <a:t>ürünle</a:t>
            </a:r>
            <a:r>
              <a:rPr lang="en-US" dirty="0" smtClean="0"/>
              <a:t> </a:t>
            </a:r>
            <a:r>
              <a:rPr lang="en-US" dirty="0" err="1" smtClean="0"/>
              <a:t>yardımcı</a:t>
            </a:r>
            <a:r>
              <a:rPr lang="en-US" dirty="0" smtClean="0"/>
              <a:t> </a:t>
            </a:r>
            <a:r>
              <a:rPr lang="en-US" dirty="0" err="1" smtClean="0"/>
              <a:t>ortam</a:t>
            </a:r>
            <a:r>
              <a:rPr lang="en-US" dirty="0" smtClean="0"/>
              <a:t> (</a:t>
            </a:r>
            <a:r>
              <a:rPr lang="en-US" dirty="0" err="1" smtClean="0"/>
              <a:t>ısıtıcı</a:t>
            </a:r>
            <a:r>
              <a:rPr lang="en-US" dirty="0" smtClean="0"/>
              <a:t> </a:t>
            </a:r>
            <a:r>
              <a:rPr lang="en-US" dirty="0" err="1" smtClean="0"/>
              <a:t>ya</a:t>
            </a:r>
            <a:r>
              <a:rPr lang="en-US" dirty="0" smtClean="0"/>
              <a:t> da </a:t>
            </a:r>
            <a:r>
              <a:rPr lang="en-US" dirty="0" err="1" smtClean="0"/>
              <a:t>soğutucu</a:t>
            </a:r>
            <a:r>
              <a:rPr lang="en-US" dirty="0" smtClean="0"/>
              <a:t> </a:t>
            </a:r>
            <a:r>
              <a:rPr lang="en-US" dirty="0" err="1" smtClean="0"/>
              <a:t>ortam</a:t>
            </a:r>
            <a:r>
              <a:rPr lang="en-US" dirty="0" smtClean="0"/>
              <a:t>) </a:t>
            </a:r>
            <a:r>
              <a:rPr lang="en-US" dirty="0" err="1" smtClean="0"/>
              <a:t>arasına</a:t>
            </a:r>
            <a:r>
              <a:rPr lang="en-US" dirty="0" smtClean="0"/>
              <a:t> </a:t>
            </a:r>
            <a:r>
              <a:rPr lang="en-US" dirty="0" err="1" smtClean="0"/>
              <a:t>bir</a:t>
            </a:r>
            <a:r>
              <a:rPr lang="en-US" dirty="0" smtClean="0"/>
              <a:t> </a:t>
            </a:r>
            <a:r>
              <a:rPr lang="en-US" dirty="0" err="1" smtClean="0"/>
              <a:t>bölme</a:t>
            </a:r>
            <a:r>
              <a:rPr lang="en-US" dirty="0" smtClean="0"/>
              <a:t> </a:t>
            </a:r>
            <a:r>
              <a:rPr lang="en-US" dirty="0" err="1" smtClean="0"/>
              <a:t>yerleştirilir</a:t>
            </a:r>
            <a:r>
              <a:rPr lang="en-US" dirty="0" smtClean="0"/>
              <a:t>. Isı </a:t>
            </a:r>
            <a:r>
              <a:rPr lang="en-US" dirty="0" err="1" smtClean="0"/>
              <a:t>bu</a:t>
            </a:r>
            <a:r>
              <a:rPr lang="en-US" dirty="0" smtClean="0"/>
              <a:t> </a:t>
            </a:r>
            <a:r>
              <a:rPr lang="en-US" dirty="0" err="1" smtClean="0"/>
              <a:t>bölme</a:t>
            </a:r>
            <a:r>
              <a:rPr lang="en-US" dirty="0" smtClean="0"/>
              <a:t> </a:t>
            </a:r>
            <a:r>
              <a:rPr lang="en-US" dirty="0" err="1" smtClean="0"/>
              <a:t>yoluyla</a:t>
            </a:r>
            <a:r>
              <a:rPr lang="en-US" dirty="0" smtClean="0"/>
              <a:t> </a:t>
            </a:r>
            <a:r>
              <a:rPr lang="en-US" dirty="0" err="1" smtClean="0"/>
              <a:t>yardımcı</a:t>
            </a:r>
            <a:r>
              <a:rPr lang="en-US" dirty="0" smtClean="0"/>
              <a:t> </a:t>
            </a:r>
            <a:r>
              <a:rPr lang="en-US" dirty="0" err="1" smtClean="0"/>
              <a:t>ortamdan</a:t>
            </a:r>
            <a:r>
              <a:rPr lang="en-US" dirty="0" smtClean="0"/>
              <a:t> </a:t>
            </a:r>
            <a:r>
              <a:rPr lang="en-US" dirty="0" err="1" smtClean="0"/>
              <a:t>ürüne</a:t>
            </a:r>
            <a:r>
              <a:rPr lang="en-US" dirty="0" smtClean="0"/>
              <a:t> </a:t>
            </a:r>
            <a:r>
              <a:rPr lang="en-US" dirty="0" err="1" smtClean="0"/>
              <a:t>iletilir</a:t>
            </a:r>
            <a:endParaRPr lang="tr-TR" dirty="0" smtClean="0"/>
          </a:p>
          <a:p>
            <a:pPr marL="0" indent="0">
              <a:buNone/>
            </a:pPr>
            <a:endParaRPr lang="tr-TR" dirty="0"/>
          </a:p>
          <a:p>
            <a:pPr marL="0" indent="0">
              <a:buNone/>
            </a:pPr>
            <a:endParaRPr lang="tr-TR" dirty="0" smtClean="0"/>
          </a:p>
          <a:p>
            <a:pPr marL="0" indent="0">
              <a:buNone/>
            </a:pPr>
            <a:endParaRPr lang="en-US" dirty="0" smtClean="0"/>
          </a:p>
          <a:p>
            <a:pPr marL="0" indent="0">
              <a:buNone/>
            </a:pPr>
            <a:endParaRPr lang="tr-TR" dirty="0" smtClean="0"/>
          </a:p>
          <a:p>
            <a:pPr marL="0" indent="0">
              <a:buNone/>
            </a:pPr>
            <a:r>
              <a:rPr lang="tr-TR" dirty="0"/>
              <a:t>	</a:t>
            </a:r>
            <a:endParaRPr lang="tr-TR" dirty="0" smtClean="0"/>
          </a:p>
          <a:p>
            <a:pPr marL="0" indent="0">
              <a:buNone/>
            </a:pPr>
            <a:endParaRPr lang="tr-TR" sz="2400" dirty="0"/>
          </a:p>
          <a:p>
            <a:pPr marL="0" indent="0">
              <a:buNone/>
            </a:pPr>
            <a:r>
              <a:rPr lang="en-US" sz="2400" dirty="0" err="1" smtClean="0"/>
              <a:t>Şekil</a:t>
            </a:r>
            <a:r>
              <a:rPr lang="en-US" sz="2400" dirty="0" smtClean="0"/>
              <a:t> 3.1. </a:t>
            </a:r>
            <a:r>
              <a:rPr lang="en-US" sz="2400" dirty="0" err="1" smtClean="0"/>
              <a:t>Bölme</a:t>
            </a:r>
            <a:r>
              <a:rPr lang="en-US" sz="2400" dirty="0" smtClean="0"/>
              <a:t> </a:t>
            </a:r>
            <a:r>
              <a:rPr lang="en-US" sz="2400" dirty="0" err="1" smtClean="0"/>
              <a:t>aracılığı</a:t>
            </a:r>
            <a:r>
              <a:rPr lang="en-US" sz="2400" dirty="0" smtClean="0"/>
              <a:t> </a:t>
            </a:r>
            <a:r>
              <a:rPr lang="en-US" sz="2400" dirty="0" err="1" smtClean="0"/>
              <a:t>ile</a:t>
            </a:r>
            <a:r>
              <a:rPr lang="en-US" sz="2400" dirty="0" smtClean="0"/>
              <a:t> </a:t>
            </a:r>
            <a:r>
              <a:rPr lang="en-US" sz="2400" dirty="0" err="1" smtClean="0"/>
              <a:t>ısı</a:t>
            </a:r>
            <a:r>
              <a:rPr lang="en-US" sz="2400" dirty="0" smtClean="0"/>
              <a:t> </a:t>
            </a:r>
            <a:r>
              <a:rPr lang="en-US" sz="2400" dirty="0" err="1" smtClean="0"/>
              <a:t>iletimi</a:t>
            </a:r>
            <a:r>
              <a:rPr lang="en-US" sz="2400" dirty="0" smtClean="0"/>
              <a:t>. </a:t>
            </a:r>
            <a:endParaRPr lang="en-US" sz="2400" dirty="0"/>
          </a:p>
        </p:txBody>
      </p:sp>
      <p:pic>
        <p:nvPicPr>
          <p:cNvPr id="6" name="Resim 5"/>
          <p:cNvPicPr>
            <a:picLocks noChangeAspect="1"/>
          </p:cNvPicPr>
          <p:nvPr/>
        </p:nvPicPr>
        <p:blipFill>
          <a:blip r:embed="rId2"/>
          <a:stretch>
            <a:fillRect/>
          </a:stretch>
        </p:blipFill>
        <p:spPr>
          <a:xfrm>
            <a:off x="103924" y="1745509"/>
            <a:ext cx="8909448" cy="3059003"/>
          </a:xfrm>
          <a:prstGeom prst="rect">
            <a:avLst/>
          </a:prstGeom>
        </p:spPr>
      </p:pic>
    </p:spTree>
    <p:extLst>
      <p:ext uri="{BB962C8B-B14F-4D97-AF65-F5344CB8AC3E}">
        <p14:creationId xmlns:p14="http://schemas.microsoft.com/office/powerpoint/2010/main" val="4113450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72980" y="289674"/>
            <a:ext cx="10515600" cy="1325563"/>
          </a:xfrm>
        </p:spPr>
        <p:txBody>
          <a:bodyPr>
            <a:normAutofit/>
          </a:bodyPr>
          <a:lstStyle/>
          <a:p>
            <a:r>
              <a:rPr lang="en-US" sz="4000" b="1" dirty="0" smtClean="0">
                <a:solidFill>
                  <a:srgbClr val="FF0000"/>
                </a:solidFill>
              </a:rPr>
              <a:t>Isı </a:t>
            </a:r>
            <a:r>
              <a:rPr lang="en-US" sz="4000" b="1" dirty="0" err="1" smtClean="0">
                <a:solidFill>
                  <a:srgbClr val="FF0000"/>
                </a:solidFill>
              </a:rPr>
              <a:t>Değiştirici</a:t>
            </a:r>
            <a:r>
              <a:rPr lang="en-US" sz="4000" b="1" dirty="0" smtClean="0">
                <a:solidFill>
                  <a:srgbClr val="FF0000"/>
                </a:solidFill>
              </a:rPr>
              <a:t/>
            </a:r>
            <a:br>
              <a:rPr lang="en-US" sz="4000" b="1" dirty="0" smtClean="0">
                <a:solidFill>
                  <a:srgbClr val="FF0000"/>
                </a:solidFill>
              </a:rPr>
            </a:br>
            <a:endParaRPr lang="en-US" sz="4000" b="1" dirty="0">
              <a:solidFill>
                <a:srgbClr val="FF0000"/>
              </a:solidFill>
            </a:endParaRPr>
          </a:p>
        </p:txBody>
      </p:sp>
      <p:sp>
        <p:nvSpPr>
          <p:cNvPr id="3" name="İçerik Yer Tutucusu 2"/>
          <p:cNvSpPr>
            <a:spLocks noGrp="1"/>
          </p:cNvSpPr>
          <p:nvPr>
            <p:ph idx="1"/>
          </p:nvPr>
        </p:nvSpPr>
        <p:spPr>
          <a:xfrm>
            <a:off x="130629" y="897828"/>
            <a:ext cx="10961914" cy="5721237"/>
          </a:xfrm>
        </p:spPr>
        <p:txBody>
          <a:bodyPr>
            <a:normAutofit/>
          </a:bodyPr>
          <a:lstStyle/>
          <a:p>
            <a:pPr marL="0" indent="0">
              <a:buNone/>
            </a:pPr>
            <a:endParaRPr lang="en-US" dirty="0" smtClean="0"/>
          </a:p>
          <a:p>
            <a:r>
              <a:rPr lang="en-US" sz="2400" dirty="0" err="1" smtClean="0"/>
              <a:t>Isının</a:t>
            </a:r>
            <a:r>
              <a:rPr lang="en-US" sz="2400" dirty="0" smtClean="0"/>
              <a:t> </a:t>
            </a:r>
            <a:r>
              <a:rPr lang="en-US" sz="2400" dirty="0" err="1" smtClean="0"/>
              <a:t>indirekt</a:t>
            </a:r>
            <a:r>
              <a:rPr lang="en-US" sz="2400" dirty="0" smtClean="0"/>
              <a:t> </a:t>
            </a:r>
            <a:r>
              <a:rPr lang="en-US" sz="2400" dirty="0" err="1" smtClean="0"/>
              <a:t>yolla</a:t>
            </a:r>
            <a:r>
              <a:rPr lang="en-US" sz="2400" dirty="0" smtClean="0"/>
              <a:t> </a:t>
            </a:r>
            <a:r>
              <a:rPr lang="en-US" sz="2400" dirty="0" err="1" smtClean="0"/>
              <a:t>iletimi</a:t>
            </a:r>
            <a:r>
              <a:rPr lang="en-US" sz="2400" dirty="0" smtClean="0"/>
              <a:t> </a:t>
            </a:r>
            <a:r>
              <a:rPr lang="en-US" sz="2400" dirty="0" err="1" smtClean="0"/>
              <a:t>için</a:t>
            </a:r>
            <a:r>
              <a:rPr lang="en-US" sz="2400" dirty="0" smtClean="0"/>
              <a:t> </a:t>
            </a:r>
            <a:r>
              <a:rPr lang="en-US" sz="2400" dirty="0" err="1" smtClean="0"/>
              <a:t>bir</a:t>
            </a:r>
            <a:r>
              <a:rPr lang="en-US" sz="2400" dirty="0" smtClean="0"/>
              <a:t> </a:t>
            </a:r>
            <a:r>
              <a:rPr lang="en-US" sz="2400" dirty="0" err="1" smtClean="0"/>
              <a:t>ısı</a:t>
            </a:r>
            <a:r>
              <a:rPr lang="en-US" sz="2400" dirty="0" smtClean="0"/>
              <a:t> </a:t>
            </a:r>
            <a:r>
              <a:rPr lang="en-US" sz="2400" dirty="0" err="1" smtClean="0"/>
              <a:t>değiştiriciden</a:t>
            </a:r>
            <a:r>
              <a:rPr lang="en-US" sz="2400" dirty="0" smtClean="0"/>
              <a:t> </a:t>
            </a:r>
            <a:r>
              <a:rPr lang="en-US" sz="2400" dirty="0" err="1" smtClean="0"/>
              <a:t>yararlanılır</a:t>
            </a:r>
            <a:r>
              <a:rPr lang="en-US" sz="2400" dirty="0" smtClean="0"/>
              <a:t>. </a:t>
            </a:r>
            <a:endParaRPr lang="tr-TR" sz="2400" dirty="0" smtClean="0"/>
          </a:p>
          <a:p>
            <a:r>
              <a:rPr lang="en-US" sz="2400" dirty="0" smtClean="0"/>
              <a:t>Isı </a:t>
            </a:r>
            <a:r>
              <a:rPr lang="en-US" sz="2400" dirty="0" err="1" smtClean="0"/>
              <a:t>değiştirici</a:t>
            </a:r>
            <a:r>
              <a:rPr lang="en-US" sz="2400" dirty="0" smtClean="0"/>
              <a:t>, </a:t>
            </a:r>
            <a:r>
              <a:rPr lang="en-US" sz="2400" dirty="0" err="1" smtClean="0"/>
              <a:t>boru</a:t>
            </a:r>
            <a:r>
              <a:rPr lang="en-US" sz="2400" dirty="0" smtClean="0"/>
              <a:t> </a:t>
            </a:r>
            <a:r>
              <a:rPr lang="en-US" sz="2400" dirty="0" err="1" smtClean="0"/>
              <a:t>biçimindeki</a:t>
            </a:r>
            <a:r>
              <a:rPr lang="en-US" sz="2400" dirty="0" smtClean="0"/>
              <a:t> </a:t>
            </a:r>
            <a:r>
              <a:rPr lang="en-US" sz="2400" dirty="0" err="1" smtClean="0"/>
              <a:t>bir</a:t>
            </a:r>
            <a:r>
              <a:rPr lang="en-US" sz="2400" dirty="0" smtClean="0"/>
              <a:t> </a:t>
            </a:r>
            <a:r>
              <a:rPr lang="en-US" sz="2400" dirty="0" err="1" smtClean="0"/>
              <a:t>bölme</a:t>
            </a:r>
            <a:r>
              <a:rPr lang="en-US" sz="2400" dirty="0" smtClean="0"/>
              <a:t> (</a:t>
            </a:r>
            <a:r>
              <a:rPr lang="en-US" sz="2400" dirty="0" err="1" smtClean="0"/>
              <a:t>plaka</a:t>
            </a:r>
            <a:r>
              <a:rPr lang="en-US" sz="2400" dirty="0" smtClean="0"/>
              <a:t>) </a:t>
            </a:r>
            <a:r>
              <a:rPr lang="en-US" sz="2400" dirty="0" err="1" smtClean="0"/>
              <a:t>ile</a:t>
            </a:r>
            <a:r>
              <a:rPr lang="en-US" sz="2400" dirty="0" smtClean="0"/>
              <a:t> </a:t>
            </a:r>
            <a:r>
              <a:rPr lang="en-US" sz="2400" dirty="0" err="1" smtClean="0"/>
              <a:t>birbirinden</a:t>
            </a:r>
            <a:r>
              <a:rPr lang="en-US" sz="2400" dirty="0" smtClean="0"/>
              <a:t> </a:t>
            </a:r>
            <a:r>
              <a:rPr lang="en-US" sz="2400" dirty="0" err="1" smtClean="0"/>
              <a:t>ayrılan</a:t>
            </a:r>
            <a:r>
              <a:rPr lang="en-US" sz="2400" dirty="0" smtClean="0"/>
              <a:t> </a:t>
            </a:r>
            <a:r>
              <a:rPr lang="en-US" sz="2400" dirty="0" err="1" smtClean="0"/>
              <a:t>iki</a:t>
            </a:r>
            <a:r>
              <a:rPr lang="en-US" sz="2400" dirty="0" smtClean="0"/>
              <a:t> </a:t>
            </a:r>
            <a:r>
              <a:rPr lang="en-US" sz="2400" dirty="0" err="1" smtClean="0"/>
              <a:t>kanal</a:t>
            </a:r>
            <a:r>
              <a:rPr lang="en-US" sz="2400" dirty="0" smtClean="0"/>
              <a:t> </a:t>
            </a:r>
            <a:r>
              <a:rPr lang="en-US" sz="2400" dirty="0" err="1" smtClean="0"/>
              <a:t>olarak</a:t>
            </a:r>
            <a:r>
              <a:rPr lang="en-US" sz="2400" dirty="0" smtClean="0"/>
              <a:t> </a:t>
            </a:r>
            <a:r>
              <a:rPr lang="en-US" sz="2400" dirty="0" err="1" smtClean="0"/>
              <a:t>tanımlanabilir</a:t>
            </a:r>
            <a:r>
              <a:rPr lang="en-US" sz="2400" dirty="0" smtClean="0"/>
              <a:t>. </a:t>
            </a:r>
            <a:endParaRPr lang="tr-TR" sz="2400" dirty="0" smtClean="0"/>
          </a:p>
          <a:p>
            <a:r>
              <a:rPr lang="en-US" sz="2400" dirty="0" err="1" smtClean="0"/>
              <a:t>Kanalın</a:t>
            </a:r>
            <a:r>
              <a:rPr lang="en-US" sz="2400" dirty="0" smtClean="0"/>
              <a:t> </a:t>
            </a:r>
            <a:r>
              <a:rPr lang="en-US" sz="2400" dirty="0" err="1" smtClean="0"/>
              <a:t>birisinden</a:t>
            </a:r>
            <a:r>
              <a:rPr lang="en-US" sz="2400" dirty="0" smtClean="0"/>
              <a:t> </a:t>
            </a:r>
            <a:r>
              <a:rPr lang="en-US" sz="2400" dirty="0" err="1" smtClean="0"/>
              <a:t>sıcak</a:t>
            </a:r>
            <a:r>
              <a:rPr lang="en-US" sz="2400" dirty="0" smtClean="0"/>
              <a:t> </a:t>
            </a:r>
            <a:r>
              <a:rPr lang="en-US" sz="2400" dirty="0" err="1" smtClean="0"/>
              <a:t>su</a:t>
            </a:r>
            <a:r>
              <a:rPr lang="en-US" sz="2400" dirty="0" smtClean="0"/>
              <a:t>, </a:t>
            </a:r>
            <a:r>
              <a:rPr lang="en-US" sz="2400" dirty="0" err="1" smtClean="0"/>
              <a:t>diğerinden</a:t>
            </a:r>
            <a:r>
              <a:rPr lang="en-US" sz="2400" dirty="0" smtClean="0"/>
              <a:t> de </a:t>
            </a:r>
            <a:r>
              <a:rPr lang="en-US" sz="2400" dirty="0" err="1" smtClean="0"/>
              <a:t>süt</a:t>
            </a:r>
            <a:r>
              <a:rPr lang="en-US" sz="2400" dirty="0" smtClean="0"/>
              <a:t> </a:t>
            </a:r>
            <a:r>
              <a:rPr lang="en-US" sz="2400" dirty="0" err="1" smtClean="0"/>
              <a:t>geçer</a:t>
            </a:r>
            <a:r>
              <a:rPr lang="en-US" sz="2400" dirty="0" smtClean="0"/>
              <a:t>. </a:t>
            </a:r>
            <a:endParaRPr lang="tr-TR" sz="2400" dirty="0" smtClean="0"/>
          </a:p>
          <a:p>
            <a:r>
              <a:rPr lang="en-US" sz="2400" dirty="0" smtClean="0"/>
              <a:t>Isı </a:t>
            </a:r>
            <a:r>
              <a:rPr lang="en-US" sz="2400" dirty="0" err="1" smtClean="0"/>
              <a:t>iletimi</a:t>
            </a:r>
            <a:r>
              <a:rPr lang="en-US" sz="2400" dirty="0" smtClean="0"/>
              <a:t> </a:t>
            </a:r>
            <a:r>
              <a:rPr lang="en-US" sz="2400" dirty="0" err="1" smtClean="0"/>
              <a:t>bölme</a:t>
            </a:r>
            <a:r>
              <a:rPr lang="en-US" sz="2400" dirty="0" smtClean="0"/>
              <a:t> </a:t>
            </a:r>
            <a:r>
              <a:rPr lang="en-US" sz="2400" dirty="0" err="1" smtClean="0"/>
              <a:t>yoluyla</a:t>
            </a:r>
            <a:r>
              <a:rPr lang="en-US" sz="2400" dirty="0" smtClean="0"/>
              <a:t> </a:t>
            </a:r>
            <a:r>
              <a:rPr lang="en-US" sz="2400" dirty="0" err="1" smtClean="0"/>
              <a:t>gerçekleştirilir</a:t>
            </a:r>
            <a:r>
              <a:rPr lang="en-US" sz="2400" dirty="0" smtClean="0"/>
              <a:t>. </a:t>
            </a:r>
            <a:endParaRPr lang="tr-TR" sz="2400" dirty="0" smtClean="0"/>
          </a:p>
          <a:p>
            <a:endParaRPr lang="tr-TR" sz="2400" dirty="0" smtClean="0"/>
          </a:p>
          <a:p>
            <a:r>
              <a:rPr lang="en-US" sz="2400" dirty="0" err="1" smtClean="0"/>
              <a:t>Sıcak</a:t>
            </a:r>
            <a:r>
              <a:rPr lang="en-US" sz="2400" dirty="0" smtClean="0"/>
              <a:t> </a:t>
            </a:r>
            <a:r>
              <a:rPr lang="en-US" sz="2400" dirty="0" err="1" smtClean="0"/>
              <a:t>su</a:t>
            </a:r>
            <a:r>
              <a:rPr lang="en-US" sz="2400" dirty="0" smtClean="0"/>
              <a:t> ti2 </a:t>
            </a:r>
            <a:r>
              <a:rPr lang="en-US" sz="2400" dirty="0" err="1" smtClean="0"/>
              <a:t>derecesinde</a:t>
            </a:r>
            <a:r>
              <a:rPr lang="en-US" sz="2400" dirty="0" smtClean="0"/>
              <a:t> </a:t>
            </a:r>
            <a:r>
              <a:rPr lang="en-US" sz="2400" dirty="0" err="1" smtClean="0"/>
              <a:t>kanala</a:t>
            </a:r>
            <a:r>
              <a:rPr lang="en-US" sz="2400" dirty="0" smtClean="0"/>
              <a:t> </a:t>
            </a:r>
            <a:r>
              <a:rPr lang="en-US" sz="2400" dirty="0" err="1" smtClean="0"/>
              <a:t>girer</a:t>
            </a:r>
            <a:r>
              <a:rPr lang="en-US" sz="2400" dirty="0" smtClean="0"/>
              <a:t> </a:t>
            </a:r>
            <a:r>
              <a:rPr lang="en-US" sz="2400" dirty="0" err="1" smtClean="0"/>
              <a:t>ve</a:t>
            </a:r>
            <a:r>
              <a:rPr lang="en-US" sz="2400" dirty="0" smtClean="0"/>
              <a:t> </a:t>
            </a:r>
            <a:endParaRPr lang="tr-TR" sz="2400" dirty="0" smtClean="0"/>
          </a:p>
          <a:p>
            <a:pPr marL="0" indent="0">
              <a:buNone/>
            </a:pPr>
            <a:r>
              <a:rPr lang="tr-TR" sz="2400" dirty="0" smtClean="0"/>
              <a:t>    </a:t>
            </a:r>
            <a:r>
              <a:rPr lang="en-US" sz="2400" dirty="0" smtClean="0"/>
              <a:t>t02 </a:t>
            </a:r>
            <a:r>
              <a:rPr lang="en-US" sz="2400" dirty="0" err="1" smtClean="0"/>
              <a:t>derecesine</a:t>
            </a:r>
            <a:r>
              <a:rPr lang="en-US" sz="2400" dirty="0" smtClean="0"/>
              <a:t> </a:t>
            </a:r>
            <a:r>
              <a:rPr lang="en-US" sz="2400" dirty="0" err="1" smtClean="0"/>
              <a:t>kadar</a:t>
            </a:r>
            <a:r>
              <a:rPr lang="en-US" sz="2400" dirty="0" smtClean="0"/>
              <a:t> </a:t>
            </a:r>
            <a:r>
              <a:rPr lang="en-US" sz="2400" dirty="0" err="1" smtClean="0"/>
              <a:t>soğumuş</a:t>
            </a:r>
            <a:r>
              <a:rPr lang="en-US" sz="2400" dirty="0" smtClean="0"/>
              <a:t> </a:t>
            </a:r>
            <a:r>
              <a:rPr lang="en-US" sz="2400" dirty="0" err="1" smtClean="0"/>
              <a:t>halde</a:t>
            </a:r>
            <a:r>
              <a:rPr lang="en-US" sz="2400" dirty="0" smtClean="0"/>
              <a:t> </a:t>
            </a:r>
            <a:r>
              <a:rPr lang="en-US" sz="2400" dirty="0" err="1" smtClean="0"/>
              <a:t>kanaldan</a:t>
            </a:r>
            <a:r>
              <a:rPr lang="en-US" sz="2400" dirty="0" smtClean="0"/>
              <a:t> </a:t>
            </a:r>
            <a:r>
              <a:rPr lang="en-US" sz="2400" dirty="0" err="1" smtClean="0"/>
              <a:t>çıkar</a:t>
            </a:r>
            <a:r>
              <a:rPr lang="en-US" sz="2400" dirty="0" smtClean="0"/>
              <a:t>. </a:t>
            </a:r>
            <a:endParaRPr lang="tr-TR" sz="2400" dirty="0" smtClean="0"/>
          </a:p>
          <a:p>
            <a:r>
              <a:rPr lang="en-US" sz="2400" dirty="0" err="1" smtClean="0"/>
              <a:t>Süt</a:t>
            </a:r>
            <a:r>
              <a:rPr lang="en-US" sz="2400" dirty="0" smtClean="0"/>
              <a:t> de ti1 </a:t>
            </a:r>
            <a:r>
              <a:rPr lang="en-US" sz="2400" dirty="0" err="1" smtClean="0"/>
              <a:t>sıcaklığında</a:t>
            </a:r>
            <a:r>
              <a:rPr lang="en-US" sz="2400" dirty="0" smtClean="0"/>
              <a:t> </a:t>
            </a:r>
            <a:r>
              <a:rPr lang="en-US" sz="2400" dirty="0" err="1" smtClean="0"/>
              <a:t>ısı</a:t>
            </a:r>
            <a:r>
              <a:rPr lang="en-US" sz="2400" dirty="0" smtClean="0"/>
              <a:t> </a:t>
            </a:r>
            <a:r>
              <a:rPr lang="en-US" sz="2400" dirty="0" err="1" smtClean="0"/>
              <a:t>değiştiriciye</a:t>
            </a:r>
            <a:r>
              <a:rPr lang="en-US" sz="2400" dirty="0" smtClean="0"/>
              <a:t> </a:t>
            </a:r>
            <a:r>
              <a:rPr lang="en-US" sz="2400" dirty="0" err="1" smtClean="0"/>
              <a:t>giriş</a:t>
            </a:r>
            <a:r>
              <a:rPr lang="en-US" sz="2400" dirty="0" smtClean="0"/>
              <a:t> </a:t>
            </a:r>
            <a:r>
              <a:rPr lang="en-US" sz="2400" dirty="0" err="1" smtClean="0"/>
              <a:t>yapar</a:t>
            </a:r>
            <a:r>
              <a:rPr lang="en-US" sz="2400" dirty="0" smtClean="0"/>
              <a:t> </a:t>
            </a:r>
            <a:endParaRPr lang="tr-TR" sz="2400" dirty="0" smtClean="0"/>
          </a:p>
          <a:p>
            <a:pPr marL="0" indent="0">
              <a:buNone/>
            </a:pPr>
            <a:r>
              <a:rPr lang="tr-TR" sz="2400" dirty="0" smtClean="0"/>
              <a:t>    </a:t>
            </a:r>
            <a:r>
              <a:rPr lang="en-US" sz="2400" dirty="0" err="1" smtClean="0"/>
              <a:t>ve</a:t>
            </a:r>
            <a:r>
              <a:rPr lang="en-US" sz="2400" dirty="0" smtClean="0"/>
              <a:t> </a:t>
            </a:r>
            <a:r>
              <a:rPr lang="en-US" sz="2400" dirty="0" err="1" smtClean="0"/>
              <a:t>sıcak</a:t>
            </a:r>
            <a:r>
              <a:rPr lang="en-US" sz="2400" dirty="0" smtClean="0"/>
              <a:t> </a:t>
            </a:r>
            <a:r>
              <a:rPr lang="en-US" sz="2400" dirty="0" err="1" smtClean="0"/>
              <a:t>su</a:t>
            </a:r>
            <a:r>
              <a:rPr lang="en-US" sz="2400" dirty="0" smtClean="0"/>
              <a:t> </a:t>
            </a:r>
            <a:r>
              <a:rPr lang="en-US" sz="2400" dirty="0" err="1" smtClean="0"/>
              <a:t>yardımıyla</a:t>
            </a:r>
            <a:r>
              <a:rPr lang="en-US" sz="2400" dirty="0" smtClean="0"/>
              <a:t> t01 </a:t>
            </a:r>
            <a:r>
              <a:rPr lang="en-US" sz="2400" dirty="0" err="1" smtClean="0"/>
              <a:t>derecesine</a:t>
            </a:r>
            <a:r>
              <a:rPr lang="en-US" sz="2400" dirty="0" smtClean="0"/>
              <a:t> </a:t>
            </a:r>
            <a:r>
              <a:rPr lang="en-US" sz="2400" dirty="0" err="1" smtClean="0"/>
              <a:t>ısıtılır</a:t>
            </a:r>
            <a:r>
              <a:rPr lang="en-US" sz="2400" dirty="0" smtClean="0"/>
              <a:t>. </a:t>
            </a:r>
            <a:endParaRPr lang="tr-TR" sz="2400" dirty="0" smtClean="0"/>
          </a:p>
          <a:p>
            <a:endParaRPr lang="tr-TR" sz="2400" dirty="0" smtClean="0"/>
          </a:p>
          <a:p>
            <a:endParaRPr lang="tr-TR" sz="2400" dirty="0" smtClean="0"/>
          </a:p>
        </p:txBody>
      </p:sp>
      <p:pic>
        <p:nvPicPr>
          <p:cNvPr id="4" name="Resim 3"/>
          <p:cNvPicPr>
            <a:picLocks noChangeAspect="1"/>
          </p:cNvPicPr>
          <p:nvPr/>
        </p:nvPicPr>
        <p:blipFill>
          <a:blip r:embed="rId2"/>
          <a:stretch>
            <a:fillRect/>
          </a:stretch>
        </p:blipFill>
        <p:spPr>
          <a:xfrm>
            <a:off x="7169018" y="2332647"/>
            <a:ext cx="3923525" cy="4118484"/>
          </a:xfrm>
          <a:prstGeom prst="rect">
            <a:avLst/>
          </a:prstGeom>
        </p:spPr>
      </p:pic>
    </p:spTree>
    <p:extLst>
      <p:ext uri="{BB962C8B-B14F-4D97-AF65-F5344CB8AC3E}">
        <p14:creationId xmlns:p14="http://schemas.microsoft.com/office/powerpoint/2010/main" val="2005056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sz="3200" b="1" dirty="0" smtClean="0">
                <a:solidFill>
                  <a:srgbClr val="FF0000"/>
                </a:solidFill>
              </a:rPr>
              <a:t>Isı </a:t>
            </a:r>
            <a:r>
              <a:rPr lang="en-US" sz="3200" b="1" dirty="0" err="1" smtClean="0">
                <a:solidFill>
                  <a:srgbClr val="FF0000"/>
                </a:solidFill>
              </a:rPr>
              <a:t>Değiştiricinin</a:t>
            </a:r>
            <a:r>
              <a:rPr lang="en-US" sz="3200" b="1" dirty="0" smtClean="0">
                <a:solidFill>
                  <a:srgbClr val="FF0000"/>
                </a:solidFill>
              </a:rPr>
              <a:t> </a:t>
            </a:r>
            <a:r>
              <a:rPr lang="en-US" sz="3200" b="1" dirty="0" err="1" smtClean="0">
                <a:solidFill>
                  <a:srgbClr val="FF0000"/>
                </a:solidFill>
              </a:rPr>
              <a:t>Boyutlarını</a:t>
            </a:r>
            <a:r>
              <a:rPr lang="en-US" sz="3200" b="1" dirty="0" smtClean="0">
                <a:solidFill>
                  <a:srgbClr val="FF0000"/>
                </a:solidFill>
              </a:rPr>
              <a:t> </a:t>
            </a:r>
            <a:r>
              <a:rPr lang="en-US" sz="3200" b="1" dirty="0" err="1" smtClean="0">
                <a:solidFill>
                  <a:srgbClr val="FF0000"/>
                </a:solidFill>
              </a:rPr>
              <a:t>Etkileyen</a:t>
            </a:r>
            <a:r>
              <a:rPr lang="en-US" sz="3200" b="1" dirty="0" smtClean="0">
                <a:solidFill>
                  <a:srgbClr val="FF0000"/>
                </a:solidFill>
              </a:rPr>
              <a:t> </a:t>
            </a:r>
            <a:r>
              <a:rPr lang="en-US" sz="3200" b="1" dirty="0" err="1" smtClean="0">
                <a:solidFill>
                  <a:srgbClr val="FF0000"/>
                </a:solidFill>
              </a:rPr>
              <a:t>Faktörler</a:t>
            </a:r>
            <a:r>
              <a:rPr lang="en-US" sz="3200" b="1" dirty="0" smtClean="0">
                <a:solidFill>
                  <a:srgbClr val="FF0000"/>
                </a:solidFill>
              </a:rPr>
              <a:t/>
            </a:r>
            <a:br>
              <a:rPr lang="en-US" sz="3200" b="1" dirty="0" smtClean="0">
                <a:solidFill>
                  <a:srgbClr val="FF0000"/>
                </a:solidFill>
              </a:rPr>
            </a:br>
            <a:endParaRPr lang="en-US" sz="3200" b="1" dirty="0">
              <a:solidFill>
                <a:srgbClr val="FF0000"/>
              </a:solidFill>
            </a:endParaRPr>
          </a:p>
        </p:txBody>
      </p:sp>
      <p:sp>
        <p:nvSpPr>
          <p:cNvPr id="3" name="İçerik Yer Tutucusu 2"/>
          <p:cNvSpPr>
            <a:spLocks noGrp="1"/>
          </p:cNvSpPr>
          <p:nvPr>
            <p:ph idx="1"/>
          </p:nvPr>
        </p:nvSpPr>
        <p:spPr>
          <a:xfrm>
            <a:off x="748990" y="1156552"/>
            <a:ext cx="10515600" cy="4351338"/>
          </a:xfrm>
        </p:spPr>
        <p:txBody>
          <a:bodyPr>
            <a:normAutofit fontScale="85000" lnSpcReduction="20000"/>
          </a:bodyPr>
          <a:lstStyle/>
          <a:p>
            <a:endParaRPr lang="en-US" dirty="0" smtClean="0"/>
          </a:p>
          <a:p>
            <a:pPr marL="0" indent="0">
              <a:buNone/>
            </a:pPr>
            <a:r>
              <a:rPr lang="en-US" dirty="0" err="1" smtClean="0"/>
              <a:t>Kullanılacak</a:t>
            </a:r>
            <a:r>
              <a:rPr lang="en-US" dirty="0" smtClean="0"/>
              <a:t> </a:t>
            </a:r>
            <a:r>
              <a:rPr lang="en-US" dirty="0" err="1" smtClean="0"/>
              <a:t>ısı</a:t>
            </a:r>
            <a:r>
              <a:rPr lang="en-US" dirty="0" smtClean="0"/>
              <a:t> </a:t>
            </a:r>
            <a:r>
              <a:rPr lang="en-US" dirty="0" err="1" smtClean="0"/>
              <a:t>değiştiricinin</a:t>
            </a:r>
            <a:r>
              <a:rPr lang="en-US" dirty="0" smtClean="0"/>
              <a:t> </a:t>
            </a:r>
            <a:r>
              <a:rPr lang="en-US" dirty="0" err="1" smtClean="0"/>
              <a:t>büyüklük</a:t>
            </a:r>
            <a:r>
              <a:rPr lang="en-US" dirty="0" smtClean="0"/>
              <a:t> </a:t>
            </a:r>
            <a:r>
              <a:rPr lang="en-US" dirty="0" err="1" smtClean="0"/>
              <a:t>ve</a:t>
            </a:r>
            <a:r>
              <a:rPr lang="en-US" dirty="0" smtClean="0"/>
              <a:t> </a:t>
            </a:r>
            <a:r>
              <a:rPr lang="en-US" dirty="0" err="1" smtClean="0"/>
              <a:t>konfigürasyonu</a:t>
            </a:r>
            <a:r>
              <a:rPr lang="en-US" dirty="0" smtClean="0"/>
              <a:t> </a:t>
            </a:r>
            <a:r>
              <a:rPr lang="en-US" dirty="0" err="1" smtClean="0"/>
              <a:t>birçok</a:t>
            </a:r>
            <a:r>
              <a:rPr lang="en-US" dirty="0" smtClean="0"/>
              <a:t> </a:t>
            </a:r>
            <a:r>
              <a:rPr lang="en-US" dirty="0" err="1" smtClean="0"/>
              <a:t>faktöre</a:t>
            </a:r>
            <a:r>
              <a:rPr lang="en-US" dirty="0" smtClean="0"/>
              <a:t> </a:t>
            </a:r>
            <a:r>
              <a:rPr lang="en-US" dirty="0" err="1" smtClean="0"/>
              <a:t>bağlı</a:t>
            </a:r>
            <a:r>
              <a:rPr lang="en-US" dirty="0" smtClean="0"/>
              <a:t> </a:t>
            </a:r>
            <a:r>
              <a:rPr lang="en-US" dirty="0" err="1" smtClean="0"/>
              <a:t>değişim</a:t>
            </a:r>
            <a:r>
              <a:rPr lang="en-US" dirty="0" smtClean="0"/>
              <a:t> </a:t>
            </a:r>
            <a:r>
              <a:rPr lang="en-US" dirty="0" err="1" smtClean="0"/>
              <a:t>gösterir</a:t>
            </a:r>
            <a:r>
              <a:rPr lang="en-US" dirty="0" smtClean="0"/>
              <a:t>. </a:t>
            </a:r>
            <a:r>
              <a:rPr lang="tr-TR" dirty="0"/>
              <a:t>D</a:t>
            </a:r>
            <a:r>
              <a:rPr lang="en-US" dirty="0" err="1" smtClean="0"/>
              <a:t>ikkate</a:t>
            </a:r>
            <a:r>
              <a:rPr lang="en-US" dirty="0" smtClean="0"/>
              <a:t> </a:t>
            </a:r>
            <a:r>
              <a:rPr lang="en-US" dirty="0" err="1" smtClean="0"/>
              <a:t>alınması</a:t>
            </a:r>
            <a:r>
              <a:rPr lang="en-US" dirty="0" smtClean="0"/>
              <a:t> </a:t>
            </a:r>
            <a:r>
              <a:rPr lang="en-US" dirty="0" err="1" smtClean="0"/>
              <a:t>gereken</a:t>
            </a:r>
            <a:r>
              <a:rPr lang="en-US" dirty="0" smtClean="0"/>
              <a:t> </a:t>
            </a:r>
            <a:r>
              <a:rPr lang="en-US" dirty="0" err="1" smtClean="0"/>
              <a:t>faktörler</a:t>
            </a:r>
            <a:r>
              <a:rPr lang="en-US" dirty="0" smtClean="0"/>
              <a:t> :</a:t>
            </a:r>
          </a:p>
          <a:p>
            <a:pPr marL="0" indent="0">
              <a:buNone/>
            </a:pPr>
            <a:endParaRPr lang="en-US" dirty="0" smtClean="0"/>
          </a:p>
          <a:p>
            <a:pPr>
              <a:buFont typeface="Wingdings" panose="05000000000000000000" pitchFamily="2" charset="2"/>
              <a:buChar char="Ø"/>
            </a:pPr>
            <a:r>
              <a:rPr lang="en-US" dirty="0" err="1" smtClean="0"/>
              <a:t>Ürünün</a:t>
            </a:r>
            <a:r>
              <a:rPr lang="en-US" dirty="0" smtClean="0"/>
              <a:t> </a:t>
            </a:r>
            <a:r>
              <a:rPr lang="en-US" dirty="0" err="1" smtClean="0"/>
              <a:t>debisi</a:t>
            </a:r>
            <a:r>
              <a:rPr lang="en-US" dirty="0" smtClean="0"/>
              <a:t>.</a:t>
            </a:r>
          </a:p>
          <a:p>
            <a:pPr>
              <a:buFont typeface="Wingdings" panose="05000000000000000000" pitchFamily="2" charset="2"/>
              <a:buChar char="Ø"/>
            </a:pPr>
            <a:r>
              <a:rPr lang="en-US" dirty="0" err="1" smtClean="0"/>
              <a:t>Sıvıların</a:t>
            </a:r>
            <a:r>
              <a:rPr lang="en-US" dirty="0" smtClean="0"/>
              <a:t> </a:t>
            </a:r>
            <a:r>
              <a:rPr lang="en-US" dirty="0" err="1" smtClean="0"/>
              <a:t>fiziksel</a:t>
            </a:r>
            <a:r>
              <a:rPr lang="en-US" dirty="0" smtClean="0"/>
              <a:t> </a:t>
            </a:r>
            <a:r>
              <a:rPr lang="en-US" dirty="0" err="1" smtClean="0"/>
              <a:t>özellikleri</a:t>
            </a:r>
            <a:r>
              <a:rPr lang="en-US" dirty="0" smtClean="0"/>
              <a:t>.</a:t>
            </a:r>
          </a:p>
          <a:p>
            <a:pPr>
              <a:buFont typeface="Wingdings" panose="05000000000000000000" pitchFamily="2" charset="2"/>
              <a:buChar char="Ø"/>
            </a:pPr>
            <a:r>
              <a:rPr lang="en-US" dirty="0" err="1" smtClean="0"/>
              <a:t>Sıcaklık</a:t>
            </a:r>
            <a:r>
              <a:rPr lang="en-US" dirty="0" smtClean="0"/>
              <a:t> </a:t>
            </a:r>
            <a:r>
              <a:rPr lang="en-US" dirty="0" err="1" smtClean="0"/>
              <a:t>programı</a:t>
            </a:r>
            <a:r>
              <a:rPr lang="en-US" dirty="0" smtClean="0"/>
              <a:t>.</a:t>
            </a:r>
          </a:p>
          <a:p>
            <a:pPr>
              <a:buFont typeface="Wingdings" panose="05000000000000000000" pitchFamily="2" charset="2"/>
              <a:buChar char="Ø"/>
            </a:pPr>
            <a:r>
              <a:rPr lang="en-US" dirty="0" err="1" smtClean="0"/>
              <a:t>Sıvıların</a:t>
            </a:r>
            <a:r>
              <a:rPr lang="en-US" dirty="0" smtClean="0"/>
              <a:t> </a:t>
            </a:r>
            <a:r>
              <a:rPr lang="en-US" dirty="0" err="1" smtClean="0"/>
              <a:t>basıncındaki</a:t>
            </a:r>
            <a:r>
              <a:rPr lang="en-US" dirty="0" smtClean="0"/>
              <a:t> </a:t>
            </a:r>
            <a:r>
              <a:rPr lang="en-US" dirty="0" err="1" smtClean="0"/>
              <a:t>azalma</a:t>
            </a:r>
            <a:r>
              <a:rPr lang="en-US" dirty="0" smtClean="0"/>
              <a:t>.</a:t>
            </a:r>
          </a:p>
          <a:p>
            <a:pPr>
              <a:buFont typeface="Wingdings" panose="05000000000000000000" pitchFamily="2" charset="2"/>
              <a:buChar char="Ø"/>
            </a:pPr>
            <a:r>
              <a:rPr lang="en-US" dirty="0" smtClean="0"/>
              <a:t>Isı </a:t>
            </a:r>
            <a:r>
              <a:rPr lang="en-US" dirty="0" err="1" smtClean="0"/>
              <a:t>değiştiricinin</a:t>
            </a:r>
            <a:r>
              <a:rPr lang="en-US" dirty="0" smtClean="0"/>
              <a:t> </a:t>
            </a:r>
            <a:r>
              <a:rPr lang="en-US" dirty="0" err="1" smtClean="0"/>
              <a:t>tasarımı</a:t>
            </a:r>
            <a:r>
              <a:rPr lang="en-US" dirty="0" smtClean="0"/>
              <a:t>.</a:t>
            </a:r>
          </a:p>
          <a:p>
            <a:pPr>
              <a:buFont typeface="Wingdings" panose="05000000000000000000" pitchFamily="2" charset="2"/>
              <a:buChar char="Ø"/>
            </a:pPr>
            <a:r>
              <a:rPr lang="en-US" dirty="0" err="1" smtClean="0"/>
              <a:t>Kirliliğe</a:t>
            </a:r>
            <a:r>
              <a:rPr lang="en-US" dirty="0" smtClean="0"/>
              <a:t> </a:t>
            </a:r>
            <a:r>
              <a:rPr lang="en-US" dirty="0" err="1" smtClean="0"/>
              <a:t>yol</a:t>
            </a:r>
            <a:r>
              <a:rPr lang="en-US" dirty="0" smtClean="0"/>
              <a:t> </a:t>
            </a:r>
            <a:r>
              <a:rPr lang="en-US" dirty="0" err="1" smtClean="0"/>
              <a:t>açan</a:t>
            </a:r>
            <a:r>
              <a:rPr lang="en-US" dirty="0" smtClean="0"/>
              <a:t> </a:t>
            </a:r>
            <a:r>
              <a:rPr lang="en-US" dirty="0" err="1" smtClean="0"/>
              <a:t>maddelerin</a:t>
            </a:r>
            <a:r>
              <a:rPr lang="en-US" dirty="0" smtClean="0"/>
              <a:t> </a:t>
            </a:r>
            <a:r>
              <a:rPr lang="en-US" dirty="0" err="1" smtClean="0"/>
              <a:t>varlığı</a:t>
            </a:r>
            <a:r>
              <a:rPr lang="en-US" dirty="0" smtClean="0"/>
              <a:t>.</a:t>
            </a:r>
          </a:p>
          <a:p>
            <a:pPr>
              <a:buFont typeface="Wingdings" panose="05000000000000000000" pitchFamily="2" charset="2"/>
              <a:buChar char="Ø"/>
            </a:pPr>
            <a:r>
              <a:rPr lang="en-US" dirty="0" err="1" smtClean="0"/>
              <a:t>Gerekli</a:t>
            </a:r>
            <a:r>
              <a:rPr lang="en-US" dirty="0" smtClean="0"/>
              <a:t> </a:t>
            </a:r>
            <a:r>
              <a:rPr lang="en-US" dirty="0" err="1" smtClean="0"/>
              <a:t>çalışma</a:t>
            </a:r>
            <a:r>
              <a:rPr lang="en-US" dirty="0" smtClean="0"/>
              <a:t> </a:t>
            </a:r>
            <a:r>
              <a:rPr lang="en-US" dirty="0" err="1" smtClean="0"/>
              <a:t>süresi</a:t>
            </a:r>
            <a:r>
              <a:rPr lang="en-US" dirty="0" smtClean="0"/>
              <a:t>.</a:t>
            </a:r>
          </a:p>
          <a:p>
            <a:endParaRPr lang="en-US" dirty="0"/>
          </a:p>
        </p:txBody>
      </p:sp>
    </p:spTree>
    <p:extLst>
      <p:ext uri="{BB962C8B-B14F-4D97-AF65-F5344CB8AC3E}">
        <p14:creationId xmlns:p14="http://schemas.microsoft.com/office/powerpoint/2010/main" val="79311006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2121</Words>
  <Application>Microsoft Macintosh PowerPoint</Application>
  <PresentationFormat>Geniş Ekran</PresentationFormat>
  <Paragraphs>215</Paragraphs>
  <Slides>33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33</vt:i4>
      </vt:variant>
    </vt:vector>
  </HeadingPairs>
  <TitlesOfParts>
    <vt:vector size="38" baseType="lpstr">
      <vt:lpstr>Calibri</vt:lpstr>
      <vt:lpstr>Calibri Light</vt:lpstr>
      <vt:lpstr>Wingdings</vt:lpstr>
      <vt:lpstr>Arial</vt:lpstr>
      <vt:lpstr>Office Teması</vt:lpstr>
      <vt:lpstr>ISI DEĞİŞTİRİCİLER </vt:lpstr>
      <vt:lpstr>PowerPoint Sunusu</vt:lpstr>
      <vt:lpstr>Isı İletim Teorileri </vt:lpstr>
      <vt:lpstr>PowerPoint Sunusu</vt:lpstr>
      <vt:lpstr>PowerPoint Sunusu</vt:lpstr>
      <vt:lpstr>Isı İletim Prensipleri </vt:lpstr>
      <vt:lpstr>PowerPoint Sunusu</vt:lpstr>
      <vt:lpstr>Isı Değiştirici </vt:lpstr>
      <vt:lpstr>Isı Değiştiricinin Boyutlarını Etkileyen Faktörler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4. Sıvıların basıncındaki azalma </vt:lpstr>
      <vt:lpstr>5. Isı değiştiricinin tasarımı </vt:lpstr>
      <vt:lpstr>6. Kirliliğe yol açan maddelerin varlığı </vt:lpstr>
      <vt:lpstr>3.3.1.7. Çalışma süresi </vt:lpstr>
      <vt:lpstr>Isı Değiştirici Tipleri </vt:lpstr>
      <vt:lpstr>Plakalı ısı değiştirici </vt:lpstr>
      <vt:lpstr>PowerPoint Sunusu</vt:lpstr>
      <vt:lpstr>PowerPoint Sunusu</vt:lpstr>
      <vt:lpstr>PowerPoint Sunusu</vt:lpstr>
      <vt:lpstr>PowerPoint Sunusu</vt:lpstr>
      <vt:lpstr>Borulu ısı değiştiriciler </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ISI DEĞİŞTİRİCİLER</dc:title>
  <dc:creator>ebru</dc:creator>
  <cp:lastModifiedBy>seneleb@yahoo.com</cp:lastModifiedBy>
  <cp:revision>23</cp:revision>
  <dcterms:created xsi:type="dcterms:W3CDTF">2019-11-04T07:07:40Z</dcterms:created>
  <dcterms:modified xsi:type="dcterms:W3CDTF">2019-11-04T18:29:45Z</dcterms:modified>
</cp:coreProperties>
</file>