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8" r:id="rId3"/>
    <p:sldId id="259" r:id="rId4"/>
    <p:sldId id="262" r:id="rId5"/>
    <p:sldId id="261" r:id="rId6"/>
    <p:sldId id="260" r:id="rId7"/>
    <p:sldId id="268" r:id="rId8"/>
    <p:sldId id="264" r:id="rId9"/>
    <p:sldId id="256"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a:t>Asıl başlık stilini düzenlemek için tıklayın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E2FAD3F-5AF9-49B6-BE6D-08DA91675F4C}" type="datetimeFigureOut">
              <a:rPr lang="tr-TR" smtClean="0"/>
              <a:t>3.05.2020</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2D0678D-AF55-48E4-B653-9826A677B5C0}"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535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E2FAD3F-5AF9-49B6-BE6D-08DA91675F4C}"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255419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E2FAD3F-5AF9-49B6-BE6D-08DA91675F4C}"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2714463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E2FAD3F-5AF9-49B6-BE6D-08DA91675F4C}"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2D0678D-AF55-48E4-B653-9826A677B5C0}"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7694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E2FAD3F-5AF9-49B6-BE6D-08DA91675F4C}"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2258530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9E2FAD3F-5AF9-49B6-BE6D-08DA91675F4C}"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2861162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a:t>Asıl başlık stilini düzenlemek için tıklayın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9E2FAD3F-5AF9-49B6-BE6D-08DA91675F4C}"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1230316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E2FAD3F-5AF9-49B6-BE6D-08DA91675F4C}"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157065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E2FAD3F-5AF9-49B6-BE6D-08DA91675F4C}"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2855584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5E42297-3485-4925-A34B-FDAF2FB453B3}"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DE3382-25DF-4DB8-A496-74F802C8EDFC}" type="slidenum">
              <a:rPr lang="tr-TR" smtClean="0"/>
              <a:t>‹#›</a:t>
            </a:fld>
            <a:endParaRPr lang="tr-TR"/>
          </a:p>
        </p:txBody>
      </p:sp>
      <p:sp>
        <p:nvSpPr>
          <p:cNvPr id="7" name="Title 6"/>
          <p:cNvSpPr>
            <a:spLocks noGrp="1"/>
          </p:cNvSpPr>
          <p:nvPr>
            <p:ph type="title"/>
          </p:nvPr>
        </p:nvSpPr>
        <p:spPr/>
        <p:txBody>
          <a:bodyPr/>
          <a:lstStyle/>
          <a:p>
            <a:r>
              <a:rPr lang="tr-TR"/>
              <a:t>Asıl başlık stili için tıklatın</a:t>
            </a:r>
            <a:endParaRPr lang="en-US"/>
          </a:p>
        </p:txBody>
      </p:sp>
    </p:spTree>
    <p:extLst>
      <p:ext uri="{BB962C8B-B14F-4D97-AF65-F5344CB8AC3E}">
        <p14:creationId xmlns:p14="http://schemas.microsoft.com/office/powerpoint/2010/main" val="232093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E2FAD3F-5AF9-49B6-BE6D-08DA91675F4C}"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310677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E2FAD3F-5AF9-49B6-BE6D-08DA91675F4C}"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46084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E2FAD3F-5AF9-49B6-BE6D-08DA91675F4C}"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100701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E2FAD3F-5AF9-49B6-BE6D-08DA91675F4C}" type="datetimeFigureOut">
              <a:rPr lang="tr-TR" smtClean="0"/>
              <a:t>3.05.2020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325149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E2FAD3F-5AF9-49B6-BE6D-08DA91675F4C}"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201409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FAD3F-5AF9-49B6-BE6D-08DA91675F4C}" type="datetimeFigureOut">
              <a:rPr lang="tr-TR" smtClean="0"/>
              <a:t>3.05.2020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174320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E2FAD3F-5AF9-49B6-BE6D-08DA91675F4C}"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301614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E2FAD3F-5AF9-49B6-BE6D-08DA91675F4C}"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2D0678D-AF55-48E4-B653-9826A677B5C0}" type="slidenum">
              <a:rPr lang="tr-TR" smtClean="0"/>
              <a:t>‹#›</a:t>
            </a:fld>
            <a:endParaRPr lang="tr-TR"/>
          </a:p>
        </p:txBody>
      </p:sp>
    </p:spTree>
    <p:extLst>
      <p:ext uri="{BB962C8B-B14F-4D97-AF65-F5344CB8AC3E}">
        <p14:creationId xmlns:p14="http://schemas.microsoft.com/office/powerpoint/2010/main" val="52369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E2FAD3F-5AF9-49B6-BE6D-08DA91675F4C}" type="datetimeFigureOut">
              <a:rPr lang="tr-TR" smtClean="0"/>
              <a:t>3.05.2020</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2D0678D-AF55-48E4-B653-9826A677B5C0}" type="slidenum">
              <a:rPr lang="tr-TR" smtClean="0"/>
              <a:t>‹#›</a:t>
            </a:fld>
            <a:endParaRPr lang="tr-TR"/>
          </a:p>
        </p:txBody>
      </p:sp>
    </p:spTree>
    <p:extLst>
      <p:ext uri="{BB962C8B-B14F-4D97-AF65-F5344CB8AC3E}">
        <p14:creationId xmlns:p14="http://schemas.microsoft.com/office/powerpoint/2010/main" val="425798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www.buhl-ind.com/" TargetMode="External"/><Relationship Id="rId2" Type="http://schemas.openxmlformats.org/officeDocument/2006/relationships/hyperlink" Target="http://www.3m.com/"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5AAB56-E426-4901-9B07-00B1625C1093}"/>
              </a:ext>
            </a:extLst>
          </p:cNvPr>
          <p:cNvSpPr>
            <a:spLocks noGrp="1"/>
          </p:cNvSpPr>
          <p:nvPr>
            <p:ph type="ctrTitle"/>
          </p:nvPr>
        </p:nvSpPr>
        <p:spPr>
          <a:xfrm rot="21420000">
            <a:off x="1041054" y="1577055"/>
            <a:ext cx="9755187" cy="2766528"/>
          </a:xfrm>
        </p:spPr>
        <p:txBody>
          <a:bodyPr/>
          <a:lstStyle/>
          <a:p>
            <a:r>
              <a:rPr lang="tr-TR" cap="none" dirty="0">
                <a:ln w="0"/>
                <a:solidFill>
                  <a:schemeClr val="tx1"/>
                </a:solidFill>
                <a:effectLst>
                  <a:outerShdw blurRad="38100" dist="19050" dir="2700000" algn="tl" rotWithShape="0">
                    <a:schemeClr val="dk1">
                      <a:alpha val="40000"/>
                    </a:schemeClr>
                  </a:outerShdw>
                </a:effectLst>
              </a:rPr>
              <a:t>FOTOKOPİ MAKİNESİ</a:t>
            </a:r>
            <a:br>
              <a:rPr lang="tr-TR" cap="none" dirty="0">
                <a:ln w="0"/>
                <a:solidFill>
                  <a:schemeClr val="tx1"/>
                </a:solidFill>
                <a:effectLst>
                  <a:outerShdw blurRad="38100" dist="19050" dir="2700000" algn="tl" rotWithShape="0">
                    <a:schemeClr val="dk1">
                      <a:alpha val="40000"/>
                    </a:schemeClr>
                  </a:outerShdw>
                </a:effectLst>
              </a:rPr>
            </a:br>
            <a:endParaRPr lang="tr-TR" dirty="0"/>
          </a:p>
        </p:txBody>
      </p:sp>
      <p:sp>
        <p:nvSpPr>
          <p:cNvPr id="3" name="Alt Başlık 2">
            <a:extLst>
              <a:ext uri="{FF2B5EF4-FFF2-40B4-BE49-F238E27FC236}">
                <a16:creationId xmlns:a16="http://schemas.microsoft.com/office/drawing/2014/main" id="{D6B7DF3E-56EC-4F62-84B8-DA379F113B98}"/>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943448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5" y="764704"/>
            <a:ext cx="5968141" cy="458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57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1182" y="914400"/>
            <a:ext cx="10818055" cy="4487594"/>
          </a:xfrm>
        </p:spPr>
        <p:txBody>
          <a:bodyPr>
            <a:normAutofit/>
          </a:bodyPr>
          <a:lstStyle/>
          <a:p>
            <a:pPr algn="just">
              <a:buFont typeface="Wingdings" pitchFamily="2" charset="2"/>
              <a:buChar char="v"/>
            </a:pPr>
            <a:r>
              <a:rPr lang="tr-TR" sz="1800" dirty="0"/>
              <a:t>1945'</a:t>
            </a:r>
            <a:r>
              <a:rPr lang="tr-TR" sz="1800" cap="none" dirty="0"/>
              <a:t>lerde </a:t>
            </a:r>
            <a:r>
              <a:rPr lang="tr-TR" sz="1800" cap="none" dirty="0" err="1"/>
              <a:t>amerikan</a:t>
            </a:r>
            <a:r>
              <a:rPr lang="tr-TR" sz="1800" cap="none" dirty="0"/>
              <a:t> ordusu tarafından da kullanılmaya başlandı. </a:t>
            </a:r>
          </a:p>
          <a:p>
            <a:pPr algn="just">
              <a:buFont typeface="Wingdings" pitchFamily="2" charset="2"/>
              <a:buChar char="v"/>
            </a:pPr>
            <a:r>
              <a:rPr lang="tr-TR" sz="1800" dirty="0"/>
              <a:t>1950 ve 60'</a:t>
            </a:r>
            <a:r>
              <a:rPr lang="tr-TR" sz="1800" cap="none" dirty="0"/>
              <a:t>larda hem eğitim hem de iş dünyasında geniş kullanım alanına sahip oldu. </a:t>
            </a:r>
          </a:p>
          <a:p>
            <a:pPr algn="just">
              <a:buFont typeface="Wingdings" pitchFamily="2" charset="2"/>
              <a:buChar char="v"/>
            </a:pPr>
            <a:r>
              <a:rPr lang="tr-TR" sz="1800" dirty="0"/>
              <a:t>B</a:t>
            </a:r>
            <a:r>
              <a:rPr lang="tr-TR" sz="1800" cap="none" dirty="0"/>
              <a:t>u yıllarda tepegöz üreten en büyük firma </a:t>
            </a:r>
            <a:r>
              <a:rPr lang="tr-TR" sz="1800" cap="none" dirty="0">
                <a:hlinkClick r:id="rId2"/>
              </a:rPr>
              <a:t>3m</a:t>
            </a:r>
            <a:r>
              <a:rPr lang="tr-TR" sz="1800" cap="none" dirty="0"/>
              <a:t>  </a:t>
            </a:r>
            <a:r>
              <a:rPr lang="tr-TR" sz="1800" cap="none" dirty="0" err="1"/>
              <a:t>dir</a:t>
            </a:r>
            <a:r>
              <a:rPr lang="tr-TR" sz="1800" cap="none" dirty="0"/>
              <a:t> . </a:t>
            </a:r>
          </a:p>
          <a:p>
            <a:pPr algn="just">
              <a:buFont typeface="Wingdings" pitchFamily="2" charset="2"/>
              <a:buChar char="v"/>
            </a:pPr>
            <a:r>
              <a:rPr lang="tr-TR" sz="1800" dirty="0"/>
              <a:t>P</a:t>
            </a:r>
            <a:r>
              <a:rPr lang="tr-TR" sz="1800" cap="none" dirty="0"/>
              <a:t>iyasada artan talepten dolayı </a:t>
            </a:r>
            <a:r>
              <a:rPr lang="tr-TR" sz="1800" cap="none" dirty="0">
                <a:hlinkClick r:id="rId3"/>
              </a:rPr>
              <a:t>BUHL INDUSTRİES</a:t>
            </a:r>
            <a:r>
              <a:rPr lang="tr-TR" sz="1800" cap="none" dirty="0"/>
              <a:t> firması 1953'te tepegöz üretimi için kuruldu.</a:t>
            </a:r>
          </a:p>
          <a:p>
            <a:pPr algn="just">
              <a:buFont typeface="Wingdings" pitchFamily="2" charset="2"/>
              <a:buChar char="v"/>
            </a:pPr>
            <a:r>
              <a:rPr lang="tr-TR" sz="1800" dirty="0"/>
              <a:t>B</a:t>
            </a:r>
            <a:r>
              <a:rPr lang="tr-TR" sz="1800" cap="none" dirty="0"/>
              <a:t>u firma sadece kendi için değil ürettiği mercek ve diğer görüntüleme araçlarıyla diğer üreticilere parça desteği sağlayarak birleşik devletlerde piyasaya yön veren firma oldu. </a:t>
            </a:r>
          </a:p>
          <a:p>
            <a:pPr algn="just">
              <a:buFont typeface="Wingdings" pitchFamily="2" charset="2"/>
              <a:buChar char="v"/>
            </a:pPr>
            <a:r>
              <a:rPr lang="tr-TR" sz="1800" dirty="0"/>
              <a:t>1957 </a:t>
            </a:r>
            <a:r>
              <a:rPr lang="tr-TR" sz="1800" cap="none" dirty="0"/>
              <a:t>de eğitim alanında bilginin aktarımını kolaylaştırdığı için Amerikan federal hükümeti tarafından okullara tepegöz alımı desteği sağlandı. </a:t>
            </a:r>
          </a:p>
          <a:p>
            <a:pPr algn="just">
              <a:buFont typeface="Wingdings" pitchFamily="2" charset="2"/>
              <a:buChar char="v"/>
            </a:pPr>
            <a:r>
              <a:rPr lang="tr-TR" sz="1800" dirty="0"/>
              <a:t>1990'</a:t>
            </a:r>
            <a:r>
              <a:rPr lang="tr-TR" sz="1800" cap="none" dirty="0"/>
              <a:t>larda en yüksek satış değerlerine ulaştı günümüzde de hala kullanılmaktadır</a:t>
            </a:r>
            <a:r>
              <a:rPr lang="tr-TR" sz="1600" cap="none" dirty="0"/>
              <a:t>.</a:t>
            </a:r>
            <a:endParaRPr lang="tr-TR" sz="1600" dirty="0"/>
          </a:p>
        </p:txBody>
      </p:sp>
      <p:sp>
        <p:nvSpPr>
          <p:cNvPr id="2" name="Başlık 1"/>
          <p:cNvSpPr>
            <a:spLocks noGrp="1"/>
          </p:cNvSpPr>
          <p:nvPr>
            <p:ph type="title"/>
          </p:nvPr>
        </p:nvSpPr>
        <p:spPr>
          <a:xfrm>
            <a:off x="1981200" y="116632"/>
            <a:ext cx="8229600" cy="1008112"/>
          </a:xfrm>
        </p:spPr>
        <p:txBody>
          <a:bodyPr>
            <a:normAutofit/>
          </a:bodyPr>
          <a:lstStyle/>
          <a:p>
            <a:r>
              <a:rPr lang="tr-TR" sz="3200" dirty="0">
                <a:latin typeface="Algerian" pitchFamily="82" charset="0"/>
              </a:rPr>
              <a:t>Tepegöz ne zaman İcat </a:t>
            </a:r>
            <a:r>
              <a:rPr lang="tr-TR" sz="3200" dirty="0" err="1">
                <a:latin typeface="Algerian" pitchFamily="82" charset="0"/>
              </a:rPr>
              <a:t>edİlmİŞtİr</a:t>
            </a:r>
            <a:r>
              <a:rPr lang="tr-TR" sz="3200" dirty="0">
                <a:latin typeface="Algerian" pitchFamily="82" charset="0"/>
              </a:rPr>
              <a:t>?</a:t>
            </a:r>
          </a:p>
        </p:txBody>
      </p:sp>
    </p:spTree>
    <p:extLst>
      <p:ext uri="{BB962C8B-B14F-4D97-AF65-F5344CB8AC3E}">
        <p14:creationId xmlns:p14="http://schemas.microsoft.com/office/powerpoint/2010/main" val="319446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86029" y="683010"/>
            <a:ext cx="6897189" cy="4708981"/>
          </a:xfrm>
          <a:prstGeom prst="rect">
            <a:avLst/>
          </a:prstGeom>
        </p:spPr>
        <p:txBody>
          <a:bodyPr wrap="square">
            <a:spAutoFit/>
          </a:bodyPr>
          <a:lstStyle/>
          <a:p>
            <a:pPr indent="457200" algn="just">
              <a:lnSpc>
                <a:spcPct val="150000"/>
              </a:lnSpc>
            </a:pPr>
            <a:r>
              <a:rPr lang="tr-TR" sz="2000" dirty="0">
                <a:latin typeface="Times New Roman" panose="02020603050405020304" pitchFamily="18" charset="0"/>
                <a:cs typeface="Times New Roman" panose="02020603050405020304" pitchFamily="18" charset="0"/>
              </a:rPr>
              <a:t>Fotokopi makinesi, çeşitli belgeleri ve diğer görsel materyalleri hızlı ve ucuz bir şekilde çoğaltmak için kullanılan bir cihazdır. Türk Dil Kurumunda ki karşılığı tıpkıçekimdir.</a:t>
            </a:r>
          </a:p>
          <a:p>
            <a:pPr indent="457200" algn="just">
              <a:lnSpc>
                <a:spcPct val="150000"/>
              </a:lnSpc>
            </a:pPr>
            <a:r>
              <a:rPr lang="tr-TR" sz="2000" dirty="0">
                <a:latin typeface="Times New Roman" panose="02020603050405020304" pitchFamily="18" charset="0"/>
                <a:cs typeface="Times New Roman" panose="02020603050405020304" pitchFamily="18" charset="0"/>
              </a:rPr>
              <a:t> </a:t>
            </a:r>
          </a:p>
          <a:p>
            <a:pPr indent="457200" algn="just">
              <a:lnSpc>
                <a:spcPct val="150000"/>
              </a:lnSpc>
            </a:pPr>
            <a:r>
              <a:rPr lang="tr-TR" sz="2000" dirty="0">
                <a:latin typeface="Times New Roman" panose="02020603050405020304" pitchFamily="18" charset="0"/>
                <a:cs typeface="Times New Roman" panose="02020603050405020304" pitchFamily="18" charset="0"/>
              </a:rPr>
              <a:t>İlk fotokopi makinesinin üretim tarihi 1950’lere dayanır. Xerox isminde bir Amerikan firması tarafından üretilmiştir. İlk üretilen fotokopi makineleri sulu sistem olup mekanik ağırlıklı üretimlerdir. Daha sonraları kapasite ve teknolojik yetersizlik üzerine yine Xerox firması kuru sistem dediğimiz fırınlama yöntemiyle çoğaltma yapan makineler üretmiştir.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15" y="1074213"/>
            <a:ext cx="4365414" cy="3309883"/>
          </a:xfrm>
          <a:prstGeom prst="rect">
            <a:avLst/>
          </a:prstGeom>
        </p:spPr>
      </p:pic>
    </p:spTree>
    <p:extLst>
      <p:ext uri="{BB962C8B-B14F-4D97-AF65-F5344CB8AC3E}">
        <p14:creationId xmlns:p14="http://schemas.microsoft.com/office/powerpoint/2010/main" val="3048423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0234" y="212816"/>
            <a:ext cx="12017188" cy="5632311"/>
          </a:xfrm>
          <a:prstGeom prst="rect">
            <a:avLst/>
          </a:prstGeom>
        </p:spPr>
        <p:txBody>
          <a:bodyPr wrap="square">
            <a:spAutoFit/>
          </a:bodyPr>
          <a:lstStyle/>
          <a:p>
            <a:pPr algn="just">
              <a:lnSpc>
                <a:spcPct val="150000"/>
              </a:lnSpc>
            </a:pPr>
            <a:r>
              <a:rPr lang="tr-TR" sz="2000" dirty="0">
                <a:latin typeface="Times New Roman" panose="02020603050405020304" pitchFamily="18" charset="0"/>
                <a:cs typeface="Times New Roman" panose="02020603050405020304" pitchFamily="18" charset="0"/>
              </a:rPr>
              <a:t>Fotokopi makinesinin yararları:</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Zamandan tasarruf sağlar, </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Ekonomiktir, böylelikle verim artar,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İşyerlerinin gizli bilgi içeren evrakları büro dışına çıkmamış olur,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Yazı ve resimler orijinaline sadık kalınarak olduğu gibi çoğaltılabilir,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Makine fiyatları pahalı olmasına karşılık, çok üretim yapıldığı için biri başına maliyet düşüktür,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Yazı ebatları enine veya boyuna büyültülebilir, küçültülebilir, kopyalar oldukça nettir,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Kağıtların ön ve arkası kullanılabildiği için büyük ölçüde kağıt tasarrufu sağlanır,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Kullanımı çok kolay olduğu için ayrı bir personel gerektirmez,</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Proje, harita ve fotoğraf gibi dokümanlar aslına uygun olarak çoğaltılabilir,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Çoğaltma sonunda atık madde olmadığı için çevre kirliliği olmaz,</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Renkli olarak da çoğaltma yapılabilir. </a:t>
            </a:r>
          </a:p>
        </p:txBody>
      </p:sp>
    </p:spTree>
    <p:extLst>
      <p:ext uri="{BB962C8B-B14F-4D97-AF65-F5344CB8AC3E}">
        <p14:creationId xmlns:p14="http://schemas.microsoft.com/office/powerpoint/2010/main" val="1421881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541" y="1126191"/>
            <a:ext cx="6024281" cy="4247317"/>
          </a:xfrm>
          <a:prstGeom prst="rect">
            <a:avLst/>
          </a:prstGeom>
        </p:spPr>
        <p:txBody>
          <a:bodyPr wrap="square">
            <a:spAutoFit/>
          </a:bodyPr>
          <a:lstStyle/>
          <a:p>
            <a:pPr algn="just">
              <a:lnSpc>
                <a:spcPct val="150000"/>
              </a:lnSpc>
            </a:pPr>
            <a:r>
              <a:rPr lang="tr-TR" sz="2000" dirty="0">
                <a:latin typeface="Times New Roman" panose="02020603050405020304" pitchFamily="18" charset="0"/>
                <a:cs typeface="Times New Roman" panose="02020603050405020304" pitchFamily="18" charset="0"/>
              </a:rPr>
              <a:t>Fotokopi makinesinin zararları:</a:t>
            </a:r>
          </a:p>
          <a:p>
            <a:pPr indent="457200" algn="just">
              <a:lnSpc>
                <a:spcPct val="150000"/>
              </a:lnSpc>
            </a:pPr>
            <a:r>
              <a:rPr lang="tr-TR" sz="2000" dirty="0">
                <a:latin typeface="Times New Roman" panose="02020603050405020304" pitchFamily="18" charset="0"/>
                <a:cs typeface="Times New Roman" panose="02020603050405020304" pitchFamily="18" charset="0"/>
              </a:rPr>
              <a:t>Bir enerji türü olan radyasyon anormal hücre büyümesine, yani kansere yol açabilir. Uzun süre fotokopi makinelerinin yaydığı radyasyona maruz kalan kişiler ilerideki yaşlarında farklı kanser çeşitleri ile karşı karşıya kalabilirler. Ayrıca fotokopi makinelerinin yaydığı iyonize olmayan radyasyon genetik yapıda farklı değişikliklere de neden olabilir. Bu yüzden mümkün oldukça fotokopi makinelerini kullanmamak gerekir.</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882" y="639496"/>
            <a:ext cx="5364847" cy="4596182"/>
          </a:xfrm>
          <a:prstGeom prst="rect">
            <a:avLst/>
          </a:prstGeom>
        </p:spPr>
      </p:pic>
    </p:spTree>
    <p:extLst>
      <p:ext uri="{BB962C8B-B14F-4D97-AF65-F5344CB8AC3E}">
        <p14:creationId xmlns:p14="http://schemas.microsoft.com/office/powerpoint/2010/main" val="190591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4176" y="202841"/>
            <a:ext cx="10666760" cy="5576976"/>
          </a:xfrm>
          <a:prstGeom prst="rect">
            <a:avLst/>
          </a:prstGeom>
        </p:spPr>
        <p:txBody>
          <a:bodyPr wrap="square">
            <a:spAutoFit/>
          </a:bodyPr>
          <a:lstStyle/>
          <a:p>
            <a:pPr algn="just">
              <a:lnSpc>
                <a:spcPct val="150000"/>
              </a:lnSpc>
            </a:pPr>
            <a:r>
              <a:rPr lang="tr-TR" sz="2000" dirty="0">
                <a:latin typeface="Times New Roman" panose="02020603050405020304" pitchFamily="18" charset="0"/>
                <a:cs typeface="Times New Roman" panose="02020603050405020304" pitchFamily="18" charset="0"/>
              </a:rPr>
              <a:t>Fotokopi makinesi alınırken dikkat edilmesi gereken kurallar: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Makine distribütörden alınmalıdır. Aksi takdirde yedek parça ve diğer sarf malzemelerinde sıkıntı çekilebilir,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Makineler büyük ölçüde optik ve elektronik parçalardan oluşmaktadır. Dolayısıyla sık sık arızalar yaşanabilir, bu nedenle yetkili servisin olması çok önemlidir,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Kurum ihtiyacı ile doğru orantılı kapasiteye sahip bir makine alınmalıdır,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En son teknolojiye uygun bir makine alınmalıdır,</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Makinenin satın alındığı firma güvenli olmalıdır.</a:t>
            </a:r>
          </a:p>
          <a:p>
            <a:pPr indent="457200" algn="just">
              <a:lnSpc>
                <a:spcPct val="150000"/>
              </a:lnSpc>
            </a:pPr>
            <a:endParaRPr lang="tr-TR" sz="2000" dirty="0">
              <a:latin typeface="Times New Roman" panose="02020603050405020304" pitchFamily="18" charset="0"/>
              <a:cs typeface="Times New Roman" panose="02020603050405020304" pitchFamily="18" charset="0"/>
            </a:endParaRPr>
          </a:p>
          <a:p>
            <a:pPr algn="just">
              <a:lnSpc>
                <a:spcPct val="150000"/>
              </a:lnSpc>
            </a:pPr>
            <a:r>
              <a:rPr lang="tr-TR" sz="2000" dirty="0">
                <a:latin typeface="Times New Roman" panose="02020603050405020304" pitchFamily="18" charset="0"/>
                <a:cs typeface="Times New Roman" panose="02020603050405020304" pitchFamily="18" charset="0"/>
              </a:rPr>
              <a:t>Fotokopi makinelerinin kullanım alanları:</a:t>
            </a:r>
          </a:p>
          <a:p>
            <a:pPr indent="457200" algn="just">
              <a:lnSpc>
                <a:spcPct val="150000"/>
              </a:lnSpc>
            </a:pPr>
            <a:r>
              <a:rPr lang="tr-TR" sz="2000" dirty="0">
                <a:latin typeface="Times New Roman" panose="02020603050405020304" pitchFamily="18" charset="0"/>
                <a:cs typeface="Times New Roman" panose="02020603050405020304" pitchFamily="18" charset="0"/>
              </a:rPr>
              <a:t>Kamu ve özel kuruluşlar, Eğitim kuruluşları, Askeri birlikler, Hastaneler, Bankalar ve Kütüphaneler</a:t>
            </a:r>
          </a:p>
        </p:txBody>
      </p:sp>
    </p:spTree>
    <p:extLst>
      <p:ext uri="{BB962C8B-B14F-4D97-AF65-F5344CB8AC3E}">
        <p14:creationId xmlns:p14="http://schemas.microsoft.com/office/powerpoint/2010/main" val="2561932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1" t="55151" r="7803" b="-4162"/>
          <a:stretch/>
        </p:blipFill>
        <p:spPr>
          <a:xfrm>
            <a:off x="442946" y="1321035"/>
            <a:ext cx="4624251" cy="4180114"/>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281" y="1321035"/>
            <a:ext cx="5900717" cy="3776457"/>
          </a:xfrm>
          <a:prstGeom prst="rect">
            <a:avLst/>
          </a:prstGeom>
        </p:spPr>
      </p:pic>
      <p:sp>
        <p:nvSpPr>
          <p:cNvPr id="5" name="Dikdörtgen 4"/>
          <p:cNvSpPr/>
          <p:nvPr/>
        </p:nvSpPr>
        <p:spPr>
          <a:xfrm>
            <a:off x="1322283" y="163934"/>
            <a:ext cx="9836715" cy="923330"/>
          </a:xfrm>
          <a:prstGeom prst="rect">
            <a:avLst/>
          </a:prstGeom>
          <a:noFill/>
        </p:spPr>
        <p:txBody>
          <a:bodyPr wrap="square" lIns="91440" tIns="45720" rIns="91440" bIns="45720">
            <a:spAutoFit/>
          </a:bodyPr>
          <a:lstStyle/>
          <a:p>
            <a:pPr algn="ctr"/>
            <a:r>
              <a:rPr lang="tr-TR" sz="5400" dirty="0">
                <a:ln w="0"/>
                <a:effectLst>
                  <a:outerShdw blurRad="38100" dist="19050" dir="2700000" algn="tl" rotWithShape="0">
                    <a:schemeClr val="dk1">
                      <a:alpha val="40000"/>
                    </a:schemeClr>
                  </a:outerShdw>
                </a:effectLst>
              </a:rPr>
              <a:t>Fotokopi nasıl çekilir:</a:t>
            </a:r>
            <a:endParaRPr lang="tr-TR"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701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6702B9-2DAC-451E-A6A9-9B3FC05B1723}"/>
              </a:ext>
            </a:extLst>
          </p:cNvPr>
          <p:cNvSpPr>
            <a:spLocks noGrp="1"/>
          </p:cNvSpPr>
          <p:nvPr>
            <p:ph type="ctrTitle"/>
          </p:nvPr>
        </p:nvSpPr>
        <p:spPr/>
        <p:txBody>
          <a:bodyPr/>
          <a:lstStyle/>
          <a:p>
            <a:r>
              <a:rPr lang="tr-TR" dirty="0">
                <a:solidFill>
                  <a:srgbClr val="FF0000"/>
                </a:solidFill>
                <a:latin typeface="Algerian" pitchFamily="82" charset="0"/>
              </a:rPr>
              <a:t>TEPEGÖZ</a:t>
            </a:r>
            <a:endParaRPr lang="tr-TR" dirty="0">
              <a:solidFill>
                <a:srgbClr val="FF0000"/>
              </a:solidFill>
            </a:endParaRPr>
          </a:p>
        </p:txBody>
      </p:sp>
      <p:sp>
        <p:nvSpPr>
          <p:cNvPr id="3" name="Alt Başlık 2">
            <a:extLst>
              <a:ext uri="{FF2B5EF4-FFF2-40B4-BE49-F238E27FC236}">
                <a16:creationId xmlns:a16="http://schemas.microsoft.com/office/drawing/2014/main" id="{61B725DD-56C0-4DC6-8F96-D78F6FA4F0D2}"/>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47734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07568" y="346579"/>
            <a:ext cx="7560840" cy="646331"/>
          </a:xfrm>
          <a:prstGeom prst="rect">
            <a:avLst/>
          </a:prstGeom>
        </p:spPr>
        <p:txBody>
          <a:bodyPr wrap="square">
            <a:spAutoFit/>
          </a:bodyPr>
          <a:lstStyle/>
          <a:p>
            <a:endParaRPr lang="tr-TR" dirty="0"/>
          </a:p>
          <a:p>
            <a:pPr marL="285750" indent="-285750">
              <a:buFont typeface="Wingdings" pitchFamily="2" charset="2"/>
              <a:buChar char="v"/>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38" y="669744"/>
            <a:ext cx="5472608" cy="451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4"/>
          <p:cNvSpPr>
            <a:spLocks noGrp="1"/>
          </p:cNvSpPr>
          <p:nvPr>
            <p:ph type="title"/>
          </p:nvPr>
        </p:nvSpPr>
        <p:spPr>
          <a:xfrm>
            <a:off x="953087" y="2215259"/>
            <a:ext cx="3492304" cy="1151965"/>
          </a:xfrm>
        </p:spPr>
        <p:txBody>
          <a:bodyPr/>
          <a:lstStyle/>
          <a:p>
            <a:r>
              <a:rPr lang="tr-TR" dirty="0">
                <a:latin typeface="Algerian" pitchFamily="82" charset="0"/>
              </a:rPr>
              <a:t>tepegöz</a:t>
            </a:r>
          </a:p>
        </p:txBody>
      </p:sp>
    </p:spTree>
    <p:extLst>
      <p:ext uri="{BB962C8B-B14F-4D97-AF65-F5344CB8AC3E}">
        <p14:creationId xmlns:p14="http://schemas.microsoft.com/office/powerpoint/2010/main" val="114657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nvGraphicFramePr>
        <p:xfrm>
          <a:off x="2447925" y="3329781"/>
          <a:ext cx="7296150" cy="1066800"/>
        </p:xfrm>
        <a:graphic>
          <a:graphicData uri="http://schemas.openxmlformats.org/drawingml/2006/table">
            <a:tbl>
              <a:tblPr/>
              <a:tblGrid>
                <a:gridCol w="7194550">
                  <a:extLst>
                    <a:ext uri="{9D8B030D-6E8A-4147-A177-3AD203B41FA5}">
                      <a16:colId xmlns:a16="http://schemas.microsoft.com/office/drawing/2014/main" val="20000"/>
                    </a:ext>
                  </a:extLst>
                </a:gridCol>
                <a:gridCol w="101600">
                  <a:extLst>
                    <a:ext uri="{9D8B030D-6E8A-4147-A177-3AD203B41FA5}">
                      <a16:colId xmlns:a16="http://schemas.microsoft.com/office/drawing/2014/main" val="20001"/>
                    </a:ext>
                  </a:extLst>
                </a:gridCol>
              </a:tblGrid>
              <a:tr h="1066800">
                <a:tc>
                  <a:txBody>
                    <a:bodyPr/>
                    <a:lstStyle/>
                    <a:p>
                      <a:pPr algn="just"/>
                      <a:r>
                        <a:rPr lang="tr-TR" b="0" dirty="0">
                          <a:solidFill>
                            <a:srgbClr val="555555"/>
                          </a:solidFill>
                          <a:effectLst/>
                        </a:rPr>
                        <a:t> </a:t>
                      </a:r>
                      <a:r>
                        <a:rPr lang="tr-TR" b="1" dirty="0">
                          <a:solidFill>
                            <a:srgbClr val="555555"/>
                          </a:solidFill>
                          <a:effectLst/>
                        </a:rPr>
                        <a:t>?</a:t>
                      </a:r>
                      <a:endParaRPr lang="tr-TR" b="0" dirty="0">
                        <a:solidFill>
                          <a:srgbClr val="555555"/>
                        </a:solidFill>
                        <a:effectLst/>
                      </a:endParaRPr>
                    </a:p>
                  </a:txBody>
                  <a:tcPr marL="0" marR="0" marT="0" marB="0">
                    <a:lnL>
                      <a:noFill/>
                    </a:lnL>
                    <a:lnR>
                      <a:noFill/>
                    </a:lnR>
                    <a:lnT>
                      <a:noFill/>
                    </a:lnT>
                    <a:lnB>
                      <a:noFill/>
                    </a:lnB>
                    <a:solidFill>
                      <a:srgbClr val="FFFFFF"/>
                    </a:solidFill>
                  </a:tcPr>
                </a:tc>
                <a:tc>
                  <a:txBody>
                    <a:bodyPr/>
                    <a:lstStyle/>
                    <a:p>
                      <a:pPr algn="ctr"/>
                      <a:endParaRPr lang="tr-TR" dirty="0">
                        <a:effectLs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2447926" y="3051989"/>
            <a:ext cx="455253"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indent="450850" defTabSz="914400" eaLnBrk="0" fontAlgn="base" hangingPunct="0">
              <a:spcBef>
                <a:spcPct val="0"/>
              </a:spcBef>
              <a:spcAft>
                <a:spcPct val="0"/>
              </a:spcAft>
            </a:pPr>
            <a:br>
              <a:rPr lang="tr-TR" dirty="0">
                <a:latin typeface="Arial" pitchFamily="34" charset="0"/>
                <a:cs typeface="Arial" pitchFamily="34" charset="0"/>
              </a:rPr>
            </a:br>
            <a:endParaRPr lang="tr-TR" dirty="0">
              <a:latin typeface="Arial" pitchFamily="34" charset="0"/>
              <a:cs typeface="Arial" pitchFamily="34" charset="0"/>
            </a:endParaRPr>
          </a:p>
        </p:txBody>
      </p:sp>
      <p:sp>
        <p:nvSpPr>
          <p:cNvPr id="6" name="Dikdörtgen 5"/>
          <p:cNvSpPr/>
          <p:nvPr/>
        </p:nvSpPr>
        <p:spPr>
          <a:xfrm>
            <a:off x="520505" y="58848"/>
            <a:ext cx="10860258" cy="8710077"/>
          </a:xfrm>
          <a:prstGeom prst="rect">
            <a:avLst/>
          </a:prstGeom>
        </p:spPr>
        <p:txBody>
          <a:bodyPr wrap="square">
            <a:spAutoFit/>
          </a:bodyPr>
          <a:lstStyle/>
          <a:p>
            <a:r>
              <a:rPr lang="tr-TR" dirty="0"/>
              <a:t>  </a:t>
            </a:r>
          </a:p>
          <a:p>
            <a:r>
              <a:rPr lang="tr-TR" dirty="0">
                <a:latin typeface="Algerian" pitchFamily="82" charset="0"/>
              </a:rPr>
              <a:t>   </a:t>
            </a:r>
            <a:r>
              <a:rPr lang="tr-TR" sz="2000" dirty="0">
                <a:latin typeface="Algerian" pitchFamily="82" charset="0"/>
              </a:rPr>
              <a:t>Tepegöz nedir?</a:t>
            </a:r>
          </a:p>
          <a:p>
            <a:pPr algn="just"/>
            <a:endParaRPr lang="tr-TR" dirty="0"/>
          </a:p>
          <a:p>
            <a:pPr algn="just"/>
            <a:endParaRPr lang="tr-TR" dirty="0"/>
          </a:p>
          <a:p>
            <a:pPr marL="285750" indent="-285750" algn="just">
              <a:buFont typeface="Wingdings" pitchFamily="2" charset="2"/>
              <a:buChar char="v"/>
            </a:pPr>
            <a:r>
              <a:rPr lang="tr-TR" dirty="0"/>
              <a:t>Tepegöz projektörü saydam bir madde üzerindeki önceden hazırlanmış renkli yada siyah-beyaz bilgileri duvara, tahtaya veya perdeye büyüterek yansıtan ders aracıdır.</a:t>
            </a:r>
          </a:p>
          <a:p>
            <a:pPr algn="just"/>
            <a:endParaRPr lang="tr-TR" dirty="0"/>
          </a:p>
          <a:p>
            <a:pPr marL="285750" indent="-285750" algn="just">
              <a:buFont typeface="Wingdings" pitchFamily="2" charset="2"/>
              <a:buChar char="v"/>
            </a:pPr>
            <a:r>
              <a:rPr lang="tr-TR" dirty="0"/>
              <a:t> Bu yapı içinde güçlü bir ampul, büyüteç, ve ayna bulunan bir kutu, kutunun üstünde üzerine asetatları konduğu bir cam yüzey, ve kutuya tutturulan bir kolun ucunda bulunan bir büyüteç/ayna sisteminden oluşur.</a:t>
            </a:r>
          </a:p>
          <a:p>
            <a:pPr algn="just"/>
            <a:endParaRPr lang="tr-TR" dirty="0"/>
          </a:p>
          <a:p>
            <a:pPr marL="285750" indent="-285750" algn="just">
              <a:buFont typeface="Wingdings" pitchFamily="2" charset="2"/>
              <a:buChar char="v"/>
            </a:pPr>
            <a:r>
              <a:rPr lang="tr-TR" dirty="0"/>
              <a:t>Tepegöz malzemesi, ders sırasında doğrudan üzerine yazılıp çizilerek ve gerektiğinde silinerek saydam bir yazı tahtası gibi de kullanılabilir.</a:t>
            </a:r>
          </a:p>
          <a:p>
            <a:pPr algn="just"/>
            <a:endParaRPr lang="tr-TR" dirty="0"/>
          </a:p>
          <a:p>
            <a:pPr marL="285750" indent="-285750" algn="just">
              <a:buFont typeface="Wingdings" pitchFamily="2" charset="2"/>
              <a:buChar char="v"/>
            </a:pPr>
            <a:r>
              <a:rPr lang="tr-TR" dirty="0"/>
              <a:t> Bunların özel kalemleri ve silgileri, saydamların fotokopiye ve lazer yazıcıya dayanıklı olanları vardır.</a:t>
            </a:r>
          </a:p>
          <a:p>
            <a:pPr algn="just"/>
            <a:endParaRPr lang="tr-TR" dirty="0"/>
          </a:p>
          <a:p>
            <a:pPr marL="285750" indent="-285750" algn="just">
              <a:buFont typeface="Wingdings" pitchFamily="2" charset="2"/>
              <a:buChar char="v"/>
            </a:pPr>
            <a:r>
              <a:rPr lang="tr-TR" dirty="0"/>
              <a:t>Tepegözler büyük, parlak ve net görüntü sağlarlar. Büyük gruplara kavramların, işlemlerin ve diğer bilgilerin görsel olarak sunulmasını sağlar.</a:t>
            </a:r>
          </a:p>
          <a:p>
            <a:pPr marL="285750" indent="-285750">
              <a:buFont typeface="Wingdings" pitchFamily="2" charset="2"/>
              <a:buChar char="v"/>
            </a:pPr>
            <a:endParaRPr lang="tr-TR" dirty="0"/>
          </a:p>
          <a:p>
            <a:pPr marL="285750" indent="-285750">
              <a:buFont typeface="Wingdings" pitchFamily="2" charset="2"/>
              <a:buChar char="v"/>
            </a:pPr>
            <a:r>
              <a:rPr lang="tr-TR" dirty="0"/>
              <a:t> Tepegöz saydamlarını hazırlamak oldukça kolaydır.</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0480081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Ana Olay</Template>
  <TotalTime>4</TotalTime>
  <Words>516</Words>
  <Application>Microsoft Office PowerPoint</Application>
  <PresentationFormat>Geniş ekran</PresentationFormat>
  <Paragraphs>65</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Algerian</vt:lpstr>
      <vt:lpstr>Arial</vt:lpstr>
      <vt:lpstr>Impact</vt:lpstr>
      <vt:lpstr>Times New Roman</vt:lpstr>
      <vt:lpstr>Wingdings</vt:lpstr>
      <vt:lpstr>Ana Olay</vt:lpstr>
      <vt:lpstr>FOTOKOPİ MAKİNESİ </vt:lpstr>
      <vt:lpstr>PowerPoint Sunusu</vt:lpstr>
      <vt:lpstr>PowerPoint Sunusu</vt:lpstr>
      <vt:lpstr>PowerPoint Sunusu</vt:lpstr>
      <vt:lpstr>PowerPoint Sunusu</vt:lpstr>
      <vt:lpstr>PowerPoint Sunusu</vt:lpstr>
      <vt:lpstr>TEPEGÖZ</vt:lpstr>
      <vt:lpstr>tepegöz</vt:lpstr>
      <vt:lpstr>PowerPoint Sunusu</vt:lpstr>
      <vt:lpstr>PowerPoint Sunusu</vt:lpstr>
      <vt:lpstr>Tepegöz ne zaman İcat edİlmİŞtİr?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4</cp:revision>
  <dcterms:created xsi:type="dcterms:W3CDTF">2020-05-03T16:13:23Z</dcterms:created>
  <dcterms:modified xsi:type="dcterms:W3CDTF">2020-05-03T18:26:54Z</dcterms:modified>
</cp:coreProperties>
</file>