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7" r:id="rId2"/>
    <p:sldId id="256" r:id="rId3"/>
    <p:sldId id="257" r:id="rId4"/>
    <p:sldId id="258" r:id="rId5"/>
    <p:sldId id="260" r:id="rId6"/>
    <p:sldId id="261" r:id="rId7"/>
    <p:sldId id="262" r:id="rId8"/>
    <p:sldId id="263" r:id="rId9"/>
    <p:sldId id="264" r:id="rId10"/>
    <p:sldId id="268" r:id="rId11"/>
    <p:sldId id="269" r:id="rId12"/>
    <p:sldId id="270" r:id="rId13"/>
    <p:sldId id="265" r:id="rId14"/>
    <p:sldId id="266"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100" d="100"/>
          <a:sy n="100" d="100"/>
        </p:scale>
        <p:origin x="-1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39596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23261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143624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150037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349749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43253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417346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27770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116496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26286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319869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E2F987E-CD47-4AE5-AD99-8ACBB4AC675A}" type="datetimeFigureOut">
              <a:rPr lang="tr-TR" smtClean="0"/>
              <a:t>08.05.2020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C072CE9-3153-4024-8004-79352E735793}" type="slidenum">
              <a:rPr lang="tr-TR" smtClean="0"/>
              <a:t>‹#›</a:t>
            </a:fld>
            <a:endParaRPr lang="tr-TR" dirty="0"/>
          </a:p>
        </p:txBody>
      </p:sp>
    </p:spTree>
    <p:extLst>
      <p:ext uri="{BB962C8B-B14F-4D97-AF65-F5344CB8AC3E}">
        <p14:creationId xmlns:p14="http://schemas.microsoft.com/office/powerpoint/2010/main" val="33078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F987E-CD47-4AE5-AD99-8ACBB4AC675A}" type="datetimeFigureOut">
              <a:rPr lang="tr-TR" smtClean="0"/>
              <a:t>08.05.2020</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72CE9-3153-4024-8004-79352E735793}" type="slidenum">
              <a:rPr lang="tr-TR" smtClean="0"/>
              <a:t>‹#›</a:t>
            </a:fld>
            <a:endParaRPr lang="tr-TR" dirty="0"/>
          </a:p>
        </p:txBody>
      </p:sp>
    </p:spTree>
    <p:extLst>
      <p:ext uri="{BB962C8B-B14F-4D97-AF65-F5344CB8AC3E}">
        <p14:creationId xmlns:p14="http://schemas.microsoft.com/office/powerpoint/2010/main" val="34491425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6128" y="711488"/>
            <a:ext cx="10515600" cy="2585893"/>
          </a:xfrm>
        </p:spPr>
        <p:txBody>
          <a:bodyPr/>
          <a:lstStyle/>
          <a:p>
            <a:r>
              <a:rPr lang="tr-TR"/>
              <a:t>                  </a:t>
            </a:r>
            <a:endParaRPr lang="tr-TR" sz="4000" dirty="0"/>
          </a:p>
        </p:txBody>
      </p:sp>
      <p:sp>
        <p:nvSpPr>
          <p:cNvPr id="3" name="İçerik Yer Tutucusu 2"/>
          <p:cNvSpPr>
            <a:spLocks noGrp="1"/>
          </p:cNvSpPr>
          <p:nvPr>
            <p:ph idx="1"/>
          </p:nvPr>
        </p:nvSpPr>
        <p:spPr>
          <a:xfrm>
            <a:off x="1676400" y="2951018"/>
            <a:ext cx="10515600" cy="3283528"/>
          </a:xfrm>
        </p:spPr>
        <p:txBody>
          <a:bodyPr>
            <a:normAutofit/>
          </a:bodyPr>
          <a:lstStyle/>
          <a:p>
            <a:pPr marL="0" indent="0">
              <a:buNone/>
            </a:pPr>
            <a:r>
              <a:rPr lang="tr-TR" dirty="0"/>
              <a:t>                          </a:t>
            </a:r>
          </a:p>
          <a:p>
            <a:pPr marL="0" indent="0">
              <a:buNone/>
            </a:pPr>
            <a:endParaRPr lang="tr-TR" dirty="0"/>
          </a:p>
        </p:txBody>
      </p:sp>
    </p:spTree>
    <p:extLst>
      <p:ext uri="{BB962C8B-B14F-4D97-AF65-F5344CB8AC3E}">
        <p14:creationId xmlns:p14="http://schemas.microsoft.com/office/powerpoint/2010/main" val="417832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7B45EB51-7023-4471-A3C1-140CE5CAA03D}"/>
              </a:ext>
            </a:extLst>
          </p:cNvPr>
          <p:cNvSpPr>
            <a:spLocks noGrp="1"/>
          </p:cNvSpPr>
          <p:nvPr>
            <p:ph type="body" sz="half" idx="2"/>
          </p:nvPr>
        </p:nvSpPr>
        <p:spPr>
          <a:xfrm>
            <a:off x="2384766" y="583395"/>
            <a:ext cx="7501356" cy="1586380"/>
          </a:xfrm>
        </p:spPr>
        <p:txBody>
          <a:bodyPr>
            <a:normAutofit/>
          </a:bodyPr>
          <a:lstStyle/>
          <a:p>
            <a:r>
              <a:rPr lang="en-US" sz="1800" dirty="0"/>
              <a:t>Olaylar David ve Teddy’i sular altında kalmış Corney adasına götürür ve burada bir mavi peri bulurlar. David mavi periye bir dileğinin olduğunu ve kendisini gerçek bir çocuğa dönüştürmesini ister.</a:t>
            </a:r>
            <a:endParaRPr lang="tr-TR" sz="1800" dirty="0"/>
          </a:p>
        </p:txBody>
      </p:sp>
      <p:pic>
        <p:nvPicPr>
          <p:cNvPr id="5" name="Resim 4">
            <a:extLst>
              <a:ext uri="{FF2B5EF4-FFF2-40B4-BE49-F238E27FC236}">
                <a16:creationId xmlns:a16="http://schemas.microsoft.com/office/drawing/2014/main" xmlns="" id="{D7F45EE0-5BAC-4A87-B6B1-BBC589D94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130" y="2252870"/>
            <a:ext cx="8693740" cy="4021735"/>
          </a:xfrm>
          <a:prstGeom prst="rect">
            <a:avLst/>
          </a:prstGeom>
        </p:spPr>
      </p:pic>
    </p:spTree>
    <p:extLst>
      <p:ext uri="{BB962C8B-B14F-4D97-AF65-F5344CB8AC3E}">
        <p14:creationId xmlns:p14="http://schemas.microsoft.com/office/powerpoint/2010/main" val="302850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6F73231A-2776-4FC9-87CF-64AA044D085C}"/>
              </a:ext>
            </a:extLst>
          </p:cNvPr>
          <p:cNvSpPr>
            <a:spLocks noGrp="1"/>
          </p:cNvSpPr>
          <p:nvPr>
            <p:ph type="body" sz="half" idx="2"/>
          </p:nvPr>
        </p:nvSpPr>
        <p:spPr>
          <a:xfrm>
            <a:off x="1337846" y="4430108"/>
            <a:ext cx="6785738" cy="1586380"/>
          </a:xfrm>
        </p:spPr>
        <p:txBody>
          <a:bodyPr>
            <a:normAutofit/>
          </a:bodyPr>
          <a:lstStyle/>
          <a:p>
            <a:r>
              <a:rPr lang="en-US" sz="2000" dirty="0"/>
              <a:t>Yıkılan bir dönme dolap yüzünden denizaltıları sıkışır ve burada 2000 yıl boyunca hapsolurlar. Bu süre boyunca buz devri gelir geçer ve insan ırkı yok olur. David ve Teddy sonunda son derece sıska varlıklar, uzaylı olmaları muhtemel gibi görünen ama aslında gelişmiş androidler tarafından kurtarılırlar. </a:t>
            </a:r>
            <a:endParaRPr lang="tr-TR" sz="2000" dirty="0"/>
          </a:p>
        </p:txBody>
      </p:sp>
      <p:pic>
        <p:nvPicPr>
          <p:cNvPr id="5" name="Resim 4">
            <a:extLst>
              <a:ext uri="{FF2B5EF4-FFF2-40B4-BE49-F238E27FC236}">
                <a16:creationId xmlns:a16="http://schemas.microsoft.com/office/drawing/2014/main" xmlns="" id="{AB63A2A4-99B1-48F5-93F1-36FC04620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9599"/>
            <a:ext cx="7447722" cy="3427245"/>
          </a:xfrm>
          <a:prstGeom prst="rect">
            <a:avLst/>
          </a:prstGeom>
        </p:spPr>
      </p:pic>
      <p:sp>
        <p:nvSpPr>
          <p:cNvPr id="7" name="Metin kutusu 6">
            <a:extLst>
              <a:ext uri="{FF2B5EF4-FFF2-40B4-BE49-F238E27FC236}">
                <a16:creationId xmlns:a16="http://schemas.microsoft.com/office/drawing/2014/main" xmlns="" id="{A0DAEA6D-C8B6-4CD8-A969-1AC8362C53FA}"/>
              </a:ext>
            </a:extLst>
          </p:cNvPr>
          <p:cNvSpPr txBox="1"/>
          <p:nvPr/>
        </p:nvSpPr>
        <p:spPr>
          <a:xfrm>
            <a:off x="8587409" y="2120348"/>
            <a:ext cx="3419061" cy="646331"/>
          </a:xfrm>
          <a:prstGeom prst="rect">
            <a:avLst/>
          </a:prstGeom>
          <a:noFill/>
        </p:spPr>
        <p:txBody>
          <a:bodyPr wrap="square" rtlCol="0">
            <a:spAutoFit/>
          </a:bodyPr>
          <a:lstStyle/>
          <a:p>
            <a:r>
              <a:rPr lang="tr-TR" b="1" dirty="0"/>
              <a:t>“O, insanları tanıyan en son varlık.”</a:t>
            </a:r>
          </a:p>
        </p:txBody>
      </p:sp>
    </p:spTree>
    <p:extLst>
      <p:ext uri="{BB962C8B-B14F-4D97-AF65-F5344CB8AC3E}">
        <p14:creationId xmlns:p14="http://schemas.microsoft.com/office/powerpoint/2010/main" val="157686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6B2DFA95-C025-485D-955F-E47F09DCDAB7}"/>
              </a:ext>
            </a:extLst>
          </p:cNvPr>
          <p:cNvSpPr>
            <a:spLocks noGrp="1"/>
          </p:cNvSpPr>
          <p:nvPr>
            <p:ph type="body" sz="half" idx="2"/>
          </p:nvPr>
        </p:nvSpPr>
        <p:spPr>
          <a:xfrm>
            <a:off x="1948070" y="662608"/>
            <a:ext cx="8203095" cy="1245705"/>
          </a:xfrm>
        </p:spPr>
        <p:txBody>
          <a:bodyPr>
            <a:normAutofit/>
          </a:bodyPr>
          <a:lstStyle/>
          <a:p>
            <a:r>
              <a:rPr lang="en-US" sz="2000" dirty="0"/>
              <a:t>Davidi kurtaran sıska varlıklar David’in annesine ait bir parça getirdiği takdirde annesini bir günlüğüne görebileceğinin mümkün olduğunu söylerler. O sırada Teddy Monica’nın sakladığı saç telini getirir ve onlara uzatır. Böylelikle David annesi ile 1 gün de olsa vakit geçirir.</a:t>
            </a:r>
            <a:endParaRPr lang="tr-TR" sz="2000" dirty="0"/>
          </a:p>
        </p:txBody>
      </p:sp>
      <p:pic>
        <p:nvPicPr>
          <p:cNvPr id="5" name="Resim 4">
            <a:extLst>
              <a:ext uri="{FF2B5EF4-FFF2-40B4-BE49-F238E27FC236}">
                <a16:creationId xmlns:a16="http://schemas.microsoft.com/office/drawing/2014/main" xmlns="" id="{6E9C7F4A-0303-4604-87E0-F9EC6AB70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321" y="2418518"/>
            <a:ext cx="9739358" cy="3896142"/>
          </a:xfrm>
          <a:prstGeom prst="rect">
            <a:avLst/>
          </a:prstGeom>
        </p:spPr>
      </p:pic>
    </p:spTree>
    <p:extLst>
      <p:ext uri="{BB962C8B-B14F-4D97-AF65-F5344CB8AC3E}">
        <p14:creationId xmlns:p14="http://schemas.microsoft.com/office/powerpoint/2010/main" val="221900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609599"/>
            <a:ext cx="10239135" cy="5209310"/>
          </a:xfrm>
        </p:spPr>
        <p:txBody>
          <a:bodyPr>
            <a:normAutofit fontScale="90000"/>
          </a:bodyPr>
          <a:lstStyle/>
          <a:p>
            <a:r>
              <a:rPr lang="tr-TR" dirty="0"/>
              <a:t>Filmci Jamie Stuart aslında Monica’nın orada olmadığını söylüyor. Bir görselin David’in zihnine yerleştirildiğini ve kapanış sahnelerinin hepsinin tamamıyla David’in bakış açısından yansıtıldığını belirtiyor. David’in bütün anılarını ve bilgilerini indirmiş olan yeni mechaların, artık ona ihtiyacı kalmamıştır ama hayatını sonlandırmadan önce, ona bir günlük tatmin duygusu yaşatabilmek amacıyla böyle bir durumu yaratmaya uğraşmışlardır. Filmin sonunda bizlere David’in rüya gördüğü söylendiğinde aslında bu durum sadece David’in izlenimidir. Filmin başlarında David’in uyumadığı ve bu yüzden rüya görmesinin de imkansız olduğu açıkça belirtilmiştir.</a:t>
            </a:r>
          </a:p>
        </p:txBody>
      </p:sp>
    </p:spTree>
    <p:extLst>
      <p:ext uri="{BB962C8B-B14F-4D97-AF65-F5344CB8AC3E}">
        <p14:creationId xmlns:p14="http://schemas.microsoft.com/office/powerpoint/2010/main" val="288956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22218" y="1000404"/>
            <a:ext cx="3297382" cy="5450851"/>
          </a:xfrm>
          <a:prstGeom prst="rect">
            <a:avLst/>
          </a:prstGeom>
        </p:spPr>
        <p:txBody>
          <a:bodyPr wrap="square">
            <a:spAutoFit/>
          </a:bodyPr>
          <a:lstStyle/>
          <a:p>
            <a:pPr>
              <a:lnSpc>
                <a:spcPct val="150000"/>
              </a:lnSpc>
            </a:pPr>
            <a:r>
              <a:rPr lang="tr-TR" b="1" dirty="0"/>
              <a:t>TEMEL KAVRAMLAR</a:t>
            </a:r>
            <a:endParaRPr lang="en-US" b="1" dirty="0"/>
          </a:p>
          <a:p>
            <a:pPr>
              <a:lnSpc>
                <a:spcPct val="150000"/>
              </a:lnSpc>
            </a:pPr>
            <a:endParaRPr lang="tr-TR" b="1" dirty="0"/>
          </a:p>
          <a:p>
            <a:pPr marL="285750" indent="-285750">
              <a:lnSpc>
                <a:spcPct val="150000"/>
              </a:lnSpc>
              <a:buFont typeface="Wingdings" panose="05000000000000000000" pitchFamily="2" charset="2"/>
              <a:buChar char="Ø"/>
            </a:pPr>
            <a:r>
              <a:rPr lang="tr-TR" dirty="0"/>
              <a:t>Sevgi</a:t>
            </a:r>
          </a:p>
          <a:p>
            <a:pPr marL="285750" indent="-285750">
              <a:lnSpc>
                <a:spcPct val="150000"/>
              </a:lnSpc>
              <a:buFont typeface="Wingdings" panose="05000000000000000000" pitchFamily="2" charset="2"/>
              <a:buChar char="Ø"/>
            </a:pPr>
            <a:r>
              <a:rPr lang="tr-TR" dirty="0"/>
              <a:t>Umut </a:t>
            </a:r>
          </a:p>
          <a:p>
            <a:pPr marL="285750" indent="-285750">
              <a:lnSpc>
                <a:spcPct val="150000"/>
              </a:lnSpc>
              <a:buFont typeface="Wingdings" panose="05000000000000000000" pitchFamily="2" charset="2"/>
              <a:buChar char="Ø"/>
            </a:pPr>
            <a:r>
              <a:rPr lang="tr-TR" dirty="0"/>
              <a:t>Kararlılık </a:t>
            </a:r>
          </a:p>
          <a:p>
            <a:pPr marL="285750" indent="-285750">
              <a:lnSpc>
                <a:spcPct val="150000"/>
              </a:lnSpc>
              <a:buFont typeface="Wingdings" panose="05000000000000000000" pitchFamily="2" charset="2"/>
              <a:buChar char="Ø"/>
            </a:pPr>
            <a:r>
              <a:rPr lang="tr-TR" dirty="0"/>
              <a:t>Çaba</a:t>
            </a:r>
          </a:p>
          <a:p>
            <a:pPr marL="285750" indent="-285750">
              <a:lnSpc>
                <a:spcPct val="150000"/>
              </a:lnSpc>
              <a:buFont typeface="Wingdings" panose="05000000000000000000" pitchFamily="2" charset="2"/>
              <a:buChar char="Ø"/>
            </a:pPr>
            <a:r>
              <a:rPr lang="tr-TR" dirty="0"/>
              <a:t>İnanç </a:t>
            </a:r>
          </a:p>
          <a:p>
            <a:pPr marL="285750" indent="-285750">
              <a:lnSpc>
                <a:spcPct val="150000"/>
              </a:lnSpc>
              <a:buFont typeface="Wingdings" panose="05000000000000000000" pitchFamily="2" charset="2"/>
              <a:buChar char="Ø"/>
            </a:pPr>
            <a:r>
              <a:rPr lang="tr-TR" dirty="0"/>
              <a:t>Gelişmiş Teknoloji </a:t>
            </a:r>
          </a:p>
          <a:p>
            <a:pPr marL="285750" indent="-285750">
              <a:lnSpc>
                <a:spcPct val="150000"/>
              </a:lnSpc>
              <a:buFont typeface="Wingdings" panose="05000000000000000000" pitchFamily="2" charset="2"/>
              <a:buChar char="Ø"/>
            </a:pPr>
            <a:r>
              <a:rPr lang="tr-TR" dirty="0"/>
              <a:t>Bağlılık </a:t>
            </a:r>
          </a:p>
          <a:p>
            <a:pPr marL="285750" indent="-285750">
              <a:lnSpc>
                <a:spcPct val="150000"/>
              </a:lnSpc>
              <a:buFont typeface="Wingdings" panose="05000000000000000000" pitchFamily="2" charset="2"/>
              <a:buChar char="Ø"/>
            </a:pPr>
            <a:r>
              <a:rPr lang="tr-TR" dirty="0"/>
              <a:t>Kıskançlık </a:t>
            </a:r>
          </a:p>
          <a:p>
            <a:pPr marL="285750" indent="-285750">
              <a:lnSpc>
                <a:spcPct val="150000"/>
              </a:lnSpc>
              <a:buFont typeface="Wingdings" panose="05000000000000000000" pitchFamily="2" charset="2"/>
              <a:buChar char="Ø"/>
            </a:pPr>
            <a:r>
              <a:rPr lang="tr-TR" dirty="0"/>
              <a:t>Üstünlük Çabası </a:t>
            </a:r>
            <a:br>
              <a:rPr lang="tr-TR" dirty="0"/>
            </a:br>
            <a:r>
              <a:rPr lang="tr-TR" dirty="0"/>
              <a:t/>
            </a:r>
            <a:br>
              <a:rPr lang="tr-TR" dirty="0"/>
            </a:br>
            <a:endParaRPr lang="tr-TR" dirty="0"/>
          </a:p>
        </p:txBody>
      </p:sp>
      <p:pic>
        <p:nvPicPr>
          <p:cNvPr id="3" name="Resim 2"/>
          <p:cNvPicPr>
            <a:picLocks noChangeAspect="1"/>
          </p:cNvPicPr>
          <p:nvPr/>
        </p:nvPicPr>
        <p:blipFill>
          <a:blip r:embed="rId2"/>
          <a:stretch>
            <a:fillRect/>
          </a:stretch>
        </p:blipFill>
        <p:spPr>
          <a:xfrm>
            <a:off x="6264541" y="705357"/>
            <a:ext cx="4761389" cy="2676376"/>
          </a:xfrm>
          <a:prstGeom prst="rect">
            <a:avLst/>
          </a:prstGeom>
        </p:spPr>
      </p:pic>
      <p:pic>
        <p:nvPicPr>
          <p:cNvPr id="4" name="Resim 3"/>
          <p:cNvPicPr>
            <a:picLocks noChangeAspect="1"/>
          </p:cNvPicPr>
          <p:nvPr/>
        </p:nvPicPr>
        <p:blipFill>
          <a:blip r:embed="rId3"/>
          <a:stretch>
            <a:fillRect/>
          </a:stretch>
        </p:blipFill>
        <p:spPr>
          <a:xfrm>
            <a:off x="6264541" y="3518080"/>
            <a:ext cx="4761389" cy="2676376"/>
          </a:xfrm>
          <a:prstGeom prst="rect">
            <a:avLst/>
          </a:prstGeom>
        </p:spPr>
      </p:pic>
    </p:spTree>
    <p:extLst>
      <p:ext uri="{BB962C8B-B14F-4D97-AF65-F5344CB8AC3E}">
        <p14:creationId xmlns:p14="http://schemas.microsoft.com/office/powerpoint/2010/main" val="428713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D1F5B8D-AF1E-4BD0-A728-B920E96628A5}"/>
              </a:ext>
            </a:extLst>
          </p:cNvPr>
          <p:cNvSpPr txBox="1"/>
          <p:nvPr/>
        </p:nvSpPr>
        <p:spPr>
          <a:xfrm>
            <a:off x="848139" y="649356"/>
            <a:ext cx="6718852" cy="646331"/>
          </a:xfrm>
          <a:prstGeom prst="rect">
            <a:avLst/>
          </a:prstGeom>
          <a:noFill/>
        </p:spPr>
        <p:txBody>
          <a:bodyPr wrap="square" rtlCol="0">
            <a:spAutoFit/>
          </a:bodyPr>
          <a:lstStyle/>
          <a:p>
            <a:r>
              <a:rPr lang="en-US" sz="3600" b="1" dirty="0">
                <a:solidFill>
                  <a:srgbClr val="FF0000"/>
                </a:solidFill>
              </a:rPr>
              <a:t>FİLMİN ARDINDAN…</a:t>
            </a:r>
            <a:endParaRPr lang="tr-TR" sz="3600" b="1" dirty="0">
              <a:solidFill>
                <a:srgbClr val="FF0000"/>
              </a:solidFill>
            </a:endParaRPr>
          </a:p>
        </p:txBody>
      </p:sp>
      <p:sp>
        <p:nvSpPr>
          <p:cNvPr id="3" name="Metin kutusu 2">
            <a:extLst>
              <a:ext uri="{FF2B5EF4-FFF2-40B4-BE49-F238E27FC236}">
                <a16:creationId xmlns:a16="http://schemas.microsoft.com/office/drawing/2014/main" xmlns="" id="{C738DCB1-6B48-49E2-898E-24460123AA5C}"/>
              </a:ext>
            </a:extLst>
          </p:cNvPr>
          <p:cNvSpPr txBox="1"/>
          <p:nvPr/>
        </p:nvSpPr>
        <p:spPr>
          <a:xfrm>
            <a:off x="848139" y="2507183"/>
            <a:ext cx="4187688"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İnsanda olup yapay zeka da olmayan sizce nedir?</a:t>
            </a:r>
          </a:p>
          <a:p>
            <a:endParaRPr lang="en-US" dirty="0"/>
          </a:p>
          <a:p>
            <a:pPr marL="285750" indent="-285750">
              <a:buFont typeface="Wingdings" panose="05000000000000000000" pitchFamily="2" charset="2"/>
              <a:buChar char="Ø"/>
            </a:pPr>
            <a:r>
              <a:rPr lang="en-US" dirty="0"/>
              <a:t>‘Tanrı da insanları ona kulluk etsin diye yaratmadı mı?’ sorusundan ne anlıyorsunuz? Filmle bağlantısı nedir?</a:t>
            </a:r>
          </a:p>
          <a:p>
            <a:endParaRPr lang="en-US" dirty="0"/>
          </a:p>
          <a:p>
            <a:pPr marL="285750" indent="-285750">
              <a:buFont typeface="Wingdings" panose="05000000000000000000" pitchFamily="2" charset="2"/>
              <a:buChar char="Ø"/>
            </a:pPr>
            <a:r>
              <a:rPr lang="en-US" dirty="0"/>
              <a:t>Yapay zekanın gelecekteki yeri hakkında neler düşünüyorsunuz?</a:t>
            </a:r>
          </a:p>
          <a:p>
            <a:endParaRPr lang="en-US" dirty="0"/>
          </a:p>
          <a:p>
            <a:endParaRPr lang="tr-TR" dirty="0"/>
          </a:p>
        </p:txBody>
      </p:sp>
      <p:pic>
        <p:nvPicPr>
          <p:cNvPr id="5" name="Resim 4">
            <a:extLst>
              <a:ext uri="{FF2B5EF4-FFF2-40B4-BE49-F238E27FC236}">
                <a16:creationId xmlns:a16="http://schemas.microsoft.com/office/drawing/2014/main" xmlns="" id="{18D5DC11-704F-43D4-88C6-F62DC78B5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538" y="-1"/>
            <a:ext cx="5857461" cy="6858001"/>
          </a:xfrm>
          <a:prstGeom prst="rect">
            <a:avLst/>
          </a:prstGeom>
        </p:spPr>
      </p:pic>
    </p:spTree>
    <p:extLst>
      <p:ext uri="{BB962C8B-B14F-4D97-AF65-F5344CB8AC3E}">
        <p14:creationId xmlns:p14="http://schemas.microsoft.com/office/powerpoint/2010/main" val="178180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68389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4855" y="1617806"/>
            <a:ext cx="10515600" cy="3286703"/>
          </a:xfrm>
        </p:spPr>
        <p:txBody>
          <a:bodyPr/>
          <a:lstStyle/>
          <a:p>
            <a:endParaRPr lang="tr-TR" sz="1800"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                 FİLME HAZIRLIK</a:t>
            </a:r>
          </a:p>
          <a:p>
            <a:pPr marL="0" indent="0">
              <a:buNone/>
            </a:pPr>
            <a:endParaRPr lang="tr-TR" sz="1800" b="1" dirty="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Bilimin insan hayatına girmesiyle insanoğlu </a:t>
            </a:r>
          </a:p>
          <a:p>
            <a:pPr marL="0" indent="0">
              <a:buNone/>
            </a:pPr>
            <a:r>
              <a:rPr lang="tr-TR" sz="1800" dirty="0">
                <a:latin typeface="Times New Roman" panose="02020603050405020304" pitchFamily="18" charset="0"/>
                <a:cs typeface="Times New Roman" panose="02020603050405020304" pitchFamily="18" charset="0"/>
              </a:rPr>
              <a:t>     hangi  hayalleri kurmaya başladı?</a:t>
            </a:r>
          </a:p>
          <a:p>
            <a:pPr marL="0" indent="0">
              <a:buNone/>
            </a:pPr>
            <a:endParaRPr lang="tr-TR" sz="1600" dirty="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Teknoloji hayatınızın ne kadar içinde?</a:t>
            </a:r>
          </a:p>
        </p:txBody>
      </p:sp>
      <p:pic>
        <p:nvPicPr>
          <p:cNvPr id="8" name="Resim 7"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47" y="1094511"/>
            <a:ext cx="4296308" cy="4591152"/>
          </a:xfrm>
          <a:prstGeom prst="rect">
            <a:avLst/>
          </a:prstGeom>
        </p:spPr>
      </p:pic>
    </p:spTree>
    <p:extLst>
      <p:ext uri="{BB962C8B-B14F-4D97-AF65-F5344CB8AC3E}">
        <p14:creationId xmlns:p14="http://schemas.microsoft.com/office/powerpoint/2010/main" val="332468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4691" y="1291953"/>
            <a:ext cx="6567055" cy="4204821"/>
          </a:xfrm>
          <a:prstGeom prst="rect">
            <a:avLst/>
          </a:prstGeom>
        </p:spPr>
      </p:pic>
      <p:sp>
        <p:nvSpPr>
          <p:cNvPr id="3" name="Metin Yer Tutucusu 2"/>
          <p:cNvSpPr>
            <a:spLocks noGrp="1"/>
          </p:cNvSpPr>
          <p:nvPr>
            <p:ph type="body" sz="half" idx="2"/>
          </p:nvPr>
        </p:nvSpPr>
        <p:spPr>
          <a:xfrm>
            <a:off x="6691746" y="1041432"/>
            <a:ext cx="5624945" cy="1586380"/>
          </a:xfrm>
        </p:spPr>
        <p:txBody>
          <a:bodyPr/>
          <a:lstStyle/>
          <a:p>
            <a:endParaRPr lang="tr-TR" dirty="0"/>
          </a:p>
          <a:p>
            <a:r>
              <a:rPr lang="tr-TR" i="1" dirty="0"/>
              <a:t>‘</a:t>
            </a:r>
            <a:r>
              <a:rPr lang="tr-TR" b="1" i="1" dirty="0"/>
              <a:t>Hiç acıkmayan üretilmeleri dışında hiçbir kaynak tüketmeyen robotlar toplum zincirindeki çok önemli bir halka olmuştu.’</a:t>
            </a:r>
          </a:p>
          <a:p>
            <a:r>
              <a:rPr lang="tr-TR" b="1" i="1" dirty="0"/>
              <a:t>‘Yapay varlık artık kusursuz bir gerçeklik.’</a:t>
            </a:r>
          </a:p>
        </p:txBody>
      </p:sp>
      <p:sp>
        <p:nvSpPr>
          <p:cNvPr id="2" name="Metin kutusu 1"/>
          <p:cNvSpPr txBox="1"/>
          <p:nvPr/>
        </p:nvSpPr>
        <p:spPr>
          <a:xfrm>
            <a:off x="6892162" y="3031299"/>
            <a:ext cx="5157876" cy="1323439"/>
          </a:xfrm>
          <a:prstGeom prst="rect">
            <a:avLst/>
          </a:prstGeom>
          <a:noFill/>
        </p:spPr>
        <p:txBody>
          <a:bodyPr wrap="square" rtlCol="0">
            <a:spAutoFit/>
          </a:bodyPr>
          <a:lstStyle/>
          <a:p>
            <a:r>
              <a:rPr lang="tr-TR" sz="2000" dirty="0"/>
              <a:t>     Yapay zeka konusunda oldukça ilerleyen insanlık,  mekanik bir robottan ziyade duyguları olan, hissedebilen bir çocuk üretmek için yola çıkar ve çalışmalara başlarlar.</a:t>
            </a:r>
          </a:p>
        </p:txBody>
      </p:sp>
    </p:spTree>
    <p:extLst>
      <p:ext uri="{BB962C8B-B14F-4D97-AF65-F5344CB8AC3E}">
        <p14:creationId xmlns:p14="http://schemas.microsoft.com/office/powerpoint/2010/main" val="327448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364908" y="976541"/>
            <a:ext cx="5722552" cy="1586380"/>
          </a:xfrm>
        </p:spPr>
        <p:txBody>
          <a:bodyPr/>
          <a:lstStyle/>
          <a:p>
            <a:r>
              <a:rPr lang="tr-TR" b="1" i="1" dirty="0"/>
              <a:t>Peki ya sevebilen, kıskanabilen bir robot çocuk olursa?</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520" y="1299141"/>
            <a:ext cx="4349703" cy="4381223"/>
          </a:xfrm>
          <a:prstGeom prst="rect">
            <a:avLst/>
          </a:prstGeom>
        </p:spPr>
      </p:pic>
      <p:sp>
        <p:nvSpPr>
          <p:cNvPr id="2" name="Metin kutusu 1"/>
          <p:cNvSpPr txBox="1"/>
          <p:nvPr/>
        </p:nvSpPr>
        <p:spPr>
          <a:xfrm>
            <a:off x="400833" y="2855934"/>
            <a:ext cx="5937337" cy="1323439"/>
          </a:xfrm>
          <a:prstGeom prst="rect">
            <a:avLst/>
          </a:prstGeom>
          <a:noFill/>
        </p:spPr>
        <p:txBody>
          <a:bodyPr wrap="square" rtlCol="0">
            <a:spAutoFit/>
          </a:bodyPr>
          <a:lstStyle/>
          <a:p>
            <a:r>
              <a:rPr lang="tr-TR" sz="2000" dirty="0"/>
              <a:t>     Çocukları bitkisel hayatta olan bir aile üretilen bu meka-çocuğu evlatlık olarak alır ve adı David olan bu çocuk  ailesinin sevgisini kazanmak için her yola başvurur</a:t>
            </a:r>
            <a:r>
              <a:rPr lang="tr-TR" dirty="0"/>
              <a:t>. </a:t>
            </a:r>
          </a:p>
        </p:txBody>
      </p:sp>
    </p:spTree>
    <p:extLst>
      <p:ext uri="{BB962C8B-B14F-4D97-AF65-F5344CB8AC3E}">
        <p14:creationId xmlns:p14="http://schemas.microsoft.com/office/powerpoint/2010/main" val="196410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5917922" y="1439369"/>
            <a:ext cx="5833389" cy="1586380"/>
          </a:xfrm>
        </p:spPr>
        <p:txBody>
          <a:bodyPr/>
          <a:lstStyle/>
          <a:p>
            <a:endParaRPr lang="tr-TR" dirty="0"/>
          </a:p>
          <a:p>
            <a:r>
              <a:rPr lang="tr-TR" b="1" dirty="0"/>
              <a:t>‘Pinokyo gerçek bir çocuk olabildiyse bende gerçek bir çocuk olabilirim. O zaman eve gelebilir miyim?’</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5" y="1346897"/>
            <a:ext cx="4675968" cy="4000958"/>
          </a:xfrm>
          <a:prstGeom prst="rect">
            <a:avLst/>
          </a:prstGeom>
        </p:spPr>
      </p:pic>
      <p:sp>
        <p:nvSpPr>
          <p:cNvPr id="5" name="Metin kutusu 4"/>
          <p:cNvSpPr txBox="1"/>
          <p:nvPr/>
        </p:nvSpPr>
        <p:spPr>
          <a:xfrm>
            <a:off x="6300591" y="3156559"/>
            <a:ext cx="5235879" cy="1323439"/>
          </a:xfrm>
          <a:prstGeom prst="rect">
            <a:avLst/>
          </a:prstGeom>
          <a:noFill/>
        </p:spPr>
        <p:txBody>
          <a:bodyPr wrap="square" rtlCol="0">
            <a:spAutoFit/>
          </a:bodyPr>
          <a:lstStyle/>
          <a:p>
            <a:r>
              <a:rPr lang="tr-TR" sz="2000" dirty="0"/>
              <a:t>      David, anne sevgisiyle bağlandığı Monica’nın Martin’e olan sevgisini kendisine de göstermesi için dinlediği pinokya hikayesine göre kendisinin de gerçek bir çocuğa dönüşebileceğini düşünür.</a:t>
            </a:r>
          </a:p>
        </p:txBody>
      </p:sp>
    </p:spTree>
    <p:extLst>
      <p:ext uri="{BB962C8B-B14F-4D97-AF65-F5344CB8AC3E}">
        <p14:creationId xmlns:p14="http://schemas.microsoft.com/office/powerpoint/2010/main" val="216478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40582" cy="3726873"/>
          </a:xfrm>
          <a:prstGeom prst="rect">
            <a:avLst/>
          </a:prstGeom>
        </p:spPr>
      </p:pic>
      <p:pic>
        <p:nvPicPr>
          <p:cNvPr id="6" name="Resim 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582" y="3311236"/>
            <a:ext cx="6151418" cy="3546764"/>
          </a:xfrm>
          <a:prstGeom prst="rect">
            <a:avLst/>
          </a:prstGeom>
        </p:spPr>
      </p:pic>
      <p:sp>
        <p:nvSpPr>
          <p:cNvPr id="8" name="Metin Yer Tutucusu 7"/>
          <p:cNvSpPr>
            <a:spLocks noGrp="1"/>
          </p:cNvSpPr>
          <p:nvPr>
            <p:ph type="body" sz="half" idx="2"/>
          </p:nvPr>
        </p:nvSpPr>
        <p:spPr>
          <a:xfrm>
            <a:off x="657778" y="4499246"/>
            <a:ext cx="4725027" cy="1586380"/>
          </a:xfrm>
        </p:spPr>
        <p:txBody>
          <a:bodyPr/>
          <a:lstStyle/>
          <a:p>
            <a:r>
              <a:rPr lang="tr-TR" b="1" dirty="0"/>
              <a:t>‘Tarih tekerrürden ibarettir. Bu kan ve elektrik isyanı. Fırsatlar kendilerini gösterdiği zaman bizleri topluyorlar. Sayılarımızı azaltıyorlar ki sayısal çoğunluk hep onlarda olsun.</a:t>
            </a:r>
            <a:r>
              <a:rPr lang="en-US" b="1" dirty="0"/>
              <a:t>’</a:t>
            </a:r>
          </a:p>
          <a:p>
            <a:endParaRPr lang="tr-TR" b="1" dirty="0"/>
          </a:p>
          <a:p>
            <a:endParaRPr lang="tr-TR" dirty="0"/>
          </a:p>
        </p:txBody>
      </p:sp>
      <p:sp>
        <p:nvSpPr>
          <p:cNvPr id="2" name="Metin kutusu 1"/>
          <p:cNvSpPr txBox="1"/>
          <p:nvPr/>
        </p:nvSpPr>
        <p:spPr>
          <a:xfrm>
            <a:off x="6563638" y="876822"/>
            <a:ext cx="5336088" cy="1200329"/>
          </a:xfrm>
          <a:prstGeom prst="rect">
            <a:avLst/>
          </a:prstGeom>
          <a:noFill/>
        </p:spPr>
        <p:txBody>
          <a:bodyPr wrap="square" rtlCol="0">
            <a:spAutoFit/>
          </a:bodyPr>
          <a:lstStyle/>
          <a:p>
            <a:r>
              <a:rPr lang="tr-TR" dirty="0"/>
              <a:t>     Monica tarafından terk edilen David, gerçek bir çocuk olma yolunda mavi periyi aramaya başlar. Fakat robotların katleden et fuarı görevlileri tarafından yakalanır ve Joe ile yolları kesişir.</a:t>
            </a:r>
          </a:p>
        </p:txBody>
      </p:sp>
    </p:spTree>
    <p:extLst>
      <p:ext uri="{BB962C8B-B14F-4D97-AF65-F5344CB8AC3E}">
        <p14:creationId xmlns:p14="http://schemas.microsoft.com/office/powerpoint/2010/main" val="269996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0" y="1622923"/>
            <a:ext cx="3869635" cy="1586380"/>
          </a:xfrm>
        </p:spPr>
        <p:txBody>
          <a:bodyPr/>
          <a:lstStyle/>
          <a:p>
            <a:r>
              <a:rPr lang="en-US" b="1" dirty="0"/>
              <a:t>‘</a:t>
            </a:r>
            <a:r>
              <a:rPr lang="tr-TR" b="1" dirty="0"/>
              <a:t>Mavi Peri bir robotu nasıl gerçek bir çocuğa dönüştürür?</a:t>
            </a:r>
            <a:r>
              <a:rPr lang="en-US" b="1" dirty="0"/>
              <a:t>’</a:t>
            </a:r>
            <a:endParaRPr lang="tr-TR" b="1"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635" y="193964"/>
            <a:ext cx="7553739" cy="4444298"/>
          </a:xfrm>
          <a:prstGeom prst="rect">
            <a:avLst/>
          </a:prstGeom>
        </p:spPr>
      </p:pic>
      <p:sp>
        <p:nvSpPr>
          <p:cNvPr id="6" name="Metin kutusu 5">
            <a:extLst>
              <a:ext uri="{FF2B5EF4-FFF2-40B4-BE49-F238E27FC236}">
                <a16:creationId xmlns:a16="http://schemas.microsoft.com/office/drawing/2014/main" xmlns="" id="{2E02BF54-709C-481A-8EF9-1C8C31D2C82A}"/>
              </a:ext>
            </a:extLst>
          </p:cNvPr>
          <p:cNvSpPr txBox="1"/>
          <p:nvPr/>
        </p:nvSpPr>
        <p:spPr>
          <a:xfrm>
            <a:off x="3869635" y="5130263"/>
            <a:ext cx="7328452" cy="1200329"/>
          </a:xfrm>
          <a:prstGeom prst="rect">
            <a:avLst/>
          </a:prstGeom>
          <a:noFill/>
        </p:spPr>
        <p:txBody>
          <a:bodyPr wrap="square" rtlCol="0">
            <a:spAutoFit/>
          </a:bodyPr>
          <a:lstStyle/>
          <a:p>
            <a:r>
              <a:rPr lang="en-US" dirty="0"/>
              <a:t>David ve Joe uçan bir makina bulduktan sonra New York’a giderler. Bu şehir de diğer birçok kıyı şehri gibi sular altında kalmıştır. Fakat daha üst katlar da bulunan cybertronics şirketinin hala işlediğini görürler ve burada bilim adamı Dr. Hobby ile karşılaşırlar. </a:t>
            </a:r>
            <a:endParaRPr lang="tr-TR" dirty="0"/>
          </a:p>
        </p:txBody>
      </p:sp>
    </p:spTree>
    <p:extLst>
      <p:ext uri="{BB962C8B-B14F-4D97-AF65-F5344CB8AC3E}">
        <p14:creationId xmlns:p14="http://schemas.microsoft.com/office/powerpoint/2010/main" val="148868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2"/>
          </p:nvPr>
        </p:nvSpPr>
        <p:spPr>
          <a:xfrm>
            <a:off x="913773" y="4495767"/>
            <a:ext cx="10364452" cy="1586380"/>
          </a:xfrm>
        </p:spPr>
        <p:txBody>
          <a:bodyPr/>
          <a:lstStyle/>
          <a:p>
            <a:r>
              <a:rPr lang="tr-TR" b="1" dirty="0"/>
              <a:t>‘Sevgi sana ilham verdi. Arzuların seni yönlendirdi ve bunu gerçekleştirmek için yola çıktın. ‘</a:t>
            </a:r>
          </a:p>
          <a:p>
            <a:r>
              <a:rPr lang="tr-TR" b="1" dirty="0"/>
              <a:t>‘Mavi Peri büyük insan kusurunun bir parçası yani olmayacak şeyler istemek. Ya da Mavi Peri insanların sahip olduğu en büyük ama en basit nimet: Hayallerinin peşine düşme yeteneği.’</a:t>
            </a:r>
          </a:p>
          <a:p>
            <a:r>
              <a:rPr lang="tr-TR" b="1" dirty="0"/>
              <a:t>Sizin Mavi Peri’niz ne?</a:t>
            </a:r>
          </a:p>
        </p:txBody>
      </p:sp>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815" y="3348026"/>
            <a:ext cx="314369" cy="161948"/>
          </a:xfrm>
          <a:prstGeom prst="rect">
            <a:avLst/>
          </a:prstGeom>
        </p:spPr>
      </p:pic>
      <p:pic>
        <p:nvPicPr>
          <p:cNvPr id="8" name="Resim 7"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83" y="404572"/>
            <a:ext cx="6697010" cy="3796367"/>
          </a:xfrm>
          <a:prstGeom prst="rect">
            <a:avLst/>
          </a:prstGeom>
        </p:spPr>
      </p:pic>
      <p:sp>
        <p:nvSpPr>
          <p:cNvPr id="4" name="Metin kutusu 3">
            <a:extLst>
              <a:ext uri="{FF2B5EF4-FFF2-40B4-BE49-F238E27FC236}">
                <a16:creationId xmlns:a16="http://schemas.microsoft.com/office/drawing/2014/main" xmlns="" id="{272293FF-0922-4F9B-A947-74F98A27A2F6}"/>
              </a:ext>
            </a:extLst>
          </p:cNvPr>
          <p:cNvSpPr txBox="1"/>
          <p:nvPr/>
        </p:nvSpPr>
        <p:spPr>
          <a:xfrm>
            <a:off x="7752522" y="1765885"/>
            <a:ext cx="4068417" cy="923330"/>
          </a:xfrm>
          <a:prstGeom prst="rect">
            <a:avLst/>
          </a:prstGeom>
          <a:noFill/>
        </p:spPr>
        <p:txBody>
          <a:bodyPr wrap="square" rtlCol="0">
            <a:spAutoFit/>
          </a:bodyPr>
          <a:lstStyle/>
          <a:p>
            <a:r>
              <a:rPr lang="en-US" dirty="0"/>
              <a:t>Robot David kendi mavi perisini aramaya başlar.  Eğer mavi periyi bulmayı başarırsa çok sevdiği annesine kavuşabilecektir.</a:t>
            </a:r>
            <a:endParaRPr lang="tr-TR" dirty="0"/>
          </a:p>
        </p:txBody>
      </p:sp>
    </p:spTree>
    <p:extLst>
      <p:ext uri="{BB962C8B-B14F-4D97-AF65-F5344CB8AC3E}">
        <p14:creationId xmlns:p14="http://schemas.microsoft.com/office/powerpoint/2010/main" val="9743785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610</Words>
  <Application>Microsoft Office PowerPoint</Application>
  <PresentationFormat>Özel</PresentationFormat>
  <Paragraphs>48</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Filmci Jamie Stuart aslında Monica’nın orada olmadığını söylüyor. Bir görselin David’in zihnine yerleştirildiğini ve kapanış sahnelerinin hepsinin tamamıyla David’in bakış açısından yansıtıldığını belirtiyor. David’in bütün anılarını ve bilgilerini indirmiş olan yeni mechaların, artık ona ihtiyacı kalmamıştır ama hayatını sonlandırmadan önce, ona bir günlük tatmin duygusu yaşatabilmek amacıyla böyle bir durumu yaratmaya uğraşmışlardır. Filmin sonunda bizlere David’in rüya gördüğü söylendiğinde aslında bu durum sadece David’in izlenimidir. Filmin başlarında David’in uyumadığı ve bu yüzden rüya görmesinin de imkansız olduğu açıkça belirtilmiştir.</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PC</cp:lastModifiedBy>
  <cp:revision>34</cp:revision>
  <dcterms:created xsi:type="dcterms:W3CDTF">2020-05-01T17:23:02Z</dcterms:created>
  <dcterms:modified xsi:type="dcterms:W3CDTF">2020-05-08T09:11:01Z</dcterms:modified>
</cp:coreProperties>
</file>