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7"/>
  </p:notesMasterIdLst>
  <p:sldIdLst>
    <p:sldId id="256" r:id="rId2"/>
    <p:sldId id="257" r:id="rId3"/>
    <p:sldId id="318" r:id="rId4"/>
    <p:sldId id="270" r:id="rId5"/>
    <p:sldId id="271" r:id="rId6"/>
    <p:sldId id="272" r:id="rId7"/>
    <p:sldId id="283" r:id="rId8"/>
    <p:sldId id="291" r:id="rId9"/>
    <p:sldId id="297" r:id="rId10"/>
    <p:sldId id="282" r:id="rId11"/>
    <p:sldId id="299" r:id="rId12"/>
    <p:sldId id="281" r:id="rId13"/>
    <p:sldId id="366"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3" r:id="rId27"/>
    <p:sldId id="274" r:id="rId28"/>
    <p:sldId id="285" r:id="rId29"/>
    <p:sldId id="275" r:id="rId30"/>
    <p:sldId id="286" r:id="rId31"/>
    <p:sldId id="276" r:id="rId32"/>
    <p:sldId id="287" r:id="rId33"/>
    <p:sldId id="277" r:id="rId34"/>
    <p:sldId id="288" r:id="rId35"/>
    <p:sldId id="278" r:id="rId36"/>
    <p:sldId id="279" r:id="rId37"/>
    <p:sldId id="289" r:id="rId38"/>
    <p:sldId id="280" r:id="rId39"/>
    <p:sldId id="290" r:id="rId40"/>
    <p:sldId id="292" r:id="rId41"/>
    <p:sldId id="293" r:id="rId42"/>
    <p:sldId id="294" r:id="rId43"/>
    <p:sldId id="295" r:id="rId44"/>
    <p:sldId id="296" r:id="rId45"/>
    <p:sldId id="298" r:id="rId46"/>
    <p:sldId id="367" r:id="rId47"/>
    <p:sldId id="305" r:id="rId48"/>
    <p:sldId id="306" r:id="rId49"/>
    <p:sldId id="307" r:id="rId50"/>
    <p:sldId id="308" r:id="rId51"/>
    <p:sldId id="309" r:id="rId52"/>
    <p:sldId id="310" r:id="rId53"/>
    <p:sldId id="311" r:id="rId54"/>
    <p:sldId id="312" r:id="rId55"/>
    <p:sldId id="313" r:id="rId56"/>
    <p:sldId id="314" r:id="rId57"/>
    <p:sldId id="315" r:id="rId58"/>
    <p:sldId id="369" r:id="rId59"/>
    <p:sldId id="370" r:id="rId60"/>
    <p:sldId id="371" r:id="rId61"/>
    <p:sldId id="372" r:id="rId62"/>
    <p:sldId id="373" r:id="rId63"/>
    <p:sldId id="374" r:id="rId64"/>
    <p:sldId id="375" r:id="rId65"/>
    <p:sldId id="376" r:id="rId66"/>
    <p:sldId id="377" r:id="rId67"/>
    <p:sldId id="378" r:id="rId68"/>
    <p:sldId id="379" r:id="rId69"/>
    <p:sldId id="380" r:id="rId70"/>
    <p:sldId id="381" r:id="rId71"/>
    <p:sldId id="382" r:id="rId72"/>
    <p:sldId id="383" r:id="rId73"/>
    <p:sldId id="384" r:id="rId74"/>
    <p:sldId id="385" r:id="rId75"/>
    <p:sldId id="386" r:id="rId76"/>
    <p:sldId id="387" r:id="rId77"/>
    <p:sldId id="388" r:id="rId78"/>
    <p:sldId id="389" r:id="rId79"/>
    <p:sldId id="390" r:id="rId80"/>
    <p:sldId id="391" r:id="rId81"/>
    <p:sldId id="392" r:id="rId82"/>
    <p:sldId id="393" r:id="rId83"/>
    <p:sldId id="394" r:id="rId84"/>
    <p:sldId id="395" r:id="rId85"/>
    <p:sldId id="396" r:id="rId86"/>
    <p:sldId id="397" r:id="rId87"/>
    <p:sldId id="398" r:id="rId88"/>
    <p:sldId id="399" r:id="rId89"/>
    <p:sldId id="400" r:id="rId90"/>
    <p:sldId id="401" r:id="rId91"/>
    <p:sldId id="402" r:id="rId92"/>
    <p:sldId id="404" r:id="rId93"/>
    <p:sldId id="405" r:id="rId94"/>
    <p:sldId id="406" r:id="rId95"/>
    <p:sldId id="407" r:id="rId96"/>
    <p:sldId id="408" r:id="rId97"/>
    <p:sldId id="409" r:id="rId98"/>
    <p:sldId id="410" r:id="rId99"/>
    <p:sldId id="411" r:id="rId100"/>
    <p:sldId id="412" r:id="rId101"/>
    <p:sldId id="413" r:id="rId102"/>
    <p:sldId id="414" r:id="rId103"/>
    <p:sldId id="415" r:id="rId104"/>
    <p:sldId id="416" r:id="rId105"/>
    <p:sldId id="417" r:id="rId106"/>
    <p:sldId id="418" r:id="rId107"/>
    <p:sldId id="419" r:id="rId108"/>
    <p:sldId id="420" r:id="rId109"/>
    <p:sldId id="421" r:id="rId110"/>
    <p:sldId id="422" r:id="rId111"/>
    <p:sldId id="423" r:id="rId112"/>
    <p:sldId id="424" r:id="rId113"/>
    <p:sldId id="425" r:id="rId114"/>
    <p:sldId id="426" r:id="rId115"/>
    <p:sldId id="427" r:id="rId116"/>
    <p:sldId id="428" r:id="rId117"/>
    <p:sldId id="429" r:id="rId118"/>
    <p:sldId id="430" r:id="rId119"/>
    <p:sldId id="320" r:id="rId120"/>
    <p:sldId id="322" r:id="rId121"/>
    <p:sldId id="323" r:id="rId122"/>
    <p:sldId id="324" r:id="rId123"/>
    <p:sldId id="325" r:id="rId124"/>
    <p:sldId id="326" r:id="rId125"/>
    <p:sldId id="327" r:id="rId126"/>
    <p:sldId id="328" r:id="rId127"/>
    <p:sldId id="329" r:id="rId128"/>
    <p:sldId id="330" r:id="rId129"/>
    <p:sldId id="331" r:id="rId130"/>
    <p:sldId id="332" r:id="rId131"/>
    <p:sldId id="333" r:id="rId132"/>
    <p:sldId id="334" r:id="rId133"/>
    <p:sldId id="335" r:id="rId134"/>
    <p:sldId id="336" r:id="rId135"/>
    <p:sldId id="337" r:id="rId136"/>
    <p:sldId id="338" r:id="rId137"/>
    <p:sldId id="339" r:id="rId138"/>
    <p:sldId id="340" r:id="rId139"/>
    <p:sldId id="341" r:id="rId140"/>
    <p:sldId id="342" r:id="rId141"/>
    <p:sldId id="343" r:id="rId142"/>
    <p:sldId id="344" r:id="rId143"/>
    <p:sldId id="345" r:id="rId144"/>
    <p:sldId id="346" r:id="rId145"/>
    <p:sldId id="347" r:id="rId146"/>
    <p:sldId id="348" r:id="rId147"/>
    <p:sldId id="349" r:id="rId148"/>
    <p:sldId id="350" r:id="rId149"/>
    <p:sldId id="351" r:id="rId150"/>
    <p:sldId id="352" r:id="rId151"/>
    <p:sldId id="353" r:id="rId152"/>
    <p:sldId id="354" r:id="rId153"/>
    <p:sldId id="355" r:id="rId154"/>
    <p:sldId id="356" r:id="rId155"/>
    <p:sldId id="363" r:id="rId156"/>
  </p:sldIdLst>
  <p:sldSz cx="9144000" cy="5143500" type="screen16x9"/>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AC2900"/>
    <a:srgbClr val="993366"/>
    <a:srgbClr val="33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p:cViewPr varScale="1">
        <p:scale>
          <a:sx n="86" d="100"/>
          <a:sy n="86" d="100"/>
        </p:scale>
        <p:origin x="712" y="5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62580C-B239-4657-A3F0-051081033CB1}" type="datetimeFigureOut">
              <a:rPr lang="tr-TR" smtClean="0"/>
              <a:pPr/>
              <a:t>24.04.2020</a:t>
            </a:fld>
            <a:endParaRPr lang="tr-TR"/>
          </a:p>
        </p:txBody>
      </p:sp>
      <p:sp>
        <p:nvSpPr>
          <p:cNvPr id="4" name="3 Slayt Görüntüsü Yer Tutucusu"/>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63F4A2-03C8-403D-93FC-ED214A31F5AA}"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563F4A2-03C8-403D-93FC-ED214A31F5AA}" type="slidenum">
              <a:rPr lang="tr-TR" smtClean="0"/>
              <a:pPr/>
              <a:t>10</a:t>
            </a:fld>
            <a:endParaRPr lang="tr-TR"/>
          </a:p>
        </p:txBody>
      </p:sp>
    </p:spTree>
    <p:extLst>
      <p:ext uri="{BB962C8B-B14F-4D97-AF65-F5344CB8AC3E}">
        <p14:creationId xmlns:p14="http://schemas.microsoft.com/office/powerpoint/2010/main" val="405713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6AD88BA-5822-4B56-B1D0-C655E3149246}" type="slidenum">
              <a:rPr lang="tr-TR" smtClean="0"/>
              <a:pPr/>
              <a:t>75</a:t>
            </a:fld>
            <a:endParaRPr lang="tr-TR"/>
          </a:p>
        </p:txBody>
      </p:sp>
    </p:spTree>
    <p:extLst>
      <p:ext uri="{BB962C8B-B14F-4D97-AF65-F5344CB8AC3E}">
        <p14:creationId xmlns:p14="http://schemas.microsoft.com/office/powerpoint/2010/main" val="205697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1597819"/>
            <a:ext cx="7772400" cy="110251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14BCFC01-70A4-41E7-8D24-CF38538B3B2D}" type="datetimeFigureOut">
              <a:rPr lang="tr-TR" smtClean="0"/>
              <a:pPr/>
              <a:t>24.04.2020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D7A7FA-6714-472C-82E9-F7390CA8AF1A}" type="slidenum">
              <a:rPr lang="tr-TR" smtClean="0"/>
              <a:pPr/>
              <a:t>‹#›</a:t>
            </a:fld>
            <a:endParaRPr lang="tr-TR"/>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14BCFC01-70A4-41E7-8D24-CF38538B3B2D}" type="datetimeFigureOut">
              <a:rPr lang="tr-TR" smtClean="0"/>
              <a:pPr/>
              <a:t>24.04.2020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D7A7FA-6714-472C-82E9-F7390CA8AF1A}" type="slidenum">
              <a:rPr lang="tr-TR" smtClean="0"/>
              <a:pPr/>
              <a:t>‹#›</a:t>
            </a:fld>
            <a:endParaRPr lang="tr-TR"/>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154781"/>
            <a:ext cx="2057400" cy="3290888"/>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154781"/>
            <a:ext cx="6019800" cy="329088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14BCFC01-70A4-41E7-8D24-CF38538B3B2D}" type="datetimeFigureOut">
              <a:rPr lang="tr-TR" smtClean="0"/>
              <a:pPr/>
              <a:t>24.04.2020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D7A7FA-6714-472C-82E9-F7390CA8AF1A}" type="slidenum">
              <a:rPr lang="tr-TR" smtClean="0"/>
              <a:pPr/>
              <a:t>‹#›</a:t>
            </a:fld>
            <a:endParaRPr lang="tr-TR"/>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14BCFC01-70A4-41E7-8D24-CF38538B3B2D}" type="datetimeFigureOut">
              <a:rPr lang="tr-TR" smtClean="0"/>
              <a:pPr/>
              <a:t>24.04.2020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D7A7FA-6714-472C-82E9-F7390CA8AF1A}" type="slidenum">
              <a:rPr lang="tr-TR" smtClean="0"/>
              <a:pPr/>
              <a:t>‹#›</a:t>
            </a:fld>
            <a:endParaRPr lang="tr-TR"/>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3305176"/>
            <a:ext cx="7772400" cy="1021556"/>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14BCFC01-70A4-41E7-8D24-CF38538B3B2D}" type="datetimeFigureOut">
              <a:rPr lang="tr-TR" smtClean="0"/>
              <a:pPr/>
              <a:t>24.04.2020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9CD7A7FA-6714-472C-82E9-F7390CA8AF1A}" type="slidenum">
              <a:rPr lang="tr-TR" smtClean="0"/>
              <a:pPr/>
              <a:t>‹#›</a:t>
            </a:fld>
            <a:endParaRPr lang="tr-TR"/>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14BCFC01-70A4-41E7-8D24-CF38538B3B2D}" type="datetimeFigureOut">
              <a:rPr lang="tr-TR" smtClean="0"/>
              <a:pPr/>
              <a:t>24.04.2020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CD7A7FA-6714-472C-82E9-F7390CA8AF1A}" type="slidenum">
              <a:rPr lang="tr-TR" smtClean="0"/>
              <a:pPr/>
              <a:t>‹#›</a:t>
            </a:fld>
            <a:endParaRPr lang="tr-TR"/>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05979"/>
            <a:ext cx="8229600" cy="85725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14BCFC01-70A4-41E7-8D24-CF38538B3B2D}" type="datetimeFigureOut">
              <a:rPr lang="tr-TR" smtClean="0"/>
              <a:pPr/>
              <a:t>24.04.2020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9CD7A7FA-6714-472C-82E9-F7390CA8AF1A}" type="slidenum">
              <a:rPr lang="tr-TR" smtClean="0"/>
              <a:pPr/>
              <a:t>‹#›</a:t>
            </a:fld>
            <a:endParaRPr lang="tr-TR"/>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14BCFC01-70A4-41E7-8D24-CF38538B3B2D}" type="datetimeFigureOut">
              <a:rPr lang="tr-TR" smtClean="0"/>
              <a:pPr/>
              <a:t>24.04.2020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9CD7A7FA-6714-472C-82E9-F7390CA8AF1A}" type="slidenum">
              <a:rPr lang="tr-TR" smtClean="0"/>
              <a:pPr/>
              <a:t>‹#›</a:t>
            </a:fld>
            <a:endParaRPr lang="tr-TR"/>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14BCFC01-70A4-41E7-8D24-CF38538B3B2D}" type="datetimeFigureOut">
              <a:rPr lang="tr-TR" smtClean="0"/>
              <a:pPr/>
              <a:t>24.04.2020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9CD7A7FA-6714-472C-82E9-F7390CA8AF1A}" type="slidenum">
              <a:rPr lang="tr-TR" smtClean="0"/>
              <a:pPr/>
              <a:t>‹#›</a:t>
            </a:fld>
            <a:endParaRPr lang="tr-TR"/>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1" y="204787"/>
            <a:ext cx="3008313" cy="871538"/>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14BCFC01-70A4-41E7-8D24-CF38538B3B2D}" type="datetimeFigureOut">
              <a:rPr lang="tr-TR" smtClean="0"/>
              <a:pPr/>
              <a:t>24.04.2020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CD7A7FA-6714-472C-82E9-F7390CA8AF1A}" type="slidenum">
              <a:rPr lang="tr-TR" smtClean="0"/>
              <a:pPr/>
              <a:t>‹#›</a:t>
            </a:fld>
            <a:endParaRPr lang="tr-TR"/>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3600450"/>
            <a:ext cx="5486400" cy="425054"/>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14BCFC01-70A4-41E7-8D24-CF38538B3B2D}" type="datetimeFigureOut">
              <a:rPr lang="tr-TR" smtClean="0"/>
              <a:pPr/>
              <a:t>24.04.2020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9CD7A7FA-6714-472C-82E9-F7390CA8AF1A}" type="slidenum">
              <a:rPr lang="tr-TR" smtClean="0"/>
              <a:pPr/>
              <a:t>‹#›</a:t>
            </a:fld>
            <a:endParaRPr lang="tr-TR"/>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4BCFC01-70A4-41E7-8D24-CF38538B3B2D}" type="datetimeFigureOut">
              <a:rPr lang="tr-TR" smtClean="0"/>
              <a:pPr/>
              <a:t>24.04.2020</a:t>
            </a:fld>
            <a:endParaRPr lang="tr-TR"/>
          </a:p>
        </p:txBody>
      </p:sp>
      <p:sp>
        <p:nvSpPr>
          <p:cNvPr id="5" name="4 Altbilgi Yer Tutucusu"/>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CD7A7FA-6714-472C-82E9-F7390CA8AF1A}"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8" Type="http://schemas.openxmlformats.org/officeDocument/2006/relationships/hyperlink" Target="https://slideplayer.biz.tr/slide/5789075/" TargetMode="External"/><Relationship Id="rId13" Type="http://schemas.openxmlformats.org/officeDocument/2006/relationships/hyperlink" Target="https://www.ftronline.com/eha-olcumu/" TargetMode="External"/><Relationship Id="rId3" Type="http://schemas.openxmlformats.org/officeDocument/2006/relationships/hyperlink" Target="https://www.ortoklinik.com/hastalar-icin/egzersizler/kalca-egzersizleri" TargetMode="External"/><Relationship Id="rId7" Type="http://schemas.openxmlformats.org/officeDocument/2006/relationships/hyperlink" Target="https://www.doktorfizik.com/fizik-tedavi/eklem-hareket-acikligi-egzersizi-nedir/" TargetMode="External"/><Relationship Id="rId12" Type="http://schemas.openxmlformats.org/officeDocument/2006/relationships/hyperlink" Target="http://www.tedavihareketleri.com/core-egzersizleri" TargetMode="External"/><Relationship Id="rId17" Type="http://schemas.openxmlformats.org/officeDocument/2006/relationships/hyperlink" Target="http://tuncaycentel.com/mov_knee_ankle_foot1.htm" TargetMode="External"/><Relationship Id="rId2" Type="http://schemas.openxmlformats.org/officeDocument/2006/relationships/hyperlink" Target="https://fizyorom.com/kalca-egzersizleri-resimli-anlatim/" TargetMode="External"/><Relationship Id="rId16" Type="http://schemas.openxmlformats.org/officeDocument/2006/relationships/hyperlink" Target="http://fizyoo.com/normal-eklem-hareket-acikligi-olcumu/" TargetMode="External"/><Relationship Id="rId1" Type="http://schemas.openxmlformats.org/officeDocument/2006/relationships/slideLayout" Target="../slideLayouts/slideLayout2.xml"/><Relationship Id="rId6" Type="http://schemas.openxmlformats.org/officeDocument/2006/relationships/hyperlink" Target="https://www.kuantumtedavi.com/kalca/" TargetMode="External"/><Relationship Id="rId11" Type="http://schemas.openxmlformats.org/officeDocument/2006/relationships/hyperlink" Target="https://www.sportsandmerits.com/makale/286-core-bolgesini-calistirabilecegin-egzersizler" TargetMode="External"/><Relationship Id="rId5" Type="http://schemas.openxmlformats.org/officeDocument/2006/relationships/hyperlink" Target="https://fizik-tedavi.org/kalca-egzersizleri/" TargetMode="External"/><Relationship Id="rId15" Type="http://schemas.openxmlformats.org/officeDocument/2006/relationships/hyperlink" Target="https://yasamboyufit.com/ana-sayfa/core-bolgesi-guclendirme/.html" TargetMode="External"/><Relationship Id="rId10" Type="http://schemas.openxmlformats.org/officeDocument/2006/relationships/hyperlink" Target="http://fizyoo.com/govde-stabilizasyonu-core-yapisi/" TargetMode="External"/><Relationship Id="rId4" Type="http://schemas.openxmlformats.org/officeDocument/2006/relationships/hyperlink" Target="http://fizyoo.com/tag/germe-egzersizleri-ftr/" TargetMode="External"/><Relationship Id="rId9" Type="http://schemas.openxmlformats.org/officeDocument/2006/relationships/hyperlink" Target="https://shreddedbrothers.com/blog-detay/bel-agrilarini-giderebilmek-icin-etkili-yontemler" TargetMode="External"/><Relationship Id="rId14" Type="http://schemas.openxmlformats.org/officeDocument/2006/relationships/hyperlink" Target="https://prezi.com/uwfo3bpfk9rk/stabilizasyon-egzersizleri/"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ctrTitle"/>
          </p:nvPr>
        </p:nvSpPr>
        <p:spPr>
          <a:xfrm>
            <a:off x="395536" y="915566"/>
            <a:ext cx="7992888" cy="3744416"/>
          </a:xfrm>
        </p:spPr>
        <p:txBody>
          <a:bodyPr anchor="t">
            <a:noAutofit/>
          </a:bodyPr>
          <a:lstStyle/>
          <a:p>
            <a:r>
              <a:rPr lang="tr-TR" sz="5400" dirty="0" smtClean="0">
                <a:solidFill>
                  <a:srgbClr val="008080"/>
                </a:solidFill>
                <a:effectLst>
                  <a:outerShdw blurRad="38100" dist="38100" dir="2700000" algn="tl">
                    <a:srgbClr val="000000">
                      <a:alpha val="43137"/>
                    </a:srgbClr>
                  </a:outerShdw>
                </a:effectLst>
              </a:rPr>
              <a:t>KALÇA, DİZ, AYAK-AYAK BİLEĞİ, GÖVDE EGZERSİZLERİ</a:t>
            </a:r>
            <a:br>
              <a:rPr lang="tr-TR" sz="5400" dirty="0" smtClean="0">
                <a:solidFill>
                  <a:srgbClr val="008080"/>
                </a:solidFill>
                <a:effectLst>
                  <a:outerShdw blurRad="38100" dist="38100" dir="2700000" algn="tl">
                    <a:srgbClr val="000000">
                      <a:alpha val="43137"/>
                    </a:srgbClr>
                  </a:outerShdw>
                </a:effectLst>
              </a:rPr>
            </a:br>
            <a:endParaRPr lang="tr-TR" sz="5400" dirty="0">
              <a:solidFill>
                <a:srgbClr val="008080"/>
              </a:solidFill>
              <a:effectLst>
                <a:outerShdw blurRad="38100" dist="38100" dir="2700000" algn="tl">
                  <a:srgbClr val="000000">
                    <a:alpha val="43137"/>
                  </a:srgbClr>
                </a:outerShdw>
              </a:effectLst>
            </a:endParaRP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339502"/>
            <a:ext cx="8291264" cy="4255121"/>
          </a:xfrm>
        </p:spPr>
        <p:txBody>
          <a:bodyPr>
            <a:normAutofit fontScale="85000" lnSpcReduction="10000"/>
          </a:bodyPr>
          <a:lstStyle/>
          <a:p>
            <a:r>
              <a:rPr lang="tr-TR" sz="3300" b="1" i="1" dirty="0">
                <a:solidFill>
                  <a:srgbClr val="336600"/>
                </a:solidFill>
              </a:rPr>
              <a:t>Egzersizler Uygulanırken Dikkat Edilmesi Gereken Temel Durumlar;</a:t>
            </a:r>
          </a:p>
          <a:p>
            <a:pPr fontAlgn="base"/>
            <a:r>
              <a:rPr lang="tr-TR" dirty="0" smtClean="0"/>
              <a:t>Hareketler </a:t>
            </a:r>
            <a:r>
              <a:rPr lang="tr-TR" dirty="0"/>
              <a:t>olabildiğince düzgün yapılmalı özellikle kısa kısa ve yarım yamalak yapmamak gerekmektedir.</a:t>
            </a:r>
          </a:p>
          <a:p>
            <a:pPr fontAlgn="base"/>
            <a:r>
              <a:rPr lang="tr-TR" dirty="0"/>
              <a:t>Ani ve zorlayıcı hareketlerden uzak durulmalı, hareketler olabildiğince tam açılı yapılmalıdır.</a:t>
            </a:r>
          </a:p>
          <a:p>
            <a:pPr fontAlgn="base"/>
            <a:r>
              <a:rPr lang="tr-TR" dirty="0"/>
              <a:t>Hareketler sırasında ya da daha sonrasında var olan ağrının artmaması gerekmektedir. Tüm egzersizler dikkatli bir şekilde yavaşça ve ağrı sınırında uygulanmalıdır.</a:t>
            </a:r>
          </a:p>
          <a:p>
            <a:endParaRPr lang="tr-TR" dirty="0"/>
          </a:p>
        </p:txBody>
      </p:sp>
    </p:spTree>
  </p:cSld>
  <p:clrMapOvr>
    <a:masterClrMapping/>
  </p:clrMapOvr>
  <p:transition>
    <p:wipe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mer\Desktop\Screenshot_2020-04-10-02-32-44-419.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115616" y="764401"/>
            <a:ext cx="6984776" cy="3265511"/>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29673394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mer\Desktop\Screenshot_2020-04-10-02-33-02-488.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755577" y="1005576"/>
            <a:ext cx="7321111" cy="2839883"/>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24267669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sp>
        <p:nvSpPr>
          <p:cNvPr id="2" name="Başlık 1"/>
          <p:cNvSpPr>
            <a:spLocks noGrp="1"/>
          </p:cNvSpPr>
          <p:nvPr>
            <p:ph type="title"/>
          </p:nvPr>
        </p:nvSpPr>
        <p:spPr/>
        <p:txBody>
          <a:bodyPr>
            <a:normAutofit fontScale="90000"/>
          </a:bodyPr>
          <a:lstStyle/>
          <a:p>
            <a:r>
              <a:rPr lang="tr-TR" dirty="0" smtClean="0"/>
              <a:t>PROPRİOSEPTİF VE PLİYOMETRİK EGZERSİZLER</a:t>
            </a:r>
            <a:endParaRPr lang="tr-TR" dirty="0"/>
          </a:p>
        </p:txBody>
      </p:sp>
      <p:pic>
        <p:nvPicPr>
          <p:cNvPr id="36905" name="Picture 41" descr="C:\Users\mer\Desktop\Screenshot_2020-04-10-02-33-02-488.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3" y="1275606"/>
            <a:ext cx="7560839" cy="318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1849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sp>
        <p:nvSpPr>
          <p:cNvPr id="2" name="Başlık 1"/>
          <p:cNvSpPr>
            <a:spLocks noGrp="1"/>
          </p:cNvSpPr>
          <p:nvPr>
            <p:ph type="title"/>
          </p:nvPr>
        </p:nvSpPr>
        <p:spPr/>
        <p:txBody>
          <a:bodyPr/>
          <a:lstStyle/>
          <a:p>
            <a:endParaRPr lang="tr-TR"/>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4" y="971550"/>
            <a:ext cx="8181975" cy="349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23648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195736" y="917464"/>
            <a:ext cx="5328592" cy="341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36948400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sp>
        <p:nvSpPr>
          <p:cNvPr id="2" name="Başlık 1"/>
          <p:cNvSpPr>
            <a:spLocks noGrp="1"/>
          </p:cNvSpPr>
          <p:nvPr>
            <p:ph type="title"/>
          </p:nvPr>
        </p:nvSpPr>
        <p:spPr/>
        <p:txBody>
          <a:bodyPr/>
          <a:lstStyle/>
          <a:p>
            <a:endParaRPr lang="tr-TR"/>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411510"/>
            <a:ext cx="5256584" cy="42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5426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sp>
        <p:nvSpPr>
          <p:cNvPr id="2" name="Başlık 1"/>
          <p:cNvSpPr>
            <a:spLocks noGrp="1"/>
          </p:cNvSpPr>
          <p:nvPr>
            <p:ph type="title"/>
          </p:nvPr>
        </p:nvSpPr>
        <p:spPr/>
        <p:txBody>
          <a:bodyPr/>
          <a:lstStyle/>
          <a:p>
            <a:endParaRPr lang="tr-TR"/>
          </a:p>
        </p:txBody>
      </p:sp>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977" y="756606"/>
            <a:ext cx="7851693" cy="3597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83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sp>
        <p:nvSpPr>
          <p:cNvPr id="2" name="Başlık 1"/>
          <p:cNvSpPr>
            <a:spLocks noGrp="1"/>
          </p:cNvSpPr>
          <p:nvPr>
            <p:ph type="title"/>
          </p:nvPr>
        </p:nvSpPr>
        <p:spPr/>
        <p:txBody>
          <a:bodyPr/>
          <a:lstStyle/>
          <a:p>
            <a:endParaRPr lang="tr-TR"/>
          </a:p>
        </p:txBody>
      </p:sp>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604" y="578209"/>
            <a:ext cx="8292845" cy="409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7167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47665" y="303498"/>
            <a:ext cx="5772487" cy="406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488152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sp>
        <p:nvSpPr>
          <p:cNvPr id="2" name="Başlık 1"/>
          <p:cNvSpPr>
            <a:spLocks noGrp="1"/>
          </p:cNvSpPr>
          <p:nvPr>
            <p:ph type="title"/>
          </p:nvPr>
        </p:nvSpPr>
        <p:spPr/>
        <p:txBody>
          <a:bodyPr/>
          <a:lstStyle/>
          <a:p>
            <a:endParaRPr lang="tr-TR"/>
          </a:p>
        </p:txBody>
      </p:sp>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01825"/>
            <a:ext cx="7488832" cy="421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5927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195486"/>
            <a:ext cx="8229600" cy="857250"/>
          </a:xfrm>
        </p:spPr>
        <p:txBody>
          <a:bodyPr>
            <a:noAutofit/>
          </a:bodyPr>
          <a:lstStyle/>
          <a:p>
            <a:r>
              <a:rPr lang="tr-TR" sz="7200" dirty="0" smtClean="0">
                <a:solidFill>
                  <a:srgbClr val="993366"/>
                </a:solidFill>
                <a:effectLst>
                  <a:outerShdw blurRad="38100" dist="38100" dir="2700000" algn="tl">
                    <a:srgbClr val="000000">
                      <a:alpha val="43137"/>
                    </a:srgbClr>
                  </a:outerShdw>
                </a:effectLst>
              </a:rPr>
              <a:t>KALÇA EGZERSİZLERİ</a:t>
            </a:r>
            <a:endParaRPr lang="tr-TR" sz="7200" dirty="0">
              <a:solidFill>
                <a:srgbClr val="993366"/>
              </a:solidFill>
              <a:effectLst>
                <a:outerShdw blurRad="38100" dist="38100" dir="2700000" algn="tl">
                  <a:srgbClr val="000000">
                    <a:alpha val="43137"/>
                  </a:srgbClr>
                </a:outerShdw>
              </a:effectLst>
            </a:endParaRPr>
          </a:p>
        </p:txBody>
      </p:sp>
      <p:pic>
        <p:nvPicPr>
          <p:cNvPr id="1026" name="Picture 2" descr="C:\Users\pc\Documents\SEMANUR\klinik uygulama\kalça.png"/>
          <p:cNvPicPr>
            <a:picLocks noChangeAspect="1" noChangeArrowheads="1"/>
          </p:cNvPicPr>
          <p:nvPr/>
        </p:nvPicPr>
        <p:blipFill>
          <a:blip r:embed="rId2" cstate="print"/>
          <a:srcRect/>
          <a:stretch>
            <a:fillRect/>
          </a:stretch>
        </p:blipFill>
        <p:spPr bwMode="auto">
          <a:xfrm>
            <a:off x="2051720" y="1203598"/>
            <a:ext cx="4752528" cy="3801096"/>
          </a:xfrm>
          <a:prstGeom prst="rect">
            <a:avLst/>
          </a:prstGeom>
          <a:noFill/>
        </p:spPr>
      </p:pic>
    </p:spTree>
  </p:cSld>
  <p:clrMapOvr>
    <a:masterClrMapping/>
  </p:clrMapOvr>
  <p:transition>
    <p:wipe dir="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sp>
        <p:nvSpPr>
          <p:cNvPr id="2" name="Başlık 1"/>
          <p:cNvSpPr>
            <a:spLocks noGrp="1"/>
          </p:cNvSpPr>
          <p:nvPr>
            <p:ph type="title"/>
          </p:nvPr>
        </p:nvSpPr>
        <p:spPr/>
        <p:txBody>
          <a:bodyPr/>
          <a:lstStyle/>
          <a:p>
            <a:endParaRPr lang="tr-TR"/>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681540"/>
            <a:ext cx="8394281" cy="361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4807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57200" y="1210761"/>
            <a:ext cx="8229600" cy="319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35602966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sp>
        <p:nvSpPr>
          <p:cNvPr id="2" name="Başlık 1"/>
          <p:cNvSpPr>
            <a:spLocks noGrp="1"/>
          </p:cNvSpPr>
          <p:nvPr>
            <p:ph type="title"/>
          </p:nvPr>
        </p:nvSpPr>
        <p:spPr/>
        <p:txBody>
          <a:bodyPr/>
          <a:lstStyle/>
          <a:p>
            <a:endParaRPr lang="tr-TR"/>
          </a:p>
        </p:txBody>
      </p:sp>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42730"/>
            <a:ext cx="8352928" cy="370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3437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sp>
        <p:nvSpPr>
          <p:cNvPr id="2" name="Başlık 1"/>
          <p:cNvSpPr>
            <a:spLocks noGrp="1"/>
          </p:cNvSpPr>
          <p:nvPr>
            <p:ph type="title"/>
          </p:nvPr>
        </p:nvSpPr>
        <p:spPr/>
        <p:txBody>
          <a:bodyPr/>
          <a:lstStyle/>
          <a:p>
            <a:endParaRPr lang="tr-TR"/>
          </a:p>
        </p:txBody>
      </p:sp>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167" y="573528"/>
            <a:ext cx="7960225" cy="394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006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sp>
        <p:nvSpPr>
          <p:cNvPr id="2" name="Başlık 1"/>
          <p:cNvSpPr>
            <a:spLocks noGrp="1"/>
          </p:cNvSpPr>
          <p:nvPr>
            <p:ph type="title"/>
          </p:nvPr>
        </p:nvSpPr>
        <p:spPr/>
        <p:txBody>
          <a:bodyPr/>
          <a:lstStyle/>
          <a:p>
            <a:endParaRPr lang="tr-TR"/>
          </a:p>
        </p:txBody>
      </p:sp>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681541"/>
            <a:ext cx="8369013" cy="371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26022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sp>
        <p:nvSpPr>
          <p:cNvPr id="2" name="Başlık 1"/>
          <p:cNvSpPr>
            <a:spLocks noGrp="1"/>
          </p:cNvSpPr>
          <p:nvPr>
            <p:ph type="title"/>
          </p:nvPr>
        </p:nvSpPr>
        <p:spPr/>
        <p:txBody>
          <a:bodyPr/>
          <a:lstStyle/>
          <a:p>
            <a:endParaRPr lang="tr-TR"/>
          </a:p>
        </p:txBody>
      </p:sp>
      <p:pic>
        <p:nvPicPr>
          <p:cNvPr id="512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5" y="519523"/>
            <a:ext cx="6865321" cy="381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2839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99592" y="357504"/>
            <a:ext cx="7632848" cy="407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917507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sp>
        <p:nvSpPr>
          <p:cNvPr id="2" name="Başlık 1"/>
          <p:cNvSpPr>
            <a:spLocks noGrp="1"/>
          </p:cNvSpPr>
          <p:nvPr>
            <p:ph type="title"/>
          </p:nvPr>
        </p:nvSpPr>
        <p:spPr/>
        <p:txBody>
          <a:bodyPr/>
          <a:lstStyle/>
          <a:p>
            <a:endParaRPr lang="tr-TR"/>
          </a:p>
        </p:txBody>
      </p:sp>
      <p:pic>
        <p:nvPicPr>
          <p:cNvPr id="532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735546"/>
            <a:ext cx="8440925" cy="3564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40267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sp>
        <p:nvSpPr>
          <p:cNvPr id="2" name="Başlık 1"/>
          <p:cNvSpPr>
            <a:spLocks noGrp="1"/>
          </p:cNvSpPr>
          <p:nvPr>
            <p:ph type="title"/>
          </p:nvPr>
        </p:nvSpPr>
        <p:spPr/>
        <p:txBody>
          <a:bodyPr/>
          <a:lstStyle/>
          <a:p>
            <a:endParaRPr lang="tr-TR"/>
          </a:p>
        </p:txBody>
      </p:sp>
      <p:pic>
        <p:nvPicPr>
          <p:cNvPr id="542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422" y="484681"/>
            <a:ext cx="8653953" cy="399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2840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041A3EF-36E3-4EA2-B97D-4765DE017100}"/>
              </a:ext>
            </a:extLst>
          </p:cNvPr>
          <p:cNvSpPr txBox="1">
            <a:spLocks noGrp="1"/>
          </p:cNvSpPr>
          <p:nvPr>
            <p:ph type="title"/>
          </p:nvPr>
        </p:nvSpPr>
        <p:spPr>
          <a:xfrm>
            <a:off x="457200" y="205977"/>
            <a:ext cx="8229600" cy="857250"/>
          </a:xfrm>
        </p:spPr>
        <p:txBody>
          <a:bodyPr/>
          <a:lstStyle/>
          <a:p>
            <a:pPr lvl="0"/>
            <a:r>
              <a:rPr lang="tr-TR" u="sng" dirty="0">
                <a:solidFill>
                  <a:srgbClr val="AC2900"/>
                </a:solidFill>
              </a:rPr>
              <a:t>GÖVDE EGZERSİZLERİ</a:t>
            </a:r>
          </a:p>
        </p:txBody>
      </p:sp>
      <p:pic>
        <p:nvPicPr>
          <p:cNvPr id="3" name="İçerik Yer Tutucusu 3">
            <a:extLst>
              <a:ext uri="{FF2B5EF4-FFF2-40B4-BE49-F238E27FC236}">
                <a16:creationId xmlns:a16="http://schemas.microsoft.com/office/drawing/2014/main" id="{BF25C792-3936-4A70-943D-84CB6E54046D}"/>
              </a:ext>
            </a:extLst>
          </p:cNvPr>
          <p:cNvPicPr>
            <a:picLocks noGrp="1" noChangeAspect="1"/>
          </p:cNvPicPr>
          <p:nvPr>
            <p:ph idx="1"/>
          </p:nvPr>
        </p:nvPicPr>
        <p:blipFill>
          <a:blip r:embed="rId2" cstate="print"/>
          <a:stretch>
            <a:fillRect/>
          </a:stretch>
        </p:blipFill>
        <p:spPr>
          <a:xfrm>
            <a:off x="0" y="1063227"/>
            <a:ext cx="2828925" cy="2971800"/>
          </a:xfrm>
        </p:spPr>
      </p:pic>
      <p:pic>
        <p:nvPicPr>
          <p:cNvPr id="4" name="Resim 4">
            <a:extLst>
              <a:ext uri="{FF2B5EF4-FFF2-40B4-BE49-F238E27FC236}">
                <a16:creationId xmlns:a16="http://schemas.microsoft.com/office/drawing/2014/main" id="{57BF4B4E-1733-4906-9366-CB90DCA0C381}"/>
              </a:ext>
            </a:extLst>
          </p:cNvPr>
          <p:cNvPicPr>
            <a:picLocks noChangeAspect="1"/>
          </p:cNvPicPr>
          <p:nvPr/>
        </p:nvPicPr>
        <p:blipFill>
          <a:blip r:embed="rId3" cstate="print"/>
          <a:stretch>
            <a:fillRect/>
          </a:stretch>
        </p:blipFill>
        <p:spPr>
          <a:xfrm>
            <a:off x="3261719" y="1247726"/>
            <a:ext cx="1428750" cy="1438278"/>
          </a:xfrm>
          <a:prstGeom prst="rect">
            <a:avLst/>
          </a:prstGeom>
          <a:noFill/>
          <a:ln cap="flat">
            <a:noFill/>
          </a:ln>
        </p:spPr>
      </p:pic>
      <p:pic>
        <p:nvPicPr>
          <p:cNvPr id="5" name="Resim 5">
            <a:extLst>
              <a:ext uri="{FF2B5EF4-FFF2-40B4-BE49-F238E27FC236}">
                <a16:creationId xmlns:a16="http://schemas.microsoft.com/office/drawing/2014/main" id="{9DE1025E-6CFB-4D85-84C6-DE456A792F83}"/>
              </a:ext>
            </a:extLst>
          </p:cNvPr>
          <p:cNvPicPr>
            <a:picLocks noChangeAspect="1"/>
          </p:cNvPicPr>
          <p:nvPr/>
        </p:nvPicPr>
        <p:blipFill>
          <a:blip r:embed="rId4" cstate="print"/>
          <a:stretch>
            <a:fillRect/>
          </a:stretch>
        </p:blipFill>
        <p:spPr>
          <a:xfrm>
            <a:off x="2734284" y="3098206"/>
            <a:ext cx="3101196" cy="936821"/>
          </a:xfrm>
          <a:prstGeom prst="rect">
            <a:avLst/>
          </a:prstGeom>
          <a:noFill/>
          <a:ln cap="flat">
            <a:noFill/>
          </a:ln>
        </p:spPr>
      </p:pic>
      <p:pic>
        <p:nvPicPr>
          <p:cNvPr id="6" name="Resim 6">
            <a:extLst>
              <a:ext uri="{FF2B5EF4-FFF2-40B4-BE49-F238E27FC236}">
                <a16:creationId xmlns:a16="http://schemas.microsoft.com/office/drawing/2014/main" id="{8088ADA5-CDDB-405A-BD61-3D9F5ADE242E}"/>
              </a:ext>
            </a:extLst>
          </p:cNvPr>
          <p:cNvPicPr>
            <a:picLocks noChangeAspect="1"/>
          </p:cNvPicPr>
          <p:nvPr/>
        </p:nvPicPr>
        <p:blipFill>
          <a:blip r:embed="rId5" cstate="print"/>
          <a:stretch>
            <a:fillRect/>
          </a:stretch>
        </p:blipFill>
        <p:spPr>
          <a:xfrm>
            <a:off x="5548048" y="1247726"/>
            <a:ext cx="3595951" cy="3457885"/>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marL="742950" indent="-742950">
              <a:buFont typeface="+mj-lt"/>
              <a:buAutoNum type="arabicPeriod"/>
            </a:pPr>
            <a:r>
              <a:rPr lang="tr-TR" b="1" i="1" u="sng" dirty="0" smtClean="0">
                <a:solidFill>
                  <a:schemeClr val="accent6">
                    <a:lumMod val="75000"/>
                  </a:schemeClr>
                </a:solidFill>
              </a:rPr>
              <a:t>KALÇA ROM EGZERSİZLERİ</a:t>
            </a:r>
            <a:endParaRPr lang="tr-TR" b="1" i="1" u="sng" dirty="0">
              <a:solidFill>
                <a:schemeClr val="accent6">
                  <a:lumMod val="75000"/>
                </a:schemeClr>
              </a:solidFill>
            </a:endParaRPr>
          </a:p>
        </p:txBody>
      </p:sp>
      <p:sp>
        <p:nvSpPr>
          <p:cNvPr id="3" name="2 İçerik Yer Tutucusu"/>
          <p:cNvSpPr>
            <a:spLocks noGrp="1"/>
          </p:cNvSpPr>
          <p:nvPr>
            <p:ph idx="1"/>
          </p:nvPr>
        </p:nvSpPr>
        <p:spPr>
          <a:xfrm>
            <a:off x="457200" y="1200150"/>
            <a:ext cx="8363272" cy="3603847"/>
          </a:xfrm>
        </p:spPr>
        <p:txBody>
          <a:bodyPr>
            <a:normAutofit fontScale="77500" lnSpcReduction="20000"/>
          </a:bodyPr>
          <a:lstStyle/>
          <a:p>
            <a:r>
              <a:rPr lang="tr-TR" dirty="0" smtClean="0"/>
              <a:t>Egzersizler, hastanın eklem, kas sağlığını göz önünde bulundurularak günde </a:t>
            </a:r>
            <a:r>
              <a:rPr lang="tr-TR" i="1" u="sng" dirty="0" smtClean="0">
                <a:solidFill>
                  <a:schemeClr val="accent2">
                    <a:lumMod val="75000"/>
                  </a:schemeClr>
                </a:solidFill>
              </a:rPr>
              <a:t>“3 kez-10 tekrar”</a:t>
            </a:r>
            <a:r>
              <a:rPr lang="tr-TR" dirty="0" smtClean="0"/>
              <a:t> olacak şekilde yapılması gerekir.</a:t>
            </a:r>
          </a:p>
          <a:p>
            <a:r>
              <a:rPr lang="tr-TR" dirty="0" smtClean="0"/>
              <a:t>İlerleyen günlerde hastanın </a:t>
            </a:r>
            <a:r>
              <a:rPr lang="tr-TR" dirty="0" err="1" smtClean="0"/>
              <a:t>tolere</a:t>
            </a:r>
            <a:r>
              <a:rPr lang="tr-TR" dirty="0" smtClean="0"/>
              <a:t> edebilmesine göre tekrar sayısı arttırılabilir.</a:t>
            </a:r>
          </a:p>
          <a:p>
            <a:r>
              <a:rPr lang="tr-TR" dirty="0"/>
              <a:t>Eklem hareket açıklığı egzersizlerinin yapılmasının mümkün olmadığı özellikle ortopedik vakalar (kırık ve </a:t>
            </a:r>
            <a:r>
              <a:rPr lang="tr-TR" dirty="0" err="1"/>
              <a:t>tendon</a:t>
            </a:r>
            <a:r>
              <a:rPr lang="tr-TR" dirty="0"/>
              <a:t> tamiri) gibi durumlarda ise, ameliyatını yapan doktorun bilgilendirmesi doğrultusunda  fizyoterapistlerin önerdiği  kontrollü ve düzenli hareketler yapılmalıdır.</a:t>
            </a:r>
          </a:p>
        </p:txBody>
      </p:sp>
    </p:spTree>
  </p:cSld>
  <p:clrMapOvr>
    <a:masterClrMapping/>
  </p:clrMapOvr>
  <p:transition>
    <p:wipe dir="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3CD57E1-074A-4B08-B817-C4EDAFBC7CC5}"/>
              </a:ext>
            </a:extLst>
          </p:cNvPr>
          <p:cNvSpPr txBox="1">
            <a:spLocks noGrp="1"/>
          </p:cNvSpPr>
          <p:nvPr>
            <p:ph type="title"/>
          </p:nvPr>
        </p:nvSpPr>
        <p:spPr>
          <a:xfrm>
            <a:off x="-97603" y="63633"/>
            <a:ext cx="8229600" cy="857250"/>
          </a:xfrm>
        </p:spPr>
        <p:txBody>
          <a:bodyPr/>
          <a:lstStyle/>
          <a:p>
            <a:pPr lvl="0"/>
            <a:r>
              <a:rPr lang="tr-TR">
                <a:solidFill>
                  <a:srgbClr val="002060"/>
                </a:solidFill>
              </a:rPr>
              <a:t>1)GÖVDE ROM EGZERSİZLERİ</a:t>
            </a:r>
          </a:p>
        </p:txBody>
      </p:sp>
      <p:sp>
        <p:nvSpPr>
          <p:cNvPr id="3" name="İçerik Yer Tutucusu 2">
            <a:extLst>
              <a:ext uri="{FF2B5EF4-FFF2-40B4-BE49-F238E27FC236}">
                <a16:creationId xmlns:a16="http://schemas.microsoft.com/office/drawing/2014/main" id="{3A6BA0F3-CE8F-4C03-B6F3-3AAAA5CCC1AE}"/>
              </a:ext>
            </a:extLst>
          </p:cNvPr>
          <p:cNvSpPr txBox="1">
            <a:spLocks noGrp="1"/>
          </p:cNvSpPr>
          <p:nvPr>
            <p:ph idx="1"/>
          </p:nvPr>
        </p:nvSpPr>
        <p:spPr>
          <a:xfrm>
            <a:off x="344180" y="778913"/>
            <a:ext cx="8229600" cy="3394472"/>
          </a:xfrm>
        </p:spPr>
        <p:txBody>
          <a:bodyPr/>
          <a:lstStyle/>
          <a:p>
            <a:pPr marL="0" lvl="0" indent="0">
              <a:buNone/>
            </a:pPr>
            <a:r>
              <a:rPr lang="tr-TR" sz="1800" u="sng" dirty="0" smtClean="0">
                <a:solidFill>
                  <a:srgbClr val="AC2900"/>
                </a:solidFill>
              </a:rPr>
              <a:t>Gövdenin hareketleri:  </a:t>
            </a:r>
            <a:r>
              <a:rPr lang="tr-TR" sz="1800" dirty="0" err="1" smtClean="0"/>
              <a:t>Fleksiyon</a:t>
            </a:r>
            <a:r>
              <a:rPr lang="tr-TR" sz="1800" dirty="0"/>
              <a:t>, </a:t>
            </a:r>
            <a:r>
              <a:rPr lang="tr-TR" sz="1800" dirty="0" err="1"/>
              <a:t>ekstansiyon</a:t>
            </a:r>
            <a:r>
              <a:rPr lang="tr-TR" sz="1800" dirty="0"/>
              <a:t>, </a:t>
            </a:r>
            <a:r>
              <a:rPr lang="tr-TR" sz="1800" dirty="0" err="1"/>
              <a:t>lateral</a:t>
            </a:r>
            <a:r>
              <a:rPr lang="tr-TR" sz="1800" dirty="0"/>
              <a:t> </a:t>
            </a:r>
            <a:r>
              <a:rPr lang="tr-TR" sz="1800" dirty="0" err="1"/>
              <a:t>fleksiyon</a:t>
            </a:r>
            <a:r>
              <a:rPr lang="tr-TR" sz="1800" dirty="0"/>
              <a:t> ve rotasyondur.</a:t>
            </a:r>
          </a:p>
          <a:p>
            <a:pPr marL="0" lvl="0" indent="0">
              <a:buNone/>
            </a:pPr>
            <a:r>
              <a:rPr lang="tr-TR" sz="2000" u="sng" dirty="0"/>
              <a:t>A)-FLEKSİYON 40-60 </a:t>
            </a:r>
            <a:r>
              <a:rPr lang="tr-TR" sz="2000" u="sng" dirty="0" smtClean="0"/>
              <a:t>DERECEDİR.</a:t>
            </a:r>
            <a:endParaRPr lang="tr-TR" sz="2000" u="sng" dirty="0"/>
          </a:p>
          <a:p>
            <a:pPr marL="514350" lvl="0" indent="-514350">
              <a:buAutoNum type="alphaUcParenR"/>
            </a:pPr>
            <a:endParaRPr lang="tr-TR" u="sng" dirty="0">
              <a:solidFill>
                <a:srgbClr val="FF0000"/>
              </a:solidFill>
            </a:endParaRPr>
          </a:p>
        </p:txBody>
      </p:sp>
      <p:pic>
        <p:nvPicPr>
          <p:cNvPr id="4" name="Resim 3">
            <a:extLst>
              <a:ext uri="{FF2B5EF4-FFF2-40B4-BE49-F238E27FC236}">
                <a16:creationId xmlns:a16="http://schemas.microsoft.com/office/drawing/2014/main" id="{6351C729-6F57-472C-A91F-A55F5F26F9B8}"/>
              </a:ext>
            </a:extLst>
          </p:cNvPr>
          <p:cNvPicPr>
            <a:picLocks noChangeAspect="1"/>
          </p:cNvPicPr>
          <p:nvPr/>
        </p:nvPicPr>
        <p:blipFill>
          <a:blip r:embed="rId2" cstate="print"/>
          <a:stretch>
            <a:fillRect/>
          </a:stretch>
        </p:blipFill>
        <p:spPr>
          <a:xfrm>
            <a:off x="344180" y="1689600"/>
            <a:ext cx="4445236" cy="3335438"/>
          </a:xfrm>
          <a:prstGeom prst="rect">
            <a:avLst/>
          </a:prstGeom>
          <a:noFill/>
          <a:ln cap="flat">
            <a:noFill/>
          </a:ln>
        </p:spPr>
      </p:pic>
      <p:sp>
        <p:nvSpPr>
          <p:cNvPr id="5" name="Metin kutusu 5">
            <a:extLst>
              <a:ext uri="{FF2B5EF4-FFF2-40B4-BE49-F238E27FC236}">
                <a16:creationId xmlns:a16="http://schemas.microsoft.com/office/drawing/2014/main" id="{E2A5DC80-1942-44E8-A78F-0BB3A3A8F4A4}"/>
              </a:ext>
            </a:extLst>
          </p:cNvPr>
          <p:cNvSpPr txBox="1"/>
          <p:nvPr/>
        </p:nvSpPr>
        <p:spPr>
          <a:xfrm>
            <a:off x="5004048" y="1491630"/>
            <a:ext cx="3744416" cy="255454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Font typeface="Wingdings" pitchFamily="2" charset="2"/>
              <a:buChar char="ü"/>
              <a:tabLst/>
              <a:defRPr sz="1800" b="0" i="0" u="none" strike="noStrike" kern="0" cap="none" spc="0" baseline="0">
                <a:solidFill>
                  <a:srgbClr val="000000"/>
                </a:solidFill>
                <a:uFillTx/>
              </a:defRPr>
            </a:pPr>
            <a:r>
              <a:rPr lang="tr-TR" sz="1800" b="0" i="0" u="none" strike="noStrike" kern="1200" cap="none" spc="0" baseline="0" dirty="0">
                <a:solidFill>
                  <a:srgbClr val="000000"/>
                </a:solidFill>
                <a:uFillTx/>
                <a:latin typeface="Calibri"/>
                <a:ea typeface=""/>
                <a:cs typeface=""/>
              </a:rPr>
              <a:t> </a:t>
            </a:r>
            <a:r>
              <a:rPr lang="tr-TR" sz="2000" b="0" i="0" u="none" strike="noStrike" kern="1200" cap="none" spc="0" baseline="0" dirty="0" smtClean="0">
                <a:solidFill>
                  <a:srgbClr val="000000"/>
                </a:solidFill>
                <a:uFillTx/>
                <a:latin typeface="Calibri"/>
                <a:ea typeface=""/>
                <a:cs typeface=""/>
              </a:rPr>
              <a:t>Hareketlere </a:t>
            </a:r>
            <a:r>
              <a:rPr lang="tr-TR" sz="2000" b="0" i="0" u="none" strike="noStrike" kern="1200" cap="none" spc="0" baseline="0" dirty="0">
                <a:solidFill>
                  <a:srgbClr val="000000"/>
                </a:solidFill>
                <a:uFillTx/>
                <a:latin typeface="Calibri"/>
                <a:ea typeface=""/>
                <a:cs typeface=""/>
              </a:rPr>
              <a:t>başlamadan önce başlangıç pozisyonu anatomik duruş olan, </a:t>
            </a:r>
            <a:r>
              <a:rPr lang="tr-TR" sz="2000" b="0" i="0" u="none" strike="noStrike" kern="1200" cap="none" spc="0" baseline="0" dirty="0" err="1">
                <a:solidFill>
                  <a:srgbClr val="000000"/>
                </a:solidFill>
                <a:uFillTx/>
                <a:latin typeface="Calibri"/>
                <a:ea typeface=""/>
                <a:cs typeface=""/>
              </a:rPr>
              <a:t>nötral</a:t>
            </a:r>
            <a:r>
              <a:rPr lang="tr-TR" sz="2000" b="0" i="0" u="none" strike="noStrike" kern="1200" cap="none" spc="0" baseline="0" dirty="0">
                <a:solidFill>
                  <a:srgbClr val="000000"/>
                </a:solidFill>
                <a:uFillTx/>
                <a:latin typeface="Calibri"/>
                <a:ea typeface=""/>
                <a:cs typeface=""/>
              </a:rPr>
              <a:t> ‘0’ (sıfır) pozisyonudur. hasta ayaktadır, kollar bedene yapışıktır, avuç içleri ve ayak uçları öne doğru bakar. Sağlıklı bir kişide gövde </a:t>
            </a:r>
            <a:r>
              <a:rPr lang="tr-TR" sz="2000" b="0" i="0" u="none" strike="noStrike" kern="1200" cap="none" spc="0" baseline="0" dirty="0" err="1">
                <a:solidFill>
                  <a:srgbClr val="000000"/>
                </a:solidFill>
                <a:uFillTx/>
                <a:latin typeface="Calibri"/>
                <a:ea typeface=""/>
                <a:cs typeface=""/>
              </a:rPr>
              <a:t>fleksiyonu</a:t>
            </a:r>
            <a:r>
              <a:rPr lang="tr-TR" sz="2000" b="0" i="0" u="none" strike="noStrike" kern="1200" cap="none" spc="0" baseline="0" dirty="0">
                <a:solidFill>
                  <a:srgbClr val="000000"/>
                </a:solidFill>
                <a:uFillTx/>
                <a:latin typeface="Calibri"/>
                <a:ea typeface=""/>
                <a:cs typeface=""/>
              </a:rPr>
              <a:t>   40-60 derece arasındadır.</a:t>
            </a:r>
            <a:endParaRPr lang="tr-TR" sz="1800" b="0" i="0" u="none" strike="noStrike" kern="1200" cap="none" spc="0" baseline="0" dirty="0">
              <a:solidFill>
                <a:srgbClr val="000000"/>
              </a:solidFill>
              <a:uFillTx/>
              <a:latin typeface="Calibri"/>
              <a:ea typeface=""/>
              <a:cs typeface=""/>
            </a:endParaRPr>
          </a:p>
        </p:txBody>
      </p:sp>
    </p:spTree>
  </p:cSld>
  <p:clrMapOvr>
    <a:masterClrMapping/>
  </p:clrMapOvr>
  <p:transition>
    <p:wipe dir="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023F8E6-C863-4AA5-975A-0FCABF3D0A10}"/>
              </a:ext>
            </a:extLst>
          </p:cNvPr>
          <p:cNvSpPr txBox="1">
            <a:spLocks noGrp="1"/>
          </p:cNvSpPr>
          <p:nvPr>
            <p:ph type="title"/>
          </p:nvPr>
        </p:nvSpPr>
        <p:spPr>
          <a:xfrm>
            <a:off x="6258354" y="1140430"/>
            <a:ext cx="2803449" cy="1739124"/>
          </a:xfrm>
        </p:spPr>
        <p:txBody>
          <a:bodyPr>
            <a:noAutofit/>
          </a:bodyPr>
          <a:lstStyle/>
          <a:p>
            <a:pPr lvl="0" algn="l"/>
            <a:r>
              <a:rPr lang="tr-TR" sz="1800" dirty="0"/>
              <a:t>B</a:t>
            </a:r>
            <a:r>
              <a:rPr lang="tr-TR" sz="1800" dirty="0" smtClean="0"/>
              <a:t>) </a:t>
            </a:r>
            <a:r>
              <a:rPr lang="tr-TR" sz="1800" dirty="0"/>
              <a:t>EKSTANSİYON 20-30 DERECEDİR </a:t>
            </a:r>
            <a:r>
              <a:rPr lang="tr-TR" sz="1800" u="sng" dirty="0"/>
              <a:t/>
            </a:r>
            <a:br>
              <a:rPr lang="tr-TR" sz="1800" u="sng" dirty="0"/>
            </a:br>
            <a:r>
              <a:rPr lang="tr-TR" sz="1800" dirty="0"/>
              <a:t> </a:t>
            </a:r>
            <a:r>
              <a:rPr lang="tr-TR" sz="1800" dirty="0" smtClean="0"/>
              <a:t>C)LATERAL </a:t>
            </a:r>
            <a:r>
              <a:rPr lang="tr-TR" sz="1800" dirty="0"/>
              <a:t>FLEKSİYON 30-35 DERECEDİR </a:t>
            </a:r>
            <a:r>
              <a:rPr lang="tr-TR" sz="1800" u="sng" dirty="0"/>
              <a:t/>
            </a:r>
            <a:br>
              <a:rPr lang="tr-TR" sz="1800" u="sng" dirty="0"/>
            </a:br>
            <a:r>
              <a:rPr lang="tr-TR" sz="1800" dirty="0"/>
              <a:t> </a:t>
            </a:r>
            <a:r>
              <a:rPr lang="tr-TR" sz="1800" dirty="0" smtClean="0"/>
              <a:t>D)SAĞA </a:t>
            </a:r>
            <a:r>
              <a:rPr lang="tr-TR" sz="1800" dirty="0"/>
              <a:t>VE SOLA ROTASYON 3-18 DERECEDİR</a:t>
            </a:r>
          </a:p>
        </p:txBody>
      </p:sp>
      <p:pic>
        <p:nvPicPr>
          <p:cNvPr id="3" name="İçerik Yer Tutucusu 3">
            <a:extLst>
              <a:ext uri="{FF2B5EF4-FFF2-40B4-BE49-F238E27FC236}">
                <a16:creationId xmlns:a16="http://schemas.microsoft.com/office/drawing/2014/main" id="{BEBF1569-968D-4842-A752-825D4278A3D1}"/>
              </a:ext>
            </a:extLst>
          </p:cNvPr>
          <p:cNvPicPr>
            <a:picLocks noGrp="1" noChangeAspect="1"/>
          </p:cNvPicPr>
          <p:nvPr>
            <p:ph idx="1"/>
          </p:nvPr>
        </p:nvPicPr>
        <p:blipFill>
          <a:blip r:embed="rId2" cstate="print"/>
          <a:stretch>
            <a:fillRect/>
          </a:stretch>
        </p:blipFill>
        <p:spPr>
          <a:xfrm>
            <a:off x="0" y="339502"/>
            <a:ext cx="6258354" cy="4695892"/>
          </a:xfrm>
        </p:spPr>
      </p:pic>
    </p:spTree>
  </p:cSld>
  <p:clrMapOvr>
    <a:masterClrMapping/>
  </p:clrMapOvr>
  <p:transition>
    <p:wipe dir="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249B570-0B43-466C-8605-F4688A37BB95}"/>
              </a:ext>
            </a:extLst>
          </p:cNvPr>
          <p:cNvSpPr txBox="1">
            <a:spLocks noGrp="1"/>
          </p:cNvSpPr>
          <p:nvPr>
            <p:ph type="title"/>
          </p:nvPr>
        </p:nvSpPr>
        <p:spPr>
          <a:xfrm>
            <a:off x="457200" y="205977"/>
            <a:ext cx="8229600" cy="857250"/>
          </a:xfrm>
        </p:spPr>
        <p:txBody>
          <a:bodyPr/>
          <a:lstStyle/>
          <a:p>
            <a:endParaRPr lang="en-US"/>
          </a:p>
        </p:txBody>
      </p:sp>
      <p:pic>
        <p:nvPicPr>
          <p:cNvPr id="3" name="İçerik Yer Tutucusu 3">
            <a:extLst>
              <a:ext uri="{FF2B5EF4-FFF2-40B4-BE49-F238E27FC236}">
                <a16:creationId xmlns:a16="http://schemas.microsoft.com/office/drawing/2014/main" id="{BAFB7575-6FBC-4CCD-ACBE-CD454D154DFC}"/>
              </a:ext>
            </a:extLst>
          </p:cNvPr>
          <p:cNvPicPr>
            <a:picLocks noGrp="1" noChangeAspect="1"/>
          </p:cNvPicPr>
          <p:nvPr>
            <p:ph idx="1"/>
          </p:nvPr>
        </p:nvPicPr>
        <p:blipFill>
          <a:blip r:embed="rId2" cstate="print"/>
          <a:stretch>
            <a:fillRect/>
          </a:stretch>
        </p:blipFill>
        <p:spPr>
          <a:xfrm>
            <a:off x="0" y="0"/>
            <a:ext cx="9162992" cy="5143499"/>
          </a:xfrm>
        </p:spPr>
      </p:pic>
    </p:spTree>
  </p:cSld>
  <p:clrMapOvr>
    <a:masterClrMapping/>
  </p:clrMapOvr>
  <p:transition>
    <p:wipe dir="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C192C8E-66B5-4182-B4AC-F1C4727569A0}"/>
              </a:ext>
            </a:extLst>
          </p:cNvPr>
          <p:cNvSpPr txBox="1">
            <a:spLocks noGrp="1"/>
          </p:cNvSpPr>
          <p:nvPr>
            <p:ph type="title"/>
          </p:nvPr>
        </p:nvSpPr>
        <p:spPr>
          <a:xfrm>
            <a:off x="488024" y="0"/>
            <a:ext cx="8229600" cy="1457928"/>
          </a:xfrm>
        </p:spPr>
        <p:txBody>
          <a:bodyPr/>
          <a:lstStyle/>
          <a:p>
            <a:pPr lvl="0"/>
            <a:r>
              <a:rPr lang="tr-TR" b="1" dirty="0">
                <a:solidFill>
                  <a:srgbClr val="AC2900"/>
                </a:solidFill>
              </a:rPr>
              <a:t>Gövde Stabilizasyonunun Önemi</a:t>
            </a:r>
            <a:r>
              <a:rPr lang="tr-TR" b="1" dirty="0"/>
              <a:t/>
            </a:r>
            <a:br>
              <a:rPr lang="tr-TR" b="1" dirty="0"/>
            </a:br>
            <a:endParaRPr lang="tr-TR" dirty="0"/>
          </a:p>
        </p:txBody>
      </p:sp>
      <p:sp>
        <p:nvSpPr>
          <p:cNvPr id="3" name="AutoShape 2" descr="https://fizyorom.com/wp-content/uploads/2012/12/31.png.webp">
            <a:extLst>
              <a:ext uri="{FF2B5EF4-FFF2-40B4-BE49-F238E27FC236}">
                <a16:creationId xmlns:a16="http://schemas.microsoft.com/office/drawing/2014/main" id="{E112EE16-40E1-49D7-995B-3DCBE373501F}"/>
              </a:ext>
            </a:extLst>
          </p:cNvPr>
          <p:cNvSpPr txBox="1">
            <a:spLocks noGrp="1"/>
          </p:cNvSpPr>
          <p:nvPr>
            <p:ph idx="1"/>
          </p:nvPr>
        </p:nvSpPr>
        <p:spPr>
          <a:xfrm>
            <a:off x="0" y="987574"/>
            <a:ext cx="5589141" cy="3411516"/>
          </a:xfrm>
        </p:spPr>
        <p:txBody>
          <a:bodyPr/>
          <a:lstStyle/>
          <a:p>
            <a:pPr lvl="0">
              <a:lnSpc>
                <a:spcPct val="70000"/>
              </a:lnSpc>
            </a:pPr>
            <a:r>
              <a:rPr lang="tr-TR" sz="1700" dirty="0"/>
              <a:t>Gövde Stabilizasyonunda </a:t>
            </a:r>
            <a:r>
              <a:rPr lang="tr-TR" sz="1700" dirty="0">
                <a:solidFill>
                  <a:srgbClr val="FF0000"/>
                </a:solidFill>
              </a:rPr>
              <a:t>‘’ CORE KASLARI’’ </a:t>
            </a:r>
            <a:r>
              <a:rPr lang="tr-TR" sz="1700" dirty="0" err="1"/>
              <a:t>lomber</a:t>
            </a:r>
            <a:r>
              <a:rPr lang="tr-TR" sz="1700" dirty="0"/>
              <a:t> omurga  ve </a:t>
            </a:r>
            <a:r>
              <a:rPr lang="tr-TR" sz="1700" dirty="0" err="1"/>
              <a:t>pelvis</a:t>
            </a:r>
            <a:r>
              <a:rPr lang="tr-TR" sz="1700" dirty="0"/>
              <a:t> bölgesinin en önemli stabilizatörleridir.</a:t>
            </a:r>
          </a:p>
          <a:p>
            <a:pPr lvl="0">
              <a:lnSpc>
                <a:spcPct val="70000"/>
              </a:lnSpc>
            </a:pPr>
            <a:r>
              <a:rPr lang="tr-TR" sz="1700" dirty="0"/>
              <a:t>Gövdede, düzgün bir </a:t>
            </a:r>
            <a:r>
              <a:rPr lang="tr-TR" sz="1700" dirty="0" err="1"/>
              <a:t>postür</a:t>
            </a:r>
            <a:r>
              <a:rPr lang="tr-TR" sz="1700" dirty="0"/>
              <a:t> duruşuna sahip olmanın en önemli yolu bu bölgedeki kasların dengeli bir şekilde kuvvetlendirilmesidir.</a:t>
            </a:r>
          </a:p>
          <a:p>
            <a:pPr lvl="0">
              <a:lnSpc>
                <a:spcPct val="70000"/>
              </a:lnSpc>
            </a:pPr>
            <a:r>
              <a:rPr lang="tr-TR" sz="1700" dirty="0"/>
              <a:t>Bel ağrıları veya vücudumuzu sürekli yanlış pozisyonda kullanmamız özellikle </a:t>
            </a:r>
            <a:r>
              <a:rPr lang="tr-TR" sz="1700" dirty="0" err="1"/>
              <a:t>multifidus</a:t>
            </a:r>
            <a:r>
              <a:rPr lang="tr-TR" sz="1700" dirty="0"/>
              <a:t> ve </a:t>
            </a:r>
            <a:r>
              <a:rPr lang="tr-TR" sz="1700" dirty="0" err="1"/>
              <a:t>abdominal</a:t>
            </a:r>
            <a:r>
              <a:rPr lang="tr-TR" sz="1700" dirty="0"/>
              <a:t> kaslarda </a:t>
            </a:r>
            <a:r>
              <a:rPr lang="tr-TR" sz="1700" dirty="0" err="1"/>
              <a:t>atrofi</a:t>
            </a:r>
            <a:r>
              <a:rPr lang="tr-TR" sz="1700" dirty="0"/>
              <a:t> ile birlikte </a:t>
            </a:r>
            <a:r>
              <a:rPr lang="tr-TR" sz="1700" dirty="0" err="1"/>
              <a:t>core</a:t>
            </a:r>
            <a:r>
              <a:rPr lang="tr-TR" sz="1700" dirty="0"/>
              <a:t> stabilizasyon kaslarında </a:t>
            </a:r>
            <a:r>
              <a:rPr lang="tr-TR" sz="1700" dirty="0" err="1"/>
              <a:t>inhibasyona</a:t>
            </a:r>
            <a:r>
              <a:rPr lang="tr-TR" sz="1700" dirty="0"/>
              <a:t> neden olmaktadır.</a:t>
            </a:r>
          </a:p>
          <a:p>
            <a:pPr lvl="0">
              <a:lnSpc>
                <a:spcPct val="70000"/>
              </a:lnSpc>
            </a:pPr>
            <a:r>
              <a:rPr lang="tr-TR" sz="1700" dirty="0" err="1"/>
              <a:t>Core</a:t>
            </a:r>
            <a:r>
              <a:rPr lang="tr-TR" sz="1700" dirty="0"/>
              <a:t> kaslarına yönelik egzersizler omurga </a:t>
            </a:r>
            <a:r>
              <a:rPr lang="tr-TR" sz="1700" dirty="0" err="1"/>
              <a:t>stabilitesini</a:t>
            </a:r>
            <a:r>
              <a:rPr lang="tr-TR" sz="1700" dirty="0"/>
              <a:t> arttırma hedeflenmektedir</a:t>
            </a:r>
          </a:p>
          <a:p>
            <a:pPr lvl="0">
              <a:lnSpc>
                <a:spcPct val="70000"/>
              </a:lnSpc>
            </a:pPr>
            <a:r>
              <a:rPr lang="tr-TR" sz="1700" b="1" dirty="0"/>
              <a:t>CORE YAPISI : </a:t>
            </a:r>
            <a:r>
              <a:rPr lang="tr-TR" sz="1700" b="1" dirty="0" err="1"/>
              <a:t>Core</a:t>
            </a:r>
            <a:r>
              <a:rPr lang="tr-TR" sz="1700" b="1" dirty="0"/>
              <a:t> yapısı bölgesi içerisinde  bulunan 29 çift kas, fonksiyonel hareket boyunca kinetik zincirin, </a:t>
            </a:r>
            <a:r>
              <a:rPr lang="tr-TR" sz="1700" b="1" dirty="0" err="1"/>
              <a:t>pelvisin</a:t>
            </a:r>
            <a:r>
              <a:rPr lang="tr-TR" sz="1700" b="1" dirty="0"/>
              <a:t> ve </a:t>
            </a:r>
            <a:r>
              <a:rPr lang="tr-TR" sz="1700" b="1" dirty="0" err="1"/>
              <a:t>spinanın</a:t>
            </a:r>
            <a:r>
              <a:rPr lang="tr-TR" sz="1700" b="1" dirty="0"/>
              <a:t> stabilizasyonuna yardım eder. Dik duruş, </a:t>
            </a:r>
            <a:r>
              <a:rPr lang="tr-TR" sz="1700" b="1" dirty="0" err="1"/>
              <a:t>postürun</a:t>
            </a:r>
            <a:r>
              <a:rPr lang="tr-TR" sz="1700" b="1" dirty="0"/>
              <a:t> düzeltilmesi ve mekanik ağrılarımızın olmaması açısında çok önemli görevleri üstlenir.</a:t>
            </a:r>
            <a:endParaRPr lang="tr-TR" sz="1700" dirty="0"/>
          </a:p>
          <a:p>
            <a:pPr lvl="0">
              <a:lnSpc>
                <a:spcPct val="70000"/>
              </a:lnSpc>
            </a:pPr>
            <a:endParaRPr lang="tr-TR" sz="1700" dirty="0"/>
          </a:p>
        </p:txBody>
      </p:sp>
      <p:pic>
        <p:nvPicPr>
          <p:cNvPr id="4" name="Resim 3">
            <a:extLst>
              <a:ext uri="{FF2B5EF4-FFF2-40B4-BE49-F238E27FC236}">
                <a16:creationId xmlns:a16="http://schemas.microsoft.com/office/drawing/2014/main" id="{20D6A85D-4990-4720-A588-8EB310B37E5A}"/>
              </a:ext>
            </a:extLst>
          </p:cNvPr>
          <p:cNvPicPr>
            <a:picLocks noChangeAspect="1"/>
          </p:cNvPicPr>
          <p:nvPr/>
        </p:nvPicPr>
        <p:blipFill>
          <a:blip r:embed="rId2" cstate="print"/>
          <a:stretch>
            <a:fillRect/>
          </a:stretch>
        </p:blipFill>
        <p:spPr>
          <a:xfrm>
            <a:off x="5447922" y="728959"/>
            <a:ext cx="3696077" cy="3257412"/>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DC10A0A-74E4-4576-B07C-4F13B23732E1}"/>
              </a:ext>
            </a:extLst>
          </p:cNvPr>
          <p:cNvSpPr txBox="1">
            <a:spLocks noGrp="1"/>
          </p:cNvSpPr>
          <p:nvPr>
            <p:ph type="title"/>
          </p:nvPr>
        </p:nvSpPr>
        <p:spPr>
          <a:xfrm>
            <a:off x="457200" y="205977"/>
            <a:ext cx="8229600" cy="857250"/>
          </a:xfrm>
        </p:spPr>
        <p:txBody>
          <a:bodyPr/>
          <a:lstStyle/>
          <a:p>
            <a:pPr lvl="0"/>
            <a:r>
              <a:rPr lang="tr-TR" u="sng" dirty="0">
                <a:solidFill>
                  <a:srgbClr val="AC2900"/>
                </a:solidFill>
              </a:rPr>
              <a:t>CORE KASLARI NELERDİR? </a:t>
            </a:r>
          </a:p>
        </p:txBody>
      </p:sp>
      <p:sp>
        <p:nvSpPr>
          <p:cNvPr id="3" name="İçerik Yer Tutucusu 2">
            <a:extLst>
              <a:ext uri="{FF2B5EF4-FFF2-40B4-BE49-F238E27FC236}">
                <a16:creationId xmlns:a16="http://schemas.microsoft.com/office/drawing/2014/main" id="{824727CD-2622-4497-90A0-0F7A27A1D76F}"/>
              </a:ext>
            </a:extLst>
          </p:cNvPr>
          <p:cNvSpPr txBox="1">
            <a:spLocks noGrp="1"/>
          </p:cNvSpPr>
          <p:nvPr>
            <p:ph idx="1"/>
          </p:nvPr>
        </p:nvSpPr>
        <p:spPr>
          <a:xfrm>
            <a:off x="179512" y="1200150"/>
            <a:ext cx="4680520" cy="3675856"/>
          </a:xfrm>
        </p:spPr>
        <p:txBody>
          <a:bodyPr/>
          <a:lstStyle/>
          <a:p>
            <a:pPr lvl="0">
              <a:lnSpc>
                <a:spcPct val="80000"/>
              </a:lnSpc>
            </a:pPr>
            <a:r>
              <a:rPr lang="tr-TR" sz="1800" b="1" dirty="0" smtClean="0">
                <a:solidFill>
                  <a:schemeClr val="accent1">
                    <a:lumMod val="75000"/>
                  </a:schemeClr>
                </a:solidFill>
              </a:rPr>
              <a:t>İç </a:t>
            </a:r>
            <a:r>
              <a:rPr lang="tr-TR" sz="1800" b="1" dirty="0">
                <a:solidFill>
                  <a:schemeClr val="accent1">
                    <a:lumMod val="75000"/>
                  </a:schemeClr>
                </a:solidFill>
              </a:rPr>
              <a:t>Bölge </a:t>
            </a:r>
            <a:r>
              <a:rPr lang="tr-TR" sz="1800" b="1" dirty="0" smtClean="0">
                <a:solidFill>
                  <a:schemeClr val="accent1">
                    <a:lumMod val="75000"/>
                  </a:schemeClr>
                </a:solidFill>
              </a:rPr>
              <a:t>Kasları</a:t>
            </a:r>
            <a:r>
              <a:rPr lang="tr-TR" sz="1800" dirty="0">
                <a:solidFill>
                  <a:schemeClr val="accent1">
                    <a:lumMod val="75000"/>
                  </a:schemeClr>
                </a:solidFill>
              </a:rPr>
              <a:t> </a:t>
            </a:r>
          </a:p>
          <a:p>
            <a:pPr lvl="0">
              <a:lnSpc>
                <a:spcPct val="80000"/>
              </a:lnSpc>
            </a:pPr>
            <a:r>
              <a:rPr lang="tr-TR" sz="1800" dirty="0" smtClean="0"/>
              <a:t>Diyafram</a:t>
            </a:r>
            <a:r>
              <a:rPr lang="tr-TR" sz="1800" dirty="0"/>
              <a:t> (Üstte)</a:t>
            </a:r>
          </a:p>
          <a:p>
            <a:pPr lvl="0">
              <a:lnSpc>
                <a:spcPct val="80000"/>
              </a:lnSpc>
            </a:pPr>
            <a:r>
              <a:rPr lang="tr-TR" sz="1800" dirty="0" err="1" smtClean="0"/>
              <a:t>Multifidus</a:t>
            </a:r>
            <a:r>
              <a:rPr lang="tr-TR" sz="1800" dirty="0" smtClean="0"/>
              <a:t> ,</a:t>
            </a:r>
            <a:r>
              <a:rPr lang="tr-TR" sz="1800" dirty="0"/>
              <a:t> </a:t>
            </a:r>
            <a:r>
              <a:rPr lang="tr-TR" sz="1800" dirty="0" err="1" smtClean="0"/>
              <a:t>Quadratus</a:t>
            </a:r>
            <a:r>
              <a:rPr lang="tr-TR" sz="1800" dirty="0" smtClean="0"/>
              <a:t> </a:t>
            </a:r>
            <a:r>
              <a:rPr lang="tr-TR" sz="1800" dirty="0" err="1" smtClean="0"/>
              <a:t>Lumborum</a:t>
            </a:r>
            <a:r>
              <a:rPr lang="tr-TR" sz="1800" dirty="0" smtClean="0"/>
              <a:t> (Arkada</a:t>
            </a:r>
            <a:r>
              <a:rPr lang="tr-TR" sz="1800" dirty="0"/>
              <a:t>)</a:t>
            </a:r>
          </a:p>
          <a:p>
            <a:pPr lvl="0">
              <a:lnSpc>
                <a:spcPct val="80000"/>
              </a:lnSpc>
            </a:pPr>
            <a:r>
              <a:rPr lang="tr-TR" sz="1800" dirty="0" err="1" smtClean="0"/>
              <a:t>Tranversus</a:t>
            </a:r>
            <a:r>
              <a:rPr lang="tr-TR" sz="1800" dirty="0" smtClean="0"/>
              <a:t> </a:t>
            </a:r>
            <a:r>
              <a:rPr lang="tr-TR" sz="1800" dirty="0" err="1" smtClean="0"/>
              <a:t>Abdominis</a:t>
            </a:r>
            <a:r>
              <a:rPr lang="tr-TR" sz="1800" dirty="0"/>
              <a:t> (Önde)</a:t>
            </a:r>
          </a:p>
          <a:p>
            <a:pPr lvl="0">
              <a:lnSpc>
                <a:spcPct val="80000"/>
              </a:lnSpc>
            </a:pPr>
            <a:r>
              <a:rPr lang="tr-TR" sz="1800" dirty="0" err="1" smtClean="0"/>
              <a:t>Pelvik</a:t>
            </a:r>
            <a:r>
              <a:rPr lang="tr-TR" sz="1800" dirty="0" smtClean="0"/>
              <a:t> Taban Kasları </a:t>
            </a:r>
            <a:r>
              <a:rPr lang="tr-TR" sz="1800" dirty="0"/>
              <a:t>(Altta</a:t>
            </a:r>
            <a:r>
              <a:rPr lang="tr-TR" sz="1800" dirty="0" smtClean="0"/>
              <a:t>)</a:t>
            </a:r>
            <a:r>
              <a:rPr lang="tr-TR" sz="1800" dirty="0"/>
              <a:t> </a:t>
            </a:r>
          </a:p>
          <a:p>
            <a:pPr lvl="0">
              <a:lnSpc>
                <a:spcPct val="80000"/>
              </a:lnSpc>
            </a:pPr>
            <a:r>
              <a:rPr lang="tr-TR" sz="1800" b="1" dirty="0" smtClean="0">
                <a:solidFill>
                  <a:schemeClr val="accent1">
                    <a:lumMod val="75000"/>
                  </a:schemeClr>
                </a:solidFill>
              </a:rPr>
              <a:t>Dıştaki</a:t>
            </a:r>
            <a:r>
              <a:rPr lang="tr-TR" sz="1800" b="1" dirty="0">
                <a:solidFill>
                  <a:schemeClr val="accent1">
                    <a:lumMod val="75000"/>
                  </a:schemeClr>
                </a:solidFill>
              </a:rPr>
              <a:t> </a:t>
            </a:r>
            <a:r>
              <a:rPr lang="tr-TR" sz="1800" b="1" dirty="0" smtClean="0">
                <a:solidFill>
                  <a:schemeClr val="accent1">
                    <a:lumMod val="75000"/>
                  </a:schemeClr>
                </a:solidFill>
              </a:rPr>
              <a:t>Kaslar</a:t>
            </a:r>
            <a:r>
              <a:rPr lang="tr-TR" sz="1800" dirty="0">
                <a:solidFill>
                  <a:schemeClr val="accent1">
                    <a:lumMod val="75000"/>
                  </a:schemeClr>
                </a:solidFill>
              </a:rPr>
              <a:t> </a:t>
            </a:r>
          </a:p>
          <a:p>
            <a:pPr lvl="0">
              <a:lnSpc>
                <a:spcPct val="80000"/>
              </a:lnSpc>
            </a:pPr>
            <a:r>
              <a:rPr lang="tr-TR" sz="1800" dirty="0" err="1" smtClean="0"/>
              <a:t>Rectus</a:t>
            </a:r>
            <a:r>
              <a:rPr lang="tr-TR" sz="1800" dirty="0" smtClean="0"/>
              <a:t> </a:t>
            </a:r>
            <a:r>
              <a:rPr lang="tr-TR" sz="1800" dirty="0" err="1" smtClean="0"/>
              <a:t>Abdominis</a:t>
            </a:r>
            <a:r>
              <a:rPr lang="tr-TR" sz="1800" dirty="0" smtClean="0"/>
              <a:t> (</a:t>
            </a:r>
            <a:r>
              <a:rPr lang="tr-TR" sz="1800" dirty="0"/>
              <a:t>Önde, namı diğer "Baklavalar")</a:t>
            </a:r>
          </a:p>
          <a:p>
            <a:pPr lvl="0">
              <a:lnSpc>
                <a:spcPct val="80000"/>
              </a:lnSpc>
            </a:pPr>
            <a:r>
              <a:rPr lang="tr-TR" sz="1800" dirty="0" smtClean="0"/>
              <a:t>Dış </a:t>
            </a:r>
            <a:r>
              <a:rPr lang="tr-TR" sz="1800" dirty="0" err="1" smtClean="0"/>
              <a:t>Oblikler</a:t>
            </a:r>
            <a:r>
              <a:rPr lang="tr-TR" sz="1800" dirty="0"/>
              <a:t> (Yan taraflarda)</a:t>
            </a:r>
          </a:p>
          <a:p>
            <a:pPr lvl="0">
              <a:lnSpc>
                <a:spcPct val="80000"/>
              </a:lnSpc>
            </a:pPr>
            <a:r>
              <a:rPr lang="tr-TR" sz="1800" dirty="0" smtClean="0"/>
              <a:t>İç </a:t>
            </a:r>
            <a:r>
              <a:rPr lang="tr-TR" sz="1800" dirty="0" err="1" smtClean="0"/>
              <a:t>Oblikler</a:t>
            </a:r>
            <a:r>
              <a:rPr lang="tr-TR" sz="1800" dirty="0"/>
              <a:t> (Yan taraflarda, dış </a:t>
            </a:r>
            <a:r>
              <a:rPr lang="tr-TR" sz="1800" dirty="0" err="1"/>
              <a:t>oblikler’in</a:t>
            </a:r>
            <a:r>
              <a:rPr lang="tr-TR" sz="1800" dirty="0"/>
              <a:t> altında, yüzeye yakındırlar ama görülmezler)</a:t>
            </a:r>
          </a:p>
          <a:p>
            <a:pPr lvl="0">
              <a:lnSpc>
                <a:spcPct val="80000"/>
              </a:lnSpc>
            </a:pPr>
            <a:r>
              <a:rPr lang="tr-TR" sz="1800" dirty="0" err="1" smtClean="0"/>
              <a:t>Erector</a:t>
            </a:r>
            <a:r>
              <a:rPr lang="tr-TR" sz="1800" dirty="0" smtClean="0"/>
              <a:t> </a:t>
            </a:r>
            <a:r>
              <a:rPr lang="tr-TR" sz="1800" dirty="0" err="1" smtClean="0"/>
              <a:t>Spina</a:t>
            </a:r>
            <a:r>
              <a:rPr lang="tr-TR" sz="1800" dirty="0"/>
              <a:t> Kasları (</a:t>
            </a:r>
            <a:r>
              <a:rPr lang="tr-TR" sz="1800" dirty="0" smtClean="0"/>
              <a:t>Arkada)</a:t>
            </a:r>
            <a:endParaRPr lang="tr-TR" sz="1800" dirty="0"/>
          </a:p>
          <a:p>
            <a:pPr lvl="0">
              <a:lnSpc>
                <a:spcPct val="80000"/>
              </a:lnSpc>
            </a:pPr>
            <a:endParaRPr lang="tr-TR" sz="1300" dirty="0"/>
          </a:p>
        </p:txBody>
      </p:sp>
      <p:pic>
        <p:nvPicPr>
          <p:cNvPr id="4" name="Resim 3">
            <a:extLst>
              <a:ext uri="{FF2B5EF4-FFF2-40B4-BE49-F238E27FC236}">
                <a16:creationId xmlns:a16="http://schemas.microsoft.com/office/drawing/2014/main" id="{0A884EEA-3092-449E-AE0D-49A3937B3A15}"/>
              </a:ext>
            </a:extLst>
          </p:cNvPr>
          <p:cNvPicPr>
            <a:picLocks noChangeAspect="1"/>
          </p:cNvPicPr>
          <p:nvPr/>
        </p:nvPicPr>
        <p:blipFill>
          <a:blip r:embed="rId2" cstate="print"/>
          <a:srcRect r="26302"/>
          <a:stretch>
            <a:fillRect/>
          </a:stretch>
        </p:blipFill>
        <p:spPr>
          <a:xfrm>
            <a:off x="4572000" y="1275606"/>
            <a:ext cx="2232248" cy="3384376"/>
          </a:xfrm>
          <a:prstGeom prst="rect">
            <a:avLst/>
          </a:prstGeom>
          <a:noFill/>
          <a:ln cap="flat">
            <a:noFill/>
          </a:ln>
        </p:spPr>
      </p:pic>
      <p:sp>
        <p:nvSpPr>
          <p:cNvPr id="5" name="Metin kutusu 4">
            <a:extLst>
              <a:ext uri="{FF2B5EF4-FFF2-40B4-BE49-F238E27FC236}">
                <a16:creationId xmlns:a16="http://schemas.microsoft.com/office/drawing/2014/main" id="{9D60943E-FDF1-4A39-B020-4DC0B477D6D5}"/>
              </a:ext>
            </a:extLst>
          </p:cNvPr>
          <p:cNvSpPr txBox="1"/>
          <p:nvPr/>
        </p:nvSpPr>
        <p:spPr>
          <a:xfrm>
            <a:off x="6966594" y="1200150"/>
            <a:ext cx="2177405" cy="25853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dirty="0">
                <a:solidFill>
                  <a:srgbClr val="FF0000"/>
                </a:solidFill>
                <a:uFillTx/>
                <a:latin typeface="Calibri"/>
                <a:ea typeface=""/>
                <a:cs typeface=""/>
              </a:rPr>
              <a:t>ÖZETLE</a:t>
            </a:r>
            <a:r>
              <a:rPr lang="tr-TR" sz="1800" b="0" i="0" u="none" strike="noStrike" kern="1200" cap="none" spc="0" baseline="0" dirty="0">
                <a:solidFill>
                  <a:srgbClr val="000000"/>
                </a:solidFill>
                <a:uFillTx/>
                <a:latin typeface="Calibri"/>
                <a:ea typeface=""/>
                <a:cs typeface=""/>
              </a:rPr>
              <a:t>: </a:t>
            </a:r>
            <a:r>
              <a:rPr lang="tr-TR" sz="1800" b="0" i="0" u="none" strike="noStrike" kern="1200" cap="none" spc="0" baseline="0" dirty="0" err="1">
                <a:solidFill>
                  <a:srgbClr val="000000"/>
                </a:solidFill>
                <a:uFillTx/>
                <a:latin typeface="Calibri"/>
                <a:ea typeface=""/>
                <a:cs typeface=""/>
              </a:rPr>
              <a:t>Core</a:t>
            </a:r>
            <a:r>
              <a:rPr lang="tr-TR" sz="1800" b="0" i="0" u="none" strike="noStrike" kern="1200" cap="none" spc="0" baseline="0" dirty="0">
                <a:solidFill>
                  <a:srgbClr val="000000"/>
                </a:solidFill>
                <a:uFillTx/>
                <a:latin typeface="Calibri"/>
                <a:ea typeface=""/>
                <a:cs typeface=""/>
              </a:rPr>
              <a:t> kasları, arkada </a:t>
            </a:r>
            <a:r>
              <a:rPr lang="tr-TR" sz="1800" b="0" i="0" u="none" strike="noStrike" kern="1200" cap="none" spc="0" baseline="0" dirty="0" err="1">
                <a:solidFill>
                  <a:srgbClr val="000000"/>
                </a:solidFill>
                <a:uFillTx/>
                <a:latin typeface="Calibri"/>
                <a:ea typeface=""/>
                <a:cs typeface=""/>
              </a:rPr>
              <a:t>paraspinaller</a:t>
            </a:r>
            <a:r>
              <a:rPr lang="tr-TR" sz="1800" b="0" i="0" u="none" strike="noStrike" kern="1200" cap="none" spc="0" baseline="0" dirty="0">
                <a:solidFill>
                  <a:srgbClr val="000000"/>
                </a:solidFill>
                <a:uFillTx/>
                <a:latin typeface="Calibri"/>
                <a:ea typeface=""/>
                <a:cs typeface=""/>
              </a:rPr>
              <a:t> ve kalça kasları, çatı olarak diyafram, altta ise </a:t>
            </a:r>
            <a:r>
              <a:rPr lang="tr-TR" sz="1800" b="0" i="0" u="none" strike="noStrike" kern="1200" cap="none" spc="0" baseline="0" dirty="0" err="1">
                <a:solidFill>
                  <a:srgbClr val="000000"/>
                </a:solidFill>
                <a:uFillTx/>
                <a:latin typeface="Calibri"/>
                <a:ea typeface=""/>
                <a:cs typeface=""/>
              </a:rPr>
              <a:t>pelvik</a:t>
            </a:r>
            <a:r>
              <a:rPr lang="tr-TR" sz="1800" b="0" i="0" u="none" strike="noStrike" kern="1200" cap="none" spc="0" baseline="0" dirty="0">
                <a:solidFill>
                  <a:srgbClr val="000000"/>
                </a:solidFill>
                <a:uFillTx/>
                <a:latin typeface="Calibri"/>
                <a:ea typeface=""/>
                <a:cs typeface=""/>
              </a:rPr>
              <a:t> taban ve kalça kemeri kas sistemi bir kutu veya çift duvarlı bir silindir olarak tanımlanabilir.</a:t>
            </a:r>
          </a:p>
        </p:txBody>
      </p:sp>
    </p:spTree>
  </p:cSld>
  <p:clrMapOvr>
    <a:masterClrMapping/>
  </p:clrMapOvr>
  <p:transition>
    <p:wipe dir="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721615A-F8ED-4599-B404-1854D36BAA01}"/>
              </a:ext>
            </a:extLst>
          </p:cNvPr>
          <p:cNvSpPr txBox="1">
            <a:spLocks noGrp="1"/>
          </p:cNvSpPr>
          <p:nvPr>
            <p:ph type="title"/>
          </p:nvPr>
        </p:nvSpPr>
        <p:spPr>
          <a:xfrm>
            <a:off x="457200" y="-287679"/>
            <a:ext cx="7977883" cy="1602769"/>
          </a:xfrm>
        </p:spPr>
        <p:txBody>
          <a:bodyPr/>
          <a:lstStyle/>
          <a:p>
            <a:pPr lvl="0"/>
            <a:r>
              <a:rPr lang="tr-TR" sz="2400" u="sng" dirty="0">
                <a:solidFill>
                  <a:srgbClr val="AC2900"/>
                </a:solidFill>
              </a:rPr>
              <a:t>CORE BÖLGESİNİ GÜÇLENDİRMEK NEDEN ÖNEMLİDİR?</a:t>
            </a:r>
          </a:p>
        </p:txBody>
      </p:sp>
      <p:sp>
        <p:nvSpPr>
          <p:cNvPr id="3" name="İçerik Yer Tutucusu 2">
            <a:extLst>
              <a:ext uri="{FF2B5EF4-FFF2-40B4-BE49-F238E27FC236}">
                <a16:creationId xmlns:a16="http://schemas.microsoft.com/office/drawing/2014/main" id="{BE892D09-BA4F-4238-9CEB-036484FD2E48}"/>
              </a:ext>
            </a:extLst>
          </p:cNvPr>
          <p:cNvSpPr txBox="1">
            <a:spLocks noGrp="1"/>
          </p:cNvSpPr>
          <p:nvPr>
            <p:ph idx="1"/>
          </p:nvPr>
        </p:nvSpPr>
        <p:spPr>
          <a:xfrm>
            <a:off x="231169" y="758357"/>
            <a:ext cx="4412839" cy="3973633"/>
          </a:xfrm>
        </p:spPr>
        <p:txBody>
          <a:bodyPr/>
          <a:lstStyle/>
          <a:p>
            <a:pPr lvl="0">
              <a:lnSpc>
                <a:spcPct val="80000"/>
              </a:lnSpc>
            </a:pPr>
            <a:r>
              <a:rPr lang="tr-TR" sz="2000" dirty="0"/>
              <a:t>Güçlü </a:t>
            </a:r>
            <a:r>
              <a:rPr lang="tr-TR" sz="2000" dirty="0" err="1"/>
              <a:t>core</a:t>
            </a:r>
            <a:r>
              <a:rPr lang="tr-TR" sz="2000" dirty="0"/>
              <a:t> bölgesine sahip kişiler sağlıklı bir </a:t>
            </a:r>
            <a:r>
              <a:rPr lang="tr-TR" sz="2000" dirty="0" err="1"/>
              <a:t>postüre</a:t>
            </a:r>
            <a:r>
              <a:rPr lang="tr-TR" sz="2000" dirty="0"/>
              <a:t> sahip olur. Duruş bozukları düzelir ve kambura iyi gelir.</a:t>
            </a:r>
          </a:p>
          <a:p>
            <a:pPr lvl="0">
              <a:lnSpc>
                <a:spcPct val="80000"/>
              </a:lnSpc>
            </a:pPr>
            <a:r>
              <a:rPr lang="tr-TR" sz="2000" dirty="0" err="1"/>
              <a:t>Core</a:t>
            </a:r>
            <a:r>
              <a:rPr lang="tr-TR" sz="2000" dirty="0"/>
              <a:t> bölgesi güçlendirme özellikle eklem sakatlıklardan korur. Daha güçlü bir </a:t>
            </a:r>
            <a:r>
              <a:rPr lang="tr-TR" sz="2000" dirty="0" err="1"/>
              <a:t>core</a:t>
            </a:r>
            <a:r>
              <a:rPr lang="tr-TR" sz="2000" dirty="0"/>
              <a:t> bölgesi olası eklem sakatlıklarını önleyebilir.</a:t>
            </a:r>
          </a:p>
          <a:p>
            <a:pPr lvl="0">
              <a:lnSpc>
                <a:spcPct val="80000"/>
              </a:lnSpc>
            </a:pPr>
            <a:r>
              <a:rPr lang="tr-TR" sz="2000" dirty="0"/>
              <a:t>Fiziksel aktivitelere karşı </a:t>
            </a:r>
            <a:r>
              <a:rPr lang="tr-TR" sz="2000" dirty="0" smtClean="0"/>
              <a:t>dayanıklılığınızı </a:t>
            </a:r>
            <a:r>
              <a:rPr lang="tr-TR" sz="2000" dirty="0"/>
              <a:t> arttır.</a:t>
            </a:r>
          </a:p>
          <a:p>
            <a:pPr lvl="0">
              <a:lnSpc>
                <a:spcPct val="80000"/>
              </a:lnSpc>
            </a:pPr>
            <a:r>
              <a:rPr lang="tr-TR" sz="2000" dirty="0"/>
              <a:t>Fit ve sağlıklı bir vücuda kavuşmanıza yardımcı olur.</a:t>
            </a:r>
          </a:p>
          <a:p>
            <a:pPr lvl="0">
              <a:lnSpc>
                <a:spcPct val="80000"/>
              </a:lnSpc>
            </a:pPr>
            <a:r>
              <a:rPr lang="tr-TR" sz="2000" dirty="0" smtClean="0"/>
              <a:t>Aktif yaşamı sağlayarak </a:t>
            </a:r>
            <a:r>
              <a:rPr lang="tr-TR" sz="2000" dirty="0" err="1"/>
              <a:t>obezite</a:t>
            </a:r>
            <a:r>
              <a:rPr lang="tr-TR" sz="2000" dirty="0"/>
              <a:t> gibi hastalıkların önüne geçebilir.</a:t>
            </a:r>
          </a:p>
          <a:p>
            <a:pPr marL="0" lvl="0" indent="0">
              <a:lnSpc>
                <a:spcPct val="80000"/>
              </a:lnSpc>
              <a:buNone/>
            </a:pPr>
            <a:r>
              <a:rPr lang="tr-TR" sz="1500" dirty="0"/>
              <a:t/>
            </a:r>
            <a:br>
              <a:rPr lang="tr-TR" sz="1500" dirty="0"/>
            </a:br>
            <a:endParaRPr lang="tr-TR" sz="1500" dirty="0"/>
          </a:p>
        </p:txBody>
      </p:sp>
      <p:pic>
        <p:nvPicPr>
          <p:cNvPr id="4" name="Resim 4">
            <a:extLst>
              <a:ext uri="{FF2B5EF4-FFF2-40B4-BE49-F238E27FC236}">
                <a16:creationId xmlns:a16="http://schemas.microsoft.com/office/drawing/2014/main" id="{E3DCE4FD-44AE-4904-9888-B0EB690E3265}"/>
              </a:ext>
            </a:extLst>
          </p:cNvPr>
          <p:cNvPicPr>
            <a:picLocks noChangeAspect="1"/>
          </p:cNvPicPr>
          <p:nvPr/>
        </p:nvPicPr>
        <p:blipFill>
          <a:blip r:embed="rId2" cstate="print"/>
          <a:srcRect l="12811" r="13397"/>
          <a:stretch>
            <a:fillRect/>
          </a:stretch>
        </p:blipFill>
        <p:spPr>
          <a:xfrm>
            <a:off x="4788024" y="1059582"/>
            <a:ext cx="4067944" cy="3094448"/>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4DDA309-2635-4CFF-8E3D-5656CE1584E7}"/>
              </a:ext>
            </a:extLst>
          </p:cNvPr>
          <p:cNvSpPr txBox="1">
            <a:spLocks noGrp="1"/>
          </p:cNvSpPr>
          <p:nvPr>
            <p:ph type="title"/>
          </p:nvPr>
        </p:nvSpPr>
        <p:spPr>
          <a:xfrm>
            <a:off x="380143" y="195485"/>
            <a:ext cx="7921374" cy="720081"/>
          </a:xfrm>
        </p:spPr>
        <p:txBody>
          <a:bodyPr/>
          <a:lstStyle/>
          <a:p>
            <a:pPr lvl="0"/>
            <a:r>
              <a:rPr lang="tr-TR" sz="2000" u="sng" dirty="0" smtClean="0">
                <a:solidFill>
                  <a:srgbClr val="AC2900"/>
                </a:solidFill>
              </a:rPr>
              <a:t>CORE </a:t>
            </a:r>
            <a:r>
              <a:rPr lang="tr-TR" sz="2000" u="sng" dirty="0">
                <a:solidFill>
                  <a:srgbClr val="AC2900"/>
                </a:solidFill>
              </a:rPr>
              <a:t>BÖLGESİ GÜÇLENDİRME EGZERSİZLERİ  VE LOMBER STABİLİZASYON EGZERSİZLERİ</a:t>
            </a:r>
          </a:p>
        </p:txBody>
      </p:sp>
      <p:sp>
        <p:nvSpPr>
          <p:cNvPr id="3" name="İçerik Yer Tutucusu 5">
            <a:extLst>
              <a:ext uri="{FF2B5EF4-FFF2-40B4-BE49-F238E27FC236}">
                <a16:creationId xmlns:a16="http://schemas.microsoft.com/office/drawing/2014/main" id="{4327E241-2FCE-4AB9-AEAF-FF18990CC442}"/>
              </a:ext>
            </a:extLst>
          </p:cNvPr>
          <p:cNvSpPr txBox="1">
            <a:spLocks noGrp="1"/>
          </p:cNvSpPr>
          <p:nvPr>
            <p:ph idx="1"/>
          </p:nvPr>
        </p:nvSpPr>
        <p:spPr>
          <a:xfrm>
            <a:off x="179512" y="843558"/>
            <a:ext cx="8285863" cy="2393880"/>
          </a:xfrm>
        </p:spPr>
        <p:txBody>
          <a:bodyPr/>
          <a:lstStyle/>
          <a:p>
            <a:pPr marL="0" lvl="0" indent="0">
              <a:lnSpc>
                <a:spcPct val="80000"/>
              </a:lnSpc>
              <a:buNone/>
            </a:pPr>
            <a:r>
              <a:rPr lang="tr-TR" sz="2000" b="1" i="1" dirty="0"/>
              <a:t> </a:t>
            </a:r>
            <a:r>
              <a:rPr lang="tr-TR" sz="2000" b="1" i="1" dirty="0">
                <a:solidFill>
                  <a:schemeClr val="accent3">
                    <a:lumMod val="75000"/>
                  </a:schemeClr>
                </a:solidFill>
              </a:rPr>
              <a:t>PLANK EGZERSİZİ</a:t>
            </a:r>
            <a:endParaRPr lang="tr-TR" sz="2000" dirty="0">
              <a:solidFill>
                <a:schemeClr val="accent3">
                  <a:lumMod val="75000"/>
                </a:schemeClr>
              </a:solidFill>
            </a:endParaRPr>
          </a:p>
          <a:p>
            <a:pPr lvl="0">
              <a:lnSpc>
                <a:spcPct val="80000"/>
              </a:lnSpc>
            </a:pPr>
            <a:r>
              <a:rPr lang="tr-TR" sz="2000" i="1" dirty="0" err="1"/>
              <a:t>Core</a:t>
            </a:r>
            <a:r>
              <a:rPr lang="tr-TR" sz="2000" i="1" dirty="0"/>
              <a:t> bölgesi başta olmak üzere karın, bacak ve göğüs kaslarını geliştiren ve yer ile 45 derece oluşturacak şekilde yapılan bir harekettir. Güç, denge, dayanıklılık ve </a:t>
            </a:r>
            <a:r>
              <a:rPr lang="tr-TR" sz="2000" i="1" dirty="0" err="1"/>
              <a:t>postür</a:t>
            </a:r>
            <a:r>
              <a:rPr lang="tr-TR" sz="2000" i="1" dirty="0"/>
              <a:t> gibi bedensel özelliklerin gelişmesini sağlayan bu hareketi yaparken dikkat edilmesi gereken en önemli şey sınırları zorlamaktır.  Kronometreniz ile başladığınız bu harekete her seferinde kendi rekorunuzu kırarak günde 2-3 set şeklinde yapabilirsiniz.</a:t>
            </a:r>
          </a:p>
          <a:p>
            <a:pPr lvl="0">
              <a:lnSpc>
                <a:spcPct val="80000"/>
              </a:lnSpc>
            </a:pPr>
            <a:endParaRPr lang="tr-TR" sz="2000" dirty="0"/>
          </a:p>
        </p:txBody>
      </p:sp>
      <p:pic>
        <p:nvPicPr>
          <p:cNvPr id="4" name="Resim 6">
            <a:extLst>
              <a:ext uri="{FF2B5EF4-FFF2-40B4-BE49-F238E27FC236}">
                <a16:creationId xmlns:a16="http://schemas.microsoft.com/office/drawing/2014/main" id="{88BED88A-8113-4B76-820A-CD17506D8AD4}"/>
              </a:ext>
            </a:extLst>
          </p:cNvPr>
          <p:cNvPicPr>
            <a:picLocks noChangeAspect="1"/>
          </p:cNvPicPr>
          <p:nvPr/>
        </p:nvPicPr>
        <p:blipFill>
          <a:blip r:embed="rId2" cstate="print"/>
          <a:stretch>
            <a:fillRect/>
          </a:stretch>
        </p:blipFill>
        <p:spPr>
          <a:xfrm>
            <a:off x="5220072" y="2787774"/>
            <a:ext cx="3672408" cy="2355726"/>
          </a:xfrm>
          <a:prstGeom prst="rect">
            <a:avLst/>
          </a:prstGeom>
          <a:noFill/>
          <a:ln cap="flat">
            <a:noFill/>
          </a:ln>
        </p:spPr>
      </p:pic>
      <p:pic>
        <p:nvPicPr>
          <p:cNvPr id="5" name="Resim 7">
            <a:extLst>
              <a:ext uri="{FF2B5EF4-FFF2-40B4-BE49-F238E27FC236}">
                <a16:creationId xmlns:a16="http://schemas.microsoft.com/office/drawing/2014/main" id="{943580F3-1FBE-4681-B2C1-C298F4C47224}"/>
              </a:ext>
            </a:extLst>
          </p:cNvPr>
          <p:cNvPicPr>
            <a:picLocks noChangeAspect="1"/>
          </p:cNvPicPr>
          <p:nvPr/>
        </p:nvPicPr>
        <p:blipFill>
          <a:blip r:embed="rId3" cstate="print"/>
          <a:stretch>
            <a:fillRect/>
          </a:stretch>
        </p:blipFill>
        <p:spPr>
          <a:xfrm>
            <a:off x="395536" y="2730573"/>
            <a:ext cx="4257290" cy="2412927"/>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a:extLst>
              <a:ext uri="{FF2B5EF4-FFF2-40B4-BE49-F238E27FC236}">
                <a16:creationId xmlns:a16="http://schemas.microsoft.com/office/drawing/2014/main" id="{55FFDB98-2E28-46BA-A713-490271D06E8C}"/>
              </a:ext>
            </a:extLst>
          </p:cNvPr>
          <p:cNvSpPr txBox="1">
            <a:spLocks noGrp="1"/>
          </p:cNvSpPr>
          <p:nvPr>
            <p:ph idx="1"/>
          </p:nvPr>
        </p:nvSpPr>
        <p:spPr>
          <a:xfrm>
            <a:off x="323528" y="267494"/>
            <a:ext cx="3600400" cy="4401875"/>
          </a:xfrm>
        </p:spPr>
        <p:txBody>
          <a:bodyPr/>
          <a:lstStyle/>
          <a:p>
            <a:pPr marL="0" lvl="0" indent="0">
              <a:lnSpc>
                <a:spcPct val="80000"/>
              </a:lnSpc>
              <a:buNone/>
            </a:pPr>
            <a:r>
              <a:rPr lang="tr-TR" sz="2800" dirty="0">
                <a:solidFill>
                  <a:srgbClr val="FF0000"/>
                </a:solidFill>
              </a:rPr>
              <a:t> </a:t>
            </a:r>
            <a:r>
              <a:rPr lang="tr-TR" sz="2800" u="sng" dirty="0">
                <a:solidFill>
                  <a:schemeClr val="accent3">
                    <a:lumMod val="75000"/>
                  </a:schemeClr>
                </a:solidFill>
              </a:rPr>
              <a:t>YAN PLANK                 EGZERSİZİ</a:t>
            </a:r>
          </a:p>
          <a:p>
            <a:pPr lvl="0">
              <a:lnSpc>
                <a:spcPct val="80000"/>
              </a:lnSpc>
            </a:pPr>
            <a:r>
              <a:rPr lang="tr-TR" sz="1800" b="1" dirty="0" err="1"/>
              <a:t>Plank</a:t>
            </a:r>
            <a:r>
              <a:rPr lang="tr-TR" sz="2000" b="1" dirty="0"/>
              <a:t> </a:t>
            </a:r>
            <a:r>
              <a:rPr lang="tr-TR" sz="2000" dirty="0"/>
              <a:t>pozisyonuna geçtikten sonra sağ eliniz ile gücünüzü ve dengenizi sağladıktan sonra yavaşça dönerek yan </a:t>
            </a:r>
            <a:r>
              <a:rPr lang="tr-TR" sz="2000" dirty="0" err="1"/>
              <a:t>plank</a:t>
            </a:r>
            <a:r>
              <a:rPr lang="tr-TR" sz="2000" dirty="0"/>
              <a:t> pozuna geçin. Düz ve dengede olduktan sonra sol kolunuzu yukarıya kaldırın ve 15 saniye bu pozisyonda kalın. Başlangıç pozisyonuna dönün. Bu sefer diğer tarafınıza aynı hareketi uygulayın.</a:t>
            </a:r>
          </a:p>
          <a:p>
            <a:pPr lvl="0">
              <a:lnSpc>
                <a:spcPct val="80000"/>
              </a:lnSpc>
            </a:pPr>
            <a:endParaRPr lang="tr-TR" sz="2000" dirty="0"/>
          </a:p>
        </p:txBody>
      </p:sp>
      <p:pic>
        <p:nvPicPr>
          <p:cNvPr id="3" name="Resim 3">
            <a:extLst>
              <a:ext uri="{FF2B5EF4-FFF2-40B4-BE49-F238E27FC236}">
                <a16:creationId xmlns:a16="http://schemas.microsoft.com/office/drawing/2014/main" id="{5432B8D9-92AE-42F0-914C-D6881CADB5D8}"/>
              </a:ext>
            </a:extLst>
          </p:cNvPr>
          <p:cNvPicPr>
            <a:picLocks noChangeAspect="1"/>
          </p:cNvPicPr>
          <p:nvPr/>
        </p:nvPicPr>
        <p:blipFill>
          <a:blip r:embed="rId2" cstate="print"/>
          <a:stretch>
            <a:fillRect/>
          </a:stretch>
        </p:blipFill>
        <p:spPr>
          <a:xfrm>
            <a:off x="3635896" y="128701"/>
            <a:ext cx="5508103" cy="3205703"/>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a:extLst>
              <a:ext uri="{FF2B5EF4-FFF2-40B4-BE49-F238E27FC236}">
                <a16:creationId xmlns:a16="http://schemas.microsoft.com/office/drawing/2014/main" id="{7FF92DCA-B12E-4D57-8799-18CDFA4886C4}"/>
              </a:ext>
            </a:extLst>
          </p:cNvPr>
          <p:cNvSpPr txBox="1">
            <a:spLocks noGrp="1"/>
          </p:cNvSpPr>
          <p:nvPr>
            <p:ph idx="1"/>
          </p:nvPr>
        </p:nvSpPr>
        <p:spPr>
          <a:xfrm>
            <a:off x="200244" y="287075"/>
            <a:ext cx="4676552" cy="4582634"/>
          </a:xfrm>
        </p:spPr>
        <p:txBody>
          <a:bodyPr/>
          <a:lstStyle/>
          <a:p>
            <a:pPr marL="0" lvl="0" indent="0">
              <a:lnSpc>
                <a:spcPct val="80000"/>
              </a:lnSpc>
              <a:buNone/>
            </a:pPr>
            <a:r>
              <a:rPr lang="tr-TR" sz="2200" dirty="0"/>
              <a:t> </a:t>
            </a:r>
            <a:r>
              <a:rPr lang="tr-TR" sz="2200" u="sng" dirty="0">
                <a:solidFill>
                  <a:schemeClr val="accent3">
                    <a:lumMod val="75000"/>
                  </a:schemeClr>
                </a:solidFill>
              </a:rPr>
              <a:t>AİR BİKE EGZERSİZİ</a:t>
            </a:r>
          </a:p>
          <a:p>
            <a:pPr lvl="0">
              <a:lnSpc>
                <a:spcPct val="80000"/>
              </a:lnSpc>
            </a:pPr>
            <a:r>
              <a:rPr lang="tr-TR" sz="2200" dirty="0"/>
              <a:t>Bisiklet hareketi için sırtüstü yere yatın ve ellerinizi başın arkasına koyun. Bacaklarınızı yerden kaldırın ve bacaklarınızın alt kısmı yere paralel konumda olsun. Bu durumda, omzunuzu yerden kaldırarak sol dirseğiniz iyice sağ tarafınıza yaklaşıncaya kadar çapraz olarak bükülün ve aynı anda sağ bacağınızı da bükerek sol dirseğinize doğru çekin ve aynı bisiklet pedalı çevirir gibi her iki tarafınızla ve yavaşça başlangıç pozisyonuna dönerek hareketi devam ettirin</a:t>
            </a:r>
          </a:p>
          <a:p>
            <a:pPr lvl="0">
              <a:lnSpc>
                <a:spcPct val="80000"/>
              </a:lnSpc>
            </a:pPr>
            <a:endParaRPr lang="tr-TR" sz="2200" dirty="0"/>
          </a:p>
        </p:txBody>
      </p:sp>
      <p:pic>
        <p:nvPicPr>
          <p:cNvPr id="3" name="Resim 3">
            <a:extLst>
              <a:ext uri="{FF2B5EF4-FFF2-40B4-BE49-F238E27FC236}">
                <a16:creationId xmlns:a16="http://schemas.microsoft.com/office/drawing/2014/main" id="{4BDDB96A-7DB3-46E1-9DE7-0D6BF969C4BE}"/>
              </a:ext>
            </a:extLst>
          </p:cNvPr>
          <p:cNvPicPr>
            <a:picLocks noChangeAspect="1"/>
          </p:cNvPicPr>
          <p:nvPr/>
        </p:nvPicPr>
        <p:blipFill>
          <a:blip r:embed="rId2" cstate="print"/>
          <a:stretch>
            <a:fillRect/>
          </a:stretch>
        </p:blipFill>
        <p:spPr>
          <a:xfrm>
            <a:off x="5058936" y="563526"/>
            <a:ext cx="3884819" cy="3690573"/>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a:extLst>
              <a:ext uri="{FF2B5EF4-FFF2-40B4-BE49-F238E27FC236}">
                <a16:creationId xmlns:a16="http://schemas.microsoft.com/office/drawing/2014/main" id="{F4A68640-B871-4FB0-8275-690163B68917}"/>
              </a:ext>
            </a:extLst>
          </p:cNvPr>
          <p:cNvSpPr txBox="1">
            <a:spLocks noGrp="1"/>
          </p:cNvSpPr>
          <p:nvPr>
            <p:ph idx="1"/>
          </p:nvPr>
        </p:nvSpPr>
        <p:spPr>
          <a:xfrm>
            <a:off x="191383" y="287075"/>
            <a:ext cx="8269049" cy="3100245"/>
          </a:xfrm>
        </p:spPr>
        <p:txBody>
          <a:bodyPr/>
          <a:lstStyle/>
          <a:p>
            <a:pPr lvl="0">
              <a:lnSpc>
                <a:spcPct val="80000"/>
              </a:lnSpc>
            </a:pPr>
            <a:r>
              <a:rPr lang="tr-TR" sz="2200" b="1" i="1" dirty="0"/>
              <a:t> </a:t>
            </a:r>
            <a:r>
              <a:rPr lang="tr-TR" sz="2200" b="1" i="1" u="sng" dirty="0">
                <a:solidFill>
                  <a:schemeClr val="accent3">
                    <a:lumMod val="75000"/>
                  </a:schemeClr>
                </a:solidFill>
              </a:rPr>
              <a:t>RESERVE CRUNCH </a:t>
            </a:r>
            <a:endParaRPr lang="tr-TR" sz="2200" u="sng" dirty="0">
              <a:solidFill>
                <a:schemeClr val="accent3">
                  <a:lumMod val="75000"/>
                </a:schemeClr>
              </a:solidFill>
            </a:endParaRPr>
          </a:p>
          <a:p>
            <a:pPr lvl="0">
              <a:lnSpc>
                <a:spcPct val="80000"/>
              </a:lnSpc>
            </a:pPr>
            <a:r>
              <a:rPr lang="tr-TR" sz="2200" i="1" dirty="0"/>
              <a:t>Bacaklarınızı ilk figürde gördüğünüz gibi masa pozisyonuna alınız. Alt bedeninizi yukarı kaldırınız. Dizlerinizi kaldırıp göğsünüze doğru sıkıştırırken kalçanızı yerden kaldırabilmek için karın kaslarınızı olabildiğince sıkın. Hareketin üst noktasında bekleyin ve belinizle yer arasında boşluk bırakmamasına izin vermeden bacaklarınızı aşağıya indirin.</a:t>
            </a:r>
          </a:p>
          <a:p>
            <a:pPr lvl="0">
              <a:lnSpc>
                <a:spcPct val="80000"/>
              </a:lnSpc>
            </a:pPr>
            <a:endParaRPr lang="tr-TR" sz="2200" dirty="0"/>
          </a:p>
        </p:txBody>
      </p:sp>
      <p:pic>
        <p:nvPicPr>
          <p:cNvPr id="3" name="Resim 3">
            <a:extLst>
              <a:ext uri="{FF2B5EF4-FFF2-40B4-BE49-F238E27FC236}">
                <a16:creationId xmlns:a16="http://schemas.microsoft.com/office/drawing/2014/main" id="{2F2043E1-AFD4-41C1-B14B-C05CE60F0DCB}"/>
              </a:ext>
            </a:extLst>
          </p:cNvPr>
          <p:cNvPicPr>
            <a:picLocks noChangeAspect="1"/>
          </p:cNvPicPr>
          <p:nvPr/>
        </p:nvPicPr>
        <p:blipFill>
          <a:blip r:embed="rId2" cstate="print"/>
          <a:stretch>
            <a:fillRect/>
          </a:stretch>
        </p:blipFill>
        <p:spPr>
          <a:xfrm>
            <a:off x="-2342025" y="5211741"/>
            <a:ext cx="9194886" cy="10847417"/>
          </a:xfrm>
          <a:prstGeom prst="rect">
            <a:avLst/>
          </a:prstGeom>
          <a:noFill/>
          <a:ln cap="flat">
            <a:noFill/>
          </a:ln>
        </p:spPr>
      </p:pic>
      <p:pic>
        <p:nvPicPr>
          <p:cNvPr id="4" name="Resim 5">
            <a:extLst>
              <a:ext uri="{FF2B5EF4-FFF2-40B4-BE49-F238E27FC236}">
                <a16:creationId xmlns:a16="http://schemas.microsoft.com/office/drawing/2014/main" id="{92351D22-D1D0-4315-863F-0F2938ED4C2E}"/>
              </a:ext>
            </a:extLst>
          </p:cNvPr>
          <p:cNvPicPr>
            <a:picLocks noChangeAspect="1"/>
          </p:cNvPicPr>
          <p:nvPr/>
        </p:nvPicPr>
        <p:blipFill>
          <a:blip r:embed="rId3" cstate="print"/>
          <a:stretch>
            <a:fillRect/>
          </a:stretch>
        </p:blipFill>
        <p:spPr>
          <a:xfrm>
            <a:off x="5004048" y="2211710"/>
            <a:ext cx="3573118" cy="2564233"/>
          </a:xfrm>
          <a:prstGeom prst="rect">
            <a:avLst/>
          </a:prstGeom>
          <a:noFill/>
          <a:ln cap="flat">
            <a:noFill/>
          </a:ln>
        </p:spPr>
      </p:pic>
      <p:pic>
        <p:nvPicPr>
          <p:cNvPr id="5" name="Resim 6">
            <a:extLst>
              <a:ext uri="{FF2B5EF4-FFF2-40B4-BE49-F238E27FC236}">
                <a16:creationId xmlns:a16="http://schemas.microsoft.com/office/drawing/2014/main" id="{E30327B4-EEE0-4A39-8344-6AB171190D91}"/>
              </a:ext>
            </a:extLst>
          </p:cNvPr>
          <p:cNvPicPr>
            <a:picLocks noChangeAspect="1"/>
          </p:cNvPicPr>
          <p:nvPr/>
        </p:nvPicPr>
        <p:blipFill>
          <a:blip r:embed="rId4" cstate="print"/>
          <a:stretch>
            <a:fillRect/>
          </a:stretch>
        </p:blipFill>
        <p:spPr>
          <a:xfrm>
            <a:off x="755576" y="2427734"/>
            <a:ext cx="3580177" cy="2325867"/>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o"/>
          <p:cNvGraphicFramePr>
            <a:graphicFrameLocks noGrp="1"/>
          </p:cNvGraphicFramePr>
          <p:nvPr/>
        </p:nvGraphicFramePr>
        <p:xfrm>
          <a:off x="611560" y="411510"/>
          <a:ext cx="8136904" cy="4320477"/>
        </p:xfrm>
        <a:graphic>
          <a:graphicData uri="http://schemas.openxmlformats.org/drawingml/2006/table">
            <a:tbl>
              <a:tblPr firstRow="1" bandRow="1">
                <a:tableStyleId>{46F890A9-2807-4EBB-B81D-B2AA78EC7F39}</a:tableStyleId>
              </a:tblPr>
              <a:tblGrid>
                <a:gridCol w="4068452">
                  <a:extLst>
                    <a:ext uri="{9D8B030D-6E8A-4147-A177-3AD203B41FA5}">
                      <a16:colId xmlns:a16="http://schemas.microsoft.com/office/drawing/2014/main" val="20000"/>
                    </a:ext>
                  </a:extLst>
                </a:gridCol>
                <a:gridCol w="4068452">
                  <a:extLst>
                    <a:ext uri="{9D8B030D-6E8A-4147-A177-3AD203B41FA5}">
                      <a16:colId xmlns:a16="http://schemas.microsoft.com/office/drawing/2014/main" val="20001"/>
                    </a:ext>
                  </a:extLst>
                </a:gridCol>
              </a:tblGrid>
              <a:tr h="578409">
                <a:tc>
                  <a:txBody>
                    <a:bodyPr/>
                    <a:lstStyle/>
                    <a:p>
                      <a:pPr algn="ctr"/>
                      <a:r>
                        <a:rPr lang="tr-TR" sz="2000" dirty="0" smtClean="0">
                          <a:solidFill>
                            <a:srgbClr val="AC2900"/>
                          </a:solidFill>
                        </a:rPr>
                        <a:t>Kalça</a:t>
                      </a:r>
                      <a:r>
                        <a:rPr lang="tr-TR" sz="2000" baseline="0" dirty="0" smtClean="0">
                          <a:solidFill>
                            <a:srgbClr val="AC2900"/>
                          </a:solidFill>
                        </a:rPr>
                        <a:t> Hareketi</a:t>
                      </a:r>
                      <a:endParaRPr lang="tr-TR" sz="2000" dirty="0">
                        <a:solidFill>
                          <a:srgbClr val="AC2900"/>
                        </a:solidFill>
                      </a:endParaRPr>
                    </a:p>
                  </a:txBody>
                  <a:tcPr/>
                </a:tc>
                <a:tc>
                  <a:txBody>
                    <a:bodyPr/>
                    <a:lstStyle/>
                    <a:p>
                      <a:pPr algn="ctr"/>
                      <a:r>
                        <a:rPr lang="tr-TR" sz="2000" dirty="0" smtClean="0">
                          <a:solidFill>
                            <a:srgbClr val="AC2900"/>
                          </a:solidFill>
                        </a:rPr>
                        <a:t>EHA</a:t>
                      </a:r>
                      <a:r>
                        <a:rPr lang="tr-TR" sz="2000" baseline="0" dirty="0" smtClean="0">
                          <a:solidFill>
                            <a:srgbClr val="AC2900"/>
                          </a:solidFill>
                        </a:rPr>
                        <a:t> Derecesi</a:t>
                      </a:r>
                      <a:endParaRPr lang="tr-TR" sz="2000" dirty="0">
                        <a:solidFill>
                          <a:srgbClr val="AC2900"/>
                        </a:solidFill>
                      </a:endParaRPr>
                    </a:p>
                  </a:txBody>
                  <a:tcPr/>
                </a:tc>
                <a:extLst>
                  <a:ext uri="{0D108BD9-81ED-4DB2-BD59-A6C34878D82A}">
                    <a16:rowId xmlns:a16="http://schemas.microsoft.com/office/drawing/2014/main" val="10000"/>
                  </a:ext>
                </a:extLst>
              </a:tr>
              <a:tr h="623678">
                <a:tc>
                  <a:txBody>
                    <a:bodyPr/>
                    <a:lstStyle/>
                    <a:p>
                      <a:r>
                        <a:rPr lang="tr-TR" sz="2000" i="1" dirty="0" err="1" smtClean="0">
                          <a:solidFill>
                            <a:srgbClr val="AC2900"/>
                          </a:solidFill>
                        </a:rPr>
                        <a:t>Fleksiyon</a:t>
                      </a:r>
                      <a:endParaRPr lang="tr-TR" sz="2000" i="1" dirty="0">
                        <a:solidFill>
                          <a:srgbClr val="AC2900"/>
                        </a:solidFill>
                      </a:endParaRPr>
                    </a:p>
                  </a:txBody>
                  <a:tcPr/>
                </a:tc>
                <a:tc>
                  <a:txBody>
                    <a:bodyPr/>
                    <a:lstStyle/>
                    <a:p>
                      <a:r>
                        <a:rPr lang="tr-TR" sz="2400" dirty="0" smtClean="0">
                          <a:solidFill>
                            <a:schemeClr val="tx2">
                              <a:lumMod val="75000"/>
                            </a:schemeClr>
                          </a:solidFill>
                        </a:rPr>
                        <a:t>120</a:t>
                      </a:r>
                      <a:endParaRPr lang="tr-TR" sz="2400" dirty="0">
                        <a:solidFill>
                          <a:schemeClr val="tx2">
                            <a:lumMod val="75000"/>
                          </a:schemeClr>
                        </a:solidFill>
                      </a:endParaRPr>
                    </a:p>
                  </a:txBody>
                  <a:tcPr/>
                </a:tc>
                <a:extLst>
                  <a:ext uri="{0D108BD9-81ED-4DB2-BD59-A6C34878D82A}">
                    <a16:rowId xmlns:a16="http://schemas.microsoft.com/office/drawing/2014/main" val="10001"/>
                  </a:ext>
                </a:extLst>
              </a:tr>
              <a:tr h="623678">
                <a:tc>
                  <a:txBody>
                    <a:bodyPr/>
                    <a:lstStyle/>
                    <a:p>
                      <a:r>
                        <a:rPr lang="tr-TR" sz="2000" i="1" dirty="0" err="1" smtClean="0">
                          <a:solidFill>
                            <a:srgbClr val="AC2900"/>
                          </a:solidFill>
                        </a:rPr>
                        <a:t>Ekstansiyon</a:t>
                      </a:r>
                      <a:endParaRPr lang="tr-TR" sz="2000" i="1" dirty="0">
                        <a:solidFill>
                          <a:srgbClr val="AC2900"/>
                        </a:solidFill>
                      </a:endParaRPr>
                    </a:p>
                  </a:txBody>
                  <a:tcPr/>
                </a:tc>
                <a:tc>
                  <a:txBody>
                    <a:bodyPr/>
                    <a:lstStyle/>
                    <a:p>
                      <a:r>
                        <a:rPr lang="tr-TR" sz="2400" dirty="0" smtClean="0">
                          <a:solidFill>
                            <a:schemeClr val="tx2">
                              <a:lumMod val="75000"/>
                            </a:schemeClr>
                          </a:solidFill>
                        </a:rPr>
                        <a:t>20</a:t>
                      </a:r>
                      <a:endParaRPr lang="tr-TR" sz="2400" dirty="0">
                        <a:solidFill>
                          <a:schemeClr val="tx2">
                            <a:lumMod val="75000"/>
                          </a:schemeClr>
                        </a:solidFill>
                      </a:endParaRPr>
                    </a:p>
                  </a:txBody>
                  <a:tcPr/>
                </a:tc>
                <a:extLst>
                  <a:ext uri="{0D108BD9-81ED-4DB2-BD59-A6C34878D82A}">
                    <a16:rowId xmlns:a16="http://schemas.microsoft.com/office/drawing/2014/main" val="10002"/>
                  </a:ext>
                </a:extLst>
              </a:tr>
              <a:tr h="623678">
                <a:tc>
                  <a:txBody>
                    <a:bodyPr/>
                    <a:lstStyle/>
                    <a:p>
                      <a:r>
                        <a:rPr lang="tr-TR" sz="2000" i="1" dirty="0" err="1" smtClean="0">
                          <a:solidFill>
                            <a:srgbClr val="AC2900"/>
                          </a:solidFill>
                        </a:rPr>
                        <a:t>Abduksiyon</a:t>
                      </a:r>
                      <a:endParaRPr lang="tr-TR" sz="2000" i="1" dirty="0">
                        <a:solidFill>
                          <a:srgbClr val="AC2900"/>
                        </a:solidFill>
                      </a:endParaRPr>
                    </a:p>
                  </a:txBody>
                  <a:tcPr/>
                </a:tc>
                <a:tc>
                  <a:txBody>
                    <a:bodyPr/>
                    <a:lstStyle/>
                    <a:p>
                      <a:r>
                        <a:rPr lang="tr-TR" sz="2400" dirty="0" smtClean="0">
                          <a:solidFill>
                            <a:schemeClr val="tx2">
                              <a:lumMod val="75000"/>
                            </a:schemeClr>
                          </a:solidFill>
                        </a:rPr>
                        <a:t>45</a:t>
                      </a:r>
                      <a:endParaRPr lang="tr-TR" sz="2400" dirty="0">
                        <a:solidFill>
                          <a:schemeClr val="tx2">
                            <a:lumMod val="75000"/>
                          </a:schemeClr>
                        </a:solidFill>
                      </a:endParaRPr>
                    </a:p>
                  </a:txBody>
                  <a:tcPr/>
                </a:tc>
                <a:extLst>
                  <a:ext uri="{0D108BD9-81ED-4DB2-BD59-A6C34878D82A}">
                    <a16:rowId xmlns:a16="http://schemas.microsoft.com/office/drawing/2014/main" val="10003"/>
                  </a:ext>
                </a:extLst>
              </a:tr>
              <a:tr h="623678">
                <a:tc>
                  <a:txBody>
                    <a:bodyPr/>
                    <a:lstStyle/>
                    <a:p>
                      <a:r>
                        <a:rPr lang="tr-TR" sz="2000" i="1" dirty="0" err="1" smtClean="0">
                          <a:solidFill>
                            <a:srgbClr val="AC2900"/>
                          </a:solidFill>
                        </a:rPr>
                        <a:t>Adduksiyon</a:t>
                      </a:r>
                      <a:endParaRPr lang="tr-TR" sz="2000" i="1" dirty="0">
                        <a:solidFill>
                          <a:srgbClr val="AC2900"/>
                        </a:solidFill>
                      </a:endParaRPr>
                    </a:p>
                  </a:txBody>
                  <a:tcPr/>
                </a:tc>
                <a:tc>
                  <a:txBody>
                    <a:bodyPr/>
                    <a:lstStyle/>
                    <a:p>
                      <a:r>
                        <a:rPr lang="tr-TR" sz="2400" dirty="0" smtClean="0">
                          <a:solidFill>
                            <a:schemeClr val="tx2">
                              <a:lumMod val="75000"/>
                            </a:schemeClr>
                          </a:solidFill>
                        </a:rPr>
                        <a:t>30</a:t>
                      </a:r>
                      <a:endParaRPr lang="tr-TR" sz="2400" dirty="0">
                        <a:solidFill>
                          <a:schemeClr val="tx2">
                            <a:lumMod val="75000"/>
                          </a:schemeClr>
                        </a:solidFill>
                      </a:endParaRPr>
                    </a:p>
                  </a:txBody>
                  <a:tcPr/>
                </a:tc>
                <a:extLst>
                  <a:ext uri="{0D108BD9-81ED-4DB2-BD59-A6C34878D82A}">
                    <a16:rowId xmlns:a16="http://schemas.microsoft.com/office/drawing/2014/main" val="10004"/>
                  </a:ext>
                </a:extLst>
              </a:tr>
              <a:tr h="623678">
                <a:tc>
                  <a:txBody>
                    <a:bodyPr/>
                    <a:lstStyle/>
                    <a:p>
                      <a:r>
                        <a:rPr lang="tr-TR" sz="2000" i="1" dirty="0" smtClean="0">
                          <a:solidFill>
                            <a:srgbClr val="AC2900"/>
                          </a:solidFill>
                        </a:rPr>
                        <a:t>İç Rotasyon</a:t>
                      </a:r>
                      <a:endParaRPr lang="tr-TR" sz="2000" i="1" dirty="0">
                        <a:solidFill>
                          <a:srgbClr val="AC2900"/>
                        </a:solidFill>
                      </a:endParaRPr>
                    </a:p>
                  </a:txBody>
                  <a:tcPr/>
                </a:tc>
                <a:tc>
                  <a:txBody>
                    <a:bodyPr/>
                    <a:lstStyle/>
                    <a:p>
                      <a:r>
                        <a:rPr lang="tr-TR" sz="2400" dirty="0" smtClean="0">
                          <a:solidFill>
                            <a:schemeClr val="tx2">
                              <a:lumMod val="75000"/>
                            </a:schemeClr>
                          </a:solidFill>
                        </a:rPr>
                        <a:t>45</a:t>
                      </a:r>
                      <a:endParaRPr lang="tr-TR" sz="2400" dirty="0">
                        <a:solidFill>
                          <a:schemeClr val="tx2">
                            <a:lumMod val="75000"/>
                          </a:schemeClr>
                        </a:solidFill>
                      </a:endParaRPr>
                    </a:p>
                  </a:txBody>
                  <a:tcPr/>
                </a:tc>
                <a:extLst>
                  <a:ext uri="{0D108BD9-81ED-4DB2-BD59-A6C34878D82A}">
                    <a16:rowId xmlns:a16="http://schemas.microsoft.com/office/drawing/2014/main" val="10005"/>
                  </a:ext>
                </a:extLst>
              </a:tr>
              <a:tr h="623678">
                <a:tc>
                  <a:txBody>
                    <a:bodyPr/>
                    <a:lstStyle/>
                    <a:p>
                      <a:r>
                        <a:rPr lang="tr-TR" sz="2000" i="1" dirty="0" smtClean="0">
                          <a:solidFill>
                            <a:srgbClr val="AC2900"/>
                          </a:solidFill>
                        </a:rPr>
                        <a:t>Dış Rotasyon </a:t>
                      </a:r>
                      <a:endParaRPr lang="tr-TR" sz="2000" i="1" dirty="0">
                        <a:solidFill>
                          <a:srgbClr val="AC2900"/>
                        </a:solidFill>
                      </a:endParaRPr>
                    </a:p>
                  </a:txBody>
                  <a:tcPr/>
                </a:tc>
                <a:tc>
                  <a:txBody>
                    <a:bodyPr/>
                    <a:lstStyle/>
                    <a:p>
                      <a:r>
                        <a:rPr lang="tr-TR" sz="2400" dirty="0" smtClean="0">
                          <a:solidFill>
                            <a:schemeClr val="tx2">
                              <a:lumMod val="75000"/>
                            </a:schemeClr>
                          </a:solidFill>
                        </a:rPr>
                        <a:t>45</a:t>
                      </a:r>
                      <a:endParaRPr lang="tr-TR" sz="2400" dirty="0">
                        <a:solidFill>
                          <a:schemeClr val="tx2">
                            <a:lumMod val="75000"/>
                          </a:schemeClr>
                        </a:solidFill>
                      </a:endParaRPr>
                    </a:p>
                  </a:txBody>
                  <a:tcPr/>
                </a:tc>
                <a:extLst>
                  <a:ext uri="{0D108BD9-81ED-4DB2-BD59-A6C34878D82A}">
                    <a16:rowId xmlns:a16="http://schemas.microsoft.com/office/drawing/2014/main" val="10006"/>
                  </a:ext>
                </a:extLst>
              </a:tr>
            </a:tbl>
          </a:graphicData>
        </a:graphic>
      </p:graphicFrame>
    </p:spTree>
  </p:cSld>
  <p:clrMapOvr>
    <a:masterClrMapping/>
  </p:clrMapOvr>
  <p:transition>
    <p:wipe dir="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a:extLst>
              <a:ext uri="{FF2B5EF4-FFF2-40B4-BE49-F238E27FC236}">
                <a16:creationId xmlns:a16="http://schemas.microsoft.com/office/drawing/2014/main" id="{5FE554E2-5A7C-42A7-8244-B93498FCE3FF}"/>
              </a:ext>
            </a:extLst>
          </p:cNvPr>
          <p:cNvSpPr txBox="1">
            <a:spLocks noGrp="1"/>
          </p:cNvSpPr>
          <p:nvPr>
            <p:ph idx="1"/>
          </p:nvPr>
        </p:nvSpPr>
        <p:spPr>
          <a:xfrm>
            <a:off x="323527" y="555526"/>
            <a:ext cx="3375165" cy="4104456"/>
          </a:xfrm>
        </p:spPr>
        <p:txBody>
          <a:bodyPr/>
          <a:lstStyle/>
          <a:p>
            <a:pPr marL="0" lvl="0" indent="0">
              <a:lnSpc>
                <a:spcPct val="80000"/>
              </a:lnSpc>
              <a:buNone/>
            </a:pPr>
            <a:r>
              <a:rPr lang="tr-TR" sz="2200" dirty="0">
                <a:solidFill>
                  <a:srgbClr val="FF0000"/>
                </a:solidFill>
              </a:rPr>
              <a:t>     </a:t>
            </a:r>
            <a:r>
              <a:rPr lang="tr-TR" sz="2200" u="sng" dirty="0">
                <a:solidFill>
                  <a:schemeClr val="accent3">
                    <a:lumMod val="75000"/>
                  </a:schemeClr>
                </a:solidFill>
              </a:rPr>
              <a:t>BRİD DOG EGZERSİZİ</a:t>
            </a:r>
          </a:p>
          <a:p>
            <a:pPr lvl="0">
              <a:lnSpc>
                <a:spcPct val="80000"/>
              </a:lnSpc>
            </a:pPr>
            <a:r>
              <a:rPr lang="tr-TR" sz="2200" dirty="0"/>
              <a:t>Sert bir zemin üzerinde dizlerin ve ellerin üzerinde durun. Bel düz kafanız bele paralel olacak şekilde aşağıya baksın. Ters kol ve ters bacağı ileriye doğru uzatın ve yere paralel olarak kaldırılan pozisyonda 2-3 sn. bekleyin. Sonra diğer tarafı aynı şekilde ileriye doğru uzatın.</a:t>
            </a:r>
          </a:p>
          <a:p>
            <a:pPr lvl="0">
              <a:lnSpc>
                <a:spcPct val="80000"/>
              </a:lnSpc>
            </a:pPr>
            <a:endParaRPr lang="tr-TR" sz="2200" dirty="0"/>
          </a:p>
        </p:txBody>
      </p:sp>
      <p:pic>
        <p:nvPicPr>
          <p:cNvPr id="3" name="Resim 3">
            <a:extLst>
              <a:ext uri="{FF2B5EF4-FFF2-40B4-BE49-F238E27FC236}">
                <a16:creationId xmlns:a16="http://schemas.microsoft.com/office/drawing/2014/main" id="{45BB61F3-6057-418C-A219-008017594B04}"/>
              </a:ext>
            </a:extLst>
          </p:cNvPr>
          <p:cNvPicPr>
            <a:picLocks noChangeAspect="1"/>
          </p:cNvPicPr>
          <p:nvPr/>
        </p:nvPicPr>
        <p:blipFill>
          <a:blip r:embed="rId2" cstate="print"/>
          <a:stretch>
            <a:fillRect/>
          </a:stretch>
        </p:blipFill>
        <p:spPr>
          <a:xfrm>
            <a:off x="3624233" y="1145953"/>
            <a:ext cx="5263789" cy="2758223"/>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a:extLst>
              <a:ext uri="{FF2B5EF4-FFF2-40B4-BE49-F238E27FC236}">
                <a16:creationId xmlns:a16="http://schemas.microsoft.com/office/drawing/2014/main" id="{C7980956-B1B8-4035-BAA2-B7C3022F035E}"/>
              </a:ext>
            </a:extLst>
          </p:cNvPr>
          <p:cNvSpPr txBox="1">
            <a:spLocks noGrp="1"/>
          </p:cNvSpPr>
          <p:nvPr>
            <p:ph idx="1"/>
          </p:nvPr>
        </p:nvSpPr>
        <p:spPr>
          <a:xfrm>
            <a:off x="308344" y="509036"/>
            <a:ext cx="4646432" cy="4150945"/>
          </a:xfrm>
        </p:spPr>
        <p:txBody>
          <a:bodyPr/>
          <a:lstStyle/>
          <a:p>
            <a:pPr lvl="0">
              <a:lnSpc>
                <a:spcPct val="80000"/>
              </a:lnSpc>
            </a:pPr>
            <a:r>
              <a:rPr lang="tr-TR" sz="2200" b="1" i="1" u="sng" dirty="0">
                <a:solidFill>
                  <a:schemeClr val="accent3">
                    <a:lumMod val="75000"/>
                  </a:schemeClr>
                </a:solidFill>
              </a:rPr>
              <a:t>COBRA EGZERSİZİ</a:t>
            </a:r>
            <a:endParaRPr lang="tr-TR" sz="2200" u="sng" dirty="0">
              <a:solidFill>
                <a:schemeClr val="accent3">
                  <a:lumMod val="75000"/>
                </a:schemeClr>
              </a:solidFill>
            </a:endParaRPr>
          </a:p>
          <a:p>
            <a:pPr lvl="0">
              <a:lnSpc>
                <a:spcPct val="80000"/>
              </a:lnSpc>
            </a:pPr>
            <a:r>
              <a:rPr lang="tr-TR" sz="2200" i="1" dirty="0"/>
              <a:t>Yüz üstü dümdüz yatın. Ellerinizi parmaklar açık şekilde  omuzlarınızın altına yerleştirin. Dizlerinizi ve kalça kaslarınızı hareket boyunca sıkı tutmaya çalışın. Sırayla önce burnunuzu ileri doğru kaydırarak yavaşça başınızı kaldırıp karşıya bakın. Daha sonra omuzlarınızı ve karnınızı yerden kaldırın. Böylece göğsünüzü de kaldırmış olursunuz.</a:t>
            </a:r>
          </a:p>
          <a:p>
            <a:pPr lvl="0">
              <a:lnSpc>
                <a:spcPct val="80000"/>
              </a:lnSpc>
            </a:pPr>
            <a:endParaRPr lang="tr-TR" sz="2200" dirty="0"/>
          </a:p>
        </p:txBody>
      </p:sp>
      <p:pic>
        <p:nvPicPr>
          <p:cNvPr id="3" name="Resim 4">
            <a:extLst>
              <a:ext uri="{FF2B5EF4-FFF2-40B4-BE49-F238E27FC236}">
                <a16:creationId xmlns:a16="http://schemas.microsoft.com/office/drawing/2014/main" id="{375A131A-E2F7-418E-86F9-F1148209BF69}"/>
              </a:ext>
            </a:extLst>
          </p:cNvPr>
          <p:cNvPicPr>
            <a:picLocks noChangeAspect="1"/>
          </p:cNvPicPr>
          <p:nvPr/>
        </p:nvPicPr>
        <p:blipFill>
          <a:blip r:embed="rId2" cstate="print"/>
          <a:stretch>
            <a:fillRect/>
          </a:stretch>
        </p:blipFill>
        <p:spPr>
          <a:xfrm>
            <a:off x="4731490" y="0"/>
            <a:ext cx="4412510" cy="4412510"/>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74B2FA2-8F90-48FC-9C5E-57C7E4B58684}"/>
              </a:ext>
            </a:extLst>
          </p:cNvPr>
          <p:cNvSpPr txBox="1">
            <a:spLocks noGrp="1"/>
          </p:cNvSpPr>
          <p:nvPr>
            <p:ph type="title"/>
          </p:nvPr>
        </p:nvSpPr>
        <p:spPr>
          <a:xfrm>
            <a:off x="272262" y="0"/>
            <a:ext cx="8229600" cy="857250"/>
          </a:xfrm>
        </p:spPr>
        <p:txBody>
          <a:bodyPr/>
          <a:lstStyle/>
          <a:p>
            <a:pPr lvl="0"/>
            <a:r>
              <a:rPr lang="tr-TR" sz="2800" u="sng" dirty="0">
                <a:solidFill>
                  <a:schemeClr val="accent3">
                    <a:lumMod val="75000"/>
                  </a:schemeClr>
                </a:solidFill>
              </a:rPr>
              <a:t>Ağırlıkla Yana Eğilme</a:t>
            </a:r>
          </a:p>
        </p:txBody>
      </p:sp>
      <p:pic>
        <p:nvPicPr>
          <p:cNvPr id="3" name="İçerik Yer Tutucusu 3">
            <a:extLst>
              <a:ext uri="{FF2B5EF4-FFF2-40B4-BE49-F238E27FC236}">
                <a16:creationId xmlns:a16="http://schemas.microsoft.com/office/drawing/2014/main" id="{371022B5-C530-4E02-BED2-07211616C791}"/>
              </a:ext>
            </a:extLst>
          </p:cNvPr>
          <p:cNvPicPr>
            <a:picLocks noGrp="1" noChangeAspect="1"/>
          </p:cNvPicPr>
          <p:nvPr>
            <p:ph idx="1"/>
          </p:nvPr>
        </p:nvPicPr>
        <p:blipFill>
          <a:blip r:embed="rId2" cstate="print"/>
          <a:stretch>
            <a:fillRect/>
          </a:stretch>
        </p:blipFill>
        <p:spPr>
          <a:xfrm>
            <a:off x="657590" y="881655"/>
            <a:ext cx="5569839" cy="3680075"/>
          </a:xfrm>
        </p:spPr>
      </p:pic>
      <p:sp>
        <p:nvSpPr>
          <p:cNvPr id="4" name="Metin kutusu 4">
            <a:extLst>
              <a:ext uri="{FF2B5EF4-FFF2-40B4-BE49-F238E27FC236}">
                <a16:creationId xmlns:a16="http://schemas.microsoft.com/office/drawing/2014/main" id="{2AD2739E-8B17-4E2D-9DF6-FEE1AB431465}"/>
              </a:ext>
            </a:extLst>
          </p:cNvPr>
          <p:cNvSpPr txBox="1"/>
          <p:nvPr/>
        </p:nvSpPr>
        <p:spPr>
          <a:xfrm>
            <a:off x="6346795" y="1052949"/>
            <a:ext cx="2155067" cy="224676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0" i="0" u="none" strike="noStrike" kern="1200" cap="none" spc="0" baseline="0" dirty="0">
                <a:solidFill>
                  <a:schemeClr val="accent2"/>
                </a:solidFill>
                <a:uFillTx/>
                <a:latin typeface="Calibri"/>
                <a:ea typeface=""/>
                <a:cs typeface=""/>
              </a:rPr>
              <a:t>İlgili kaslar: </a:t>
            </a:r>
            <a:r>
              <a:rPr lang="tr-TR" sz="2000" b="0" i="0" u="none" strike="noStrike" kern="1200" cap="none" spc="0" baseline="0" dirty="0">
                <a:solidFill>
                  <a:schemeClr val="tx2"/>
                </a:solidFill>
                <a:uFillTx/>
                <a:latin typeface="Calibri"/>
                <a:ea typeface=""/>
                <a:cs typeface=""/>
              </a:rPr>
              <a:t>Yan karın kasları. Dik durun ve üst bedeninizi yavaşça sağa doğru bükün. Aynı hareketi diğer tarafta tekrarlayın.</a:t>
            </a:r>
          </a:p>
        </p:txBody>
      </p:sp>
    </p:spTree>
  </p:cSld>
  <p:clrMapOvr>
    <a:masterClrMapping/>
  </p:clrMapOvr>
  <p:transition>
    <p:wipe dir="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8EF6A82-398E-4F92-ABD0-2475BC5D0FB0}"/>
              </a:ext>
            </a:extLst>
          </p:cNvPr>
          <p:cNvSpPr txBox="1">
            <a:spLocks noGrp="1"/>
          </p:cNvSpPr>
          <p:nvPr>
            <p:ph type="title"/>
          </p:nvPr>
        </p:nvSpPr>
        <p:spPr>
          <a:xfrm>
            <a:off x="3709528" y="2135169"/>
            <a:ext cx="5434471" cy="308225"/>
          </a:xfrm>
        </p:spPr>
        <p:txBody>
          <a:bodyPr>
            <a:noAutofit/>
          </a:bodyPr>
          <a:lstStyle/>
          <a:p>
            <a:pPr lvl="0"/>
            <a:r>
              <a:rPr lang="tr-TR" sz="2400" u="sng" dirty="0">
                <a:solidFill>
                  <a:schemeClr val="accent3">
                    <a:lumMod val="75000"/>
                  </a:schemeClr>
                </a:solidFill>
              </a:rPr>
              <a:t>KEDİ DEVE EGZERSİZİ</a:t>
            </a:r>
            <a:r>
              <a:rPr lang="tr-TR" sz="2400" dirty="0">
                <a:solidFill>
                  <a:schemeClr val="accent3">
                    <a:lumMod val="75000"/>
                  </a:schemeClr>
                </a:solidFill>
              </a:rPr>
              <a:t>:</a:t>
            </a:r>
            <a:r>
              <a:rPr lang="tr-TR" sz="2400" dirty="0">
                <a:solidFill>
                  <a:schemeClr val="accent3">
                    <a:lumMod val="75000"/>
                  </a:schemeClr>
                </a:solidFill>
                <a:latin typeface="Calibri Light"/>
              </a:rPr>
              <a:t> </a:t>
            </a:r>
            <a:r>
              <a:rPr lang="tr-TR" sz="2400" dirty="0">
                <a:latin typeface="Calibri Light"/>
              </a:rPr>
              <a:t>Bu egzersizimiz omurga kuvvetini arttırmak için kullanılır. Kişi emekleme pozisyonun gelir eller ve dizler üzerinde durur. 1. aşamada kalça ve başı içeri çeker. 2.aşamada kalça ve baş dışarı çıkartılır.</a:t>
            </a:r>
            <a:endParaRPr lang="tr-TR" sz="2400" dirty="0"/>
          </a:p>
        </p:txBody>
      </p:sp>
      <p:pic>
        <p:nvPicPr>
          <p:cNvPr id="3" name="İçerik Yer Tutucusu 3">
            <a:extLst>
              <a:ext uri="{FF2B5EF4-FFF2-40B4-BE49-F238E27FC236}">
                <a16:creationId xmlns:a16="http://schemas.microsoft.com/office/drawing/2014/main" id="{98EC47CF-C69B-48F4-AADA-F21CC15B7E5E}"/>
              </a:ext>
            </a:extLst>
          </p:cNvPr>
          <p:cNvPicPr>
            <a:picLocks noGrp="1" noChangeAspect="1"/>
          </p:cNvPicPr>
          <p:nvPr>
            <p:ph idx="1"/>
          </p:nvPr>
        </p:nvPicPr>
        <p:blipFill>
          <a:blip r:embed="rId2" cstate="print"/>
          <a:stretch>
            <a:fillRect/>
          </a:stretch>
        </p:blipFill>
        <p:spPr>
          <a:xfrm>
            <a:off x="46570" y="0"/>
            <a:ext cx="3662958" cy="2443395"/>
          </a:xfrm>
        </p:spPr>
      </p:pic>
      <p:pic>
        <p:nvPicPr>
          <p:cNvPr id="4" name="İçerik Yer Tutucusu 3">
            <a:extLst>
              <a:ext uri="{FF2B5EF4-FFF2-40B4-BE49-F238E27FC236}">
                <a16:creationId xmlns:a16="http://schemas.microsoft.com/office/drawing/2014/main" id="{4CC4F860-8C3C-4D93-A6F6-C2D31394F6C5}"/>
              </a:ext>
            </a:extLst>
          </p:cNvPr>
          <p:cNvPicPr>
            <a:picLocks noChangeAspect="1"/>
          </p:cNvPicPr>
          <p:nvPr/>
        </p:nvPicPr>
        <p:blipFill>
          <a:blip r:embed="rId3" cstate="print"/>
          <a:stretch>
            <a:fillRect/>
          </a:stretch>
        </p:blipFill>
        <p:spPr>
          <a:xfrm>
            <a:off x="46570" y="2475655"/>
            <a:ext cx="3662958" cy="2747223"/>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03E8583-9A31-4168-8D8B-A1123CBD8604}"/>
              </a:ext>
            </a:extLst>
          </p:cNvPr>
          <p:cNvSpPr txBox="1">
            <a:spLocks noGrp="1"/>
          </p:cNvSpPr>
          <p:nvPr>
            <p:ph type="title"/>
          </p:nvPr>
        </p:nvSpPr>
        <p:spPr>
          <a:xfrm>
            <a:off x="0" y="208693"/>
            <a:ext cx="5220072" cy="857250"/>
          </a:xfrm>
        </p:spPr>
        <p:txBody>
          <a:bodyPr>
            <a:normAutofit/>
          </a:bodyPr>
          <a:lstStyle/>
          <a:p>
            <a:pPr lvl="0"/>
            <a:r>
              <a:rPr lang="tr-TR" sz="3200" u="sng" dirty="0">
                <a:solidFill>
                  <a:schemeClr val="accent3">
                    <a:lumMod val="75000"/>
                  </a:schemeClr>
                </a:solidFill>
              </a:rPr>
              <a:t>İleri Esneme</a:t>
            </a:r>
          </a:p>
        </p:txBody>
      </p:sp>
      <p:pic>
        <p:nvPicPr>
          <p:cNvPr id="3" name="İçerik Yer Tutucusu 3">
            <a:extLst>
              <a:ext uri="{FF2B5EF4-FFF2-40B4-BE49-F238E27FC236}">
                <a16:creationId xmlns:a16="http://schemas.microsoft.com/office/drawing/2014/main" id="{10B6D236-18CE-42B2-B65D-9434882D02F0}"/>
              </a:ext>
            </a:extLst>
          </p:cNvPr>
          <p:cNvPicPr>
            <a:picLocks noGrp="1" noChangeAspect="1"/>
          </p:cNvPicPr>
          <p:nvPr>
            <p:ph idx="1"/>
          </p:nvPr>
        </p:nvPicPr>
        <p:blipFill>
          <a:blip r:embed="rId2" cstate="print"/>
          <a:stretch>
            <a:fillRect/>
          </a:stretch>
        </p:blipFill>
        <p:spPr>
          <a:xfrm>
            <a:off x="0" y="1275606"/>
            <a:ext cx="5796136" cy="3528392"/>
          </a:xfrm>
        </p:spPr>
      </p:pic>
      <p:sp>
        <p:nvSpPr>
          <p:cNvPr id="4" name="Metin kutusu 4">
            <a:extLst>
              <a:ext uri="{FF2B5EF4-FFF2-40B4-BE49-F238E27FC236}">
                <a16:creationId xmlns:a16="http://schemas.microsoft.com/office/drawing/2014/main" id="{BD27F122-764C-4D0F-9512-B9C87D4C040F}"/>
              </a:ext>
            </a:extLst>
          </p:cNvPr>
          <p:cNvSpPr txBox="1"/>
          <p:nvPr/>
        </p:nvSpPr>
        <p:spPr>
          <a:xfrm>
            <a:off x="5940153" y="195486"/>
            <a:ext cx="2952328" cy="45243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dirty="0" err="1">
                <a:solidFill>
                  <a:srgbClr val="000000"/>
                </a:solidFill>
                <a:uFillTx/>
                <a:latin typeface="Calibri"/>
                <a:ea typeface=""/>
                <a:cs typeface=""/>
              </a:rPr>
              <a:t>Psoas</a:t>
            </a:r>
            <a:r>
              <a:rPr lang="tr-TR" sz="1800" b="0" i="0" u="none" strike="noStrike" kern="1200" cap="none" spc="0" baseline="0" dirty="0">
                <a:solidFill>
                  <a:srgbClr val="000000"/>
                </a:solidFill>
                <a:uFillTx/>
                <a:latin typeface="Calibri"/>
                <a:ea typeface=""/>
                <a:cs typeface=""/>
              </a:rPr>
              <a:t> kası (Göğüs kafesi ve gövde arasındaki kas) en genel tanımıyla bedenin en derindeki çekirdeği, 'ruhun kası' olarak bilinir. Yapılan araştırmalara göre ise bu kas, psikolojik halimize ve fizyolojik sağlığımıza doğrudan etki ediyor. Sol ayağınızla önde uzun bir adım atın ve ön dizinizi 90 derecelik bir açıyla bükün. Sağ ayağınızı arkadan alın ve elinizle </a:t>
            </a:r>
            <a:r>
              <a:rPr lang="tr-TR" sz="1800" b="0" i="0" u="none" strike="noStrike" kern="1200" cap="none" spc="0" baseline="0" dirty="0" err="1">
                <a:solidFill>
                  <a:srgbClr val="000000"/>
                </a:solidFill>
                <a:uFillTx/>
                <a:latin typeface="Calibri"/>
                <a:ea typeface=""/>
                <a:cs typeface=""/>
              </a:rPr>
              <a:t>pelvisinize</a:t>
            </a:r>
            <a:r>
              <a:rPr lang="tr-TR" sz="1800" b="0" i="0" u="none" strike="noStrike" kern="1200" cap="none" spc="0" baseline="0" dirty="0">
                <a:solidFill>
                  <a:srgbClr val="000000"/>
                </a:solidFill>
                <a:uFillTx/>
                <a:latin typeface="Calibri"/>
                <a:ea typeface=""/>
                <a:cs typeface=""/>
              </a:rPr>
              <a:t> çekin. Bacakları değiştirin ve aynı hareketi tekrarlayın.</a:t>
            </a:r>
          </a:p>
        </p:txBody>
      </p:sp>
    </p:spTree>
  </p:cSld>
  <p:clrMapOvr>
    <a:masterClrMapping/>
  </p:clrMapOvr>
  <p:transition>
    <p:wipe dir="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427AB30-80E9-4D91-BA07-068B79FB4BDF}"/>
              </a:ext>
            </a:extLst>
          </p:cNvPr>
          <p:cNvSpPr txBox="1">
            <a:spLocks noGrp="1"/>
          </p:cNvSpPr>
          <p:nvPr>
            <p:ph type="title"/>
          </p:nvPr>
        </p:nvSpPr>
        <p:spPr>
          <a:xfrm>
            <a:off x="4402488" y="1726058"/>
            <a:ext cx="4926448" cy="3503487"/>
          </a:xfrm>
        </p:spPr>
        <p:txBody>
          <a:bodyPr/>
          <a:lstStyle/>
          <a:p>
            <a:pPr lvl="0"/>
            <a:r>
              <a:rPr lang="tr-TR" sz="1600" dirty="0"/>
              <a:t>Yüzüstü bir biçimde, ağırlığınızı ön ayak tabanınıza ve avuç içlerinize verin. Ellerinizi omuz hizasında tutun.</a:t>
            </a:r>
            <a:br>
              <a:rPr lang="tr-TR" sz="1600" dirty="0"/>
            </a:br>
            <a:r>
              <a:rPr lang="tr-TR" sz="1600" dirty="0"/>
              <a:t> Bel bölgesinin gerilmesini önlemek için karın kaslarınızı kasın. Daha sonra, omuzlarınızla dizleriniz aynı hizaya gelene kadar aşağı inin.</a:t>
            </a:r>
            <a:br>
              <a:rPr lang="tr-TR" sz="1600" dirty="0"/>
            </a:br>
            <a:r>
              <a:rPr lang="tr-TR" sz="1600" dirty="0"/>
              <a:t>Başladığınız pozisyona geri dönün ve </a:t>
            </a:r>
            <a:r>
              <a:rPr lang="tr-TR" sz="1600" b="1" dirty="0"/>
              <a:t>bu hareketleri on defa tekrarlayın.</a:t>
            </a:r>
            <a:r>
              <a:rPr lang="tr-TR" sz="1600" dirty="0"/>
              <a:t/>
            </a:r>
            <a:br>
              <a:rPr lang="tr-TR" sz="1600" dirty="0"/>
            </a:br>
            <a:r>
              <a:rPr lang="tr-TR" sz="1600" b="1" dirty="0"/>
              <a:t>Üç ya da dört set </a:t>
            </a:r>
            <a:r>
              <a:rPr lang="tr-TR" sz="1600" dirty="0"/>
              <a:t>yapın.</a:t>
            </a:r>
            <a:br>
              <a:rPr lang="tr-TR" sz="1600" dirty="0"/>
            </a:br>
            <a:endParaRPr lang="tr-TR" sz="1600" dirty="0"/>
          </a:p>
        </p:txBody>
      </p:sp>
      <p:sp>
        <p:nvSpPr>
          <p:cNvPr id="3" name="Metin kutusu 4">
            <a:extLst>
              <a:ext uri="{FF2B5EF4-FFF2-40B4-BE49-F238E27FC236}">
                <a16:creationId xmlns:a16="http://schemas.microsoft.com/office/drawing/2014/main" id="{CC3D1891-980F-4BC3-BB05-CA02B442671B}"/>
              </a:ext>
            </a:extLst>
          </p:cNvPr>
          <p:cNvSpPr txBox="1"/>
          <p:nvPr/>
        </p:nvSpPr>
        <p:spPr>
          <a:xfrm>
            <a:off x="4917140" y="421236"/>
            <a:ext cx="4226859" cy="1754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i="1" u="none" strike="noStrike" kern="1200" cap="none" spc="0" baseline="0" dirty="0" err="1">
                <a:solidFill>
                  <a:srgbClr val="000000"/>
                </a:solidFill>
                <a:uFillTx/>
                <a:latin typeface="Calibri"/>
                <a:ea typeface=""/>
                <a:cs typeface=""/>
              </a:rPr>
              <a:t>Şınav</a:t>
            </a:r>
            <a:r>
              <a:rPr lang="tr-TR" sz="1800" i="1" u="none" strike="noStrike" kern="1200" cap="none" spc="0" baseline="0" dirty="0">
                <a:solidFill>
                  <a:srgbClr val="000000"/>
                </a:solidFill>
                <a:uFillTx/>
                <a:latin typeface="Calibri"/>
                <a:ea typeface=""/>
                <a:cs typeface=""/>
              </a:rPr>
              <a:t> çekmek </a:t>
            </a:r>
            <a:r>
              <a:rPr lang="tr-TR" sz="1800" i="1" u="none" strike="noStrike" kern="1200" cap="none" spc="0" baseline="0" dirty="0" err="1">
                <a:solidFill>
                  <a:srgbClr val="000000"/>
                </a:solidFill>
                <a:uFillTx/>
                <a:latin typeface="Calibri"/>
                <a:ea typeface=""/>
                <a:cs typeface=""/>
              </a:rPr>
              <a:t>lomber</a:t>
            </a:r>
            <a:r>
              <a:rPr lang="tr-TR" sz="1800" i="1" u="none" strike="noStrike" kern="1200" cap="none" spc="0" baseline="0" dirty="0">
                <a:solidFill>
                  <a:srgbClr val="000000"/>
                </a:solidFill>
                <a:uFillTx/>
                <a:latin typeface="Calibri"/>
                <a:ea typeface=""/>
                <a:cs typeface=""/>
              </a:rPr>
              <a:t> bölgeyi, omuzlarınızı ve genel olarak üst sırt bölgenizi destekler.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i="1" u="none" strike="noStrike" kern="1200" cap="none" spc="0" baseline="0" dirty="0">
                <a:solidFill>
                  <a:srgbClr val="000000"/>
                </a:solidFill>
                <a:uFillTx/>
                <a:latin typeface="Calibri"/>
                <a:ea typeface=""/>
                <a:cs typeface=""/>
              </a:rPr>
              <a:t>Bu egzersiz fiziksel direnç gerektirir. Bunun sebebi tekrarlayan hareketlerle kendinizi</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i="1" u="none" strike="noStrike" kern="1200" cap="none" spc="0" baseline="0" dirty="0">
                <a:solidFill>
                  <a:srgbClr val="000000"/>
                </a:solidFill>
                <a:uFillTx/>
                <a:latin typeface="Calibri"/>
                <a:ea typeface=""/>
                <a:cs typeface=""/>
              </a:rPr>
              <a:t> yukarı kaldırırken bedeninizi düz tutmanız gerekmesidir.</a:t>
            </a:r>
          </a:p>
        </p:txBody>
      </p:sp>
      <p:sp>
        <p:nvSpPr>
          <p:cNvPr id="4" name="Metin kutusu 5">
            <a:extLst>
              <a:ext uri="{FF2B5EF4-FFF2-40B4-BE49-F238E27FC236}">
                <a16:creationId xmlns:a16="http://schemas.microsoft.com/office/drawing/2014/main" id="{D2242CCB-C787-44C5-A611-5D0273104389}"/>
              </a:ext>
            </a:extLst>
          </p:cNvPr>
          <p:cNvSpPr txBox="1"/>
          <p:nvPr/>
        </p:nvSpPr>
        <p:spPr>
          <a:xfrm>
            <a:off x="4917140" y="51910"/>
            <a:ext cx="933782" cy="40011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000" b="0" i="0" u="sng" strike="noStrike" kern="1200" cap="none" spc="0" baseline="0" dirty="0">
                <a:solidFill>
                  <a:schemeClr val="accent3">
                    <a:lumMod val="75000"/>
                  </a:schemeClr>
                </a:solidFill>
                <a:uFillTx/>
                <a:latin typeface="Calibri"/>
                <a:ea typeface=""/>
                <a:cs typeface=""/>
              </a:rPr>
              <a:t>ŞINAV: </a:t>
            </a:r>
          </a:p>
        </p:txBody>
      </p:sp>
      <p:pic>
        <p:nvPicPr>
          <p:cNvPr id="5" name="Resim 6">
            <a:extLst>
              <a:ext uri="{FF2B5EF4-FFF2-40B4-BE49-F238E27FC236}">
                <a16:creationId xmlns:a16="http://schemas.microsoft.com/office/drawing/2014/main" id="{99A3D123-E241-4FF5-9402-45A9BDAB53E4}"/>
              </a:ext>
            </a:extLst>
          </p:cNvPr>
          <p:cNvPicPr>
            <a:picLocks noChangeAspect="1"/>
          </p:cNvPicPr>
          <p:nvPr/>
        </p:nvPicPr>
        <p:blipFill>
          <a:blip r:embed="rId2" cstate="print"/>
          <a:stretch>
            <a:fillRect/>
          </a:stretch>
        </p:blipFill>
        <p:spPr>
          <a:xfrm>
            <a:off x="0" y="555526"/>
            <a:ext cx="4357403" cy="3793452"/>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1496B53-8A8E-4D85-9B60-596ADEA1006C}"/>
              </a:ext>
            </a:extLst>
          </p:cNvPr>
          <p:cNvSpPr txBox="1">
            <a:spLocks noGrp="1"/>
          </p:cNvSpPr>
          <p:nvPr>
            <p:ph type="title"/>
          </p:nvPr>
        </p:nvSpPr>
        <p:spPr>
          <a:xfrm>
            <a:off x="5076057" y="411511"/>
            <a:ext cx="3605604" cy="2361664"/>
          </a:xfrm>
        </p:spPr>
        <p:txBody>
          <a:bodyPr/>
          <a:lstStyle/>
          <a:p>
            <a:pPr lvl="0"/>
            <a:r>
              <a:rPr lang="tr-TR" sz="1100" dirty="0"/>
              <a:t> </a:t>
            </a:r>
            <a:r>
              <a:rPr lang="tr-TR" sz="2300" u="sng" dirty="0">
                <a:solidFill>
                  <a:schemeClr val="accent3">
                    <a:lumMod val="75000"/>
                  </a:schemeClr>
                </a:solidFill>
              </a:rPr>
              <a:t>KÖPRÜ EGZERSİZİ</a:t>
            </a:r>
            <a:r>
              <a:rPr lang="tr-TR" sz="2300" dirty="0">
                <a:solidFill>
                  <a:schemeClr val="accent3">
                    <a:lumMod val="75000"/>
                  </a:schemeClr>
                </a:solidFill>
              </a:rPr>
              <a:t>: </a:t>
            </a:r>
            <a:r>
              <a:rPr lang="tr-TR" sz="1800" dirty="0"/>
              <a:t>Bu egzersizde hasta sırtüstü uzanır, dizler bükülü ayaklar hafif açıktır. Ayak tabanları yere basarken bel ve kalça yukarı kaldırılır. Kalça yukarıda iken 5’e kadar sayılıp bırakılır. Bu hareket 10 defa tekrarlanır</a:t>
            </a:r>
            <a:r>
              <a:rPr lang="tr-TR" sz="1600" dirty="0"/>
              <a:t>.</a:t>
            </a:r>
          </a:p>
        </p:txBody>
      </p:sp>
      <p:pic>
        <p:nvPicPr>
          <p:cNvPr id="3" name="İçerik Yer Tutucusu 4">
            <a:extLst>
              <a:ext uri="{FF2B5EF4-FFF2-40B4-BE49-F238E27FC236}">
                <a16:creationId xmlns:a16="http://schemas.microsoft.com/office/drawing/2014/main" id="{C7BAACFB-87FE-4164-8249-6ACB2FF4698B}"/>
              </a:ext>
            </a:extLst>
          </p:cNvPr>
          <p:cNvPicPr>
            <a:picLocks noGrp="1" noChangeAspect="1"/>
          </p:cNvPicPr>
          <p:nvPr>
            <p:ph idx="1"/>
          </p:nvPr>
        </p:nvPicPr>
        <p:blipFill>
          <a:blip r:embed="rId2" cstate="print"/>
          <a:stretch>
            <a:fillRect/>
          </a:stretch>
        </p:blipFill>
        <p:spPr>
          <a:xfrm>
            <a:off x="0" y="195486"/>
            <a:ext cx="4525429" cy="3394079"/>
          </a:xfrm>
        </p:spPr>
      </p:pic>
      <p:pic>
        <p:nvPicPr>
          <p:cNvPr id="4" name="Resim 3">
            <a:extLst>
              <a:ext uri="{FF2B5EF4-FFF2-40B4-BE49-F238E27FC236}">
                <a16:creationId xmlns:a16="http://schemas.microsoft.com/office/drawing/2014/main" id="{AE6F6AE9-EF1F-40F5-97B5-739DAF5AE6AB}"/>
              </a:ext>
            </a:extLst>
          </p:cNvPr>
          <p:cNvPicPr>
            <a:picLocks noChangeAspect="1"/>
          </p:cNvPicPr>
          <p:nvPr/>
        </p:nvPicPr>
        <p:blipFill>
          <a:blip r:embed="rId3" cstate="print"/>
          <a:stretch>
            <a:fillRect/>
          </a:stretch>
        </p:blipFill>
        <p:spPr>
          <a:xfrm>
            <a:off x="4524039" y="2845941"/>
            <a:ext cx="4410626" cy="2205313"/>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4A23632-9211-4488-99A1-4C35EE4ADD12}"/>
              </a:ext>
            </a:extLst>
          </p:cNvPr>
          <p:cNvSpPr txBox="1">
            <a:spLocks noGrp="1"/>
          </p:cNvSpPr>
          <p:nvPr>
            <p:ph type="title"/>
          </p:nvPr>
        </p:nvSpPr>
        <p:spPr>
          <a:xfrm>
            <a:off x="4716016" y="339502"/>
            <a:ext cx="4427983" cy="4037281"/>
          </a:xfrm>
        </p:spPr>
        <p:txBody>
          <a:bodyPr/>
          <a:lstStyle/>
          <a:p>
            <a:pPr lvl="0"/>
            <a:r>
              <a:rPr lang="tr-TR" sz="1600" b="1" dirty="0"/>
              <a:t> </a:t>
            </a:r>
            <a:r>
              <a:rPr lang="tr-TR" sz="2400" b="1" u="sng" dirty="0">
                <a:solidFill>
                  <a:schemeClr val="accent3">
                    <a:lumMod val="75000"/>
                  </a:schemeClr>
                </a:solidFill>
              </a:rPr>
              <a:t>Ters Kol Ve Bacak Kaldırma Egzersizi</a:t>
            </a:r>
            <a:r>
              <a:rPr lang="tr-TR" sz="1600" b="1" dirty="0"/>
              <a:t/>
            </a:r>
            <a:br>
              <a:rPr lang="tr-TR" sz="1600" b="1" dirty="0"/>
            </a:br>
            <a:r>
              <a:rPr lang="tr-TR" sz="1600" dirty="0"/>
              <a:t>Bu kolay egzersiz bel bölgenizdeki gerginliği azaltır ve </a:t>
            </a:r>
            <a:r>
              <a:rPr lang="tr-TR" sz="1600" dirty="0" smtClean="0"/>
              <a:t>karın</a:t>
            </a:r>
            <a:r>
              <a:rPr lang="tr-TR" sz="1600" dirty="0"/>
              <a:t> kaslarınızı güçlendirir.</a:t>
            </a:r>
            <a:br>
              <a:rPr lang="tr-TR" sz="1600" dirty="0"/>
            </a:br>
            <a:r>
              <a:rPr lang="tr-TR" sz="1600" dirty="0"/>
              <a:t>Yerde, avuçlarınız ve dizleriniz hafifçe bükülmüş şekilde el ve ayaklarınızın üzerinde durun.</a:t>
            </a:r>
            <a:br>
              <a:rPr lang="tr-TR" sz="1600" dirty="0"/>
            </a:br>
            <a:r>
              <a:rPr lang="tr-TR" sz="1600" b="1" dirty="0"/>
              <a:t>Sağ kolunuzu ve sol bacağınızı yere paralel olana kadar kaldırın ve gerin.</a:t>
            </a:r>
            <a:r>
              <a:rPr lang="tr-TR" sz="1600" dirty="0"/>
              <a:t/>
            </a:r>
            <a:br>
              <a:rPr lang="tr-TR" sz="1600" dirty="0"/>
            </a:br>
            <a:r>
              <a:rPr lang="tr-TR" sz="1600" dirty="0"/>
              <a:t>4 saniye bu şekilde kalın. Sonra yavaş yavaş başlangıç konumuna geri dönün.</a:t>
            </a:r>
            <a:br>
              <a:rPr lang="tr-TR" sz="1600" dirty="0"/>
            </a:br>
            <a:r>
              <a:rPr lang="tr-TR" sz="1600" dirty="0"/>
              <a:t>Aynı egzersizi sol kol ve sağ bacağınızla tekrarlayın.</a:t>
            </a:r>
            <a:br>
              <a:rPr lang="tr-TR" sz="1600" dirty="0"/>
            </a:br>
            <a:r>
              <a:rPr lang="tr-TR" sz="1600" dirty="0"/>
              <a:t>Her bir taraf için, 10 kez tekrarlayarak </a:t>
            </a:r>
            <a:r>
              <a:rPr lang="tr-TR" sz="1600" b="1" dirty="0"/>
              <a:t>bu egzersizi 3 set halinde yapabilirsiniz.</a:t>
            </a:r>
            <a:r>
              <a:rPr lang="tr-TR" sz="2900" dirty="0"/>
              <a:t/>
            </a:r>
            <a:br>
              <a:rPr lang="tr-TR" sz="2900" dirty="0"/>
            </a:br>
            <a:endParaRPr lang="tr-TR" sz="2900" dirty="0"/>
          </a:p>
        </p:txBody>
      </p:sp>
      <p:pic>
        <p:nvPicPr>
          <p:cNvPr id="3" name="İçerik Yer Tutucusu 3">
            <a:extLst>
              <a:ext uri="{FF2B5EF4-FFF2-40B4-BE49-F238E27FC236}">
                <a16:creationId xmlns:a16="http://schemas.microsoft.com/office/drawing/2014/main" id="{F2247F51-FD82-439D-AE41-DAD165372C07}"/>
              </a:ext>
            </a:extLst>
          </p:cNvPr>
          <p:cNvPicPr>
            <a:picLocks noGrp="1" noChangeAspect="1"/>
          </p:cNvPicPr>
          <p:nvPr>
            <p:ph idx="1"/>
          </p:nvPr>
        </p:nvPicPr>
        <p:blipFill>
          <a:blip r:embed="rId2" cstate="print"/>
          <a:stretch>
            <a:fillRect/>
          </a:stretch>
        </p:blipFill>
        <p:spPr>
          <a:xfrm>
            <a:off x="300307" y="0"/>
            <a:ext cx="4117579" cy="2750551"/>
          </a:xfrm>
        </p:spPr>
      </p:pic>
      <p:pic>
        <p:nvPicPr>
          <p:cNvPr id="4" name="Resim 3">
            <a:extLst>
              <a:ext uri="{FF2B5EF4-FFF2-40B4-BE49-F238E27FC236}">
                <a16:creationId xmlns:a16="http://schemas.microsoft.com/office/drawing/2014/main" id="{794F13B5-5198-42FB-A1DA-76340E81B90F}"/>
              </a:ext>
            </a:extLst>
          </p:cNvPr>
          <p:cNvPicPr>
            <a:picLocks noChangeAspect="1"/>
          </p:cNvPicPr>
          <p:nvPr/>
        </p:nvPicPr>
        <p:blipFill>
          <a:blip r:embed="rId3" cstate="print"/>
          <a:stretch>
            <a:fillRect/>
          </a:stretch>
        </p:blipFill>
        <p:spPr>
          <a:xfrm>
            <a:off x="133566" y="2669581"/>
            <a:ext cx="4808308" cy="2369310"/>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63B93BE-BBC2-4922-9499-5A049544DA6A}"/>
              </a:ext>
            </a:extLst>
          </p:cNvPr>
          <p:cNvSpPr txBox="1">
            <a:spLocks noGrp="1"/>
          </p:cNvSpPr>
          <p:nvPr>
            <p:ph type="title"/>
          </p:nvPr>
        </p:nvSpPr>
        <p:spPr>
          <a:xfrm>
            <a:off x="-159251" y="0"/>
            <a:ext cx="8229600" cy="857250"/>
          </a:xfrm>
        </p:spPr>
        <p:txBody>
          <a:bodyPr/>
          <a:lstStyle/>
          <a:p>
            <a:pPr lvl="0"/>
            <a:r>
              <a:rPr lang="tr-TR" sz="2800" u="sng" dirty="0">
                <a:solidFill>
                  <a:schemeClr val="accent3">
                    <a:lumMod val="75000"/>
                  </a:schemeClr>
                </a:solidFill>
              </a:rPr>
              <a:t>Deve Duruşu Egzersizi</a:t>
            </a:r>
          </a:p>
        </p:txBody>
      </p:sp>
      <p:pic>
        <p:nvPicPr>
          <p:cNvPr id="3" name="İçerik Yer Tutucusu 3">
            <a:extLst>
              <a:ext uri="{FF2B5EF4-FFF2-40B4-BE49-F238E27FC236}">
                <a16:creationId xmlns:a16="http://schemas.microsoft.com/office/drawing/2014/main" id="{DEDEEB45-99DF-498F-8EA0-D123E157BA00}"/>
              </a:ext>
            </a:extLst>
          </p:cNvPr>
          <p:cNvPicPr>
            <a:picLocks noGrp="1" noChangeAspect="1"/>
          </p:cNvPicPr>
          <p:nvPr>
            <p:ph idx="1"/>
          </p:nvPr>
        </p:nvPicPr>
        <p:blipFill>
          <a:blip r:embed="rId2" cstate="print"/>
          <a:stretch>
            <a:fillRect/>
          </a:stretch>
        </p:blipFill>
        <p:spPr>
          <a:xfrm>
            <a:off x="0" y="846972"/>
            <a:ext cx="5800203" cy="3394079"/>
          </a:xfrm>
        </p:spPr>
      </p:pic>
      <p:sp>
        <p:nvSpPr>
          <p:cNvPr id="4" name="Metin kutusu 4">
            <a:extLst>
              <a:ext uri="{FF2B5EF4-FFF2-40B4-BE49-F238E27FC236}">
                <a16:creationId xmlns:a16="http://schemas.microsoft.com/office/drawing/2014/main" id="{924770CF-7429-49C0-AFF7-7ABF6E43AE24}"/>
              </a:ext>
            </a:extLst>
          </p:cNvPr>
          <p:cNvSpPr txBox="1"/>
          <p:nvPr/>
        </p:nvSpPr>
        <p:spPr>
          <a:xfrm>
            <a:off x="5800203" y="1083774"/>
            <a:ext cx="3343796" cy="230832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dirty="0">
                <a:solidFill>
                  <a:srgbClr val="FF0000"/>
                </a:solidFill>
                <a:uFillTx/>
                <a:latin typeface="Calibri"/>
                <a:ea typeface=""/>
                <a:cs typeface=""/>
              </a:rPr>
              <a:t>İlgili kaslar</a:t>
            </a:r>
            <a:r>
              <a:rPr lang="tr-TR" sz="1800" b="0" i="0" u="none" strike="noStrike" kern="1200" cap="none" spc="0" baseline="0" dirty="0">
                <a:solidFill>
                  <a:srgbClr val="000000"/>
                </a:solidFill>
                <a:uFillTx/>
                <a:latin typeface="Calibri"/>
                <a:ea typeface=""/>
                <a:cs typeface=""/>
              </a:rPr>
              <a:t>: Karın ve </a:t>
            </a:r>
            <a:r>
              <a:rPr lang="tr-TR" sz="1800" b="0" i="0" u="none" strike="noStrike" kern="1200" cap="none" spc="0" baseline="0" dirty="0" err="1">
                <a:solidFill>
                  <a:srgbClr val="000000"/>
                </a:solidFill>
                <a:uFillTx/>
                <a:latin typeface="Calibri"/>
                <a:ea typeface=""/>
                <a:cs typeface=""/>
              </a:rPr>
              <a:t>abdominal</a:t>
            </a:r>
            <a:r>
              <a:rPr lang="tr-TR" sz="1800" b="0" i="0" u="none" strike="noStrike" kern="1200" cap="none" spc="0" baseline="0" dirty="0">
                <a:solidFill>
                  <a:srgbClr val="000000"/>
                </a:solidFill>
                <a:uFillTx/>
                <a:latin typeface="Calibri"/>
                <a:ea typeface=""/>
                <a:cs typeface=""/>
              </a:rPr>
              <a:t> dış </a:t>
            </a:r>
            <a:r>
              <a:rPr lang="tr-TR" sz="1800" b="0" i="0" u="none" strike="noStrike" kern="1200" cap="none" spc="0" baseline="0" dirty="0" err="1">
                <a:solidFill>
                  <a:srgbClr val="000000"/>
                </a:solidFill>
                <a:uFillTx/>
                <a:latin typeface="Calibri"/>
                <a:ea typeface=""/>
                <a:cs typeface=""/>
              </a:rPr>
              <a:t>oblik</a:t>
            </a:r>
            <a:r>
              <a:rPr lang="tr-TR" sz="1800" b="0" i="0" u="none" strike="noStrike" kern="1200" cap="none" spc="0" baseline="0" dirty="0">
                <a:solidFill>
                  <a:srgbClr val="000000"/>
                </a:solidFill>
                <a:uFillTx/>
                <a:latin typeface="Calibri"/>
                <a:ea typeface=""/>
                <a:cs typeface=""/>
              </a:rPr>
              <a:t> (karın bölgenizin yan ve ön kasları) kaslar.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dirty="0">
                <a:solidFill>
                  <a:srgbClr val="000000"/>
                </a:solidFill>
                <a:uFillTx/>
                <a:latin typeface="Calibri"/>
                <a:ea typeface=""/>
                <a:cs typeface=""/>
              </a:rPr>
              <a:t>Görseldeki gibi diz üstünde durun,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dirty="0">
                <a:solidFill>
                  <a:srgbClr val="000000"/>
                </a:solidFill>
                <a:uFillTx/>
                <a:latin typeface="Calibri"/>
                <a:ea typeface=""/>
                <a:cs typeface=""/>
              </a:rPr>
              <a:t>ellerinizi arkanıza yaslayın ve kalçalarınızı öne ve yukarı doğru itin.</a:t>
            </a:r>
          </a:p>
        </p:txBody>
      </p:sp>
    </p:spTree>
  </p:cSld>
  <p:clrMapOvr>
    <a:masterClrMapping/>
  </p:clrMapOvr>
  <p:transition>
    <p:wipe dir="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BC641EA-AA16-445F-939A-1A8BDCA1C5C4}"/>
              </a:ext>
            </a:extLst>
          </p:cNvPr>
          <p:cNvSpPr txBox="1">
            <a:spLocks noGrp="1"/>
          </p:cNvSpPr>
          <p:nvPr>
            <p:ph type="title"/>
          </p:nvPr>
        </p:nvSpPr>
        <p:spPr>
          <a:xfrm>
            <a:off x="672952" y="0"/>
            <a:ext cx="8229600" cy="857250"/>
          </a:xfrm>
        </p:spPr>
        <p:txBody>
          <a:bodyPr>
            <a:normAutofit/>
          </a:bodyPr>
          <a:lstStyle/>
          <a:p>
            <a:pPr lvl="0"/>
            <a:r>
              <a:rPr lang="tr-TR" sz="3600" u="sng" dirty="0">
                <a:solidFill>
                  <a:schemeClr val="accent3">
                    <a:lumMod val="75000"/>
                  </a:schemeClr>
                </a:solidFill>
              </a:rPr>
              <a:t>Köpek Duruşu</a:t>
            </a:r>
          </a:p>
        </p:txBody>
      </p:sp>
      <p:pic>
        <p:nvPicPr>
          <p:cNvPr id="3" name="İçerik Yer Tutucusu 3">
            <a:extLst>
              <a:ext uri="{FF2B5EF4-FFF2-40B4-BE49-F238E27FC236}">
                <a16:creationId xmlns:a16="http://schemas.microsoft.com/office/drawing/2014/main" id="{B88ADE15-6A9B-45DA-80B7-D715A852A9BA}"/>
              </a:ext>
            </a:extLst>
          </p:cNvPr>
          <p:cNvPicPr>
            <a:picLocks noGrp="1" noChangeAspect="1"/>
          </p:cNvPicPr>
          <p:nvPr>
            <p:ph idx="1"/>
          </p:nvPr>
        </p:nvPicPr>
        <p:blipFill>
          <a:blip r:embed="rId2" cstate="print"/>
          <a:stretch>
            <a:fillRect/>
          </a:stretch>
        </p:blipFill>
        <p:spPr>
          <a:xfrm>
            <a:off x="0" y="768635"/>
            <a:ext cx="6516681" cy="3741724"/>
          </a:xfrm>
        </p:spPr>
      </p:pic>
      <p:sp>
        <p:nvSpPr>
          <p:cNvPr id="4" name="Metin kutusu 4">
            <a:extLst>
              <a:ext uri="{FF2B5EF4-FFF2-40B4-BE49-F238E27FC236}">
                <a16:creationId xmlns:a16="http://schemas.microsoft.com/office/drawing/2014/main" id="{93F43868-37B6-462D-A2CF-5A740ADDBAF1}"/>
              </a:ext>
            </a:extLst>
          </p:cNvPr>
          <p:cNvSpPr txBox="1"/>
          <p:nvPr/>
        </p:nvSpPr>
        <p:spPr>
          <a:xfrm>
            <a:off x="6641406" y="1063227"/>
            <a:ext cx="2502593" cy="341631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FF0000"/>
                </a:solidFill>
                <a:uFillTx/>
                <a:latin typeface="Calibri"/>
                <a:ea typeface=""/>
                <a:cs typeface=""/>
              </a:rPr>
              <a:t>İlgili kaslar </a:t>
            </a:r>
            <a:r>
              <a:rPr lang="tr-TR" sz="1800" b="0" i="0" u="none" strike="noStrike" kern="1200" cap="none" spc="0" baseline="0">
                <a:solidFill>
                  <a:srgbClr val="000000"/>
                </a:solidFill>
                <a:uFillTx/>
                <a:latin typeface="Calibri"/>
                <a:ea typeface=""/>
                <a:cs typeface=""/>
              </a:rPr>
              <a:t>: Göğüs ve sırt kanat kasları. Duvara yaslanın ve üst vücudunuzu zemine paralel tutmak için mesafenin yeterli olduğundan emin olun. Resimde gösterilen pozisyonu alın ve ardından göğsünüzü aşağı doğru hafifçe uzatın.</a:t>
            </a:r>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marL="742950" indent="-742950">
              <a:buFont typeface="+mj-lt"/>
              <a:buAutoNum type="alphaUcPeriod"/>
            </a:pPr>
            <a:r>
              <a:rPr lang="tr-TR" dirty="0" smtClean="0">
                <a:solidFill>
                  <a:srgbClr val="008080"/>
                </a:solidFill>
              </a:rPr>
              <a:t>FLEKSİYON(120</a:t>
            </a:r>
            <a:r>
              <a:rPr lang="tr-TR" dirty="0" smtClean="0">
                <a:solidFill>
                  <a:srgbClr val="008080"/>
                </a:solidFill>
                <a:latin typeface="Courier New"/>
                <a:cs typeface="Courier New"/>
              </a:rPr>
              <a:t>ͦ)</a:t>
            </a:r>
            <a:endParaRPr lang="tr-TR" dirty="0">
              <a:solidFill>
                <a:srgbClr val="008080"/>
              </a:solidFill>
            </a:endParaRPr>
          </a:p>
        </p:txBody>
      </p:sp>
      <p:pic>
        <p:nvPicPr>
          <p:cNvPr id="1026" name="Picture 2" descr="C:\Users\pc\Documents\SEMANUR\klinik uygulama\eha fleksiyon 2.jpg"/>
          <p:cNvPicPr>
            <a:picLocks noChangeAspect="1" noChangeArrowheads="1"/>
          </p:cNvPicPr>
          <p:nvPr/>
        </p:nvPicPr>
        <p:blipFill>
          <a:blip r:embed="rId2" cstate="print"/>
          <a:srcRect/>
          <a:stretch>
            <a:fillRect/>
          </a:stretch>
        </p:blipFill>
        <p:spPr bwMode="auto">
          <a:xfrm>
            <a:off x="1547664" y="1203598"/>
            <a:ext cx="5832648" cy="3313807"/>
          </a:xfrm>
          <a:prstGeom prst="rect">
            <a:avLst/>
          </a:prstGeom>
          <a:noFill/>
        </p:spPr>
      </p:pic>
    </p:spTree>
  </p:cSld>
  <p:clrMapOvr>
    <a:masterClrMapping/>
  </p:clrMapOvr>
  <p:transition>
    <p:wipe dir="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EAE7629-EFAD-41FB-B76A-020EE923B956}"/>
              </a:ext>
            </a:extLst>
          </p:cNvPr>
          <p:cNvSpPr txBox="1">
            <a:spLocks noGrp="1"/>
          </p:cNvSpPr>
          <p:nvPr>
            <p:ph type="title"/>
          </p:nvPr>
        </p:nvSpPr>
        <p:spPr>
          <a:xfrm>
            <a:off x="457200" y="205977"/>
            <a:ext cx="5912775" cy="1718075"/>
          </a:xfrm>
        </p:spPr>
        <p:txBody>
          <a:bodyPr>
            <a:noAutofit/>
          </a:bodyPr>
          <a:lstStyle/>
          <a:p>
            <a:pPr lvl="0"/>
            <a:r>
              <a:rPr lang="tr-TR" sz="2000" u="sng" dirty="0">
                <a:solidFill>
                  <a:schemeClr val="accent3">
                    <a:lumMod val="75000"/>
                  </a:schemeClr>
                </a:solidFill>
              </a:rPr>
              <a:t>PELVİK TİLT EGZERSİZİ</a:t>
            </a:r>
            <a:r>
              <a:rPr lang="tr-TR" sz="2000" dirty="0">
                <a:solidFill>
                  <a:schemeClr val="accent3">
                    <a:lumMod val="75000"/>
                  </a:schemeClr>
                </a:solidFill>
              </a:rPr>
              <a:t>:</a:t>
            </a:r>
            <a:r>
              <a:rPr lang="tr-TR" sz="2000" dirty="0"/>
              <a:t/>
            </a:r>
            <a:br>
              <a:rPr lang="tr-TR" sz="2000" dirty="0"/>
            </a:br>
            <a:r>
              <a:rPr lang="tr-TR" sz="2000" dirty="0"/>
              <a:t> Düz bir zemine sırt üstü uzanın, dizlerinizi bükün, ayak tabanı yere basar şekilde bel bölgenizi yerden kaldırın. 10'a kadar sayın, gevşeyin. Hareketi 10 kez tekrarlayın. (Hareketi ellerinizi bel çukuruna koyarak kontrol edebilirsiniz.)</a:t>
            </a:r>
            <a:endParaRPr lang="tr-TR" sz="2000" dirty="0">
              <a:solidFill>
                <a:srgbClr val="002060"/>
              </a:solidFill>
            </a:endParaRPr>
          </a:p>
        </p:txBody>
      </p:sp>
      <p:pic>
        <p:nvPicPr>
          <p:cNvPr id="3" name="İçerik Yer Tutucusu 3">
            <a:extLst>
              <a:ext uri="{FF2B5EF4-FFF2-40B4-BE49-F238E27FC236}">
                <a16:creationId xmlns:a16="http://schemas.microsoft.com/office/drawing/2014/main" id="{EB403102-21B5-4295-9BB5-ECBF741C839B}"/>
              </a:ext>
            </a:extLst>
          </p:cNvPr>
          <p:cNvPicPr>
            <a:picLocks noGrp="1" noChangeAspect="1"/>
          </p:cNvPicPr>
          <p:nvPr>
            <p:ph idx="1"/>
          </p:nvPr>
        </p:nvPicPr>
        <p:blipFill>
          <a:blip r:embed="rId2" cstate="print"/>
          <a:stretch>
            <a:fillRect/>
          </a:stretch>
        </p:blipFill>
        <p:spPr>
          <a:xfrm>
            <a:off x="0" y="2619911"/>
            <a:ext cx="5226362" cy="2523588"/>
          </a:xfrm>
        </p:spPr>
      </p:pic>
      <p:pic>
        <p:nvPicPr>
          <p:cNvPr id="4" name="Resim 4">
            <a:extLst>
              <a:ext uri="{FF2B5EF4-FFF2-40B4-BE49-F238E27FC236}">
                <a16:creationId xmlns:a16="http://schemas.microsoft.com/office/drawing/2014/main" id="{6523B8CB-48E4-4EE5-A9CD-1E5D0882AFD3}"/>
              </a:ext>
            </a:extLst>
          </p:cNvPr>
          <p:cNvPicPr>
            <a:picLocks noChangeAspect="1"/>
          </p:cNvPicPr>
          <p:nvPr/>
        </p:nvPicPr>
        <p:blipFill>
          <a:blip r:embed="rId3" cstate="print"/>
          <a:stretch>
            <a:fillRect/>
          </a:stretch>
        </p:blipFill>
        <p:spPr>
          <a:xfrm>
            <a:off x="5277166" y="1924053"/>
            <a:ext cx="3866833" cy="2238688"/>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83D0465-83DB-471C-8D5A-7F97B8F39D9F}"/>
              </a:ext>
            </a:extLst>
          </p:cNvPr>
          <p:cNvSpPr txBox="1">
            <a:spLocks noGrp="1"/>
          </p:cNvSpPr>
          <p:nvPr>
            <p:ph type="title"/>
          </p:nvPr>
        </p:nvSpPr>
        <p:spPr>
          <a:xfrm>
            <a:off x="3923928" y="215752"/>
            <a:ext cx="4752528" cy="2996424"/>
          </a:xfrm>
        </p:spPr>
        <p:txBody>
          <a:bodyPr/>
          <a:lstStyle/>
          <a:p>
            <a:pPr lvl="0"/>
            <a:r>
              <a:rPr lang="tr-TR" sz="1400" dirty="0"/>
              <a:t>Yüz üstü emekleme pozisyonunda durun. Belinizi kalça seviyesinde ve başınızı önde tutmaya özen gösterin.</a:t>
            </a:r>
            <a:br>
              <a:rPr lang="tr-TR" sz="1400" dirty="0"/>
            </a:br>
            <a:r>
              <a:rPr lang="tr-TR" sz="1400" b="1" dirty="0"/>
              <a:t>Hareket:</a:t>
            </a:r>
            <a:r>
              <a:rPr lang="tr-TR" sz="1400" dirty="0"/>
              <a:t> Doğal duruşunuzu bozmadan kalçanızı ayaklarınıza değdirene kadar yavaş hareketlerle geriye doğru gidin. Üç saniye boyunca sırtınızı gererek ilk pozisyonunuza dönün. Dizlerinizde herhangi bir sorun varsa hareketi uygularken çok fazla esnememeye çalışın. Bu hareket ile sırt kaslarınızı ve omurganızı esnetmiş ve güçlendirmiş olursunuz.</a:t>
            </a:r>
            <a:r>
              <a:rPr lang="tr-TR" sz="1800" dirty="0"/>
              <a:t/>
            </a:r>
            <a:br>
              <a:rPr lang="tr-TR" sz="1800" dirty="0"/>
            </a:br>
            <a:endParaRPr lang="tr-TR" sz="1800" dirty="0"/>
          </a:p>
        </p:txBody>
      </p:sp>
      <p:pic>
        <p:nvPicPr>
          <p:cNvPr id="3" name="İçerik Yer Tutucusu 3">
            <a:extLst>
              <a:ext uri="{FF2B5EF4-FFF2-40B4-BE49-F238E27FC236}">
                <a16:creationId xmlns:a16="http://schemas.microsoft.com/office/drawing/2014/main" id="{98DC21F2-BFD5-4AAE-B688-A2362DAE989A}"/>
              </a:ext>
            </a:extLst>
          </p:cNvPr>
          <p:cNvPicPr>
            <a:picLocks noGrp="1" noChangeAspect="1"/>
          </p:cNvPicPr>
          <p:nvPr>
            <p:ph idx="1"/>
          </p:nvPr>
        </p:nvPicPr>
        <p:blipFill>
          <a:blip r:embed="rId2" cstate="print"/>
          <a:stretch>
            <a:fillRect/>
          </a:stretch>
        </p:blipFill>
        <p:spPr>
          <a:xfrm>
            <a:off x="4535890" y="2863498"/>
            <a:ext cx="3294217" cy="2197312"/>
          </a:xfrm>
        </p:spPr>
      </p:pic>
      <p:sp>
        <p:nvSpPr>
          <p:cNvPr id="4" name="Metin kutusu 4">
            <a:extLst>
              <a:ext uri="{FF2B5EF4-FFF2-40B4-BE49-F238E27FC236}">
                <a16:creationId xmlns:a16="http://schemas.microsoft.com/office/drawing/2014/main" id="{ACEA5597-55B7-4375-BBB7-02973EE4B7F0}"/>
              </a:ext>
            </a:extLst>
          </p:cNvPr>
          <p:cNvSpPr txBox="1"/>
          <p:nvPr/>
        </p:nvSpPr>
        <p:spPr>
          <a:xfrm>
            <a:off x="4860032" y="195486"/>
            <a:ext cx="2637771" cy="4616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400" b="0" i="0" u="sng" strike="noStrike" kern="1200" cap="none" spc="0" baseline="0" dirty="0" err="1">
                <a:solidFill>
                  <a:schemeClr val="accent3">
                    <a:lumMod val="75000"/>
                  </a:schemeClr>
                </a:solidFill>
                <a:uFillTx/>
                <a:latin typeface="Calibri"/>
                <a:ea typeface=""/>
                <a:cs typeface=""/>
              </a:rPr>
              <a:t>Child’s</a:t>
            </a:r>
            <a:r>
              <a:rPr lang="tr-TR" sz="2400" b="0" i="0" u="sng" strike="noStrike" kern="1200" cap="none" spc="0" baseline="0" dirty="0">
                <a:solidFill>
                  <a:schemeClr val="accent3">
                    <a:lumMod val="75000"/>
                  </a:schemeClr>
                </a:solidFill>
                <a:uFillTx/>
                <a:latin typeface="Calibri"/>
                <a:ea typeface=""/>
                <a:cs typeface=""/>
              </a:rPr>
              <a:t> Poz Hareketi</a:t>
            </a:r>
          </a:p>
        </p:txBody>
      </p:sp>
      <p:pic>
        <p:nvPicPr>
          <p:cNvPr id="5" name="Resim 5">
            <a:extLst>
              <a:ext uri="{FF2B5EF4-FFF2-40B4-BE49-F238E27FC236}">
                <a16:creationId xmlns:a16="http://schemas.microsoft.com/office/drawing/2014/main" id="{0BBAFE5E-CD5B-42A1-B72F-2AEDAFCDE426}"/>
              </a:ext>
            </a:extLst>
          </p:cNvPr>
          <p:cNvPicPr>
            <a:picLocks noChangeAspect="1"/>
          </p:cNvPicPr>
          <p:nvPr/>
        </p:nvPicPr>
        <p:blipFill>
          <a:blip r:embed="rId3" cstate="print"/>
          <a:stretch>
            <a:fillRect/>
          </a:stretch>
        </p:blipFill>
        <p:spPr>
          <a:xfrm>
            <a:off x="0" y="0"/>
            <a:ext cx="3622688" cy="5060810"/>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D547A5E-AF16-4823-91D7-C2DCA1F523C1}"/>
              </a:ext>
            </a:extLst>
          </p:cNvPr>
          <p:cNvSpPr txBox="1">
            <a:spLocks noGrp="1"/>
          </p:cNvSpPr>
          <p:nvPr>
            <p:ph type="title"/>
          </p:nvPr>
        </p:nvSpPr>
        <p:spPr>
          <a:xfrm>
            <a:off x="457200" y="205977"/>
            <a:ext cx="8229600" cy="857250"/>
          </a:xfrm>
        </p:spPr>
        <p:txBody>
          <a:bodyPr>
            <a:normAutofit/>
          </a:bodyPr>
          <a:lstStyle/>
          <a:p>
            <a:pPr lvl="0"/>
            <a:r>
              <a:rPr lang="tr-TR" sz="3200" u="sng" dirty="0">
                <a:solidFill>
                  <a:schemeClr val="accent3">
                    <a:lumMod val="75000"/>
                  </a:schemeClr>
                </a:solidFill>
              </a:rPr>
              <a:t>Üçgen Poz:</a:t>
            </a:r>
          </a:p>
        </p:txBody>
      </p:sp>
      <p:pic>
        <p:nvPicPr>
          <p:cNvPr id="3" name="İçerik Yer Tutucusu 3">
            <a:extLst>
              <a:ext uri="{FF2B5EF4-FFF2-40B4-BE49-F238E27FC236}">
                <a16:creationId xmlns:a16="http://schemas.microsoft.com/office/drawing/2014/main" id="{F8645311-408F-41EA-B748-9CF788EC4B76}"/>
              </a:ext>
            </a:extLst>
          </p:cNvPr>
          <p:cNvPicPr>
            <a:picLocks noGrp="1" noChangeAspect="1"/>
          </p:cNvPicPr>
          <p:nvPr>
            <p:ph idx="1"/>
          </p:nvPr>
        </p:nvPicPr>
        <p:blipFill>
          <a:blip r:embed="rId2" cstate="print"/>
          <a:stretch>
            <a:fillRect/>
          </a:stretch>
        </p:blipFill>
        <p:spPr>
          <a:xfrm>
            <a:off x="383316" y="922748"/>
            <a:ext cx="5555309" cy="3960449"/>
          </a:xfrm>
        </p:spPr>
      </p:pic>
      <p:sp>
        <p:nvSpPr>
          <p:cNvPr id="4" name="Metin kutusu 5">
            <a:extLst>
              <a:ext uri="{FF2B5EF4-FFF2-40B4-BE49-F238E27FC236}">
                <a16:creationId xmlns:a16="http://schemas.microsoft.com/office/drawing/2014/main" id="{0AE12D0A-D8C5-4A87-A643-9566E548D92E}"/>
              </a:ext>
            </a:extLst>
          </p:cNvPr>
          <p:cNvSpPr txBox="1"/>
          <p:nvPr/>
        </p:nvSpPr>
        <p:spPr>
          <a:xfrm>
            <a:off x="6012509" y="922748"/>
            <a:ext cx="3294061" cy="369331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FF0000"/>
                </a:solidFill>
                <a:uFillTx/>
                <a:latin typeface="Calibri"/>
                <a:ea typeface=""/>
                <a:cs typeface=""/>
              </a:rPr>
              <a:t>İlgili kaslar</a:t>
            </a:r>
            <a:r>
              <a:rPr lang="tr-TR" sz="1800" b="0" i="0" u="none" strike="noStrike" kern="1200" cap="none" spc="0" baseline="0">
                <a:solidFill>
                  <a:srgbClr val="000000"/>
                </a:solidFill>
                <a:uFillTx/>
                <a:latin typeface="Calibri"/>
                <a:ea typeface=""/>
                <a:cs typeface=""/>
              </a:rPr>
              <a:t>: </a:t>
            </a:r>
            <a:r>
              <a:rPr lang="tr-TR" sz="1800" b="0" i="0" u="none" strike="noStrike" kern="0" cap="none" spc="0" baseline="0">
                <a:solidFill>
                  <a:srgbClr val="000000"/>
                </a:solidFill>
                <a:uFillTx/>
                <a:latin typeface="Calibri"/>
                <a:ea typeface=""/>
                <a:cs typeface=""/>
              </a:rPr>
              <a:t>Abdominal bölgenin</a:t>
            </a:r>
            <a:r>
              <a:rPr lang="tr-TR" sz="1800" b="0" i="0" u="none" strike="noStrike" kern="1200" cap="none" spc="0" baseline="0">
                <a:solidFill>
                  <a:srgbClr val="000000"/>
                </a:solidFill>
                <a:uFillTx/>
                <a:latin typeface="Calibri"/>
                <a:ea typeface=""/>
                <a:cs typeface=""/>
              </a:rPr>
              <a:t> dışı kasları. Bacakalarınızı omuzlarınızdan biraz daha geniş açın. Kollarınızı yanlara doğru uzatın. Sağ ayağınız dışa bakacak şekilde duruşunuzu ayarlayın. Sağ elinizi sağ kalçanıza koyun ve sırtınızı düz tutarak kolunuzu kaldırın . Aynı zamanda, pelvik kemiğinizi geriye ve aşağıya doğru hareket ettirin. Aynı hareketleri diğer tarafınız için de tekrarlayın</a:t>
            </a:r>
          </a:p>
        </p:txBody>
      </p:sp>
    </p:spTree>
  </p:cSld>
  <p:clrMapOvr>
    <a:masterClrMapping/>
  </p:clrMapOvr>
  <p:transition>
    <p:wipe dir="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4CD3BDB-3DA2-47DC-972C-8E806E308273}"/>
              </a:ext>
            </a:extLst>
          </p:cNvPr>
          <p:cNvSpPr txBox="1">
            <a:spLocks noGrp="1"/>
          </p:cNvSpPr>
          <p:nvPr>
            <p:ph type="title"/>
          </p:nvPr>
        </p:nvSpPr>
        <p:spPr>
          <a:xfrm>
            <a:off x="457200" y="205977"/>
            <a:ext cx="8229600" cy="857250"/>
          </a:xfrm>
        </p:spPr>
        <p:txBody>
          <a:bodyPr/>
          <a:lstStyle/>
          <a:p>
            <a:pPr lvl="0"/>
            <a:r>
              <a:rPr lang="tr-TR" u="sng">
                <a:solidFill>
                  <a:srgbClr val="002060"/>
                </a:solidFill>
              </a:rPr>
              <a:t>2)- GÖVDE GERME EGZERSİZLERİ</a:t>
            </a:r>
            <a:endParaRPr lang="tr-TR" u="sng"/>
          </a:p>
        </p:txBody>
      </p:sp>
      <p:sp>
        <p:nvSpPr>
          <p:cNvPr id="3" name="İçerik Yer Tutucusu 2">
            <a:extLst>
              <a:ext uri="{FF2B5EF4-FFF2-40B4-BE49-F238E27FC236}">
                <a16:creationId xmlns:a16="http://schemas.microsoft.com/office/drawing/2014/main" id="{123B25F2-29A1-432C-922E-19499BF0ED8C}"/>
              </a:ext>
            </a:extLst>
          </p:cNvPr>
          <p:cNvSpPr txBox="1">
            <a:spLocks noGrp="1"/>
          </p:cNvSpPr>
          <p:nvPr>
            <p:ph idx="1"/>
          </p:nvPr>
        </p:nvSpPr>
        <p:spPr>
          <a:xfrm>
            <a:off x="5722708" y="1063227"/>
            <a:ext cx="2964091" cy="3531394"/>
          </a:xfrm>
        </p:spPr>
        <p:txBody>
          <a:bodyPr/>
          <a:lstStyle/>
          <a:p>
            <a:pPr marL="0" lvl="0" indent="0">
              <a:lnSpc>
                <a:spcPct val="90000"/>
              </a:lnSpc>
              <a:buNone/>
            </a:pPr>
            <a:r>
              <a:rPr lang="tr-TR" sz="3000"/>
              <a:t>Sırt üstü pozisyonda dizler fleksiyona getirilerek gövde omuzlar yerden kalkmadan sağa ve sola döndürülür.</a:t>
            </a:r>
          </a:p>
        </p:txBody>
      </p:sp>
      <p:pic>
        <p:nvPicPr>
          <p:cNvPr id="4" name="Resim 4">
            <a:extLst>
              <a:ext uri="{FF2B5EF4-FFF2-40B4-BE49-F238E27FC236}">
                <a16:creationId xmlns:a16="http://schemas.microsoft.com/office/drawing/2014/main" id="{58A4D387-8D69-452B-98A7-8C4DB6FE58B6}"/>
              </a:ext>
            </a:extLst>
          </p:cNvPr>
          <p:cNvPicPr>
            <a:picLocks noChangeAspect="1"/>
          </p:cNvPicPr>
          <p:nvPr/>
        </p:nvPicPr>
        <p:blipFill>
          <a:blip r:embed="rId2" cstate="print"/>
          <a:stretch>
            <a:fillRect/>
          </a:stretch>
        </p:blipFill>
        <p:spPr>
          <a:xfrm>
            <a:off x="339050" y="928564"/>
            <a:ext cx="5178265" cy="3937635"/>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a:extLst>
              <a:ext uri="{FF2B5EF4-FFF2-40B4-BE49-F238E27FC236}">
                <a16:creationId xmlns:a16="http://schemas.microsoft.com/office/drawing/2014/main" id="{1ABA3273-B535-4631-92B2-191792396D9D}"/>
              </a:ext>
            </a:extLst>
          </p:cNvPr>
          <p:cNvSpPr txBox="1">
            <a:spLocks noGrp="1"/>
          </p:cNvSpPr>
          <p:nvPr>
            <p:ph idx="1"/>
          </p:nvPr>
        </p:nvSpPr>
        <p:spPr>
          <a:xfrm>
            <a:off x="457200" y="1200150"/>
            <a:ext cx="8229600" cy="3394472"/>
          </a:xfrm>
        </p:spPr>
        <p:txBody>
          <a:bodyPr/>
          <a:lstStyle/>
          <a:p>
            <a:pPr marL="0" lvl="0" indent="0">
              <a:buNone/>
            </a:pPr>
            <a:endParaRPr lang="tr-TR">
              <a:solidFill>
                <a:srgbClr val="FF0000"/>
              </a:solidFill>
            </a:endParaRPr>
          </a:p>
          <a:p>
            <a:pPr lvl="0"/>
            <a:endParaRPr lang="tr-TR">
              <a:solidFill>
                <a:srgbClr val="FF0000"/>
              </a:solidFill>
            </a:endParaRPr>
          </a:p>
        </p:txBody>
      </p:sp>
      <p:pic>
        <p:nvPicPr>
          <p:cNvPr id="3" name="Resim 4">
            <a:extLst>
              <a:ext uri="{FF2B5EF4-FFF2-40B4-BE49-F238E27FC236}">
                <a16:creationId xmlns:a16="http://schemas.microsoft.com/office/drawing/2014/main" id="{E086254D-AB6D-43F4-ADCE-F9E19C3808E6}"/>
              </a:ext>
            </a:extLst>
          </p:cNvPr>
          <p:cNvPicPr>
            <a:picLocks noChangeAspect="1"/>
          </p:cNvPicPr>
          <p:nvPr/>
        </p:nvPicPr>
        <p:blipFill>
          <a:blip r:embed="rId2" cstate="print"/>
          <a:stretch>
            <a:fillRect/>
          </a:stretch>
        </p:blipFill>
        <p:spPr>
          <a:xfrm>
            <a:off x="321804" y="382219"/>
            <a:ext cx="5649309" cy="4212403"/>
          </a:xfrm>
          <a:prstGeom prst="rect">
            <a:avLst/>
          </a:prstGeom>
          <a:noFill/>
          <a:ln cap="flat">
            <a:noFill/>
          </a:ln>
        </p:spPr>
      </p:pic>
      <p:sp>
        <p:nvSpPr>
          <p:cNvPr id="4" name="Metin kutusu 5">
            <a:extLst>
              <a:ext uri="{FF2B5EF4-FFF2-40B4-BE49-F238E27FC236}">
                <a16:creationId xmlns:a16="http://schemas.microsoft.com/office/drawing/2014/main" id="{C04BF2A1-703C-499A-9B56-F0F3E8AC49D7}"/>
              </a:ext>
            </a:extLst>
          </p:cNvPr>
          <p:cNvSpPr txBox="1"/>
          <p:nvPr/>
        </p:nvSpPr>
        <p:spPr>
          <a:xfrm>
            <a:off x="5835719" y="727231"/>
            <a:ext cx="3036365" cy="286231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Rectus abdominis kası için uygulanan germe hareketi şekilde görüldüğü gibidir. Eller parmaklar açık şekilde omuzların altına yerleştirilir. Dizer ve kalça kasları hareket boyunca sıkı tutulur. Omuzlar ve baş yukarı kaldırılıp hareketi kusursuz şekilde yapmaya çalışın.</a:t>
            </a:r>
          </a:p>
        </p:txBody>
      </p:sp>
    </p:spTree>
  </p:cSld>
  <p:clrMapOvr>
    <a:masterClrMapping/>
  </p:clrMapOvr>
  <p:transition>
    <p:wipe dir="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a:extLst>
              <a:ext uri="{FF2B5EF4-FFF2-40B4-BE49-F238E27FC236}">
                <a16:creationId xmlns:a16="http://schemas.microsoft.com/office/drawing/2014/main" id="{A3170171-517F-4053-B274-3F837AE18DFB}"/>
              </a:ext>
            </a:extLst>
          </p:cNvPr>
          <p:cNvSpPr txBox="1">
            <a:spLocks noGrp="1"/>
          </p:cNvSpPr>
          <p:nvPr>
            <p:ph idx="1"/>
          </p:nvPr>
        </p:nvSpPr>
        <p:spPr>
          <a:xfrm>
            <a:off x="77056" y="0"/>
            <a:ext cx="8229600" cy="3394472"/>
          </a:xfrm>
        </p:spPr>
        <p:txBody>
          <a:bodyPr/>
          <a:lstStyle/>
          <a:p>
            <a:pPr lvl="0"/>
            <a:r>
              <a:rPr lang="tr-TR" u="sng">
                <a:solidFill>
                  <a:srgbClr val="002060"/>
                </a:solidFill>
              </a:rPr>
              <a:t>Trapezius Kası İçin Örnek Germe Hareketi</a:t>
            </a:r>
          </a:p>
          <a:p>
            <a:pPr lvl="0"/>
            <a:r>
              <a:rPr lang="tr-TR" sz="1800"/>
              <a:t>Bu hereket de kulumuzu arkadan çapraz</a:t>
            </a:r>
          </a:p>
          <a:p>
            <a:pPr lvl="0"/>
            <a:r>
              <a:rPr lang="tr-TR" sz="1800"/>
              <a:t> şekilde geçirip, diğer elimizle bu</a:t>
            </a:r>
          </a:p>
          <a:p>
            <a:pPr lvl="0"/>
            <a:r>
              <a:rPr lang="tr-TR" sz="1800"/>
              <a:t> kulumuzun bileğinden kavrayıp aşağı </a:t>
            </a:r>
          </a:p>
          <a:p>
            <a:pPr lvl="0"/>
            <a:r>
              <a:rPr lang="tr-TR" sz="1800"/>
              <a:t>yönde çekeriz.</a:t>
            </a:r>
          </a:p>
        </p:txBody>
      </p:sp>
      <p:pic>
        <p:nvPicPr>
          <p:cNvPr id="3" name="Resim 3">
            <a:extLst>
              <a:ext uri="{FF2B5EF4-FFF2-40B4-BE49-F238E27FC236}">
                <a16:creationId xmlns:a16="http://schemas.microsoft.com/office/drawing/2014/main" id="{2397A1A4-3CCC-4CE8-A402-B80639E25E2D}"/>
              </a:ext>
            </a:extLst>
          </p:cNvPr>
          <p:cNvPicPr>
            <a:picLocks noChangeAspect="1"/>
          </p:cNvPicPr>
          <p:nvPr/>
        </p:nvPicPr>
        <p:blipFill>
          <a:blip r:embed="rId2" cstate="print"/>
          <a:stretch>
            <a:fillRect/>
          </a:stretch>
        </p:blipFill>
        <p:spPr>
          <a:xfrm>
            <a:off x="4191856" y="663214"/>
            <a:ext cx="3304092" cy="1751898"/>
          </a:xfrm>
          <a:prstGeom prst="rect">
            <a:avLst/>
          </a:prstGeom>
          <a:noFill/>
          <a:ln cap="flat">
            <a:noFill/>
          </a:ln>
        </p:spPr>
      </p:pic>
      <p:sp>
        <p:nvSpPr>
          <p:cNvPr id="4" name="Metin kutusu 6">
            <a:extLst>
              <a:ext uri="{FF2B5EF4-FFF2-40B4-BE49-F238E27FC236}">
                <a16:creationId xmlns:a16="http://schemas.microsoft.com/office/drawing/2014/main" id="{911E7F84-2B8B-46E6-B99D-3C15346A9ED2}"/>
              </a:ext>
            </a:extLst>
          </p:cNvPr>
          <p:cNvSpPr txBox="1"/>
          <p:nvPr/>
        </p:nvSpPr>
        <p:spPr>
          <a:xfrm>
            <a:off x="0" y="2415113"/>
            <a:ext cx="9880220" cy="107721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3200" b="0" i="0" u="sng" strike="noStrike" kern="1200" cap="none" spc="0" baseline="0">
                <a:solidFill>
                  <a:srgbClr val="002060"/>
                </a:solidFill>
                <a:uFillTx/>
                <a:latin typeface="Calibri"/>
                <a:ea typeface=""/>
                <a:cs typeface=""/>
              </a:rPr>
              <a:t>Erector Spinae Kası İçin Örnek Germe Hareketi</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3200" b="0" i="0" u="none" strike="noStrike" kern="1200" cap="none" spc="0" baseline="0">
                <a:solidFill>
                  <a:srgbClr val="002060"/>
                </a:solidFill>
                <a:uFillTx/>
                <a:latin typeface="Calibri"/>
                <a:ea typeface=""/>
                <a:cs typeface=""/>
              </a:rPr>
              <a:t> </a:t>
            </a:r>
          </a:p>
        </p:txBody>
      </p:sp>
      <p:pic>
        <p:nvPicPr>
          <p:cNvPr id="5" name="Resim 7">
            <a:extLst>
              <a:ext uri="{FF2B5EF4-FFF2-40B4-BE49-F238E27FC236}">
                <a16:creationId xmlns:a16="http://schemas.microsoft.com/office/drawing/2014/main" id="{E1C27B6C-518F-4EEB-9BB3-B16854DF63CD}"/>
              </a:ext>
            </a:extLst>
          </p:cNvPr>
          <p:cNvPicPr>
            <a:picLocks noChangeAspect="1"/>
          </p:cNvPicPr>
          <p:nvPr/>
        </p:nvPicPr>
        <p:blipFill>
          <a:blip r:embed="rId3" cstate="print"/>
          <a:stretch>
            <a:fillRect/>
          </a:stretch>
        </p:blipFill>
        <p:spPr>
          <a:xfrm>
            <a:off x="4940110" y="2969806"/>
            <a:ext cx="3297362" cy="2175759"/>
          </a:xfrm>
          <a:prstGeom prst="rect">
            <a:avLst/>
          </a:prstGeom>
          <a:noFill/>
          <a:ln cap="flat">
            <a:noFill/>
          </a:ln>
        </p:spPr>
      </p:pic>
      <p:sp>
        <p:nvSpPr>
          <p:cNvPr id="6" name="Metin kutusu 8">
            <a:extLst>
              <a:ext uri="{FF2B5EF4-FFF2-40B4-BE49-F238E27FC236}">
                <a16:creationId xmlns:a16="http://schemas.microsoft.com/office/drawing/2014/main" id="{6B8E405D-0E20-4489-BC9F-4666A5F5D11F}"/>
              </a:ext>
            </a:extLst>
          </p:cNvPr>
          <p:cNvSpPr txBox="1"/>
          <p:nvPr/>
        </p:nvSpPr>
        <p:spPr>
          <a:xfrm>
            <a:off x="233912" y="2977670"/>
            <a:ext cx="3625705"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Kişi yüzüstü yatar ellerini ve ayaklarını yerle teması ortadan kalkacak şekilde  yukarı kaldırır. Bu harekette baş ta yerden kalkar.</a:t>
            </a:r>
          </a:p>
        </p:txBody>
      </p:sp>
    </p:spTree>
  </p:cSld>
  <p:clrMapOvr>
    <a:masterClrMapping/>
  </p:clrMapOvr>
  <p:transition>
    <p:wipe dir="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B7AF249-3359-4517-BB65-226F9FBDA6B0}"/>
              </a:ext>
            </a:extLst>
          </p:cNvPr>
          <p:cNvSpPr txBox="1">
            <a:spLocks noGrp="1"/>
          </p:cNvSpPr>
          <p:nvPr>
            <p:ph type="title"/>
          </p:nvPr>
        </p:nvSpPr>
        <p:spPr>
          <a:xfrm>
            <a:off x="467834" y="0"/>
            <a:ext cx="8229600" cy="857250"/>
          </a:xfrm>
        </p:spPr>
        <p:txBody>
          <a:bodyPr/>
          <a:lstStyle/>
          <a:p>
            <a:pPr lvl="0"/>
            <a:r>
              <a:rPr lang="tr-TR" sz="3200" u="sng">
                <a:solidFill>
                  <a:srgbClr val="002060"/>
                </a:solidFill>
              </a:rPr>
              <a:t>Yüz Üstü Gerdirme</a:t>
            </a:r>
          </a:p>
        </p:txBody>
      </p:sp>
      <p:pic>
        <p:nvPicPr>
          <p:cNvPr id="3" name="İçerik Yer Tutucusu 3">
            <a:extLst>
              <a:ext uri="{FF2B5EF4-FFF2-40B4-BE49-F238E27FC236}">
                <a16:creationId xmlns:a16="http://schemas.microsoft.com/office/drawing/2014/main" id="{D4207D38-AF7D-4DB0-B088-AD44AFDCF09D}"/>
              </a:ext>
            </a:extLst>
          </p:cNvPr>
          <p:cNvPicPr>
            <a:picLocks noGrp="1" noChangeAspect="1"/>
          </p:cNvPicPr>
          <p:nvPr>
            <p:ph idx="1"/>
          </p:nvPr>
        </p:nvPicPr>
        <p:blipFill>
          <a:blip r:embed="rId2" cstate="print"/>
          <a:stretch>
            <a:fillRect/>
          </a:stretch>
        </p:blipFill>
        <p:spPr>
          <a:xfrm>
            <a:off x="4189232" y="2246278"/>
            <a:ext cx="4954767" cy="2916085"/>
          </a:xfrm>
        </p:spPr>
      </p:pic>
      <p:pic>
        <p:nvPicPr>
          <p:cNvPr id="4" name="Resim 4">
            <a:extLst>
              <a:ext uri="{FF2B5EF4-FFF2-40B4-BE49-F238E27FC236}">
                <a16:creationId xmlns:a16="http://schemas.microsoft.com/office/drawing/2014/main" id="{E3391C39-377D-402F-B030-90DFEDB4A8EC}"/>
              </a:ext>
            </a:extLst>
          </p:cNvPr>
          <p:cNvPicPr>
            <a:picLocks noChangeAspect="1"/>
          </p:cNvPicPr>
          <p:nvPr/>
        </p:nvPicPr>
        <p:blipFill>
          <a:blip r:embed="rId3" cstate="print"/>
          <a:stretch>
            <a:fillRect/>
          </a:stretch>
        </p:blipFill>
        <p:spPr>
          <a:xfrm>
            <a:off x="0" y="2246278"/>
            <a:ext cx="4720855" cy="2897221"/>
          </a:xfrm>
          <a:prstGeom prst="rect">
            <a:avLst/>
          </a:prstGeom>
          <a:noFill/>
          <a:ln cap="flat">
            <a:noFill/>
          </a:ln>
        </p:spPr>
      </p:pic>
      <p:sp>
        <p:nvSpPr>
          <p:cNvPr id="5" name="Metin kutusu 5">
            <a:extLst>
              <a:ext uri="{FF2B5EF4-FFF2-40B4-BE49-F238E27FC236}">
                <a16:creationId xmlns:a16="http://schemas.microsoft.com/office/drawing/2014/main" id="{4083FB68-D6F2-495B-BE71-8728227FB91A}"/>
              </a:ext>
            </a:extLst>
          </p:cNvPr>
          <p:cNvSpPr txBox="1"/>
          <p:nvPr/>
        </p:nvSpPr>
        <p:spPr>
          <a:xfrm>
            <a:off x="0" y="1090101"/>
            <a:ext cx="8610950" cy="92333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Yüz üstü pozisyonunda başınızı kaldırın 5’e kadar sayın ve gevşeyin. Yüz üstü konumdayken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 ilk önce sol bacağınızı düz biçimde yukarıya doğru kaldırın, 5’e kadar sayın.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Hareketi 5 kez tekrarlayın.</a:t>
            </a:r>
          </a:p>
        </p:txBody>
      </p:sp>
    </p:spTree>
  </p:cSld>
  <p:clrMapOvr>
    <a:masterClrMapping/>
  </p:clrMapOvr>
  <p:transition>
    <p:wipe dir="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8C86699-5BDD-4BB2-9E63-4F93D2AC0255}"/>
              </a:ext>
            </a:extLst>
          </p:cNvPr>
          <p:cNvSpPr txBox="1">
            <a:spLocks noGrp="1"/>
          </p:cNvSpPr>
          <p:nvPr>
            <p:ph type="title"/>
          </p:nvPr>
        </p:nvSpPr>
        <p:spPr>
          <a:xfrm>
            <a:off x="190496" y="44951"/>
            <a:ext cx="8229600" cy="857250"/>
          </a:xfrm>
        </p:spPr>
        <p:txBody>
          <a:bodyPr/>
          <a:lstStyle/>
          <a:p>
            <a:pPr lvl="0"/>
            <a:r>
              <a:rPr lang="tr-TR" sz="2800" u="sng">
                <a:solidFill>
                  <a:srgbClr val="002060"/>
                </a:solidFill>
              </a:rPr>
              <a:t>Yüz Üstü Yastıkla Gerdirme</a:t>
            </a:r>
          </a:p>
        </p:txBody>
      </p:sp>
      <p:pic>
        <p:nvPicPr>
          <p:cNvPr id="3" name="İçerik Yer Tutucusu 3">
            <a:extLst>
              <a:ext uri="{FF2B5EF4-FFF2-40B4-BE49-F238E27FC236}">
                <a16:creationId xmlns:a16="http://schemas.microsoft.com/office/drawing/2014/main" id="{F8B613D6-F9F8-4783-A681-03AB5CBE714F}"/>
              </a:ext>
            </a:extLst>
          </p:cNvPr>
          <p:cNvPicPr>
            <a:picLocks noGrp="1" noChangeAspect="1"/>
          </p:cNvPicPr>
          <p:nvPr>
            <p:ph idx="1"/>
          </p:nvPr>
        </p:nvPicPr>
        <p:blipFill>
          <a:blip r:embed="rId2" cstate="print"/>
          <a:stretch>
            <a:fillRect/>
          </a:stretch>
        </p:blipFill>
        <p:spPr>
          <a:xfrm>
            <a:off x="190496" y="902201"/>
            <a:ext cx="6030083" cy="3394079"/>
          </a:xfrm>
        </p:spPr>
      </p:pic>
      <p:sp>
        <p:nvSpPr>
          <p:cNvPr id="4" name="Metin kutusu 4">
            <a:extLst>
              <a:ext uri="{FF2B5EF4-FFF2-40B4-BE49-F238E27FC236}">
                <a16:creationId xmlns:a16="http://schemas.microsoft.com/office/drawing/2014/main" id="{B96242FE-4FBC-4749-BAE5-0311FADDBDAE}"/>
              </a:ext>
            </a:extLst>
          </p:cNvPr>
          <p:cNvSpPr txBox="1"/>
          <p:nvPr/>
        </p:nvSpPr>
        <p:spPr>
          <a:xfrm>
            <a:off x="6575459" y="902201"/>
            <a:ext cx="2298188" cy="313931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Düz bir zeminde yüz üstü yatın. Karnınızın altına ince bir yastık koyun. Kollarınız düz olarak yarıda kalsın.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Omuzlarınız ve göğsünüz yerden kalkacak şekilde doğrulup, 5’e kadar sayın. Hareketi 5 kez tekrarlayın.</a:t>
            </a:r>
          </a:p>
        </p:txBody>
      </p:sp>
    </p:spTree>
  </p:cSld>
  <p:clrMapOvr>
    <a:masterClrMapping/>
  </p:clrMapOvr>
  <p:transition>
    <p:wipe dir="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FEB86A5-E3B1-4B82-906B-B15FE47C1836}"/>
              </a:ext>
            </a:extLst>
          </p:cNvPr>
          <p:cNvSpPr txBox="1">
            <a:spLocks noGrp="1"/>
          </p:cNvSpPr>
          <p:nvPr>
            <p:ph type="title"/>
          </p:nvPr>
        </p:nvSpPr>
        <p:spPr>
          <a:xfrm>
            <a:off x="457200" y="205977"/>
            <a:ext cx="8229600" cy="857250"/>
          </a:xfrm>
        </p:spPr>
        <p:txBody>
          <a:bodyPr/>
          <a:lstStyle/>
          <a:p>
            <a:pPr lvl="0"/>
            <a:r>
              <a:rPr lang="tr-TR" sz="2800" u="sng">
                <a:solidFill>
                  <a:srgbClr val="002060"/>
                </a:solidFill>
              </a:rPr>
              <a:t>Lomber Bölge Germe Egzersizi</a:t>
            </a:r>
          </a:p>
        </p:txBody>
      </p:sp>
      <p:pic>
        <p:nvPicPr>
          <p:cNvPr id="3" name="İçerik Yer Tutucusu 3">
            <a:extLst>
              <a:ext uri="{FF2B5EF4-FFF2-40B4-BE49-F238E27FC236}">
                <a16:creationId xmlns:a16="http://schemas.microsoft.com/office/drawing/2014/main" id="{31468C11-2459-4F92-A25C-1B94526FE470}"/>
              </a:ext>
            </a:extLst>
          </p:cNvPr>
          <p:cNvPicPr>
            <a:picLocks noGrp="1" noChangeAspect="1"/>
          </p:cNvPicPr>
          <p:nvPr>
            <p:ph idx="1"/>
          </p:nvPr>
        </p:nvPicPr>
        <p:blipFill>
          <a:blip r:embed="rId2" cstate="print"/>
          <a:stretch>
            <a:fillRect/>
          </a:stretch>
        </p:blipFill>
        <p:spPr>
          <a:xfrm>
            <a:off x="0" y="1063227"/>
            <a:ext cx="6403918" cy="3394079"/>
          </a:xfrm>
        </p:spPr>
      </p:pic>
      <p:sp>
        <p:nvSpPr>
          <p:cNvPr id="4" name="Metin kutusu 4">
            <a:extLst>
              <a:ext uri="{FF2B5EF4-FFF2-40B4-BE49-F238E27FC236}">
                <a16:creationId xmlns:a16="http://schemas.microsoft.com/office/drawing/2014/main" id="{3292A6B1-5A40-4316-A6B5-F81554031A6A}"/>
              </a:ext>
            </a:extLst>
          </p:cNvPr>
          <p:cNvSpPr txBox="1"/>
          <p:nvPr/>
        </p:nvSpPr>
        <p:spPr>
          <a:xfrm>
            <a:off x="6585737" y="1063227"/>
            <a:ext cx="2184812" cy="286231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Sırtüstü pozisyonda yatın. Ellerinizle dizlerinizin altından tutarak dizlerinizi karnınıza doğru çekin.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Bel bölgenizi gerdirerek bu pozisyonda 30 saniye bekleyip gevşeyin</a:t>
            </a:r>
          </a:p>
        </p:txBody>
      </p:sp>
    </p:spTree>
  </p:cSld>
  <p:clrMapOvr>
    <a:masterClrMapping/>
  </p:clrMapOvr>
  <p:transition>
    <p:wipe dir="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20A4AED-36D9-4688-9829-AA4FD45466F9}"/>
              </a:ext>
            </a:extLst>
          </p:cNvPr>
          <p:cNvSpPr txBox="1">
            <a:spLocks noGrp="1"/>
          </p:cNvSpPr>
          <p:nvPr>
            <p:ph type="title"/>
          </p:nvPr>
        </p:nvSpPr>
        <p:spPr>
          <a:xfrm>
            <a:off x="5076056" y="987574"/>
            <a:ext cx="3672408" cy="3688192"/>
          </a:xfrm>
        </p:spPr>
        <p:txBody>
          <a:bodyPr>
            <a:normAutofit fontScale="90000"/>
          </a:bodyPr>
          <a:lstStyle/>
          <a:p>
            <a:pPr lvl="0"/>
            <a:r>
              <a:rPr lang="tr-TR" sz="2000" dirty="0"/>
              <a:t>Yatarak tek bacak çekme hareketi için sırt üstü uzanarak rahat bir pozisyon alın. Bel boşluğu bırakmamaya özen gösterin.</a:t>
            </a:r>
            <a:br>
              <a:rPr lang="tr-TR" sz="2000" dirty="0"/>
            </a:br>
            <a:r>
              <a:rPr lang="tr-TR" sz="2000" b="1" dirty="0"/>
              <a:t>Hareket:</a:t>
            </a:r>
            <a:r>
              <a:rPr lang="tr-TR" sz="2000" dirty="0"/>
              <a:t> Bir dizinizi göğsünüze gelecek şekilde kendinize doğru çekin. 20'ye kadar sayarak dizinizi tutun. Daha sonra diğer bacağa geçerek aynı işlemleri tekrarlayın. Bu hareket sırt ve bel kaslarını esnetir. Her bacak için 5 kez hareketi tekrarlayabilir ve zamanla tekrar sayısını artırabilirsiniz.</a:t>
            </a:r>
            <a:r>
              <a:rPr lang="tr-TR" sz="1600" dirty="0"/>
              <a:t/>
            </a:r>
            <a:br>
              <a:rPr lang="tr-TR" sz="1600" dirty="0"/>
            </a:br>
            <a:endParaRPr lang="tr-TR" sz="1600" dirty="0"/>
          </a:p>
        </p:txBody>
      </p:sp>
      <p:pic>
        <p:nvPicPr>
          <p:cNvPr id="3" name="İçerik Yer Tutucusu 7">
            <a:extLst>
              <a:ext uri="{FF2B5EF4-FFF2-40B4-BE49-F238E27FC236}">
                <a16:creationId xmlns:a16="http://schemas.microsoft.com/office/drawing/2014/main" id="{1168D106-BDFF-4602-B85E-483DF992263C}"/>
              </a:ext>
            </a:extLst>
          </p:cNvPr>
          <p:cNvPicPr>
            <a:picLocks noGrp="1" noChangeAspect="1"/>
          </p:cNvPicPr>
          <p:nvPr>
            <p:ph idx="1"/>
          </p:nvPr>
        </p:nvPicPr>
        <p:blipFill>
          <a:blip r:embed="rId2" cstate="print"/>
          <a:stretch>
            <a:fillRect/>
          </a:stretch>
        </p:blipFill>
        <p:spPr>
          <a:xfrm>
            <a:off x="683568" y="0"/>
            <a:ext cx="3780888" cy="2835664"/>
          </a:xfrm>
        </p:spPr>
      </p:pic>
      <p:sp>
        <p:nvSpPr>
          <p:cNvPr id="4" name="Metin kutusu 9">
            <a:extLst>
              <a:ext uri="{FF2B5EF4-FFF2-40B4-BE49-F238E27FC236}">
                <a16:creationId xmlns:a16="http://schemas.microsoft.com/office/drawing/2014/main" id="{E907172B-D977-423F-8FE8-DF15048A9825}"/>
              </a:ext>
            </a:extLst>
          </p:cNvPr>
          <p:cNvSpPr txBox="1"/>
          <p:nvPr/>
        </p:nvSpPr>
        <p:spPr>
          <a:xfrm>
            <a:off x="5436096" y="339502"/>
            <a:ext cx="2982291" cy="46166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400" b="0" i="0" u="sng" strike="noStrike" kern="1200" cap="none" spc="0" baseline="0" dirty="0">
                <a:solidFill>
                  <a:schemeClr val="tx2"/>
                </a:solidFill>
                <a:uFillTx/>
                <a:latin typeface="Calibri"/>
                <a:ea typeface=""/>
                <a:cs typeface=""/>
              </a:rPr>
              <a:t>DİZ GÖĞÜS EGZERSİZİ</a:t>
            </a:r>
            <a:r>
              <a:rPr lang="tr-TR" sz="2400" b="0" i="0" u="none" strike="noStrike" kern="1200" cap="none" spc="0" baseline="0" dirty="0">
                <a:solidFill>
                  <a:schemeClr val="tx2"/>
                </a:solidFill>
                <a:uFillTx/>
                <a:latin typeface="Calibri"/>
                <a:ea typeface=""/>
                <a:cs typeface=""/>
              </a:rPr>
              <a:t>:</a:t>
            </a:r>
          </a:p>
        </p:txBody>
      </p:sp>
      <p:pic>
        <p:nvPicPr>
          <p:cNvPr id="5" name="Resim 10">
            <a:extLst>
              <a:ext uri="{FF2B5EF4-FFF2-40B4-BE49-F238E27FC236}">
                <a16:creationId xmlns:a16="http://schemas.microsoft.com/office/drawing/2014/main" id="{2E16D371-4658-407B-890A-CD0ECC7A01C2}"/>
              </a:ext>
            </a:extLst>
          </p:cNvPr>
          <p:cNvPicPr>
            <a:picLocks noChangeAspect="1"/>
          </p:cNvPicPr>
          <p:nvPr/>
        </p:nvPicPr>
        <p:blipFill>
          <a:blip r:embed="rId3" cstate="print"/>
          <a:stretch>
            <a:fillRect/>
          </a:stretch>
        </p:blipFill>
        <p:spPr>
          <a:xfrm>
            <a:off x="683568" y="2930387"/>
            <a:ext cx="3931920" cy="2213113"/>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339502"/>
            <a:ext cx="4320480" cy="4464496"/>
          </a:xfrm>
        </p:spPr>
        <p:txBody>
          <a:bodyPr>
            <a:normAutofit lnSpcReduction="10000"/>
          </a:bodyPr>
          <a:lstStyle/>
          <a:p>
            <a:r>
              <a:rPr lang="tr-TR" dirty="0" smtClean="0"/>
              <a:t>Hasta sırtüstü pozisyondayken, egzersiz yaptırmayacağımız bacağını hareket ettirmeksizin, uygulanacak bacağı karnına doğru çekmesini söyleriz.</a:t>
            </a:r>
            <a:endParaRPr lang="tr-TR" dirty="0"/>
          </a:p>
        </p:txBody>
      </p:sp>
      <p:pic>
        <p:nvPicPr>
          <p:cNvPr id="33796" name="Picture 4" descr="hip flexion ile ilgili görsel sonucu"/>
          <p:cNvPicPr>
            <a:picLocks noChangeAspect="1" noChangeArrowheads="1"/>
          </p:cNvPicPr>
          <p:nvPr/>
        </p:nvPicPr>
        <p:blipFill>
          <a:blip r:embed="rId2" cstate="print"/>
          <a:srcRect t="10576" r="65350" b="5950"/>
          <a:stretch>
            <a:fillRect/>
          </a:stretch>
        </p:blipFill>
        <p:spPr bwMode="auto">
          <a:xfrm rot="16200000">
            <a:off x="5292080" y="-884634"/>
            <a:ext cx="2304256" cy="4320480"/>
          </a:xfrm>
          <a:prstGeom prst="rect">
            <a:avLst/>
          </a:prstGeom>
          <a:noFill/>
        </p:spPr>
      </p:pic>
      <p:pic>
        <p:nvPicPr>
          <p:cNvPr id="33800" name="Picture 8" descr="hip flexion ile ilgili görsel sonucu"/>
          <p:cNvPicPr>
            <a:picLocks noChangeAspect="1" noChangeArrowheads="1"/>
          </p:cNvPicPr>
          <p:nvPr/>
        </p:nvPicPr>
        <p:blipFill>
          <a:blip r:embed="rId3" cstate="print"/>
          <a:srcRect/>
          <a:stretch>
            <a:fillRect/>
          </a:stretch>
        </p:blipFill>
        <p:spPr bwMode="auto">
          <a:xfrm>
            <a:off x="4310666" y="2283718"/>
            <a:ext cx="4581814" cy="2592288"/>
          </a:xfrm>
          <a:prstGeom prst="rect">
            <a:avLst/>
          </a:prstGeom>
          <a:noFill/>
        </p:spPr>
      </p:pic>
      <p:sp>
        <p:nvSpPr>
          <p:cNvPr id="8" name="7 Dikdörtgen"/>
          <p:cNvSpPr/>
          <p:nvPr/>
        </p:nvSpPr>
        <p:spPr>
          <a:xfrm>
            <a:off x="6732240" y="0"/>
            <a:ext cx="1656184" cy="1131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wipe dir="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12C2316-D628-4C86-96A9-6520A093BBB2}"/>
              </a:ext>
            </a:extLst>
          </p:cNvPr>
          <p:cNvSpPr txBox="1">
            <a:spLocks noGrp="1"/>
          </p:cNvSpPr>
          <p:nvPr>
            <p:ph type="title"/>
          </p:nvPr>
        </p:nvSpPr>
        <p:spPr>
          <a:xfrm>
            <a:off x="2866488" y="0"/>
            <a:ext cx="5840858" cy="513709"/>
          </a:xfrm>
        </p:spPr>
        <p:txBody>
          <a:bodyPr>
            <a:normAutofit fontScale="90000"/>
          </a:bodyPr>
          <a:lstStyle/>
          <a:p>
            <a:pPr lvl="0"/>
            <a:r>
              <a:rPr lang="tr-TR" sz="2900" u="sng">
                <a:solidFill>
                  <a:srgbClr val="002060"/>
                </a:solidFill>
              </a:rPr>
              <a:t>Boyun Sırt Germe Egzersizi</a:t>
            </a:r>
          </a:p>
        </p:txBody>
      </p:sp>
      <p:pic>
        <p:nvPicPr>
          <p:cNvPr id="3" name="İçerik Yer Tutucusu 3">
            <a:extLst>
              <a:ext uri="{FF2B5EF4-FFF2-40B4-BE49-F238E27FC236}">
                <a16:creationId xmlns:a16="http://schemas.microsoft.com/office/drawing/2014/main" id="{83F73582-7D9B-43A5-A162-F12E6146117F}"/>
              </a:ext>
            </a:extLst>
          </p:cNvPr>
          <p:cNvPicPr>
            <a:picLocks noGrp="1" noChangeAspect="1"/>
          </p:cNvPicPr>
          <p:nvPr>
            <p:ph idx="1"/>
          </p:nvPr>
        </p:nvPicPr>
        <p:blipFill>
          <a:blip r:embed="rId2" cstate="print"/>
          <a:stretch>
            <a:fillRect/>
          </a:stretch>
        </p:blipFill>
        <p:spPr>
          <a:xfrm>
            <a:off x="0" y="0"/>
            <a:ext cx="2969230" cy="5278630"/>
          </a:xfrm>
        </p:spPr>
      </p:pic>
      <p:sp>
        <p:nvSpPr>
          <p:cNvPr id="4" name="Metin kutusu 4">
            <a:extLst>
              <a:ext uri="{FF2B5EF4-FFF2-40B4-BE49-F238E27FC236}">
                <a16:creationId xmlns:a16="http://schemas.microsoft.com/office/drawing/2014/main" id="{66F4A0DC-F74A-4EB0-94BF-6413D77370F1}"/>
              </a:ext>
            </a:extLst>
          </p:cNvPr>
          <p:cNvSpPr txBox="1"/>
          <p:nvPr/>
        </p:nvSpPr>
        <p:spPr>
          <a:xfrm>
            <a:off x="3154167" y="513709"/>
            <a:ext cx="5770257" cy="1754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Gevşeme egzersizinden sonra egzersizlere ayakta yapılan hareketlerle devam edilir.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 Eller belde sırtınızda gerginlik hissedene kadar belinizi arkaya doğru bükün,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bu pozisyonda 5’e kadar sayın, başlangıç pozisyonuna geri dönün.</a:t>
            </a:r>
          </a:p>
        </p:txBody>
      </p:sp>
      <p:pic>
        <p:nvPicPr>
          <p:cNvPr id="5" name="Resim 5">
            <a:extLst>
              <a:ext uri="{FF2B5EF4-FFF2-40B4-BE49-F238E27FC236}">
                <a16:creationId xmlns:a16="http://schemas.microsoft.com/office/drawing/2014/main" id="{05E78AEC-B9D7-4211-ADA5-B6A217149553}"/>
              </a:ext>
            </a:extLst>
          </p:cNvPr>
          <p:cNvPicPr>
            <a:picLocks noChangeAspect="1"/>
          </p:cNvPicPr>
          <p:nvPr/>
        </p:nvPicPr>
        <p:blipFill>
          <a:blip r:embed="rId3" cstate="print"/>
          <a:stretch>
            <a:fillRect/>
          </a:stretch>
        </p:blipFill>
        <p:spPr>
          <a:xfrm>
            <a:off x="3184141" y="2268032"/>
            <a:ext cx="5523204" cy="2677911"/>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8E84C00-1B9B-4803-9F3A-36A3C6D61B07}"/>
              </a:ext>
            </a:extLst>
          </p:cNvPr>
          <p:cNvSpPr txBox="1">
            <a:spLocks noGrp="1"/>
          </p:cNvSpPr>
          <p:nvPr>
            <p:ph type="title"/>
          </p:nvPr>
        </p:nvSpPr>
        <p:spPr>
          <a:xfrm>
            <a:off x="4032604" y="-784884"/>
            <a:ext cx="2902451" cy="5606296"/>
          </a:xfrm>
        </p:spPr>
        <p:txBody>
          <a:bodyPr/>
          <a:lstStyle/>
          <a:p>
            <a:pPr lvl="0"/>
            <a:r>
              <a:rPr lang="tr-TR" sz="1800"/>
              <a:t>Ellerinizi açın, sağ ve solda uyluk bölgesine koyun, vücudunuzu öne doğru eğerek 5’e kadar sayın. Bu hareket sırasında sırt kaslarınızı mümkün olduğunca germeye özen gösterin</a:t>
            </a:r>
          </a:p>
        </p:txBody>
      </p:sp>
      <p:pic>
        <p:nvPicPr>
          <p:cNvPr id="3" name="İçerik Yer Tutucusu 3">
            <a:extLst>
              <a:ext uri="{FF2B5EF4-FFF2-40B4-BE49-F238E27FC236}">
                <a16:creationId xmlns:a16="http://schemas.microsoft.com/office/drawing/2014/main" id="{0D143449-1900-472B-AA7E-A4AA66CE325B}"/>
              </a:ext>
            </a:extLst>
          </p:cNvPr>
          <p:cNvPicPr>
            <a:picLocks noGrp="1" noChangeAspect="1"/>
          </p:cNvPicPr>
          <p:nvPr>
            <p:ph idx="1"/>
          </p:nvPr>
        </p:nvPicPr>
        <p:blipFill>
          <a:blip r:embed="rId2" cstate="print"/>
          <a:stretch>
            <a:fillRect/>
          </a:stretch>
        </p:blipFill>
        <p:spPr>
          <a:xfrm>
            <a:off x="6800749" y="1675610"/>
            <a:ext cx="2239767" cy="3467889"/>
          </a:xfrm>
        </p:spPr>
      </p:pic>
      <p:sp>
        <p:nvSpPr>
          <p:cNvPr id="4" name="Metin kutusu 4">
            <a:extLst>
              <a:ext uri="{FF2B5EF4-FFF2-40B4-BE49-F238E27FC236}">
                <a16:creationId xmlns:a16="http://schemas.microsoft.com/office/drawing/2014/main" id="{174CEC46-D2FB-4C0C-BAE6-64D52EEB8ED3}"/>
              </a:ext>
            </a:extLst>
          </p:cNvPr>
          <p:cNvSpPr txBox="1"/>
          <p:nvPr/>
        </p:nvSpPr>
        <p:spPr>
          <a:xfrm>
            <a:off x="4613093" y="507674"/>
            <a:ext cx="2187647"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sng" strike="noStrike" kern="1200" cap="none" spc="0" baseline="0">
                <a:solidFill>
                  <a:srgbClr val="002060"/>
                </a:solidFill>
                <a:uFillTx/>
                <a:latin typeface="Calibri"/>
                <a:ea typeface=""/>
                <a:cs typeface=""/>
              </a:rPr>
              <a:t>Yarı Eğilme Pozisyonu</a:t>
            </a:r>
          </a:p>
        </p:txBody>
      </p:sp>
      <p:pic>
        <p:nvPicPr>
          <p:cNvPr id="5" name="Resim 5">
            <a:extLst>
              <a:ext uri="{FF2B5EF4-FFF2-40B4-BE49-F238E27FC236}">
                <a16:creationId xmlns:a16="http://schemas.microsoft.com/office/drawing/2014/main" id="{5B73760C-E614-4C16-84E8-C43CD9036112}"/>
              </a:ext>
            </a:extLst>
          </p:cNvPr>
          <p:cNvPicPr>
            <a:picLocks noChangeAspect="1"/>
          </p:cNvPicPr>
          <p:nvPr/>
        </p:nvPicPr>
        <p:blipFill>
          <a:blip r:embed="rId3" cstate="print"/>
          <a:stretch>
            <a:fillRect/>
          </a:stretch>
        </p:blipFill>
        <p:spPr>
          <a:xfrm>
            <a:off x="0" y="239892"/>
            <a:ext cx="4124328" cy="4581528"/>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A4AD68C-0C26-4C1C-980A-680A42584F4D}"/>
              </a:ext>
            </a:extLst>
          </p:cNvPr>
          <p:cNvSpPr txBox="1">
            <a:spLocks noGrp="1"/>
          </p:cNvSpPr>
          <p:nvPr>
            <p:ph type="title"/>
          </p:nvPr>
        </p:nvSpPr>
        <p:spPr>
          <a:xfrm>
            <a:off x="457200" y="205977"/>
            <a:ext cx="8229600" cy="857250"/>
          </a:xfrm>
        </p:spPr>
        <p:txBody>
          <a:bodyPr/>
          <a:lstStyle/>
          <a:p>
            <a:pPr lvl="0"/>
            <a:r>
              <a:rPr lang="tr-TR" u="sng">
                <a:solidFill>
                  <a:srgbClr val="002060"/>
                </a:solidFill>
              </a:rPr>
              <a:t>Sırt Kası Gerdirme Egzersizi:</a:t>
            </a:r>
          </a:p>
        </p:txBody>
      </p:sp>
      <p:pic>
        <p:nvPicPr>
          <p:cNvPr id="3" name="İçerik Yer Tutucusu 3">
            <a:extLst>
              <a:ext uri="{FF2B5EF4-FFF2-40B4-BE49-F238E27FC236}">
                <a16:creationId xmlns:a16="http://schemas.microsoft.com/office/drawing/2014/main" id="{8B86DD95-D121-454C-8381-B78A14F684CC}"/>
              </a:ext>
            </a:extLst>
          </p:cNvPr>
          <p:cNvPicPr>
            <a:picLocks noGrp="1" noChangeAspect="1"/>
          </p:cNvPicPr>
          <p:nvPr>
            <p:ph idx="1"/>
          </p:nvPr>
        </p:nvPicPr>
        <p:blipFill>
          <a:blip r:embed="rId2" cstate="print"/>
          <a:stretch>
            <a:fillRect/>
          </a:stretch>
        </p:blipFill>
        <p:spPr>
          <a:xfrm>
            <a:off x="198388" y="1200150"/>
            <a:ext cx="4760860" cy="3394079"/>
          </a:xfrm>
        </p:spPr>
      </p:pic>
      <p:sp>
        <p:nvSpPr>
          <p:cNvPr id="4" name="Metin kutusu 4">
            <a:extLst>
              <a:ext uri="{FF2B5EF4-FFF2-40B4-BE49-F238E27FC236}">
                <a16:creationId xmlns:a16="http://schemas.microsoft.com/office/drawing/2014/main" id="{8F72C9B8-6708-4A0B-83DA-12F20B7E94AD}"/>
              </a:ext>
            </a:extLst>
          </p:cNvPr>
          <p:cNvSpPr txBox="1"/>
          <p:nvPr/>
        </p:nvSpPr>
        <p:spPr>
          <a:xfrm>
            <a:off x="5150632" y="1200150"/>
            <a:ext cx="3993367" cy="20313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İlgili kaslar: Trapez (sırt) kasları. Bacaklarınızı birleştirerek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ayakta pozisyon alın.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 Kalçalarınızı yavaşça geriye doğru itin ve ellerinizin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 yardımıyla başınızı öne doğru bükün.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Göğsünüze çenenizle dokunmaya çalışın.</a:t>
            </a:r>
          </a:p>
        </p:txBody>
      </p:sp>
    </p:spTree>
  </p:cSld>
  <p:clrMapOvr>
    <a:masterClrMapping/>
  </p:clrMapOvr>
  <p:transition>
    <p:wipe dir="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6544971-0E71-4AF7-89C6-DA3788A938FA}"/>
              </a:ext>
            </a:extLst>
          </p:cNvPr>
          <p:cNvSpPr txBox="1">
            <a:spLocks noGrp="1"/>
          </p:cNvSpPr>
          <p:nvPr>
            <p:ph type="title"/>
          </p:nvPr>
        </p:nvSpPr>
        <p:spPr>
          <a:xfrm>
            <a:off x="457200" y="205977"/>
            <a:ext cx="8229600" cy="857250"/>
          </a:xfrm>
        </p:spPr>
        <p:txBody>
          <a:bodyPr/>
          <a:lstStyle/>
          <a:p>
            <a:pPr lvl="0"/>
            <a:r>
              <a:rPr lang="tr-TR" sz="1800">
                <a:solidFill>
                  <a:srgbClr val="002060"/>
                </a:solidFill>
              </a:rPr>
              <a:t>Yan Gerdirme Egzersizi</a:t>
            </a:r>
          </a:p>
        </p:txBody>
      </p:sp>
      <p:pic>
        <p:nvPicPr>
          <p:cNvPr id="3" name="İçerik Yer Tutucusu 3">
            <a:extLst>
              <a:ext uri="{FF2B5EF4-FFF2-40B4-BE49-F238E27FC236}">
                <a16:creationId xmlns:a16="http://schemas.microsoft.com/office/drawing/2014/main" id="{8A5833C5-973B-4686-A94B-55B10D6D7E77}"/>
              </a:ext>
            </a:extLst>
          </p:cNvPr>
          <p:cNvPicPr>
            <a:picLocks noGrp="1" noChangeAspect="1"/>
          </p:cNvPicPr>
          <p:nvPr>
            <p:ph idx="1"/>
          </p:nvPr>
        </p:nvPicPr>
        <p:blipFill>
          <a:blip r:embed="rId2" cstate="print"/>
          <a:stretch>
            <a:fillRect/>
          </a:stretch>
        </p:blipFill>
        <p:spPr>
          <a:xfrm>
            <a:off x="237213" y="205977"/>
            <a:ext cx="2670368" cy="4747327"/>
          </a:xfrm>
        </p:spPr>
      </p:pic>
      <p:graphicFrame>
        <p:nvGraphicFramePr>
          <p:cNvPr id="4" name="Tablo 5">
            <a:extLst>
              <a:ext uri="{FF2B5EF4-FFF2-40B4-BE49-F238E27FC236}">
                <a16:creationId xmlns:a16="http://schemas.microsoft.com/office/drawing/2014/main" id="{646F9221-FE2E-42E8-9E2D-0EE18BF90592}"/>
              </a:ext>
            </a:extLst>
          </p:cNvPr>
          <p:cNvGraphicFramePr>
            <a:graphicFrameLocks noGrp="1"/>
          </p:cNvGraphicFramePr>
          <p:nvPr/>
        </p:nvGraphicFramePr>
        <p:xfrm>
          <a:off x="3375123" y="754370"/>
          <a:ext cx="4448171" cy="1737360"/>
        </p:xfrm>
        <a:graphic>
          <a:graphicData uri="http://schemas.openxmlformats.org/drawingml/2006/table">
            <a:tbl>
              <a:tblPr>
                <a:effectLst/>
              </a:tblPr>
              <a:tblGrid>
                <a:gridCol w="4448171">
                  <a:extLst>
                    <a:ext uri="{9D8B030D-6E8A-4147-A177-3AD203B41FA5}">
                      <a16:colId xmlns:a16="http://schemas.microsoft.com/office/drawing/2014/main" val="526757556"/>
                    </a:ext>
                  </a:extLst>
                </a:gridCol>
              </a:tblGrid>
              <a:tr h="0">
                <a:tc>
                  <a:txBody>
                    <a:bodyPr/>
                    <a:lstStyle/>
                    <a:p>
                      <a:pPr lvl="0" algn="l"/>
                      <a:r>
                        <a:rPr lang="tr-TR">
                          <a:solidFill>
                            <a:srgbClr val="000000"/>
                          </a:solidFill>
                        </a:rPr>
                        <a:t>Sol elinizi havaya doğru kaldırın. Sol elinizi uyluk bölgesine yakın tutun ve sol tarafa doğru yavaşça vücudunuzu eğerek 5’e kadar sayın. Hareketin devamında gerdirmeyi yavaş yavaş artırın. Daha sonra sal elinizi kaydırarak sağa doğru gerdirme yapın</a:t>
                      </a:r>
                    </a:p>
                  </a:txBody>
                  <a:tcPr anchor="ctr">
                    <a:lnB w="9528" cap="flat" cmpd="sng" algn="ctr">
                      <a:solidFill>
                        <a:srgbClr val="ECECEC"/>
                      </a:solidFill>
                      <a:prstDash val="solid"/>
                      <a:round/>
                      <a:headEnd type="none" w="med" len="med"/>
                      <a:tailEnd type="none" w="med" len="med"/>
                    </a:lnB>
                    <a:solidFill>
                      <a:srgbClr val="FFFFFF"/>
                    </a:solidFill>
                  </a:tcPr>
                </a:tc>
                <a:extLst>
                  <a:ext uri="{0D108BD9-81ED-4DB2-BD59-A6C34878D82A}">
                    <a16:rowId xmlns:a16="http://schemas.microsoft.com/office/drawing/2014/main" val="4167450950"/>
                  </a:ext>
                </a:extLst>
              </a:tr>
            </a:tbl>
          </a:graphicData>
        </a:graphic>
      </p:graphicFrame>
      <p:pic>
        <p:nvPicPr>
          <p:cNvPr id="5" name="Resim 6">
            <a:extLst>
              <a:ext uri="{FF2B5EF4-FFF2-40B4-BE49-F238E27FC236}">
                <a16:creationId xmlns:a16="http://schemas.microsoft.com/office/drawing/2014/main" id="{2486A919-A4CC-4C19-BDE6-B71EA3ADC46F}"/>
              </a:ext>
            </a:extLst>
          </p:cNvPr>
          <p:cNvPicPr>
            <a:picLocks noChangeAspect="1"/>
          </p:cNvPicPr>
          <p:nvPr/>
        </p:nvPicPr>
        <p:blipFill>
          <a:blip r:embed="rId3" cstate="print"/>
          <a:stretch>
            <a:fillRect/>
          </a:stretch>
        </p:blipFill>
        <p:spPr>
          <a:xfrm>
            <a:off x="6346484" y="2668767"/>
            <a:ext cx="2171087" cy="2474732"/>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png;base64,iVBORw0KGgoAAAANSUhEUgAAAu4AAAGlCAYAAAClanP4AAAgAElEQVR4XuxdB3gURft/LwlJgARIQpcioiIgKhYUBBRpAooo9t4rdv2sf3vD3gtYUOwiFkRQUQEBaTYUC0VUUHpCAiE9939+797e7d7t3e3uze7tXWae53s+yc3OvG1mfvPOO+/4/pj/lJ+SXCauPpzWlLdmKjJyWhD5Mvi/HxtTQpR06sKE4xMjLLvNeE0cxtKwy52+NTGtiNGXZ1sRJSRDwxLVuA3pJbFrG9TKT4RLID0NID25IiLbjNn+ULjFyQYTkYDUYyLSs/qtTwJ3CyITaJt2m5LA3YK+0r2qXSMykouXgLtIvtLdBtKSv/Q1gLTkLCGmEvo4La0/NZmSenRTbxK4m5W2QLtMpCkJ3M0qrAHUS8SQwsXjFeAukqcGYALpx2L6GkBacpYQUwl9nH6mn9IcSV26qT4J3M1IW6BNJtqUBO5mFNYA6iRqSF4E7qJ5agBmkH4spqcRpCVXCTOVcAPpZ/4py5HUpZuqk8A9nrQF22OizXkfuCfKYUgh4lqKp+QU+90JwSTb4+4ETymmVkluehpBWnKVMFMJNyCHi6ckIPXppjokcI8lbcG2KKI5CdzdHB4e7EuEERmxlUzg7hRPHlSfJCmaBNLXCNKOMyEMCWlEDifPSEDq001VSODuwjoi0qQlcHdzeHisL5GG5JVQGSd58pj6JDkuTLYeEnJamrYQpoQ04iFNS1ISSCskhWdDAhK4GwlN4LwisCmmVAJ3G1aeDp+INiQvAHeneUoHvac1D+lrAGnJmTCmhDWU1qMjtZiTOnVTXxK4h0tboP0JbCpIpbeBu1iOxbbm5rAS2JdbQnA7VMYtvgSqQjYlUgLpaQDpyVUiedodXGBFmqNsK0EJpK3lJygXZz6XwF0rV0G2J6gZQ41L4O7MQBDWqpPKF0akQUNuAvdUlZGT8m8wbXtL+T7R5Hh7grZnZUJlJLQxe/zIrxyQgNSrA0KN2qQE7hCNQJsT2JQE7m6OhET7clrxidIX73s3gHuqyyieDOXvMSTgPeULB+1a7tMBwAtXmfAG5YjzjASkbt1UhQTuAu1NYFNRbcDb64FYCYhtzcFhlTKExpCB08A9HWTkoAmld9PeUr6jgD1dwLtwlQlvML2HTMpxJ/XrpsoaLnAXbGeCm0tB4C5eAuJbdGBopQSRJvh2Erini4xMiFFWCZeAt5TvGmhXxeBtT4uxuQpXmfAG5TDznASkjt1UScME7oJtTHBzMfXv3XVAvBTEtyh4aHmeQAv8OgXc00lGFsQpq0IC3lK+66A9FcG7cJUJb1AOLU9KQOrZTbVI4J6gtN02VwncE1SYqM/dVrwouqO14wRwTzcZOa2DtGrfW8pPGmhPJfAuXGXCG0yrEZJezEhdu6nPhgfcBdqXwKZM61wCd9Oicq5iMhTvHDdKy6KBezrKyGkdpE373lN+0oF71DHmEaULV5nwBj0iKEmGsQSkvt20jIYF3AXalsCmLOnbm8DdGWk406olcTecOUokcPes4gToXjZhQgLeMgBPgPYGBdy9pX8TBiurJCwBqfOERWihAQncLQhLrZpME5XA3YbCRH6STOWL5CO8LQncnZRuA2rbWwPEM6BdtQAvTuBCVSa0sQY0blKdVal3NzXoMeDuo4yc5kS+DJbBY2NKohzh2xCRILsS1IwNBpRPvDfvOycR51q2LX6v3bdLgJGwTyMMy6b0bX4mjhHZUvIk4D3lM0VeIst7E7gg+XhJyMkbAQ2zZ6l7t/XuIeDehnmPAO4i0KpAuxLYlG1de2fud1YazrZuQ/yeI8gGD7E+CRqWTUZtfiaYC9lcUiTgXeV7Crx7Z/JWrESI2oQ0khSrlZ3alYDUuV3JifjOA8DdRxNXH05ryls7A9wF2pfAphLSnTfmfmel4WzrNsTvOYJs8GDmE78NRm18YoYUWSeVJOBtIwhSl0wyvTFxh4wqYVkk3EAqGbikVcwuT8pRgAQsAHfnBmlc4G7X6y6QZIFNJay25M//zkrD2dZtit+TRNnkJepnGibNGFmDkIloGadje943hAgK3SbZzHhy2zRsy8D2h25z2ID7kzpKZ+VHAe7uKt0UcLcK3gWzILi5hG0qeeuAs5JwtnWbYvckUTZ5MQPajeqoBtcgZCFatuneXmoYRVQqnSY/eZN1dMOzzLPlD9Ld6D3Mn9SVh5UjhLQAcE+uok0Dd7PgXTA7gpsTojj31wJ3pOBOLxZU4DmCLNBuumqDYNK0NGRFKxJILduxRK2lylFk5v5EHV95lviyVDl+37KGwxKQ+nJYwJ5o3vfH/KeTPrVYAu7xwLtguxXcnDClu6c0dyTgTi8Wxe9JoizyELd6g2AyrhRkBbsSSD37SYhiKx+7N0mbV15c+uNWMN+XrOmyBKTuXBZ40rpLTeAeDbwLtFuBTTmmXGfXBfck4F5PFlThSaIs0G+qaoNg0pQkZCW7EkhNGxJCdaxGnJ2c7SnLkF4hkrBHj/xKkASkDgUJMmWa8QhwH0Rrylux0AzTQcYSpwOxt6kyDJxZG9zl3t3eTIxLzxFkgmZbVRoMo7akIz8yI4HUtyFhHGgbcmZiNqMQ4zo6JoVxbJ8e+aVACUh9ChRmyjTlW2E5VEa8oSBU5k+7wF2gqMVzJpA4g6bErg/ucu9ubyb04DWCxCo3LF+z15g1oR9ZxYMSSB87Sh9OVDPxCcrR7kGzkyQFJJB+VitVa06nJoG7ucbsCt0LwN1ZDu1KJvZ3YrCdu5y725sJuXuNIDFKjeF58xrDJnQkq3hUAulnS6nJURjVqcmER23cq2RJJXtVM/bpMq/TOMDdfEP2iSV+gCmZHnd3uExEQsbfJobx3Ofa/R7jyNxrBCWmUBMGJr1wJoQkq5iWgNcGkGnCY1b0PlcxKPQ+8WKU1KBbkUpOP/Vb02kM4G6toUQEmUzg7h6XiUgo+rfWsZ77HLvfowlZe40o64o0waS2SoBhr/FtkQtZ3SsSSG9D8hZ3JqkxWc0rFiTpsCMBqWQ7UvP2N9Z1agDcrTeSqFCSBdzd5zRRSUV+bx7vJYfb5PQqPe16CcijdPEjr6G36MmRLVQpyeXQYu8WqwsVlGzMRQlIRbsobBe6sqdP34oFT/spiP7sNZIod8kA7snhNFFJ2QHuyeU0ub0byNtrBEXdeTlIqINNi7dw2aI3JdAwjCg5XFrs1WJ1b9qTpCq+BKSi48solWrY16cC3FH8ZhsxW8+8ACeuPszVGHfxHJjnVXTN6B735HOZfArCpO01gpIB2iESr8lB9KCQ7bkggYZjRO5yarE3i9VdMAzZhSMSkIp2RKxJazQxfQaAe6CRuHEXiXUWTUZuAndnOEia9kOHJUESvMGhN6hIReDuguRc6CJ5I0L27I4EGo4RucepjZ5sfOKOfchexElAKlmcLL3QUuL69K1Y8EwIrifJA+gWcE9cXF5QeiQNitq8xZ23qPGceMhgx+UukZ5TkDfHlqQqmgQalgE5z62NHmx8Iu051SQglZxqGotNrxh96oE7eowA72I6isWMG8DdeS6SZ15+CdrjC99rBpCEcaYTktfkEV+DsoanJNCwDMhZbm22bvMzT5mRJCaOBKSS08dExOmyQQB3ceLyogn5jJ23SSTVk/L2IlE68O4ygS53l0RzlF0Ll0DDMx5nObbRuo1PhJuBbNBhCUglOyxgF5sXq8tI4K7zuovtLJqUnPS4u8OBi/qP4jaNez3BJRI9K2+vEsaKSwJxSejSJROU3TgugYZlPM5ya6N1G584bhKyAwckIBXtgFCT1KRYXRoD9yB4F9uZ28DdHeqTZAdhYM8LwN3T8vYycaYzOgm0NS/LQyCbsiknJNBwjMd5Tm30YOMTJ6xAtum0BKSinZawe+2L1WXaAnexYnJPveZ6iuQu2cDd8/L2LIEBwtxWoGflYW4EyFrJkkDDMhznubXYg8XqybIS2W+iEpCKTlSC3vlevC6jA3f2uovv0EiYokNl3KE6WWYRnTu3sZ8qgZSQt2eJ1BDmpgI9K49kjSvZrzkJNBzDcZ5Tiz1YrG5On7KWNyUgle1NvdihSrwuYwB39zyBIoG7eBHZUZRT38Tmzk3cl1KgHcR60jAMiHJTiZ6UiVNjR7YrRgINw2jc4dJCLxaqitGzbCW5EpAKT678RfYuXpfxgTt73kUyEdmWKOAuXjzO8m2t9fjcOaymCHLjU2SNQ0dre5LYKES5pUhPysRRK5CNJySB9DcYdzk02ZvJagmpVn7sIQlIhXtIGQmS4owuzQF3lXSHAIUI4O6MeBLUmbDPzXPnkIpSG7R70uMeR6duKNK8WQmzZNlQKksgvQ3GXe5M9GaiSipbk6Q9mgSk4tPHNpzRpTXgHpCmT3DcwYTVA+nPHa249Yyc5kS+DP7vx8eUpI/+bHNiTfFO4z1r1NhmWvyHniPcBEFSmeLtoIG1KHKudtock6UaEyPRAdJi9JocghzgsSE1KZXWkLRtnleLdmGyehTgbvy18leTLZvnjCRwF7fzdnJxFa95C0aSaFVPEW+RGKnURLXfIL8XCdpVATppim4ryeIoFExelN6TS5RgHhtKc1JpDUXT1vk0aRsmq6n9mwLu+jYt9mCCUwncjYRkX85OLK72qTFhAG5U8RQDNohxQqnO7MPd0KbsI4YEnADs4d05ZY5uKdbGCBRMWhgFySdIMH8NoTmptIag5cR4NGEjJqqE0xAXuEe2aaOXOJxL4B6hloRsRfSiKl7jCbFn72PPMJEAIaIVK4G7PVvy8FdugPZU974nMAIFal5DhTcIEshbQ2hKKq0haDkxHuPYSAImFBO4uwHaIRgJ3LXmkYA2A82IxHeJU5OY6Qv72jOMJEiISOVK4C7MvLzQkJugPVXBe4KjT5CaJWgXJMgkNeMNK0oS87Jb0xKIYScJmpABcFdaNG43wd6iMCyBuyoYcfIVge/EUWPa0p2r6AlmBBEhQrli94rO6U22bEoCyQDtqQbeBY0+U/qIXSlAiXcIEsBTQ2lCKq2haDpxPiVwT1yGnm9B7ISQKLYTS40HhO8JhgQSkaiCJXD3gFGKISGZoD1VwLvAkSdAaT4ncjwIoEs2YWrDJcUkJWBKAlFmHQGTkaHH3U1vO/iXHncBmgwzpERwnXhqTFm5s5WSzpQDBCSiZAncnbU3l1r3AmgHq6JM0QmxOTDyEiPT5zmKEuOnwXwt9dZgVC2EUQN7EWRCEcA9+kIgqEcDgTRs4O6MXO0upM5QI2QUJNZI0hlzgAC7SjaSpAPkJaYw+bUZCXgFuHsZvHvOtCVwN2PaHqvjOSvymHwkOZESkMA9Da3C+YnAKq5znqIkqjGpzDnYuVUlR1OBgyQmUetp3bWXQLsqaFHmKEpxnjNrCdpFqdbFdjxnRS7yLruyJwHnQDvoCfO4x1oKnDPehuVxd06O4QZmZRF1jyp7w0DIV0lh0oVOrShaetuFmFLyG1HsygXrssRqoqZoqTMTlb0mH5LA3YTWvFTFcxbkJeFIWqJKIMxuBJuRBO6umJ5grZmk2coimhwKTTIisprrjLrUoRVla+XpEnkiVSjb0kN2r6jQrgk6pU+vyCXInwTtTqnaoXY9Z0EO8SmbFSsBZ73tFjzuzhpw+nncnZWXWSMzu5B6g1qzXAmo5wrDrnSiF4ZZhatfJYFEAdqTTRj42b2gSqvm56QivSCPCP4kcHdS5YLb9qQFCeZRNideAs6D9jDgHuvo1Vkj9jZwd5Z38YZjDculNncJSM9Rxh1tPDbTZtFTEklMQGvyU5aAsfKSrVKzpueGEpMtCwna3dCyU314znqcYlS2K1QC7oB2Cdx1SkvPwRpvMU1Prk2ORkeYd6RRkwwFqkmlW5NXStWObV/JtL54ZueWmJMpA0MepafdLdUL6Mdz1iOAJ9mEMxIwYSsmqtihLRDjHmo9Gb6c5HncHZKqHU049E2sxTT9uTchVGFCENaQCaJNVImmeI+RaYITWcWigyFZKvYCcE8W71GNVIL2FBq/nrOeFJJdOpNq0y5sfmZGkg0MuDsoSTPSTlKd8AW1YUohhvATEkhCHztrEVLxzsrX9dbN25r5muKYSCZwTwa/cSUnQXtcEXmngictyDviaVCUJGgLCX5uRtS+FQue1c23kX06T4VzHnfnaTcj5GTX0SpYSiSKNiwLxvIHyTEDVfkpQm5yhJQqvVpTorXaicsgWcDdbT7jSkoC9rgi8lYFz1mQt8TTIKgRZAOCmokn8jQC7i5JLJ5E5e+pKwFTJmSqUurKQFLuYQlI29Mqx5PSkKDdw+PHiDRPWlGKyTCVyRWkf0HNmJVkigN3l6VlVqqyXupKIKpJSVtLXaWmC+WpYYOpQWWiNhHGZcNgOlGhCfxeClygMBtoUwJsSEATdoSfwsA9SRKzI2X5TWpJQGda0s5SS3npSm1q2GFqUGnHRqJwlr4M2xGSS99Iobsk6DTuRoANCWjCroDjAHd3KLMe4+4OXXaFKr9LAwnII+80UGI6sZAac15qUGnGLkxwYqKKmZ5kHSsSkEK3Ii1ZN5oEErSjBD9PVC8pCNyTLLFEJS6/97gENPYlTc3jumpI5KWGMaYGlQIW89RmNEUHjhR6iirOY2QnYEcJfCpSCL4V85/1ax/i09PlDpXmPe7u0CNSwLKtVJGAPApPFU01TDpTY+5LDSphQQlQmsCnDdN2RXAthS5CirKN9Bj7CnDX8BIaHu4NFHPA3T16pHE3JAmYsCsTVRqSxCSvyZBAahhhcqh0sVcXu0qGlXmzTyl0b+olFalKwJYS+FS0pELAPQDevQncPSQx0RpokO2F6zMZGaAt2pTF6g1SrZJpByWQGgYYn8r4NRwUYmJNpzDpiTGezK+l0JMp/fTr26Y92fzMKflFAe7uUhnf4+4uPU4JW7Zr5pjKaRCfgC0l8KnUvZSAfQmkjuHFpjR1+DDUVYqTb9/+kvWlFHiyJJ++/dqwKRufOC0/PXBH5F8SsmnEBu4elJrTWknb9q3qUiSIt9p3FCUIaiZtVSwZc0ACqWN00SlNHR4kaHfAhC01meK2YolXWdk9Cdi0K5ufOcmXBO5OSle2HSYBOyNABHi3068E7tJ8vSIBgfbrIEvS2+6gcBtU06lh7w1KJWnBrA27svGJG6KSwN0NKcs+AhKwMwokcJfm09AlYGfcuC+ztAXuqSF+9xXuSI9S2I6ItcE3atOubH7mtLglcHdawrJ9jQTsjoJEwLvdPqXHXZquFyQg2H4dYik+lfFrOERa4s2mMOmJM+92C1LYbku8YfRnw65sfOKWLCVwd0vSsp/EcieTHfDuwMhzoElpGlIC0SXgfYMzR6G5Wp6zhBQl23NyNEWQFLYpMclKFiVgw65sfGKRqISqS+CekPjkx9YkkMhosArcE+krBlcONWtNjrJ2w5GAtw3OHHXmanlOpylKtufkaIogKWxTYpKVbEjAhm3Z+MQGYbY/kcDdtujkh9YlkOhoMAveE+1HAnfrupVfiJeAg3YsgFjz1JmvKYAsMU2kIMliGE9GK1LYyZB6w+jThm3Z+MRtWUrg7rbEG3R/okZELAAvqo8oinK4+QZtHpL5MAl419isUWatdtLNIMXITbq8EiJACjsh8cmP40jAgn1ZqJpssUvgnmwNNKj+RY4MI/Ausn0J3BuUaVpgtq7eT6U7qoNfNMrMoPymjfjffj/R9vJqqq0P2WfzvGzKzLBjm3a+scCIzarWqbL+hU3SEvssRchMjEmvfC2F7RVNpC8dFmzMQlUvyEsCdy9oocHQ4MToAEByol0J3BuMWVpktLyilo66/FOqB0onopYtGtPE2w+jwmY59Nd/2+mK8fOpdEdVoFUfTX9qBOU1UYC9+eKiTZskyj5F9r80SVri1VKAxMSZdK8Fv99PFVV13GHjnCzSv+sohe2eJhpyTybszEQVL0pQAncvaiXJNFXV1FHp9mrasbOGtpZW8f/n5mRS8/xs9izmZGVSTnYmNcnNokZZGRaoFTtKvvttM73/5Rpd/7dfdADlNMo0TVNxWRX9u6lcV7/HbgVBDymA2ISpv+n7uDjUR2V1Ha38p1T3++4dm/FiJYt3JVBbW285TxHAR1ZmBtXX++nYaz7T2U3TxlnUsU0erV5XRjW19UHGu+yST+89NCxCEP+s30Gl5SGvfeOcTOrasXlgC2ptnGzYspM2b6vU9dGzawFlCHoF2yw14HvF39tIc9hAHVo3pYJmuUINQeG3IozfQnv8mmUujAMA09o6/alfVqbP8OVx1KoLszfVloQKJkZjFVW1NOmj32nthh3BWscO3o0O6tlaKAmYD2fO/4cmTv2VoCeU7EYZ1KltPt103gG0X7eW9PPKYnprxgpdv3de2sfiWpI42dh3//lvKe2sqA02hjUOtMqS6hIwMbBNVHFTCio5Zm7ySeDupmY83hcAybc/b6QPv/6L/vhrG20srqC6sMUpNzuTWjTLoZYtcmmf3QvpouO7U9PGZr2JYkfKtLl/0Z0vfKeT6tyXjuENhdny0ey/6O6J+jbmvHgMAYih/PjHFjr/rjm65ua8PJqa5io8r1pbRiff8IXu9zfuG0zddm1hlgRZLwkSePrtX+irxf9a6rnvvm3o+rP243CY595bTpM+/oNBfLSCze1dlx5Eg/vsElHlf48tpK+WhPrfa9cW9Ordgykz0/oYeeqtn+nVaX/o+pg/6VjeXCdarFCzuaSCjrl6JlVVK55WlNsuPJCOObxLomTovn/yrWUR/C6YdJw1fq0wZkA9Nig3PrGQAOBRcKJy83kHUPfdCiJql5VX0x3PLaE1/5YFf+u7b1u6/qzeYZ5ooWLSNba9vIbGPTCXfllVHPz7/11wII05Qpxuauvq6bl3l9Or037nMRJeHr32UDrswF1o1qK1dMPj3+rt9dWxhLXFzQJ6L7x7Nv30x5Zgt0MO7kAPXNnXcAPmJm2yr0QlEGeAJzj+E6VO+300UmLe5Fsx/1nd7z5BXhorjE1YPZD+3NGKP8nIaU7kU7y4j48pcTcMwgrRaVh37vfr6YYnFuk8hrHY3KtLC3r6hkOpRX4OV4PHbVNxhc4ThfABJf5X/EiRwD0NjdAllu564Tv6eM5flnoDAB9/1SH8DU6hrnpoAS1budUQvCOm/YShXenK03oZehLjAfea2jraVFwZZSzpyXYCuNsZrSkD3O0wF2YpAMDn3PZVMFyqWdNseuz6Q9mjHF62ba+iS+6dy6cRajmiTwd68KpDXAOIbgD31WtL6fIHvmGHj1F58oYBdOh+7SRwtzTryMrWJZD6oF3lORp4lx5361aRll/88fc2uuCuubSzMnRsGI/Rffcsoseu70vNmmRz1T/XldG48fMZvKNgD3jtGfvSycO7SuAeT5jyd1clkChwB7HwLM+Y/w8t/HkT/bepnP+N057O7fOpf++2NHD/9hwmYFTiAffVa8vo8vHf6MYSvP0nDts9ojnRwN0urk0J4G6XOQnc447PLxevo5ueWEi4vM3zPxGHf3Vsm0cIobn0xL2px26FErjHlaSskJgEYgxyQeM/MfqUr82SYpiGQ3rcRagg9du458XvOUQmvOy9eyF1bpdHWVkZVF5RQ8WlVQwmNmytoN7diujha/oqYSWIF5TAncUnQ2W8Px5EAHeVS5w04dgd4QHYrDbKyiTEO8cqErjbtxHboTJmV0oTpEmPe6SQJr7/Kz0/ZXnwB2xaX717CO3avhmHFOE+VEaGTwJ3E/Ylq9iVQHqBdlUK4eBdetzt2kcafQfgccl939CPf2wNctWmqDGD8u5dosdq48JTbnYoY8Cfa1PP475+Szn9vkZ/uXTA/u2CwCtejDsyjCz+ZZPOGg7q0YryAukB08hM0oqVcOC+e6fm9PwtA2PyCOCh3n1IVBgAfptLQhdK85s0ogN6tA7GPFvxuONC7D/rt+tIOuyA9gySrBbrX4R6wInDwp836kKH9upSQO1aNrVKRsz6q9eVEi73aktcfhNhzIAaCdwjhfLgpB/onc9WBX/ABf3ZL43hC93a4pUYd2wmfvh9iy61a6uCxgRnlSypKoEoA13w+E9EOnZJ0YJ3CdwT0UCafIu0XWff/jUBLKgF8bx3X3ZQ1KN+I9bZ4/6A9VAZeCrXbtxBG7fupNLyGsrO8vGGoFleNhXkZ3NWCqOQg1gx7sgG88vqYqquqaeuHZrRPnsU2boIFg+4u2UCiKle8992KimrpLo64otcTRpnUUF+Dl8WBvCLdT0FqQs3b62g/7bs5JMTXChGXG77Vk2osYXLvFb5xeL436adHPeKjR732boJFTW3nmkEF0GRAQiX/LKzM2n3js35krSdEg7ccTn09fsGW24Ktgu7/XlVMW0treSMRrC3Hl0LIgBLZOPRp3ArwN0y0ZoPSsqqaNXaUtZN57Z5nFEjHPAXl1XSb2u2UX2dn8MeOrXNs7gpiL9UYZz+vWE7hxxhc9Stc0EwN34i/PG3mu6hIzgYKqprqUPrPNq1fSS/ZvpzGrhX19RxalGccNbV1/Pl1w5t8kyNGzhicOESYx3zRLtWTalVQS5fCLVyORV6RxYavFmQ3SiTWrVoTLu0aRr1Euk9E7+jD776Myg+zDFzXz42QpxWgTuynP1tUxbhnWM+WvPvdtt6N2Mbsk6yJJC+oF2VqAreJXBPlo15qF/EtZ9x61f0t8aLhRjdB6482NRNf4CXk2+cpQP+0dhb9NqxlBnwwGCBQUrHp9/5hX5fE7q4ZfRtQbMcBmrP3Twg+LMRcH/kmr70zuerI7zgABw3n9ubDujeSgc6Zi5YS7c+s1jX5fxXxgQzVMQD7lhQxl73ue77KQ8P44UBiwRCIr5e+p8pbXfr3IIm3T1Id5kRQPWlD3+nL75dx+AqWkEGkQ5tmtI9l/WhPTo1D1ZDCMesRf/ShCm/0j+aVHBqBVyi7NQun47o055OH7Un7dhZTUdfMTP4PVIKznhmJBWFAWSAvXKwM3QAACAASURBVLP+7+tgBhGAvS8nHM0bCBTY1GcL1tLkT1ZE9AvP9QE9WtFFY3sQLjiHpxS95enF/K1aeu/Vkq44tRchlvv730IZIDBNH3loJxp3ck9qU9TElIzVSokCd2wikAb0ufd+pYXLNnKojLaAJ2w8kXZSDaXp3C6f3rx/CG+wwnlECtJJdx3BlxVP+t/n9KcmA0nUsfT6WE5bihCFF97/VVft29eOC8r1y8X/6rJ4wFY+eOxIevXjP+jdz1fpMoBgg4tYepy0/bt5J7356UqlTqB10I4LmP87az/ao1ML3WYRoHj0lTM4nlkt9152MOsIBQ6CM26dFcyugrYuHNuTenQpoCfeWsahdmoBjWce1Y3OOrpbRGrVF95fThPC+F342tggv7MWraMbnghlLWF+Hx1BL3/4G70/a7UuDSiyP91wdm/qtUeRpc2IU8AdG6mPZ6+hN2eupC2aExlVLvAGn3tMd+q/f7uIR72276yhdz9bxRl3sDnXFsgaY1mNP8dv0bLKAPRjzvn2pw3By7dqW9h4j+jfiU4buSe1b9WU9Q+9j71mJqH/aEUNm9mzcwvToTJBWcxYQVvC0p2in713L6Jzx3Sn/r1DskAWtEvum03f/bo5SMqoAZ3p1gsOoqW/bqKn31pGuCw89bGRhIfTwusO79eJ7h2HS8OWphNZ2RMSMFCax/SYKDkSuHvC0LxBBBbUc27/mlMbqgUenstP2ZvGDNo17quPdoA7gM/bn61i4BMLkGolBJpmTxwd/JMRcIe3DuErRqV1YWN69Np+BO+qWrwM3OHpuvyBefTbmhLD9GrhPOJI+vlbB9J+3Yr4J8j4ybd+pilf/KkDU0aygRf16Zv6U9uiJjTq8hmEi4ZqwcnLiAD4Uv/26bx/6LZnlwTrYFP19vgh/G+A2Hsnfk+ff7uO4C2LVvCi6DVn7ENYWLUlHNQiK1GT3Ebs2Q4vWGCxGXvqxv6W8kAnCtwB1u94YakhuIrGL2T01gMA7j665elFus2Jm8Adi8e+3VpGzYjTqV0enTRsd5oy60/6678yQ9vrskszwiYZmxG1WAXu+A6bxk1bdxraJzaDR/brRHdcdJAuTaZV4A5+e+1ZRL+sLI4AoqChbcsm9Nh1hxJApdniBHDfuq2S7nnxO/rm+/9ijneckJ17zF4MWtUCoH7LU4towU8bdOA8Fj9GwP3rJf/S+Fd+0I1/ozZwyRShlNgwOwHcWRYTl9I3P8SWBS6DQw7nHKPIwgi4DzpoFw7X+njOGs4G1aawsQTuZg09ZeqlP2hXVcFPToYup/r4SDHRHYEdPct0kHakJu4bTHZXPbyAvl22MaJReEQvHNudQ03ymmQZHv/bAe44rrz0/m8iFgjF0+EL5kfWEmQGuKv10YzRbWycJDx27aFBj4pXgTtA99UPL6D5P26I0Ak8Z+qrndofw4E7Yu+RshDH7tpiJBsAsaduPJSBezhwHjWgE915yUG6Nu6ZiMvMocevzh2zF116Yk8GHPD4IU+6mQIP3kePH6kLiwjvPx7t+B0bgFNH7GGmS64TDtzV0w6jBsIfy4Hsrxw/XzdeIFNc4Ab/4d53tU0FuA8NeNyTB9xNCylORXjDrzilV7CWHeCu062PIgArThQev74/9du3bbCqVeBuhl94Wu+7/GAzVblOOHDH5hKe2l57RMZH4zG76x5dwCFJajFKB/n02z/TKx/9rqMBnmqMd2yAtbnR8VDQi7cNot064OIn0RufrqDHXv/JNP2oGA7cQd+Zt36py8OPzRNoqK3Fg1P6U6ULx/agi47v6QhwV2Shf/gumiyQjvjF2wcR5jAj4M6Ppvn9wbsXErhbMpMUqdwQgbvmXMh94O6jCasHRMnjHjt8IkUsKiXInDF/Lf2fxoMaTjRCTXrvVcTHkn17tdbFRWPhePDVHzlU5pdVJTqgiHhfHKmqBV46LAZ4jTT8uBtex8F9OnBKvR0VNfTlonX0+18hGzAD3PEtLqphw4EF8/VPV3Ccu1qwCM58diQVBl5zdBa4Ey/EeCkwvFTX1tFPK7ZSZeBZcPyOzdGE2wby5oiBwe1f6xZr8HbcEV04zhThF4g7njHvn2DT4cD9mXfwSFDoMRRcFjv8oPYEOVdX19GOilo+UseRNNoed/LehJAkAHIAc7UgPvbTp0fqck7j5VDtK4yT7hrEl7qQcWjcA/N0YQ+IQz9qYGduG/rEy4paEAJvPrz6ajEC7rCZIw7ahfAiKMKHPvh6je5xMPD0yp2DTD9gFA7csYHot18bw7GKC2tXnhoCqCXbq2jUuBk6Ox992K50cK/WDG6+WLiO5v+wIbhxxMkCHnaBJxshBiixPO7jJ/3A8oMNaDddEWPpun4M6qyGyqB/TPk9uxbyWKmorKXJ01dEvN+AOvCsQu6wE4RvaO0Vep3+1MjgZt4ucMejU6MH7kpdOjTjEIdvvl+v25iePnJPuuq0fYObbTvAPcTvLnzC9/p0zAuhDS1ehp75zNGm4+rDgTs2GO1bNzV8MRnhKes27tAB4nDgjjs+p988iz3CrB8iGtG/Mw08oB3fm5j/0wb66Os1QR0hFOuOSw7iE4nt5dV09cPz+aKlWhCTPojHeiHziTsmsxau4zARtWiBO2h88s1lvAFQxyb0e9qoPWm3XZrxHIGMMeprqGgDQHnKw8MJD0zd/9L3tGzFVtqgORWDXvvt2467Q5ala07fj2UUL8ZdkcUXBrJor8jix/X00Wy9LO68pA9h82UE3MMHtQTuKQFJLBDp/UwyInG14nFf8Jz+ASYL4kq8qsKOBO6JS1JEC89P+ZVe/EDv8TFqt2vHZvTw1YfwRTVtiX45NTL3NOLC/9ZkwsBC9NFjRxLCWdQyftKP9N4Xq4P/NgPckRnkwB7KY14oiLF+4q2fdXRq6zgJ3GPpZPo3f9Mdzy/VAVhtSAoAP4C3WgBc77nsIBrWt2PwbwjXuHz8vGAbWuCOxRehLMgzrpZeuxfSs7cMpMY5sV8oxKu559w+WwdsANCQaQgFi/jQiz8JtgtA/sGjw/kC3ZLlm+nqh+YHQx+weN9y3v40+vBdg/Xve+l7mvplyFsP3X818egg6AkH7gBF2FSccZQCelFufHIRAxG1tGvZhN59cKjpi7ZW0kF22SWf3ntoWLAvnEwhhEktuFOAEBi1rN9SQcdePTPooQRwf+amAYQMK2qJBtzVi6FWLqfaAe54g+Hx6w/ly8IoOCVBWJW24IQAYwX6RXlr5ip6+LUfdXWmPTEiuDG3A9wBMJ+9aQD13ksZswiHGjf+G93GDxuH8Vf15U0KSlzgvnhdxMucCA3S8ou4fYSEaAvuH3TbNfLlU12lwD/CgbtRnVh/Cwfu4d52bOJfueuIYBPIGnTJfXN1wBkvr5585O58sf+MW2YRHllSCxwgd1/WJ3hXJ94DTJVVtXT2bV/Tyn9CjpKrTtuHzjiqW7DNt2euoodeDckMY3vx68cHb//ePXEpfai5nIr5YM5L1i+nhnvb99mziF65M3RxHOvGpffOCW4SYBXXn92bThq+R0zgjrF1YI/WfG/i4F5tqL6eZIy7VcP1XP04kFgkYrbJu2gSbAB30SQokpDA3aZFCP4MXtzp3/xD733xJ61cWxrzOXcsuDecsy97UgGsUMwCd1xe63/Ohzrq4bG87cIDdH+zA9znvnQMe4/VgjhxPMOuerLw9/vG9QkC4LjAfcUWOv/OOTq65rw8mprmKpcwY11OjaaeRT9v4qNz3C1AwYJy2og96IpT92avNkA3MjR8NDuUVx8ZJXAxt12r0CXMeMD95qcWsfdXLTj5uOPiAwmXPWNdvlq/ZSdddt83ukulT96AcAXFI40Xdq95eEGwXcSYP3nDoQwSsNEa/0oI3LXIz6apjwzni5pqQbafcffPC+oE9jP10eG0S2vlZCYcuANA4iRCBZnwR8Jj+sQby4JebVyeBbgO1Yk9OO56Yanpl1MV4D482ODn364lyFYtw/t1pHvHhcIsEOY04NwPgx5WbEyevXkgy10tyQbu0Ik2Ph2e1FFXfKoT2p0XH8TjWy3FZVU07JJpus3my3cMImwCUOwA9+OHdOXLoeqGBScW8B4jVlstsK/nbzksWCcmcPcR8eXUx0OXU9HOB48eyfH02nlhyEUf6+Y45WXPUEhOLAsSCdxhL6fdPEv3sup5x3bnB4vU8uufxXTlg/OpuFRJIYp54oZzevPrvLjgf+Fds/W6u6SPTnfxgDtOykZf+anu1OXDx0dQxzaKcwYX7R+Z/BO9NWNlsB+c4M2bBGCuzP8igLsiiy90sjj/uB50yQkhWSxfXUxXPTRPJ4sbz9mfjh/a1RC4I5QGDo+jD+vC95tUWzPyzsvLqbHnTe/9agKTmqjiJF+iu7cI3DXdC6ZkwioZKuOk4VhpG6Bx+85qWrp8M73y8Qq+GBmtwDv+yp2HBz2xZoH7ppIKGjlODxIeurovDTqwva4rEcAd2U3OvWO2Lr70pnN709jBu3FfMYG7j4izyggE7jhKBuhd8Xco3hUhFuOvOoTyGiubAcRj3vzUYp1HGeDlkWv7sldbLTGBOxE98upPfAFYLQDr6KNjuzwa1b8TZ4cwArq43Hvdo9/SkuWh/PTwvp0+Sokhf/bd5fTyh6GTmeOH7Eb/O3s/XhAfee0n9syq5aCerem5W0KZgPD3/zbvpCvGz+N0dyjwpL5+3xHBy4HhwL37bgUEgKjNPjNtzl+8uVGzZMCr/d7Dw6kw4B2OZ/OJAPfFP2/k+xlqgSf99XtDHkF4jY+5KuRxRxgGgDu8qGpJNnCf8+IxOlvCuD/4jPd1Fxtvv+hAwoZaWw49+wPdRdKHrupLR/TZhavYAe5nj96Lxp3US7eRvPWZRbqTItw/mHzvkKCDICpwD7xSawTc57w0Rscv6B147ge6i+x3X9qHRoZdlI5mRyKBO8KPxl47UxdmcsqIPfjlXYT1wDnw6by/OXkAADQKQkbuufxgDmNCphycYmnL2+OH6bJLxQPuC5dtoMs0No0l/umbBvJchFAYZJjBZXNteBFC4/DAklpEAHdFFjN0sjh1xJ6EtzXg6MBlacgCJ1JBWWRn8v0CXEI1AuODD+5A91x2SERKYQnc482SXv/dAhC1UFUk1050axK4OwfYVQGFgLuPMnKaEfmUBxseHyNj3EUakZ22ADC/WLSOvv1pIy8c4ReUGAQP6cJNmwXuaOfkG7/QkTPpTiVGWltEAHcsfBffO5eWrw5tQK47c186ebgSvhMVuAfCSUQCd5xoPPDyDzpPOi61PfG/Q3WgDl4nXCrVeh1xOe/Bqw4hgEC1xALuqIMMEdgAoF+jAsCMTQO8dvt3bxkENsAG97+sD2cZM6gL3Xxeb/ZwX62hDW1ce+a+dNLwrtwFwn8+mft3sLvw+HX8gNRuAO7q5gUbCsTII+YaxQxwn7ngH7rz+aVB3uDRn/LQMCo0mR8+HLgjswgu2xkVpLgEKFAL4oSPvmKGLhvSicO6MtCqqaunj2f/RbOX/Bs8DUDbT984gFOEqsVrwB109Tv7A10c9o0Bj65WJoMvmqaLk0b6UTXjkCjgfu9L39HUL0P5wJHt5fV4wH1yWDrIMI+7EXAfevG0oNcWPOIC9lED9RuVaHNmOHDHhvq2iw6kvQM2rP0Op37QtzbdpTZUBqAawB3yM1sQd/7MzQM5tBD3WJAqVVumPz2KL5qrJR5wf//LP+m+F78z2z3ndb/pXITAKXM/igjgjnh9y7Lo0IyeuekwlkU0MH73ZQdHZEeTwN20uj1a0SIstlg9Uaad6s4EcHcetEM4CnBvzXKSwD1Rc3Hm+y2llfTClN/og69CscnoaVjfDnTf5X24U7PA/acVW+i8MC82QJcW2KA9UcAdr8JqHx6JC9wnheVxF+BxBxh+6cPfaOL7vwW9mogRfeCKg+nwA3fReRyVBWWuLmc5LqmNv/IQndc5HnDHS5bIxzzp4z9ihj0hxGVk/06cmQXH3yjhF1QP6dWGHrz6EL6ciMunK/5WNtXwgiNMBp51lFufXsybIbUA8N96wf46o0TIBYC7mrsfwB0edTUjhxng/tm3a+mO55YIA+7KA0wh72GsUQRPH2LscXlaLeABYAabrvCNEryFD1xxSDDeGN94EbgjfE2bmtUIuDPYLQtdcHQCuGPTOGVW6G6LU8B9+CXTdPnBEwHuOLl67PpDOcd9eMFG75J75+rCP7TAHcD+uGtm6jZEsewPl0JxOoCTKJTn31tOE6fq8/h/OWE0IURELfGAO99xeHOZ6cUD8eTjTu6lC0sUAdwVWcywKIuDg7KQwN20CtOgog1obOMTO4JyspsYwN0dwK4KZMKqgZqsMtLjbsdQ3PgGmQmQ41tb8JDOC7cqoRBmgTtinHERSlveuHcw4TEUbREB3BEqc8Fdc+iPANBk0HT+/nTsIMVTZOhxdwC4IzUjwF7ZjmruF2ElJwzdjR+7CS8I/xh3/zd80VMtSGMJ4A6QrZZ4wF2tN3vpfwze/9tczq8gYnELLwDsz948IAie8bjQKTfOClbDpuqF/xtIJWXVDLoRE4uCnNIfPjo8+EDT3RP0sfmDD96F6dYWfHvF+PnB8CXE67569yDOdsP6CXuAyShUJpnAHTRi0/F/zy7icB9thhwtn5hFWxU2ZkCHcA9tkcBdkYZRqExDBO7wMuPSt1qQ7hFjEidaakpGZHkZsH97OnpgZ8oPXCpGfVxkx4VObZnxzFG6i/7xgDuybz02OZROEmMSl9Fhw74MHz9WhLlnr10LCJtxXPYNL6KAO0Jl4suiMYfPHD2wiy4TkATuEWpJ0z8kAI0T+DSeMB1sOti1IXDHRZNg525QQb6Ax13JKiA97vFMI3m/I61iv7P1l0oP7ImLYwHgvnY7jdOAOnghrz0jFJaiUr56XRmddIM+VOax6/rRgN5K6jC13P/yD4QjXLWYySoTfjkVl1JPvOGLINBEW/ByIz0fihvAHYsmwnWQrUUtuHD5xP/6Gb74aZTDHZlyHkaMeyAOHu0guwlAtAocw9NBamUJTypA5j/rd9DPq4pp7nfrGchrizYXOrzGR146nYE+CjLRIHMK4tOvemh+MMUm0m5Ovmdw8MTg2XeW08uaXNTIQPR2IHe52hfoQFYWXILlMZ/h47aR7hDzTzio9SJwB91Ih4lLqkb3QKALXFo9beQehg/7uAncv1r8L/0vPHQkLMYd/EiPu/1QmUQ87pijANzV10Exb156Yi8ackgHDu9AKsWmjRsRHpcDoA4vCCu6NyzM5Z0Hh/FL02qJB9w/nvMX3fl86EE1nB69PX4oj03QANCe1ySbY+ujFRHAXZHFDJ0sLjupFw0+uCPhwW2Mq1iykMA9efjA3Z4FgFMBTWh5FtxcVHEycF+pSQfp1z6/FJUKseShNf3l1DTwuIsUkdErQu6OkGBv/2zYQcdd+7mu92GHqKEyPn6mHYAMnnkUrDFXnx75MA68zkdcOE3XzknDd6frz9o3+Lfi0io6+YYvdMfyDNxf1LycisXmBX1c5tyX9VllECIT7t1Xc44HgfvTi3W0zBfoccdmB0AXHne1wEv92t1HELKVGBWEYtz+3FLC66Rqgcf76Rv78yuPKFignnr7F86uopZYwD28HwBwPE+vLUi3qM1XftOT+qw0eClx49YKeujVUNaYi47vQRccF3rBEfHtiD1XzRYZfgDK1Ywx6A8bDjwuVRuIvUfI0MePjwhuYlIFuP/6ZwmdfdtXHB4DYANPaNcOzTnPPi4Ta09HwuUfF7ivw1j6JrjhxFi65oz96JQjI1OrxkoHianoSxHAPTCnDb1IhspAlyJfTsWFz7HXfqbbSJ9zzF4cimKmLF2+iS66R5/5CqkgR/YPZQTCJh2ZZ9TNMtrV5nHHWxNn3/alrrv3HzlSE74Yf1ETAdwVWcwMk0V307KQwN2MxSSjTnz7SQZVClBJrOcEP7fceRhw94VemnQJtKsUT9RllUlx4O6EFl0A7/Aefv/7Fk7bh8t4AMkAXfCwIHQD4Q2vT19Js7/7T2do/ztrP8LFPJR1G8vp8gfn6R7mwSXQq8/Yh702ALF4/Q4e4qOu+JRBoFoUj1U/Qq7xFf+U0qOTl9H3v4VCRVAPFzPnvTIm+A0yi4QD9xnPjKSWLRpTZXUtLVtZTA9N+jGYvYTbyM6kT58ZGcymwh53B4H7m5+upCfe/DkY146j76MP66xL1aYyhKPxbrs2Z68a59SfGno5ELHkAMmQNRand79YzTnqtWkuIePnbw2lHcRLiMgQU9g8hwryc6hpk0Y8R0H+iFE/7Wb9Qn3JiT3pvDF7BeWL1KC3PxfywuGIHJuur5b8G6yD3Nd7dg559gBokLZO9dSD32OP6MKpLpvkNuLN3R3PLdV5qZEnHA88NcpSvHnJAO64yIcUfLEKHo85eG8llh+XtM+7YzYhNR0KLsU+cf2hwVjbeLNxPOCO3NzYBOPhHrWccuQevBGGFxQAB15RFCPgvvC144L3IRIG7po5LenA3Uf0wpTlEY+3LbRxOdUrMe7QITZp2svoGK+XndyLw0GKmudSXX093y/BeMfYwomYepkfczdePEX2F7X03bctv5/QsqAxP2qFUJrwkyEtcIdH/pirPg2OW7SDeyuXnbQ37dGpgHKyM3j+RughLpCChq4dmwuPcVdkMVcvi2Y5BK87woSMZIGxqF5sl8A93szj9u9OACKHeLBIqsXqwojWAPcQCX5DapwlUQJ3Ezp1GLzDu3vHC9+xlxzBUvz/GrXX++HlrdfF8wLcw3PcKfAQ0+aSCrriwfmE+Gi1AEwixzZyt+MFznfGD+Wf8PgJ8sVrC8Ap2sTiZJQJBfQseWNs8BMj4A4vJzYHNTX1VFsX+Uw38lIjl7lanATu8Jz/7/GF9PUS/WYHMjE68gYAfumOwxlwhT/yA3oB2LDxgBx2VuIJ9EijQBw6vL346d4Xv6dPvvmbkGYf/cEjjyw2VQAAFZEy5nCl/UPhSkpu51BaQzX/MTzMKADcnz93lM5O8MLmpffNCwJaptvno0aNcMSdxbrVvmSL35UNQwg0JwO4q/KNNRKReu+BQLw+whpwIqS+RAn57tetiPOA46VVXAxEasrdOjYzDC+IB9yVewDzdGlMtWOpdUFjDmVwHLgHNuWqXJIK3DOVCSkdgfvc7//jh8u0BeMNseX4f4x1jDqMa/z3bh2a0Zv3K/oHiL7qwXm0bOXW4OeYI7ARxnwBsB2eDQwVtcAdp183PLGQZi8NbcpRB3MRv9PhU/oGEaAkMyODXr4zlMIVdUV43NGOIovQA2fq2IwmC5xyvRGQhQTuJrCEo1WcxYqOko7GTZJvspoj5EYCdwzOiK6cJzFtgLuTonIYuL/92Wp6+LXQ5SQzFnfcEV04hl0NCQDYvvOFpbqsItp2kGv7ywlH85/g/YFHcdv2kJcovE94V8JTpC2cfBzHfKIYAfdYdOPBGaRe7NBGeegHxXHg/thC+nqpHrhHoxEXGCfdreQrB7i98O45umw44d/hZGR74Il09TdkeEHqSCyy4Q8wxZZNHj114wBqr3ngCSD7nNu/pjX/KvnWwwseZMLDTOEFDzT93zOLdTmyo/UNT9mLtx8W9LajXrKAezybH9xHecETBbZ+3h1fE8JlYhXoEhspvHDZX3OHIx5wR/s47cBjT0YFD1vNekEJG3PM436u8sCPtiQNuN+nyeOehh535Eu/8YmFhPsIRhvycBuAs+SDx0bwnzHWX/vEWlYYfKcF7vj3/B/X0w2PL9RlFopm29hMTL5niO41YFHAXZHFt6ZlgXl96qOKLCRwjzeLif7dSdAjmlaT7cVhKdkcB4D78wokDFCjx4dRSBRM+cSV2geYUjRURrBMDE3MQfA+8YPf6YUp+pRiscx8eN+O/OgOwLi2/LRiK11w9xzD9IOY7BdNPo49tPAATXj/N91DPtp2kBsa8dzImKAt8yaNYS8SihXgDg/o49f3o55dC3Tebq8Cd/AHrysy4vy7SX+JFL/hZAJxsDgC1zrekesdD+Jg8Ucc+bwfQi9QRtMn9HHf5QcTMsCoz8qjLjYPAP/ISmNUzh2zF116Ys+In7Dwzlr4L+eC1z7DHl4RGyhknFGyCYUGUCoAd/CCS9an3TTL0JsZzisuFT/+v1C6wHjAHd/zWLprdoyxNJbHUlKB+7g+NKJfJ2ZXVB53w6wyLgH3URbzuKsgG6F+j15/KPW2kQ5StRWM99ufW6y7DxNtzOIF5U+eHBX8uaKylq55ZAEt/mWj4SdIIQla1UfPUCkcuCMkEg8xYcxrQ/Ci0YBHsXrsFnp7QxRwV+e+255dpHsELhodeBF6WkAWErjHWrXt/uYGuLFLm0PfuQN9bREfB7i7RbmPFOCupJdKyawybtm1g8AdDxQhdhkTO45ecbxaVY1wEyU8plGWj2OU8cjF6MM608D92xmGe0CHS37dRJOnr6T/NpWzZxJHrVjYcGnvrksOpEykBwh4inCZcdrcv2jrtiruCxkDDj+wPb/Siddb35yxknB5EWEeAOx3XnpQELgv+XUzvfrxH/xoTFVNHQNNhMggHhSbBMTnA7DjkSHEhiNmP7zgwi2OZrUFscR8PEzEacmmzws9KIS/nTRs92D8MOJKkZFBW44a0DmYQ3nOd/8R4pXNlML8XBrWrwPzqhak2Jw49TfWC3SSlZVBXdrnc+wpMr3gwSM18wNiniG33nspYwne4Hk/rKff/9rG8sXiXl2LEBsl1j8nJ5Mvn50xak/dK4tq36g39as/afaS//gk7ueVW4NedNB416UH8lPi0Qr6f/fz1fzK4c7KGg5dQhhT87wcQjaiM0btwfoOP5+c/8MGWrO+LNgsTl7Qj6oT/AB54DXHOs1LkgiDUvPQx5M3ePlJE1oQrz5+h5cTjyyh/L1+OyH1JR7oQoE8a+v9VFdbb3Bqy+CwTgAAIABJREFUqbR+0N6t6dmbBjLYxobqrzAej+zXMWJM4VIzLiDjcmFwLOVl82Xfuy7pw2MDIRLgR1tOPXKP4NPuiJMPv5uitWH1O7yyqw2p6LN364iMOFO++JPvj6il7z5t+EIuCsbg1C/X6F5fRehQl/bIFqRs1hGSp43FxokLcp9rp1CAT9xzUQtCsrCRV0O1lq3YqgsLQb1TR4TxG7bZxOV37cu7+Ob9WX/SzqoQL3irYPdOofsasWwCIVLTv/k7uGmGXeM9BsyPKFp+ECaInP/aFIcdA7YUniQGMpox7x/6cvE63rirYWWgHZfa27VswvI67ID2unSP6BP2gXzu83/cQOU7a9g24Fg5tHc7On5IV5r8yR+6zFZ4nRWnc+EFc+LbM1dyXTVsEfMOeGyRl0PIFNVv33a0f/dWOpmGA3ekrJz9YuhOktoP22NYSA7PuZp5T7WXkCx26mSBuRyOnd7dWtFAjSywOcHLuXi9WC27tm/GIWzh4YnR62JtMzMjpHudBi6EMPa9Io0QcNdQFMKGBmTyn8STn9LAXbw4os8GDgJ3baeIZa+p87Onj2MqA3HKCFFB3GTcSc1HvHhXV9cxsMKEmZ2VEbFwqn1iscIChYkUgFANvVHjOfF9tD5RB3SiP3h6FZqVPjn/cZYSI5rKBfLH5gR6AV+QjwpiOd4cvMZgETKCjPE/lg8Rx6iiDQCCuPokYrB15q1f8QVkFIRqPH79oRGv3RrJGRcpAdqhn0zE2kfYQmrpB3xcet839N2vm3h8IN/1XZf2IX897lT4GcAiBh4vqKqXVyEXgG2k6VNPjMzapHYs8X2BMPkJlZ7dxnRzk91GwiQiqBkjObs0ldpeLWFjcEKo90l4cx5wYMSzG8wVGOuYK8JtJd632vWd54xaZdwq+eSVdIzR5tNw4A5gPf2po+J3GadGIrJIuPMG14CDgy7VZKkRhZekogD3bwOhMgGh6uJmtIJ2CLSji5QF7snQplsrju0lx5G9XaoN+bSjF9licPFYfUAKIPSVOwdxxprESzIGkn2qkQP/mkdCFwmVlJg9IhpEiBFCYgCkUADw331wWOCUwX7/EdOymKYS98nw3CRQlwKbCheRa9NooGMHWRGl/YR1Fw7c8ViTemlUIJGyKcckkBpW6hj7Rg0HROIlyUQB7u552lU5RQPuj43ZJnIZEKfvZGrR8RVHAHMCmhCnLNmSCAkgpOmeid+xRxkF4UfIK2+UHcd6f6llMA9O+oFDgNSCNJk3n7e/zhMJT/zjb/xEb81cFfSa2vW4x5KnMMmJaEgkcBdBTxTBOT6FRunXQZasD7mILxKnLhy499m7DT13y2ECaJNNOCuBxHXvLH3Jbd3MibSbFGJtMfC4hykx+E/nlCuBuwW1O7rqCNKxoGYsSEVWdVgCyIf/jgasXn7K3nTW0d0E9Jp6xoIHqN75bJWOd1y07btPW059ilhmZAdBelRtwd2Nh6/pJ0BmShPCJCesIVxcEdSYoGaMhO3oFBpHuw6ylYBdiaEqHLgPPaQjPXClkoVJFq9KQIzuvcqdCLpSALhrHmFSOZbAPVL3ybR1R1cdQYwJakbEoJNtiJHAGbd8pXvA5fX7BtNenA0m0ZJ6xrJg2Qa6cvx8U2n7VOkg8wVSZ+IysIgiVGrCGjPMJ2ydXWH0GHft6BSacsBdnLDDgfvxQ7vSTeceYF3/8guXJCBO9y4RnJRuvAbcIYQwj7uiSON7Rs4pWXrcLdijo6uOIB0LasaCVGRVByWAzBKDL5wWzBaC13VnvXCULnWk/e5Tz1iQcu66RxfQNz+sN8U2XmV96Jq+1L1Lgan68SoJlZgTjSUyRwmlx1vA3QXW4plO2O9iKQoH7ucd24MuPXFvizTJ6u5JQKz+3aPb3Z4kcI8ibwncLRhiIoti3G4EDWRBzcQlV1ZwRQJIFTr5kxXBvnbrkE8Xjo28jGmPmNQ0luLSSo5fx3Py67fs5Kw76iVUZN5onp9Nu7RqSvvt1ZLTh+JiqogiVFpONmZ3nhJKk3eAuwts2TAvsVS9P2s1LV6+KUjHyP6dOW2lLF6UgFjde5FDUTRJ4C6Be+K2ZHdBNNWzoMEsqBlTJMtKrkhA+8gTOhQzmaW+oZRur2bQjlzdyKONFHpI95ibncU5tHE6IUZWAmPaVYsRKn6DxqzOVULpiT4srJIlYoC5xJoFUsVT5MwcYYElWdWkBMTr3mTHKVlN1PwtknnDUBl0oE8Q4KyipcfdgkodXXUE6VlQMxakIqumpASkoZhVm3BJudWg2flKOD3eAe4usmbSnLxHkUnCZbWEJSB1b1WEHgfueoVK4B5Dvcm0fbMLoVXr5PqCGBPUjC0W5EcpIgFpJGYVJVRSQhsz6bqPN2c5QlPygbvLbJk0J29SZZJ4WS0hCUjd2xGfBO5RpCY97hbMKd4iaKGpyKqCBragZhJiRX7scQlIIzGjIKFSEtqYlnoTDRvNWyY+MyMjq3UcnUIDxCSJNY96m6xqSNYXLwHvWaR4Hp1pMaWAO0QQSsnrrNIlcLdgcI6uOoL0LKgZC1KRVVNOAtJI4qlMqISENhZOuYXG1fnLwifx5GT1d0enUHHnllbZkqBdoMTSp6kkDrQ0EaIE7tLjnrgpO7rqCBrkgppJXFiyBW9KID0NxJNcuUKUK50IM2WnplDvScF7FAlTomzIhASk/k0IKW4VCdwlcI9rJHErOLXqcMeCBrqgZuLKQlZIQQmkp3F4kitXiHKlE6F2LnoK9Z4EvEeRUAXKxkxIQNqACSGZquJh4G6gZN0jeM4agQyVMWU/SiULq05W8QrKWTef/JnZVNHtOPJnxcslbVPP/nqFNrZwXyT+D/6eYYFRWTX9JGDTvjwsCM9y5BphrnUkzAosTKFx+/Qe996jKK4QZQUHJCDtQJRQJXCXHvfEbcnCqpO94Tsqmnockd9PxaNfp6qOA+P0b2+w5y98gLL/Xcibg517n6kD7tnrF1P+gvuoPreQSka+SORLX/CesXMzZZWtI7/PRzVt9ktc1yZbaLT5F/LV1VBd09ZUl7+Lya/crmbPtrRUBvlsUkh1zTq7zUBEf4lz5BALrhLmamdCBMZTqN9PWcW/U0ZNBdW26EL1udZftbXNud9PGZXFRPW15M/OI3+jpkG+fDU7yVe9nSizEdXnFBg+mJDF472a6hsXUl3zXTUyiU9R1rY/yVe5jfutLdxTiDwbUiOpIb/4dmCks+h21ZA0HMlrygF3nt+YD3uGYFbd0uNuVlLWPO4AkkUfnUyNNi2jHQdeSWWH3hKpS3895az9hjIqt1kggqii60iizGz+Jn/Rg5S/8EGqadmDtpw4g/zZykLkq6+hZnNuoaY/vUxVnQfR1mPfi+yjvpaa/Pom+eprqWL3o6m+SStLdKiVs0r/opy/vuRThZ09Tk7KBqHJz69Siy+vJX9WLq0ft84WH3Y+ajNxb8os30A7DrycyvrfbqcJh78RM3+0eWlfyty+jnb2PJ22DX3CYZpjNy+GIwdYcJ0w1ztMWGi8ptXXUas3BlKjLb9RyZEvUEX3Eyy1mwjXvppyKnpnJDXa/DOVDbybyg+4LNh30x9eoGazb6LqDv2oeMw7OlCvVmr90n6UWfYPVex1Am0b8ULgz+YoKvj4NMpd/SnVtOpFW06fa4lnWZnI+/IzZwdGumz9Ui/KLFtLFd1Pom1HqnYlte5R4P5CpA9Xo3sJ3A0M1/7YSHwU+Il81WWUveEHIn891TbflepadDFut76OWnx5DQPjmja9acuJ08mf0UhX11dXRUVTRlP2hu8t0bbhwhXs8UFptOVXKvrgOMrYuYUq9jyWKruOIMrIpJx/5lLjX9/i3UbxMW9TVafDIvrw1VZQ2wndCZ6mzSfNpJq2+4fRV0Pkr+W/xQr1abxqGhV8cg4D/w3n/0yUkWWJHxGVJXA3kqK4weIV4C6OIxFWp2kjBmG+2srArt/HG0txxbPSiMpiosA9UY7FA3fzFHkfeIqzTCda8r78zNtCuHwkcDe2GAnco4wk6XE3OcX466nR5t+o4NNzCUd2KDsOuJTK+t8ZtYHGv79HBZ9dyh7ojed8R3X5HaID94xM8mcoXvR4ZeN5P3H4i4Ko69jjnr/0CT7+1ZWMLCrf9zwqPexewybjAff8b++n/EWPUH3jItpw0R9Rycpd9QkVfnI21TdpTRvOXyaBezwFuvK7/UXEiDwJ3GMoLY6oi949irL//Zaq2/ehrSfNEKh9sToWSJgjwF0Etwzcp4whhCZsH3A7lfe+OEhr0x9fpPy5/0fVu/SlktGTTXjcJ1gSmfeBpyV2XK/sffnZt1AJ3NMKuNs3BLOjSgL3+JLKLN9ITX56icNOMqpKgx/EA+6ZO/6jNi/3Zu/8joOuorJ+CJcJFa3HfWf3k6l08GPxiQFWz4RHW3s0U0e5f31JuaumcTgD+qvPa0eVXYZSZddR0b189bWU993THFZT3vN0/kZbzAJ3XMRtvOJDXuh27H+JDJUxpUUnK4mfN7wA3MVzJUAHJohyBrib6FgAe6KbsOtxF8YtYtx3blLi1HNbkD87P8iir3oHZVSWkD8rh+obtzKMcdeHykjgLto+YrXnbeCemIVK4J7KwD1M936H49shKgncY089WVt/p8Lp51FWySoFEOcWKpebTHjcEabS6q0hHOde17QNbUQYiUanOuDe41TaNvTJxObB+lry+WuUNjKyIkJzrDZuFrhbbdeJ+jJURpVqYgtINN0kG7g7w1WClmiSKAncQ3JOOnBPUOUh4H6iJsbdXKPeBp7meEhmLW/Lz+RkEEWAErhL4G5pbEngbiyujKpt1PTHlylvyWOEGFV/oyZ8gbN8/0up1RtKvHg8jzvq5C9+lACAUTadMV+XTUA4cEcnic0fOmFI4B5/KHnrcqpA5YexLoF7mEAsiFoC98SAuwVRxx+wCdaQwD1BASbwuXeBe+IWKoF7qgJ3A91Lj7uBMhMfI6amDoR+FMy8hOPG65p3pm2DHqTqXfrxv9s9p1xINQPcG238kVq9PZTrcwaFbscF+xcN3LPK/qKsLb+Sr7aKUxPWFnTl+HS7xUngnlG+kRoVr6B6To3WjTdG4cVXVUaNtv7OoTy1LXajurBQHm19Kx53X00FZ4bA5qw+uxnVN22tpKSzkS7TCLgjpVz2f4soo3oH1eW1p2pc+jV5YRffZpato4zqMqrPacEnNf6c5obH9pF6DQ2OjIotHLpkdKkYckUmIIQFgK76RnlU36QlXy7GuwNGxQi4I144+7/F3A74rGl3gOlTHnyr6AB8QgdtmV/lPQJ9iTXkfcxDI06xZ7VADpnb17KeoH9F1s3M7X4tzEN2gTsyU2Vu/4+orpr8TYqormlbzTgxTwCyVfDYiWGDcE4oKemqqD6vPdU272x6POBiPMuxqpTth8dUk5bkb1wUYQ92PO7mObVqAdbruwXcYdeZ2/+ljJpyJfUkbJPDesxLI6N8AzUqXkn1mblUW7gH+XNbWGO4vpayildSZsVmqmvShmqLkMIyvH8/Z0PJLP2HQ4xqi7pbGosIJwWdyDTE83DTdlHnICvAPVJ+bQN0mZcfhJVRvp78OYXMW8S8VFdNmWV/UUZFiTKHNm2jrLc21hFRwJ3Xtm2rKRPzvy+Tea5v3JL/528U7y2ZSPOAfjDv6HnyU0bFVmWdqiohf2YO1Wfn8x03ZcyLS07h/cupEribm1SsjTtzbRrtD2qrqWjqsTwYSw+7h4EJ8nMiDtIKcEeqx9av9mFws+OgK6ms361igbu/jnL+/Zbyv72Psv9bos9Z6cuk+sbIkezjDQfSPtYUdaMtJ0xjsIPFus2LezN42nzKF1TTel+mDbnfcVIQq1TuNpyKR7/BVXL/nEGFH59BdfntaeM53+sAQpPlb1CLL66k2qK9aNMZ31DWtjWUt+gRavL7FL5Yi1Kf05y2H/I/2rn36Qw2kV6xyc+vKfH3NTsDZPioatcj+KJtbcHuEaSZAe7c93dPUe6KD5nnkCIyqHqXQ2j7gVdSdaeBpsEnvtcCd1x0y13xAeUveYIAutRSW7AHlQ28iyp3HWw8qfvrCfcE8hc/Rrl/ziSA2mDJyKLKzoNoxwGXU3X7gzljkFpyV8+gwmmQ+y60+fR5vLhg45b3/XOsk82nfKk74Wm06UfWa86fn/NmyKgAIJTvez7t6HON7mctcC879FbKXT2d2wK4UEtds05U1v8Oqtjj6Ch8+ilr22rKW/IEIRMR58xWiy+TqjoeyqlTqzr019kQsi61fGc4Lz5bTppJ9fntCSFsTX+YwPc6th43NSIjUlTb9dfxZjBv8SOUs+YLjX0R672qy1AqP2AcVbc7kMinyLrFjAuo8R9TWc5bTv6C6vPaRDSf8/fXVPDx6RxOV3LUq1S12zBq/fL+lFn6d8xxVHzc+1TV+fCQGOqqqdGG7yn/W7zPsIABjVqwCavocRKV976QN7taENX8q+uoyU8vU03rfWjLabNZttg85i15krL/W0gbLlrBwA0bOtDFdI58iWp2OYQaL3+D8hfcH7I7nzIeyg6/n2pa7W0MFuvrKPs/zDsP8OYt4mI8iPZl8Ly5fcCdVNHtWGbDKnDXTvdFbw+n7PVLqHLPMTHfpcj5Zw4Vvo/+fLT57MXswAC/bSb2JDgMKvc4hkqOeiWqXoreGcGy23HgFbR9wB26evGAO8Ioi94bTVlblvOct+WkzwKbQRPpDOtrCe8l5C16kGBPSjYipQAcVe4+isr3v0x5p0IDDpv88ho1xxzbsjttPmM+ZRWv4jYa//FBcI6FbVf0OovnWaO0v61f2Z8yt62hyt2Ppm0jX6RGG3+gZnNvpUbrvwuuKTyPHfEgVXU6nO0yq2QF6x9zgWqnyJpUfuDltOOga6LerUJSBPCXt+ghgmNLW7A5QUKFnfueH/EuRlzgrpPfV+zAipDfAZdRTeso8ivYnTafvYTnBKQLbbrkCcr5axZtOvdHnnPUgntkTX94nhovf1NxfmgKMsjtOOhqqtrtyKgbECPDiwfcMyqKqWjK0YpdIfUz7EpzPyOrZCU1XfokNf7tXd58GxXMnxXdT6Syw+7T/dxq0gGUVbKaqjsOoK3HT2OewHfTpU+Rz19LW079ivyZuTyGWC5Ln+R5F/dEwgv0X9VpEJUcg4x2SgE9rSfsxY6yLSd/aX6uVt+VjDpSk/ODb+W3gXSQSQLtYFuGykRTPjwJ/7IXQOuF9FVZA+6+mh3U8r2jeUJG7t+SYc8EvYowfAxGAJOdNmPcs9fNp8KZF/KChMmdvey5hexR5YuqYaWmVU/afPIsfmTEVeBeuAfzXvD5OPbi1OXBA5LPQA6TPmRcNuAOquwynApmXkx4wAqeu7rmnRjsKyDPx5k5thz/sQ7AgsV4wB0ACiAXuaOx6NUU7kn1eW25XdxBgC6wuCFHOSY3s0UF7lWdjyDoGiAGmw9sLuCBVICbn3nFHQYGtWEle/1SajHzYtYZvKI1LXuyl81XVUqNNv3MIBse4ZIRLxD6UYsWuGMiz1vyKC/W6mKy6cxvg8AdfRR8el7QJtiLl9+R5QiPacbOjcGFbufeZ9C2IY/rqFSBe1WHQxnQ4v0BTNLw5PmqyxXa/XXMe+kRD9HO7idF8KncFzmHNynMZ2E33hjzycqmn5hPgNNtw5+lij1GK5M+Up5qgPvWsVOpyfI3CRmb1M0RwHR4KtNo+sN4afH5ZewlhL5rW+3NlxSxwcaiBAAKz1HJqJeUEzZOubqcCj46hTJ3bKDt/W/lnP26uyo15dTyraGUtfUPPlErHf4M27Nl4O6v5wvw+fPuYhCNjRg20ziNQt8sN389g/PisR/oHi7SAvdtIyZQ/rw7Q+AvIysSuNfX8WYyd+U03vjDS1ZbsFvAi6ZcwMcDQ8iuAnsML7mrplPzWVfzRgAFemTnBuHy52bKLN9EFNgclh12L5Xj0rpF4B6+LIInbPowhxWP/TDqaWKzubdR0++eprpmHWnTuT8oINcF4I75tPmsq6jxb++wMwI6ApBTSzzgiRzvzb+8JjCXZ1Ntq17cDjYDWD/U09+So18PbKiUloPAvbAblQ59gpp/fhkDMT7FalxImSWrFJDly6SdPU+h0qFPRehTBe5VXYZRVcf+lL/wIQLABljnU8Ad//LDWTi5KT7+Y2q0fik1m3cnzxt4kI1tVO0nI4swh5QOjnT+QEY4yW3y44RACGpTxcbhdNj2F3uwUao6HkYlx76rc6I4Lr+C3WnrSTP5/RNkSlMdKBvPXx4E7hiHBdNOC244+CS4WWee+7EJYdCckaW8EcAZi8x5GmMBd7arL66gxr+/G7CrD3V2BTBf8MlZrHNea3KacapqysgmX2UxO8JUB1hl15FUMvpNnf61wH37ITdS/oJ7qdGGpWwzvEkIAHdsiOHEwOVunh+adeK5kuoq2RGGVNkZVdsV58GpXwf7SE/gHkWvboTJQLISuEdb4o3/bhm411ZS4fSz+YEifggJO1H25Pl4kCcC3PFiZ+vJhzA4BFgvPvpVTmWmFqQ3a7bgXqLaSiod/DBvHBCKoOaTjwbceQBWl7PHG4+SADRuDnswhDMvBFJSmvG4IxyCF4+MRrS9zzVUvv/FTAcWpMJpZ3LYBHuCcDJQW0EV3caydx1HfZhAW3x5HYM1FIDrnT1P0ykoFnCHnFu9fhhfMGYAPWh8UBZoBBucwo9OY4AGALj5xE9Nh7aowJ1BSaOmnEe/dMBdvOEDWGjy61vU/OsbeJGCp2zrce/z5KsW8Np6cn9Fh41bUsnwZ6gKnvlAwaYCqTYhH4D2rce+G/xNBe7gCSFHmTvWK6EKTVpzRiFshPyN8tjT0XrSwQyyALbhTd+x/6W6MBpMvK0nHchHoLGAO/OZ1Zi9bqWDHlBSnPrrOatQi1lX8gKB0LLN8ExrwrTAf6vXB3AqVWzISoc+HgDnygSIRadw2ukMTuHt3XL8NPIFvIoqcAftkJ3CZyOWF8bU9oF3K2E2cQpoazW5H4N2AJBtw59jL5Na8NJwi+nncvvQIwASF389NZtzKzX98QWFt9PnhLxdfj/fg8mffy/b76ZzlgZDBTLKN5HPX0cF087kzQf0XzI60GagUwArbLjZDsvWUcs3BxG8azXtDqSSoyaFwsNUW/riKqZne7+bacfB1wVpV4E7L6T+Wm4DegJ4rdhrLO048CrerKsed9idP6spjy222aGPK+PZ76dm39zG4x5jEdmwtve/TSdZLNzwPPPdn+w89uABEKonFKgM8N7mBZwKEIkC7vDytZh+PvkbF/ADSeoJoZY4eFkL4QxZv5Q34NuOfD6ow8Q97j5qjYfI+AGmyMupOMlr8dmlvAFlnve7UCe3WMATemg16SC2vdoWXWnbyIk6cAYPaItPz2dngPL4UyijjQrcOcwLXubMbNp+8PW0s/fFPE5AL9vgpp94E7NZs6FXCVSBO2yYX3fNLaBtRz7H3lOAwabfP0vN5t3FmzGAecyZmGtwIoFH2QBWMbYL3x/D4wtlyymzqKbtAToZYB0s+ORMth1sEnA6pTrGILemix+j/IXjlROhUS9T5Z7KSQ2KafkVdKVtI17UvaCtkx/bReiRI1V+HC6ZmR10gnFmtt2P5rGGuQfrF9tWwDmDcVG+7wXB0w9scAo/OIFPuOC4wckX5l8zJRZwxyluyK7up/L9Lgg2iTmtcOoYhabMbNq5zzm0ve8twVMeVMRYxwkU6IoF3OvyduEQTfDBr/s235VPPpQX2TOoYPrZfFoNOZUOeZxPrsIL9KqEToYy1KUfcF9o8AATDxNzuzQzBhGvjgTu8SSk/90qcMfiB0DT5Ld3qbrtAbTlhE8YvPKA0gB3PJBUvt9FUYnxZ2TyEZ8WDOWsnUNFU8fygglAF/7IEtpv/uV1DB4ruwyj4qNf0wHSaMBdJcJsjLsZ4I42Ad63DXuaKnc7UnPU66cmP0/mx6oUoWRQKbwV+56noxWTAYPPymJeODadtUDnzYgF3CF7THwASJCBFhirvOYtfYo9SABSG8//xfQxpwrcAWARUoX0m+Fx2jhyzvv+eZ7wise8zXYQ7Pe7Z6jZN7czyNp6/EdKPLy2+P3UfPaN1PSnlzjWcOMFvwR/VYG7+oeqjgOposfJVNn5CN1xeJPf3qEWX1zBoAw0hgMKFnv1DmrzygEM7GIBd4Bl6Kdir+MjwmHyFz3ER+fYwBSPekUnZ0U/OD7Poa1jpvDrlGGMUv634wltID564/m/Bk9VVOCOxRwFIUMVPU+lyl2HsqfXbEF4DMLAWNYnTo8Efn4/tfjicn64DN7jTZwFSimI9Sx6exgDq529zqTSIfAm+ji8oPCDEymr7B8qw0KueYlT/dZsjHuLGRdR49+nkD+7GW0+/Wv2eOttoV7ZgG75lcc6PLpqUYE7/g3vZ+XuR/HmFxt5bfx/ELhX71A20QdfRzt7X8RjUy0A/YV49Xn9UqpuF8g9rwk2xbyQt/AhHp/YXAAMhBeM1zbPdeU/a4E702fi5VSjFZA3+R+cwJvLkhETqXLPSODAG8APjmfwCGfFzl5nK6Ql7HFXKIoG3GEfhVOOYedA1a5DGFgzENSUWMATc0TT757hsbPl5M/Z0xmu+8KPTqWcNZ/x5hHhG2pRgSf+jdOj0uHP8cmldh5C2FXRu6P4E4z/skHjdc2rwB02XdVpIAMznf3566nF5+MCj/oRn+RtG/YMbzC1BV7nondHMljcfuittKPPtbrfC6eOpZy/v6Lalj1pK06Nwl/rrq+j1q8exONKCVUKvZOSuPxOoZw1n8eUH9bSyt2G8Qum1R0H6nSI0DpsOnBCzI6HHqdGeNRx2tL8i8uJMnNo07k/BR9KjBggYX+IBtwVuxodsKuhEXYFveI0EIC7fP9x7OkPL7yZnXosh97FAu6K/RTw3A5QXtOuj2Yd9AdtH0CeT1NMxrKZi0iAAAAgAElEQVRL4B5P+zZ+l8DdmtAsA3d/HTX/+kZq+vMkPnLefMosQ+AejwosxsVHT+YjRC4+ojx4QebepqSavGC5YROY1FvMuoZ3z5vPXKAP+4kS4642JBS4+zJoC4Cp5kRA7QeLfNvn9+B/wlNcrImP0zLVfPZN1PTHifyn9Zet1V22iQrc/X4q+OwSBkQIfdh67DuGFzaD32fn04aLfg96QePpJRjjfsA49nAbldw/P6OCT8/nxQzhLgBUXOrrOIwKnl4AreKjJhl+HwS0uQW04eKVwTpBj3tYeIm+ET97/AH8EdaydeyHymWjsGIWuOOkI1raUsQfF31wAntscFoSfNzGX8+nKtjg8anTmHd03lmVFMSNNp+jeIs2XLQyuDAEPe4Ipxo0XvHwWS31tdTyzSP4VAXhLNtGKHYUXrCJQpgFb+BAg1p8RDl/fkYATyhbT/yEbTlv0cMcHw6Qs+XkmYbxw2aAO8KN2j7Tidveccj1tL3vjYb0Fb4/lnL+mU3V7Q6irSd/FqwT9LjntiDEzWtDNLQNhYB7OZXjATmDhR71+YTh+2fZc7bp/F9CILC+ju/+ZK+dx/xjA2RUEgHu0dxWsNGWbw+nrK2/BWi/J6JryAZ3DfCYXckxb4Tmm4SAe4giQ+BeX0Mt3xlBjTZ8x5umzXhsz2CMRQWedVXU5sVefEqBjUbpEOP3PJp/fjk1Wf46n6ht1DyIFwTuvgzaeuKnyl0YgwKPPjYWiu18rqsR9LjntqAtp83hMIjwgkfEAMrZuTL0yYhTT9RH2FvR1ONYFhU9TmFwr24gELbRNrCZA/CDd9iotEQK5Q3fRWwwEpffOMKdq2jyw8kl7m1pT+G09OXPu0MJ1WrZk0qOm0J1TfXvnqAu4v1bfHoeL9DY+MPRYaYYAne2q+F8WqfY1fcRdoU5s9nsG3neKR7zruG4NwvcEVq19YTpyp2QiOKntk/vwieq2wfcxZsqs6VBAHc3ve0QvATuZs1PqWcduNdT88DRM3uKT5vDx3HclsbjjoEZfA3VaNhk5dK2IU8ok3JgHclb/BiHwgCQIZ7ZqDRe+REVTD+Pj/Y3XPi77na8mx53xAJuOntxVGG3ndCdF64qXJDReBK1HzT59W32+qCAF3hm1RIVuAOwMTheQuX7nkulhz8QeXGyvk7xai97hQHYRsgyUzkViVfMpIME0CiaejzhIS88wrWjz9WK/qt3UKs3j+Aj5rIBd9IOA28tJl0+olzzBdW07BEIWVIMADGx2supWq9pkG5/PRV9eBJ7ueChxvGzYQYfkx53gGaEKhkVhPsUfXgigwPwUjbgLqVaXTW1wgK0aRlP+PBMh8d+4pgcF+xwOoBjZmwy1dALbYw7LqfC42i1IPyr1eQBfMRfesTDhqCBj5Q/PJGy1y0IxWlqUCR+L5h2Foe9Ve4xmkOOcAQNb1fJiAl8adKomAHu8KKDPpTNZ4XuJmjb41OnF/fhxRMnK7gLoJbwy6nR5BO8nFpfy5sXXHg0Kk2WTeJ4a5xSbRi3NriJQt8AVrivgI1Z2eH6i25qW7GAO29Y3xjI900401b3E5TxYEKpiPVt8svrHAaB2Nvwggt12Hxhvik+YZou1MheqIz+ZewI4O73cwhVs7n/p9zPGPpkVDuIBjwzdmzgBAbY8JYcPZk38eGFNy2Qe/EfgRd4Q5u2YIx7QVfafPbSqFIsmH4uX54HyNt44R86j3wwxn3XIVR8rBKSGF4yS9dQq8n9OcyFgXevsyLprK2kFjPOJ9yBqNxthBIaFgh5w7jBaQjKpguWB+5E6JvAXa3WLythWBwnfoAy36MkLr/BSihe+4M5ll0tIfkpl1OjlcIPT+YTD4SWbRsVCvHR1ueN/LcIm2tNm85arGQEM1EigDvsCqD8m4Bd4aTaIDQF9xmwGcEJCEC30cVjs8BdvZxqTK6fWk/sySePsE+EGuF0yExJe+DON+5NTV9mxGWujgTu5uSk1rIF3OfcrHg8kVnllK+DoFAL3PlS28B7oxOD2PTsZuTPCqXrgxcfoTA43tJ6YrWNIPNG8zk3c8z1xnN/0HmSvQTcEecNMIAFmU8lDArAa+FHp/AvG+DN0MTRRQPuiEts/Vo/yiz9i7YffC1t73uTrmX8jokbIRSI82bP96iXTaf0MgPcARZbvjeaY03Le1/E3mgUhCS0ntyPj/4RQhR+oRP2gawgeUufZG89Yht54xEo5oB7HbV6czBfvET76McoXZl5j3t04I6NF4A7APpO9rY9rcxoiON/9WBObVg24HbOkKMt4JOfm1/0IG9mODZ52LNBYCECuIO2Vq8dwjouGfVKBDjCWMCi2/SH5xg0KLHd/xdhhThqL/zodCXGPq+dkomDs5xMjGozZoB7zt+zCWEEOH7ecOmaiM0V4sqbf3UD5a78mGkqPnYKZ1lSiy3gPnKiEtplUJBFBzHVKBsv/TN4hwAXpgHekE2oDGFX+19q+H084N7qjYGUpQHuZkA7OoLNc/YeXyZ7nXEyoi0KuPqcw7TggQyGi9jyuF9pkFVGiXHHPIH4boDugunnsNMBHmZ4y9U7C+GCiQY8cVkfGxncWcLGNDz8BOMnHydBy17hewfhgNYs8FRs5CXeYGy47B9dqEPocupQRW4GBeFHfAejspjKDruf57Lwgvm0OUJqfn+P7+QU405OIDtTkx8nUvOv/8djZ8PlGyLGC0A1NmbI6IOy+YwFnClHLeLkd48upM2c/Pxs99hgK5vmwN2JAHFwPOT+MZWazb6J5YPNQfHx00yHXKrAHQ6B7f1vp4wd60N21fM0flXdKFVv0ZTRlL12rrKRRdIJg/AVMcCdqGDaGZxNBnfTanbpy46L6vaHRH+ZXZVN2mWV0cS4JwO0Q64SuBvOUVH/yOkgnzWfx51j3DFhLn+DY9Q3nzTDMFTGVFaZsNUNKbtavT2MY5cRpoHYRe3gxmJSMOMCylk7jy8Tbh3zdtJi3ON53BlcbvqJalr1os2nhW6kaxWBY3B4rhlMnL9M57GJDtyrqM1LvfkmPNqGZwLxrgCLkA8WC1z4woYZJxfwJuMo2WwxA9zRT8t3R3J2HMRHbwtkW8DfAWiRRxx9Khc965g2eOeRpUTJbODj9IQ4caktUi78qSAmvse9jlq/1pcvf+LeQOmgBw1ZEwLcq7ZxvDcyAmEjijhkFHhp27y8n3Lpss1+7A0N6WATNdq6gjMSgE9kDCkd8oTuYpkI4I5sEK3g1ayt4PAJhDLg4igu8yHrAjaN+A1ADyFViGFlOsMLLpt+cg57FFGUI+p3qKaNkkrVqJgC7jg9+fgMXhQr9ziKQQ3St0J2AMkAd5ylJSOTL0YqADG0iRcN3LFBKPhEiQ/feMnqYKwvAHmrVw/hzWbp4EcMva74xixwh+dO9bibGXPwSreZ0J3lgo0h7jqoBRuu1hN68GVszmyEezJqMQ3cfVT0zpGBdJDRgXsErb5MJfWkkc0EKkcFnluWMyD2+ev5Miji1H1IA1pbwXcqcGKnZIVBStyhPD6QlUst5oAnMaiEF1cB7n8H1yG0Ywq4wwHx1hCeS3EhORgKpxEGn5x9fjln1sGaU3zclCBwx70IpC3m1JbIruX3c7pBX9V2PgnDySPWS3hykZI2PBWnMPkNfUIXcmJOfmqM91o+EeSUnLyOVPNY4HWkYquyjrToQmVHPMJhgWaLCtyN7WpJVLuC3QAHVHfoT1txf86gRAD3Y8KyyryiSQeJVNFRCu4vcPazrX8EU4TCmYg7W9Ud+lJ1+75U2xqZkPSJAtLW4+52eIxWLxK4mx1aSj2rwB1elIKZF3J6KQCCLcdNDR07W8kqY+SS8tdR0QcnEtI0cY7nbmP5GA8TP8IVcKTMKaoIlxLv5VARXRo7F2Pc4wJ3xDVu/DEOcA9cxrUC3FUeK7cZKhrgB+mrKvcYQxW7j+IsHFaKKeBesZVjYLEwle9zNodqoACct550kC6XuLZvLHB41Ghnt+M5A0P4A1RmPe5tkK2i9O+At984tEEMcC9TQk3WL+ELTgiD4DFTUx58L8BItqyDNvtR5Z7H8eUp5EvXFjHA/T/O2qHNja2TNVIvtuvDILJy1yExL70ilKboPSWtJ7IQwasYfhFR27YZ4J67AiFtGJ/GBdl0qjv2Z6CKjUf44igeuE/jFHMoEcB9Et6l2EalQx+Let/AKeAOegqnHs+hX1V4S0JzHwa5wfnUguOLl+ntSDhwxwloU86QhPAB9IlUjLjYHa1EA544oWr51mDjXPicxSmXqjscShXdT2YwrA0RRF/mgKebwP0Kavzb2xHAPX/+XYTwzqg23rQN8QX7nqdxOFD443HJlZ+f2rywVzAVYgQP8EK37MEhdDiBQ2YgKyUE3I3s6il+48SoIEsWX1bH6QawRXjx4cSzSskqo15OtQnckTYFD21hU99k2SvKRktTcAkemZ5KBz/OTjC1pCVwTyZoh2AlcLcyvGwA95oKKvoQKaIWKWEYI0NhGKbTQcY4R4a3EJ46PK4DD0Z44dR9XYZQyfBnIyZCL4XKtHIMuMPjvi9lVG7l1F0Ve45mDxC/9pZbwLnc1fSY1ixBqW0GuAOgI6MDcp0rsd9K3CynzJvUh6iuih9GQRpEhbZczh7EXrXAMbMRbWaBe+tXD1E2Dbj4NvgRQzaFAPfKEr6cCg+QNjMNe9xf2ofDVHYcMI4fJwrqgF+FbBszQ4EY4L6ePe6Ir0YIDF/ehKyRYrJxS6rDo0omXjzEJqTl20dymAcKvt826kUlU1KUYgq4r/qE4+ex6UamFtyxgF1i/PKLkhGX3PSTgqvAHadE8LhHuSvAth0jqwx0oIbKWPW4o23lQt7NbDdbzpwf3DQhJh+x+Xg0aktY+lp9VpnRioyNUA6RKY+7mpJRmyIQDoCSY96O+sJzVI/x5l/44jTuPuGkoK55F0IWMcrKpbomrTgfe6ySMsD92wcob+F43hSXjJrEPiS28UZNeR6Ol9I12fJTY7yh+537nMvzBadFzmnBrw1He3XazLoSHuPOdvXeUZy4gO1qzLuGF575rsimZbx2bD0xFLfPfQamCHHAXc8JnIM5f31F2evm8Wm5+tgc7vJtOWN+KM1nuoXKrFg4IRJpmdGywDoSuFsTpjWPu4/BSsu3jmDQVr7POVQ66KFgh6aAe9zgTz8fpSPWPfevWcoiloEc1wW8+wWgwCunRnGXDQK4Y9KY1Ifjq5GpA3HuIosZ4I4wlaL3j2XPHEKaAF4Z3FRspdav9uVQnZIjn+PwEn2JrXyzwL3VG4fxRUCnY9w5ZeIHJ3DYCV5AVS6hBmLcXzmQMnHEHnyYxLwWRAB3vvT22iF8uoHc0UGgHXd8aen0U5OfXuEsPTiZQdgSXqHlR0pO/szw0i++NgPcc9bMosIPT2KgvvGSVXHjRsPvQrkF3DnGHXdGdqwXEuNuB7jjRKfw/9m7DnAnqux/krze+wO7WAG7FEUFC4gISpUOKvbe1tV11939r67rrrurrhVEQAWk96oiCjZUQMBKETuP13tNMv/vdyaTzCQzySSZJPPey/2+/RZfppx77rl3fvfcc35n6SgOG0I8NryzCHMqeEOsE4DYW1ARKpogUPErPcTKqd2uoCovr6Ncn3pCZeQ87vBA5qy/mUObODfC+90uQTSBZ8V3VDAPbGECJ01qMQJpzZj2AtzB1sRJvEkZVHKHyPUeTIuN/qQFQuATO4BVJOUiXMnIpsYqk7JvpceuYNP9/ujzyvxFQwhsPz4x7oqkeqM87ho9dgKD/MRJ4eB5R+NaAflifkKH87jHgXsIph/UhzaE5we4RT9wFwXlcAhkyTvbqKb/44q4wIDAXWdf2bs183Rxwkz5QKyapqPpB+55XHlRq+nhcY9VqAziggsXiIwmyAEAj7kez6oO9fEleoA7Fta8VZOZfQSUj1JCIKjTiuYNEDmnOWZUXrAl8ODrA+5OKlg6glAxFNzOqAjqfQTNdlr7ExVy4lm1Xx53f6wyoFpEjDtsHhza8PBLCzeejdhIBlX9HgkqCd8Q4I7Y7DcuJGtDiRjSAErJwCpWmAHmWd7i4UwpyUWset9DReC+bywXOaeRzKritXcDd6bh8/KKud7AfXxzEP9X6Q07Ven4lDYZG487s5uACalqPyf4adFJopqjxJLjzeMerscd8wV87gDpHGd/2hSxkNuSq8naWkcVo5apUvoVzu7F9/gy0sh0KTioYMHlTMGHzad3nLUqHSToTlciKfZttuvyiZtUwbcW8ER/Cl8/n0PKkC+BsLhgWnsB7gB1SORFO3zrfs3Kt1p9j57+VONSSUwE3con50hwl+qxBDNWWteq0kHCrsAI9oNkV+/62BX0CaYge94pTAXKdV68xIeDCBtdeMWZxz3kUBk/PRXEb0jRq2fwRRVjVrvnYBy4G2EhXs+Ie9yDU2qwwB28rnmuWFF8UBDDJzW/wD0IUAGO8twNt3KMHYr4+Iu3lfc2EHBH5dSsrX/lI69Dd/6iCXhNDdyx+K25lsB5juJGoJrUS2OlxzL0AHfm29+K4k65VDF8gTvxEsehzP9cusurKqq+wdcH3AXKAWWYi2aRedxlbDzcR8FJ2ZsfpPQ9r/O/1cA5wo2QQOYPuDNd5zv38MagcthrnoJg4P5ecQ3nYoCFADaqt3gHxDMCuFsczVQw7xJOIsMJFJf91qdmtxlkfvg4ZXz6DIfVVEx4h/WIWE+EbYD2DbHuONb2bnkrxMIvOEIuuw60rb4vhie4eIZYdEcskPOPAOYXPHDH8S7oIItnncPx1GDC0WKVSdm32r1ulciSU2GziO+H1xuebrCgoMmlwQYHSWwikCUXC8odnv6EGSqDdQuVQFENE0xL4PZP/W4pZW+8g8NKKkcvVY0xzl05kVK+38D2WTpthyuPwSM5sxt9/j8uBIYkcd3AHXptKOG5DPYq0OohFMeb3lcLeCLhFs4dJG8jT6n6ypl6lh73Ne0FuGOzB681GgorBcMFjnu09VdPRbPOlOnv1RD0d7dIQ+uHTjN7030830FwgHhyJhMwqGkVYBLt6gqXXfX3sSsUvMv45EkOpeMk+a7KSrUQL+OTfzFjFuYuV4T2qpNSqDM5NVBXQQBQNONUvgwnR1jreW2Ih8oEUl3wv8eBe3A6Cxa4o1okFla0kptBX5bvfqEmcA8SUKAqJyrvYSFBERi14h9qvQwE3KUNAU/EMSuo5agLVZVlauCOheuzZyjrQxRrsVD1wKc1E32CswTx6kDAnT/Kr53PzCVIZCwftZQ59aWW/e6DIs2bxcJgVwtIqcmmC7ij/9iAfYDiUBaquvJVajrpas/jANrf/yOl75rJoB1NnlgqXRgIuMNbCPYahG2BCx+UnvINJOoNZHz6X+4nqNS48qrOZgRwx6uwgUn9eoGo6+Hzg/JssgwLBrOOwJQhMUYACOctHSPSbfIROiqqKlv2O/cTWI+QVFg+YRM5stQ++AIVzL2EnwOvPZeL98NUE2yojBSTGS5wZz1uvIOrMUPOsonvKjcrgpNyUQF27zJ3zg1OWOr7/s6jlDCBOx6EolcZ255i6kRUGs384G88z8GuUTl8nmKOSS8GFSLmG5paVU/cn/HxP0QGFxTC0utxd70g7cs3mPsejRlvuo9TGIK/yp84QcBGBDoFKPSugu1vqrQX4I5QIDHc5AA5Mo+mCvDsB1GTQV1/4scS/PBu/Y1e7ilUqGONEfUXGLinfjWfct6525Un82eq7y3W4zCiaQF3PJvlc9vVi0yXK7Xk7zdwNVeQYNRd5CWTIFDGZ09T5od/540oGtOkjlqqENko4M4VlbHpxcn/9TuZXQctDtyNsBCvZ8SBe3BK1QfcXcjbaafi2WdzPCjo/srHrle8TA7cES8LKjA9rbbfI4p4Wq5YuXQUx3kiWQ6xZSjGw0k/yVlMmwheWS5/npjmfkUg4I5kk6K5/fkIF5MQCZQoLMHMHFYbs2+gmR24I/a6YOGV7DEG4Gk483rWNXSBj7SlrV6khqz+gWkXfWPNtUdFAu6o+ArWBzwTJxR4bkLVPgKPPt6Lv3ORHq8kxoSagxwDjfASJGo1nHObOE6uZwD4g34toeZHBvUoUCU1vcAdXmbQUcITik1DXZ/7qK3gNLK21VPqd8uZ8Qh9xpEsc9mfcCVX6ZU3CbiDGQm0kmI/k5miMKH6AKXvms395SI0lz9HTSeP9NgZh+L8zFUXJQYOhAWhpDiH7YBSjftZ5vZYQgapGQXcOddg8TDWJ97bcM6tYkEzFNuCDC21/BvsvvnUa9gW+MPTWk85G25jDnH2WF31miJpmDnP19/CY4aPIicZyxo4rXM23slAtqn7GGpCoSZrIs9XUJRKTEZgq8lbNYmrT6JyJWyBqxiCGtLRQpbmGt4AQpe1Ax4jIcEzl/3FuMsTqYwA7rzeLBnO6wB41LEu4DQB4wfaWyTiN551E6VvR4EogUOKwE3tbgYAd1RuRegC7BC1GbAhQwgTuMVrL1Y/rUAYWAE46Ot/4+q8oDPkeHJ7M1e8xFzAmENHsJVggTtCEsB1jdA4bF4rxq1XOFH8AXfkhbBtNlVwgjL48UEfzCdTPD9qyNogrgM4ZWBaW1drP8AdIHQuZW1+kG0Hto/xkupxYD6wjdf/yjlJ3hVkffXn8XCJ+hvq0l+ul/5aOEwRp1qi/m5RsJ7oBe6wb7CzJJZ/yZoH+w3Wc1AiYozwHbE1lvMahvHHOOlt/oA729WqSZT02ycuu/I454Atcldcw6FimAsNve5iekbkWyQfWM+0nPie2GA7Fd9Q61H9OKRG3vQCd3jtkdDvSC/iE0Yp5BLrY9JvH1P6zum8xuHUsWLCuyS4OOXjwF2vFQRxXRy4B6Es3XSQ4oKCKndFb1zA/wZ/dgMy0WVNDtyDkQLx5vLCIwi1KFg0VJPqDs8GiAfbAujTpAqbgYA77kPCScb2F1g8zprH/5wOsaDT9dv572YH7uJY7GXqTAm8Y4PDH0V4IpxtZHHYGWTICyTpGRMJuMOLy+w0eCaYYMDHjg2O4ORkrOpL/0NNp4xQZYlJ/nkr5a67iQEDPwdgFrHS8IA72jg/QrShfzK/sdT0Ancspqn7VzOnP0IkRDaEVP43bBAgGScRyAXAR0esXismGUlNAu7Y+KCAiqefTpH/HP1MSKXa/n+jBlRUdLHhyA+PYKf4AOFjw8+Rj4Gsn/DOygtlGQXc0RdsTgDCsYnx1jV7WqEfeEyRLOzybIE5AaEZaADt8FopmtPO1YmxAYIHsXzSZgJ9o9TEj+s4Siz7SvlOp53BiduDJji44BaKgfHYS+NksfCcY/lgrxYLHb5ln2IN0ALu3uwHRgB3yJb+BQq7PSrKYwU7j7gBg4yw0doLH6Uu009l20BpewWbkQHAHXZb/NIJPlSqqNQp3/R5z2F4TeF1Z5uVbNBV16HluIGc/4BEU+SEBAvc8S5Q2hYsGMR2hI121VWvu0MM/QF33IsNHjyrAEKKsXfxhYu2aaFKeJSPQTKr2NoTcEdyeNb7f6A0hOWhgdkpMVX8N69HsHHR9g/dU6YIz1Tqb6v30FLqt4t06m+Fiv4Ce9zxQmzq85aNYmeFaD/JYqw7ZObvCNZqQYyDv2quj4xaf/AH3EW72umxqxOv4gR7MZ9GIBRvy10x1vWdsIj6BEc+alYcfRFXOc3adD+HiWGjivVJ3vQBd1ROPY1PVNk2gQOkYk9Yu/mUSuDTxMrhizhhX2px4K7bDPRf2K6Ae5AhJPq1oP9KGCiqPKK1FZxKLcd4qhe6ViL3w9J3zxIrxYEpYtoXvsk4Tgel7lvOu+FgGrjAJc85vEzgf4YXDjGDOCq2Nh4mS2sDe1Txd3jIkJyJxQXH1nV9xONcfHTTd8/hDy64Z31in10blczPn+XFAR4FLLTOxDQxlhQfJddilrp/LQnJGdTQc5ICnGLzknJwEzlTsqkRv2k0hOVAD460AsVRoPxygO7UvWLlyIbTJ4ueDldD0lnKgQ1Mo6ZW0Q+XgdknfcdLHI6AjyMKnmABgucSCw68r83gS/fiEfc3Nrnrb2YPHii3GLgAZGMRtyaQMzGdPWPwUIthD1oGbGHWF1TthL5wwmERxI0SNlz27GPZU9J83OUKDmeA7NT961jvjfD2ywryqMmMo+SMndM5HhceGdCYNZ062r0ZAKDBCQASnaTqrtJzcjfexraERRhFi5T9TCNH7omcjIq4Z0WtAC9B4MlM3/EiIXnRiuJS0hgkprPnGUU8Wo4fpLBFxP6CF1qqVQBvacjNQjz+8A6hqBEXuJJ0nZTh0vWF1NJtkDtGOXXvcrLWHSJnWj6BCk4tARXeUFyH/oBTWV4oC7ICtCPWFGOGDR02LZjD9X0fIABGTxMo+actHFoDkMCbP/5QgnYui/WMMB3YqTxPAJsbeHpREEraCKhRlgE4pX01lz/s0LNWwSBxPoknhKj/4JPQ7LRT2rdL2IPKmyDBSY70Qmo8/XpqOkU8bclddyMnOwNkwhPobthIfrOQvaNIxJRzPgczrsg5wLoGDy3oOaGj0pu/9pPjI26AUg6sYdpIsBwBbCGkq/mEYdSIAnYJyZT5wf+xjaC2gzd/NkAyTkQwR6A/rXkGDzDZkqmx+1h32fvkA+tE7mtbCjWc5dmAy5+ReOhzSt/1Cnv8MVa8ucQ6kJRJ9uzjqfWY/jz28nA7eFKTf8Aam8teYK2GxEpsnmE37A2WUc2mfvkGs1vBUwzQqdZw+od1GnKhpgBYy3ya4CDw6aP/ODXiZ/kkbAvMBZ769UIeO3xTBcjiola0F/bkOSRuTjxrplJ/6t5sj/72++ovpxuf8oWqP6mvOPVK2/ESnyxBJyjkJn5HUvnb0da1r9+5pabbcOwKKkos2c4c+by+ONpISEqj5m5DeN5BLvyGCqsYX++TjFTM4ZZqDrUFDtBqCCVLLNnJJ2tYN3GCgftwKohvMS7aEoEAACAASURBVEJBkbCOE36sqZ75Dpwxm0+2mk8ZSY4MZZ0Of3MePguzNYuZWWWeGaFesCamSjThILI+FF9IT5hMLmJqv8PR+flUPmq5dkJeiP3C5IGXFIsk2FJQKVCNkxxhGPiI4sOOxDwOg9DBWS0fawZsLo8PFn72ugab3RdT45G9XOZhZ1AEz4FKqWh94gqiNxRgHd5H/n9B1C/ryVPdUvt58gS5NpeeBSKrlQRLOLKpvJFPAuAdweYiUSkfe7ogizqrQij91DRtQ8dA30jxVTKB5B52Udc4SbAF8bAgL4UXzNHM9sJearY7zCO1cRLI4sQJAGJTLaIt4Fqet/oXjIjzDfNJQAsvgqIXztMfnhNBrjNBapQvF3MI5lDLsajUqVKExv1QJXuMNA8EK04SNcYhFIHCvgd2Iq0DyHy1udaBCNpm2DKH8ADpJEFad+B95xNL2Li/Fsj+o6Q/nBBIjhqW3WYo04xujUrqcJ0cSY4jJQW0tBIE0l3gt2LjJjkAwBRUOWIBbyQVpA8GLDxmBO38CYkD98BGorbmBnFX9C5lQ/VMCnjg8lfiePxL9nCDQ1z1gxvGPEpHstXmh5hNpsy74Ii855yA+AifFPAmYrSfTUT0NBZ/U7sx7tCHKgzzDv2lWneaSphQuxdcJwz4foYkaHBShvQKvolDZl4+iU/Q/FcujZZEofclfqdeDcTH0gyfDpxaZaGmRU43jmtvOPd2ais8w+X88XZo6h1bz3Vx4O5HZ1qhMqbzuLeHuSp4hOSYtKXD2ftaedVcdZaAMPuUu/F2Sv1mETWfeBVVDputPcpOO+W8fQ9TAuL4sWLEosh6FoOfo538jjANwcTaM03PTCNIOIMVfCdiAdyDlzJ0nSBcIX/hEPb2lU3ZyqEA6i2aUoXen/idejQQH0tx16pHV5G7BuE5oI1NqP2Jkr/fyCduSMi254uUkMpIhODkMCtoZ7XHPe46BzPGBqpPSpeQri9l0q8fUgqMGXGsve4Tk1jkzYA+MT/5/rUuxpp1np2ul8CIJeUy7TUHxeqtl/4r9rNen1I7yVUGGINJNWWanplGkFAHKvQORBu8hy5p8LrJAO/61r9ybQQkbcqTgj1Pi6ZEwfchfkcwGoiPpVtbJlEFwmZy11zLdRs4qb/HBM+AhrD4mBm0x4G73rlqEuMMLK5M0EDGalCfUHwhc9u/eacLyjUkKCIhSIxTFmnskn/5kPBxg2cKCXHgY2/tItLcxZtZNGCQQZilOzI5TNEzUwgR6uCEL3yg5ShUydTuC19a/dIgTCZnw+1cObKpx3gOlfHN8YmmRPplj18Zqgbi4yl+3EPVnzH3ISEdicBgmbPV/kgZ2/7DyfRgUWqW1wnB64JYgMwO2uPAXY/9xNg49YgoXqMiqJaxGtgnsJmguA8zY1is5EzKYCYMFHphXuyGw2Rpa+I4UIB2JKUigSvms16/YjvJlQYahck0FvOexVyAUAbEeKGD+HaGInBMsATYhlAbAFSv4G73ZZMyXo8hKyd+o0EaiI9prEE7BhJVsEFxCywBhjJmZ0orpNLrt3ONBJ+mYwFqD6A9DtwDTeN2NT81hPU21gj0CbH0mZ/+10WLdshd/VL8klrJkVbItF34qLUc0z8O2gPZXUx+j4BhxKQfvi+NWc9i9uJwFB9ZoXV8O0MSPrJSa4sEasXc5eOY2aNq6Cymo/O0WEkVkgrjN+nWQCceVxN1HUx2oFZGYSvk8aFAI+hU1Sil3UPrZwFqL6DdFMDdYrHQjL0X0vf1BaxbK3ZKLiqmmCWnmsg49a0lAQQ2joVJUxzEmIGTmHlVmypEXmVrAvOpglfWkd5FUTFVX7/iV0VPA+3O6HWrJiY9i8lLdatE48LICx0J4B55qf3oVaIT5OJwyX6oTMMdm/j95tFATC0udmowa7dBfcxoNggBZQsR3xXErbEbAJlLYN+2VyKxlgbVN9MA93Y2eHHPTlBmFr/YrwbarfEHHNeo9iyqLwvY9SAuiJ7gRn1woiexXjWaTyK9ksevC0YDnWycO3B322vXLO0euLdXzQezTnRSwGWYitrdg7yN2iio408RHXciRaVnUXlJpAy5XQsfKaUE8dy4/oJQVju/tB2MdTsQMdZG0N5V1L6Be3vXviHWG1eCIWo0zUO0xjPS4L3j2lHEexbxF0TSONu18JFUjM5nx/WnU1Ed5DKTj7fJxYu1EXQU9bRf4N5RRiAsS44rISz1mepmPWMZSfCu5/2mUphuYSLas4g+XHcXQ7ywXQsfYp+NvC2uPyO12T6eZeIxN7FoZhjbjqSe9gncO9IIhGXRcUWEpT7T3BzMOEYKvAcjg2kUp0uQiPUsYg/W1S0DLmr3HTBAB6E+Iq67UDXXvu8z4bibUCSzjXFHU1H7A+4dbQRCtvC4IkJWneluDHYsIwHeg5XBdErUFCgiPYvIQ6Op03bfgWgqy+tdcd3FUPkxfLVJx92kYsVwoBSv7ojqaV/AvSOOQMjWHVdGyKoz1Y2hjqPR4D1UOUylTFVhDO+Z4Q+MhQ47RCdioLi43mKgdJO80oRjb0KRTDJYLEZHVU/7Ae4ddQRCsvK4MkJSm+luCnccRfBucbRRYtke/ndb/ikkJKaH0NNwZQnhlQbckli6m6vm2TO6kjOja1DAHdUuLa31XGfAmV6sT5r2qSafvtlqfiZrUxnXVrDnd9fX905/VQcZ/E4/jqEowIRjb0KRQtFsJO/pqCpqH8C9o2o/ZIuNKyRk1ZnmRiPGUATutoYSKn7lNP53+dh11HpEnxB6aYQ8Ibw2rFsE6jKjB1kbS6nuvIeo7rzfBwXc8xdfRUm/fkQNZ93M5ep1tfaoJp+OWSjr/T9R+o4Xqa2wJ5VP3qqr6/GLOsTgx4cxJA2YcOxNKFJIqo3QTR1ZPeYH7h1Z+yEZbFwhIanNdDcZNY6COYE7V5RsEbVuSyLBYovACEQZuBs1ZBHQRHCPjAP34PSFqzvM4Aff9fgd5hv/uDkGtMqOrCLzA/f4mikz0I5sigHnYQe6wNhxFD3uPVk/wXvcjZVFGqSkQ59R3sqJZGmrp6orX6XmE66MwPgFBu7+eheUxz0yaoqATgI9UuxI3OMeSE9qv3cYIwil8534HhOOuwlFMpuBdGQVxYG72axNU56ObIbtZhAMENT4cVQC9/WuUBl/yavGy+CtGDMA90C97HzA3aOROHAPZSoHsqhQnhm/x9waMOmYm1Qss41lR1VTjIG7qNYZey+g7+sL+N/W5Cwii5X//cyIao8ddNQR0GXpnbrzujTUfi4yfizVgXtsNRJr4K5Hy7qBu56HxVbdOt6u7EQcuOtQmeolHcIYQu18J7vPxGNtYtHMaCQdTV0GA/fQ1KMLuMMaQnu8Ge0oCJk6ZaeD0E97ujQyYxkH7srkVL1a1gXc9T7M1Gbo24k4cA9nwDqEUYSjgE5wr8nH2OTimdVAzKe20CQKEriH9pJAg6gbuHc68C7qG3HCCZUHyNpSTUJCCjnTu5A9+9hAavX53eJso4Tyb/k5joyuZM89wXc3JAiUUHOQbHW/kZOp4kKlFwxaPF95W+uIBIEEnMLIm+CkhNqfyFb3K8vvSC8kR8aRTG2nt1naGiih+nuyNlUQWRLImZRBztR8cqYVso4j08KcP047JVZ8Q7aaH8libyIhOYfHEPIWzzydRS4fK4XKaPTA6aCEmh+YiQW0kY70Yu6zdMql1W9LSy3Z6n4mW2M5kTWBnInpfJ8zvYgEa6LPbeF43Fm+hlISbIlM0+hI60JkFU/hvAzBh1UmGA0HA9ytDWVkq/+NE26dqQXkyOiiYm9+3i44yVb7EyVUHyQH7i/oToI1wadH1sYySqjYS2S1kT3vZHKm5uk2RWtjOdnqfyWLHTLmu2RUpwaNA3fdatW4MBhLC/dd8fujq4F2MLaRFjG2kZbRHW7X2yKtUk+nwn+TTuAe/ov8jURQwB0Piqw4MTEatUFNqPiWMj99mlL3rSRy2hVyObKPo7re91JT97Ek2JJ8ZC5+9Syy1f1CDWdMo9r+f6Ok3z6hrC1/psTyr93XthWfRTUXP0mtXXvx8xPLvqSsj/5OyT+9x4AZzZmcRfV9HqCGs24kwZaseA/4w7s+J3Jn11z6b2o44zpV3SX98iHlrZ5KFkczlV6/nRzpXdzXAQwVzelDZE2kiqvnUuuR5xP4tdN3z6bU75ZR9eDnqfn4wXy9xd5MyT+8Q5mf/JMSy79RvAuyCSnZRIKTyOlgbu+WYwZQ5bA5iuvQ/4zP/0cp+1aRxdGqKi8AaWPPSVR7wZ/4d2tTORW93o8srQ1UdeVMaj5hiKaNZHz+HGV98H8kJGVQyY17SEjK5Gul8ai98K9U3+uuoGwMm4yU7zdwvxOqvici5aoK4A7doGkBd1vDYUrbPYv1ypsVWbPnn0p1ve6h5pOHK8cYm7jq7yl996uU9tU85jz3aVYbtXbtTeXXrOWfEsq/psI3L9PULa6x53SjsikfKuzW2lJLqV+/SRnbn2eALG/YZNb3uocaT5vitalSJqfWq9BBYgNQsGgI2Wp+oJbjL6eqYa+53xsIuFucrZRYsoMyP36SaSNhV1ITElJ57jWcfSvZ809WLEpZ7z5I6bteZb1UjF3Hm61MzKuDb4v2iXmVmk+1A/5OzSePYAAPUJ++4yVK2/O6h43HYqGm7uOp7oJHGYSrNdhw4uEvKOPjJyn5lw8U6wTLeOpol4zdiSyehTMQcMfGMGfD7ZSybyU5U3KoYtwG3kjEm1wDHfpD1EmHup2MqVFiGlXHzyh5TGZ1xnbLuKcFAO7GvcjfeAQN3PGw6IgWBTNS70jSrx9T7vpb3CAGYNKedQxZ2xrIVn2QP+4Aq03dx1HNpf/08XpKQLGx+1hyZhxB6TunEwkOsuedQvDqAcgBADqyjqGKUYsp+eA7lLnt32RtqWFghY88QBuDFWsi1Z97hxvISkoxGrhXDn2Vkn77lNK+ftPlTSeqHD7PDdwBarK3PEoAsvAWA0hABwnVB7hP3q35+EFUOfxN959RrCdv7TT2WKPvzuQccmQfy8AJYBY6AWBBazp5JFVd+Qr/G6C4cP6lvKGo6/sg1Z3/kKZdFCwaSkm/baPWI86j8mtWu8FSOMA9c9tTlPHp0y5AZ2EvuzM5mwB2UUTH2uzJBVED7tBN3prrCF5wIic5so7lZ1jaGokLGLU1sBe9rs/9Li500SZttT9T3uop7uJO2HA5M49gcAgPvLW1lmWAXZZeh2eHBtwhf+6Gmynppy2EUyG8Byc9sD2AXvFUxEaNPcZT9cCn+d9i8w/csdHIWzGWxwNAueKaNQrwqQnc0X3BSem7ZlHmB4/xiRc2R21FZ7Dd2epL2BYwn/C3ytHLyZmS67YJCbi3dTmH6nvfS1nv/YFs9Yd4rsHWeF4JTt4UV18xnYTkbMredD9ho84nDBlHUELldzw+OAlp7jaYqq6eq7LoCZT25RuUueXPPA6YC23FZ7KM2LAkVnwrzvmCHlQ5aimfrkgtEHBP/Xo+ZW/6HctZO+AJajxzWhTWwvb4ig7zIWqPyjdY5nY0lqGKahRQD6T5UOUL9NwY/x56t0K/U63LGsDd2JcE0nVIwL3dgvfAusUHGwAT3mUAgtr+j1Fj92vcgAXeudy37qSkXz/hDyu8ys0nDlOoWQKKACwMxjOPouorXmIvID7mWR/9g72bAGH2nOM5NAYhKfDAN510FQOGhIrvKH/5Nbx5gBwAovDORgS4A8ik5jPA4VCMlDxqOeoCqu3/fwxkcPxfPPtsBiRtRWey5xtyu4HIlkcp44tXGIxXXj1XBFlIcnaFI1ha66hw4RXcJyEhmb2QAKryKqMAsIULBjOAkgN3vCNv1WT2erccdSFVjFmhatLW5irqMv1kPq2oufQpajjjevd1oQJ3gOei1/oyaLfnnUTVg54XT0hkLaHiGyp640L+izdwBxDOXXsDpRxYy6Eddb3vo/re97htCX0GqE/+cTOHvZRO+dANQuFpxqYBoTDYrNT3ulfhteUXOu0MrN2VR51tHE6TWLqLcjbeQRZ7A9Vc+h9qOfZSt8SC1SaG52D3LTgp68PH+BQEwLPx9Guppv9jnnGD5/ed+yj12yV8/+HrPiUHNpbc/AB3wcnPzPzwcRISktjT3nLcIIXeVIG7a3raan+hgnmXkLW5kudM9bDZbIfia52U+vUCynn7bv53Xb9HqL7v7zy26PK4I8wFpzSwsdoBj1HTqWM5BAZ2lLPhVt78OLKOdm28BC4Ehedgk4DNVu7qqbzpQKu6ep7PSQ9Oggpf68cnQjg9qxo6mzeibhm/W0Y5G27j+V6PDWe/P3hk9FOACXZcMLc/b55bjh/EdJ44QYo3LQ0EXtPjujO7BtrhGOoVOVpgvZNND73qj4SXWQW46xfHiKloIQtN39svMKuMv5dFV+Qguh2aYAmV+6hg4WCyttZT7QWPsrfbOwYZH/b8FePYY4oj++qBz3JMsNQkoAjPefMJQ6nm4n9wXLsHPTl5c5Cyfw3/iT/8l78gejplLeXgW5S75jqyCE72djb2mOD+1UiPuxTq0VZ4GodENHe7gkvRSy31m8WUu/E2BnRl4zawvPKGzUn+0pGsj4azb6aaAU949eNtyl13A3vP6857kD3n3g3e9oIFl3MYjjdwT98zhz2QAGElN3+tAPxuGfeuoNx1CClKosM37HKBU/xqoeJXz+TQpWBDZfJWTaSU7zcyeIbH2Bu04+n+klOTDn1Oeasm8Oat9oI/U/25d/r0G6A9b81UBqHwnEsAtXDeAA6faivoSeXj3woq9l9vjDu81/lLh1NC1QEOtcLGUdpsSYJCbzjxwAZBuTHRBu6JZXsod+UE3gg2nn4d1V78hE+olwK4X4LKqZ75mrP+Zt4sCElZVDb5PUJomqIJTiqc259Dgzgka/Ry98+Sxx1/sOeeSDWX/49PYDxzT+Cwp4xP/sV/AsDHRq/55JFKm24opaLX+jDABw++6HX3NGyMEF6EcKzySe+SPQc5K7ImOHnzAV20HH0RVY5Z6ZFRA7jDTnJXTSaEt8EO0C9sGONNjwZCW+/1PDl+TSQ10MHGTepOrAG7zwc2kmMY22drW1BkbMsLuAd4idwQgpZHeYP8v8IG7kaPWZh9C1ectD2vUc6mBxholE35QOFZlj8bsdSIqW4r6MGgDkfvUpOAOz665WNWkjOtyEcsxJDnrr+ZPbEcu3385T7XwOObv3wsJVTto/o+91Ftvz+6rzESuCMsoh6Aus/9quqD1xVhAQjjKb3uU9Vrsrb+hTK2v8Ae+bKJmxTXwHOc+fE/yZF5FFWMXKQar+sPuOPUoXjmGfzMyqvfoOZuvnHuOW/fw7Hg2FSUTXhH9v7QgDtOXrq+eBx7TJtOGk5VQ2ep9tsfcEeIVPb7j4ghUeh3ri8Ig1cXGwS8j4F75lH8ni4vdWPA33TqGKq6YnpQZq0XuCf/9D7lLxvFm52KkUuo9agLfN6DRNrCBZdz6A5OfVqP7OeC2AIVz+jBibZ15z1EUow7TicKXz+fQ6LgKS69fqdqkqcSuD/psevWBurywtH833hm3fkPq/Y9b+kozgfhWPbxG93XuIG71UblEzbx6Y93g8zF08XTK5z+YGOh1nLXXk8pe1eyvZZN2cpha2g4KenyvEvG3vdS3YV/Vpdx+Vg+ucOGr2L8Wx4ZVYG7QBmfPiOeUlgTqHL0Umo9SjzJiTe9Ggj646H3wfHrFBowkZ6jLYrZAHmwlhmGvuS3mk0Nvt0Ko6MBdCoD7kGAdvlDNW9T/0Htr6YD7lL/guxbsPardX02jtp3z2aPbcmNX/LxulpL+2YhhyMgxATJfo40kQsfzR3j3nMiVQ/6n+r9SLjLX4YQHCtVXTlDFYzi2Dxv5SRKOvQpe8I5xtjVDAXuUnKqCnDD67DBwEaDEyHHrVftj5QYCg9myS17FdfAE566dwW1djmXKkcs5IQ77+YPuOPawrkDKLH8K2rsPo6qB7+guB0xxvnLRlPi4Z0MxGoGPC77PTTgjlCF4llnsSe8avBLfLKi1vwB99wNt1Lqt4sJ8dblo1eqMu+kfTmXcjbdR86kTCqd+gmHzKAhIRex1gi/KL9mnWaCpJpMeoG7uPn8H59gHL5xD8fuezfkPRQsuYpj3ssmbiZ7kcigg1AZb+AO0A7gmb7jRZ4XyHFo63KuYiyk/8hfPIyTThGiUnuJB7hzgq0r9Kjs2k9UN3kIoSmaeQZvdpp6TFDYgzvGvfB0Kp/8vuqY8RzFxqi5mhrPmEY1l/1b9brMj56gjG3/5jHghF4XcxJCvrA5QSuf+K7PCRT+jmcXzTydQT7CdKqHvOx+h1qMO05XcleM59C4xjNvoNoBj/ucUmh2Jv6DtCrGNRFxDUQOEAUteixEMRtiDVppwU8VLTWbURUeWSNnHIGBux7NsHyBhdS6wrTAnbsVuF+h2q3WfQiBSf5hE7V27UPl49ZpPh4hDohBB/A+fONuBVuLB7hPoupBz6o+A2EUfL+jlePfm0662uc6TvBbPZmSf/7A5Xn1fPyjCdzBiJOx40UO9wHAU2s4pcBpBWLfpWRJ6bqCRVdy4mvLMRdTxciFsgRHz5MCAfesDx+njM+e4RCC0uu2EVg7pIa4+PwVY8nWUEpVg1+gplNGK8BiKKEyeGbR3As5Zr5s8hYOWVFr/oB7wYJBlFSyg8M5KkYtVc5Tp51SD6yj7M2/55hqhFrgPRIdJphQMj/9L8+BtsLTqb73fdR87CVuphx/dq8XuOcvHyPG16fmU8kt3ynlE5yU/PNWynn7LjFZ2WKhw7fskyWCeoB7wzm3cUgMNk7Y+AJQc1x+nwc016b8JcMo6Rdf4A4vOrzpCNkpuf2gT1gUvOXZ7/6emYnQKkcuoZbjPDH8buBedAaVT3pPU01Fs87mUwEkmGP+qbX07c8zGxROQcqmfuSONUcoC04MIOPhm770OVGzNlVS1nsPu3MDEGaDcBupScAdyeqVIxYQNugID0qo2s8bN2wSMCbxFooGov/NCEXK9nuPCfQbSxH0YLL2Mrg69OjvErOqAiHgkWwu4K7xkoBakd0XQE5/P5sPuHtJG9kx8BnfgkXDmL6x5biBVDFigeb44xpci3YYNIsybnc9wD3x8A7KXzaWLPZGqoZH9+ThvsAdibIA7j9toaZTRlHVkBnua6IJ3LGRyV8xnr2sVdhknAxg5TmJAMtHwdKRZG04TI2nT6Xqy/6r6IvkLUcSrzdFpHRhIOCe/PMWDhtyJqRRxZjlHJIjNSkXAAm+FSMWKn4LNcYdscmF8y8hwZJApdduU4yvvHP+gDtipBE/jnwBjrMWnEzVaG2pYpAGfnKJXQinBMiHkBonSL51JyX/uMlND8rsKoWnM20nntfa5WzVMCy9wL1w3sUcg404bTFUS2D5LC01zHnO1JBIXE4vorrzH+FTH0/zAHdvw0WybPnEzYrNrOIaCxF73NWA+4H1lLdqEucVtJw4lASLjSyCnTcD2EAgB4WcbWx/zOp02X8V1JZ6gXvhnL4cgtZ06jVUPUQ9FAmhTmClwfiVTf3YDdzBAgXGHITONJ9wBQnWJLeM1vrfmAseicnY1GMTWTPwv4oNiATcfSe8hSpc4UiR/PB07GdH+YPRsZWp0rsY6zfGr2eFBMRm7cgo/OhTj6rNqYrIQndt4K6pjeC1HEj5oQP3QE820Hij+KqChVcQvOHedIbevUFsMugHGbhf+yk5ciW2DXmojLbHHd5JeNwBSMwO3MFegjhnJJ860wqYZx0ML/A4Akil7ZnD9HcopFR59XxqPVKWDMhhH+CH3+eTdCrXaSDgDiCJeGxrfQmfYshDVxDSAO80cgrKkMjp4m+XTqJC8biDn7vwzYHMglM69WOOU1dr/oA7CjN586J7kHkCteWdzGAdmzI1nm6w+CT//D5l7HiZmWLkXwyAeMTMg61E4tqXnq0XuBfN6S3SI6o1i5VPT7CBBUCWb5TEy2XA3WLlUB+yJfHpAUJvmElGxmbjfoVrLmsBd8SUI7ZcqyGcp/Xoi6jxtMnUdkRfn/Ae3cD9tb6iTYYC3F2bCy0ZYX8tR19ITT0n8ybLOzRMDtwxjijmZW0o4dOJxp4Tqeby5wxcPDvbo6L4sehsqo2wJzOgOs0ytOZEqwHVp3mBil71qtqcqhCl19uHYBVn2bdtpnq/Vf+qQ4wQnNUe4G4ha3Kmm0HlmRE1wfYnstfr6L4RAhQsGc6sDvjgMhe4RoMXHECSgfsNX7iTCvHf+jzuRgJ3Jf2hXOSgCjBpxLjjeXgOklQBoNVcDgAr9WfdxAmF3lUpi964iECbCLYa0EWq4kQ/rDK4HrzluaumcqEbsLPUXvQX99QsWDiEedLBulOtAD2i0YQE3Et3U+GbCMGwckKu3ZvZxNUJv8B99rli8aHjLnMl/lp5IwBdIeQnmCqxeE/yj+/yOCQd2k622h/ZO86hQ9d+SkKiJ3RIL3BHLDm42hGyUT0QpyQWjqtGUinCogDAtaedB7jXn/cQJ6hCprzlY/iUAYC/8up57oRO75VUE7jvX8NUjAC7VSjgBXmsCRwaBc8/Kqf6a1EB7gfforwV43nTUD1kBgnJmXxCwJWV04pkjEbqkrpDZQp6ikmvRJSN5OovMTcEqhy5iPUXb6FqIEofi1DFa7f3xVivMX69e9jMiVbDsyr9ARyK95hTFZ7ORMJk1IF7qKBdUqdLUnWBff+q9LjHgTt4tUHTiJjmMj/JbaAJ5CN9WzKVTtuhKLASDeAOtpMjnhWLutQM+Ds1nH2L6sQ1CrgjZALhHeDPxokEYnABVvD/rUf25eTa1qMv9ClGBaHYW8+x3qHHuCPWPPv9P1D6FzOZXo9jxi1WQjwxPNtIjMSmAJsDTwsduCeUf0NF8y4KK8ZdonREGIq8GFV4KyyxVxt1ALgWABGHB8mBnl7gXsAJ9WULGQAAIABJREFUoh9zKMjhG3b7iBVo0Sue0V3GKvOQWDjpixmU9f4jfBoDekkkf3qDdvy3ZqjMD+9Q3vKxDIIP33ZAkcugR29RAe4/vU95S0eyjKVI6g0yHl0tORVhZvlLR/EGFzkRXGVWxlSlp+/xa7w+gnGFGKiBQKuBga9Se1SMX98O0Gp4AxAicMdLzQXefQ3FaNPxBe7hgnZo0Qe4+xe73QB3Wd/Cs1D/d2ehmNCOl5jekdlRXEWEvO8CPSI80PCwlU7Zqvh4RwW4E1HX545kwIoKkbUX/Em1Y5zst+Z6ImcrlSIWP91Tvh1hHEVz+rBXtOLquap0gPKHwutbNOscDolAMiM2LXoaNjjY6IAWj1llVNhL8Gwk/MGj783jLr0jdR/CKG7gQk+HweduS2LWltwNt7Enu+S2771kCh24I3GxeE6vgKwy2MygSBOadwEmsXDUepEOcMwq3frSo1MkaXaZ0Z0vrb7kX8xEIjW9wD1n0/2cUMz8+Dd9rSj043/VwK/wuHsBd17FnYSkXISCYTESmWF8aTC1gHtiyU4qePMy7krptJ2auQVaOooGcEfIWMG8i1kEJJLaC8Rx0Nu0Kqem7ZpJ2ZsfZh2COQmMOfEWigaM/lSHIkNHuifG+ozx631G0lxI1ThDs4QWXmIudZgCuIdmsSIZi75748Bdafcp+1ZT3trrGRSWj12nSvUGarzs9/5A6btniRSHo5ZyfLfUogXci2f34lCM5uMGcliBd+gFaBJz199EyT+8yxUswwXuYjXPf1PLsZdQxcjFuhcMaTOEsA7c511oCg/K+uBvzFyDePqmk0cwt713Y7A683SmJqwYtYxajunPlUdxQgIdgKFD2UIH7ii80/XlE5nHXUyqfc1HHmw2ctdOc1fY9AbumR//g/WFsJPKEYuY89+oBkrELi+LgLh60HMcGy01xMMjmRhVPcEBjxh6tZb6zSIurIXiYZVXzVV47bVXD+kXDeBOxLSdCJmBF7kJMduX/oc3VvKmBdxxDzYEaA1n3US1l/wzKJVFA7jjxKN4ulgsrRGFq7ySsQMJrAXcLa21fNoABibQqqI+hLxacqDnxn+XNKDv2xfXl14NxFifMX69j5bMhVT1DmLg6zoocEfHjTQhHR73EF7Hytd/Xxy4K+0ZntZCVE5tLGeO6ZoBj/nQF8JTXfDmILKBReW0qVR96VMKlpVoAfe81ddSyoG15Mg8gipGKAExEhu5umvZl+wd5STLMD3u4K0Hfz0qrHKRI43TCO8VggEil6h3UM0l/6KGM2TJh4JAWR8/QRmfPcueRrTmE4ZQ5VVvqC408nh2lLIvnHcJFwdCWEbDWTd63RM6cMeDit64kEMXEJJTOvkDxYYD8eU54GlnWkJxJfcG7ii+g00gEpBRgbf2or8FXjx1XpH29ZuU85ZYidX7vTgFQOKzrfYnqu91D9VqFAhKqPmBq9WiKiroSKuvmM4b1sDedrxVG7hjHMERn779OT5lqBi7lrns9QB3PBfe7MTSPaz38gnvqG+eNfQUDeDOMs6/jJDAzDKimnDXXjpHjkgLuOMBWHdAVQn+dyQuVw99VcGao/slnfpC/d+/Tq0m3Z2PsT5j/PrOAtxDZd821z4mFh538Xsoa8FbrCVI7ceBu3JaWuzNlP3ew5woBhADOjfEZsMDhrAUgKL0Xa8yWETCHCpiIpFV3qIF3CEjeMABIlEhsuHMG5n1BcwrkDGx4muudIn4ciJn2MAdnu3c9bewHhBKhKRGhFkg2dKZnMmVVVGkCSBGHkYDAIkCSQiDwfX1ve4UWUocrZS6fw2lfrecmo8fSInlX7NeORZ+1BLVz4pYjfSPzCcOdhsUy8JWFdcjJMVrNPk/Q0lOxX2goMxbOYFgE+hr/Tm3kiPjSIKnHVVawdGO0wGE66gBaGtLNeWuuZ6fg4YQIHjvITvTLrY1sFfcVvMTJzjW9X3QLT7i18G040gvJiE5m5yJ6byBBH0oNmPot8j/frxIVeiq6okHWFrrKH/lBI5fx7tQfdSefTxZBAefVjR3u1x8lqOFQzPSvnyd34sk2sZTx5KAmG3BwRsOePYxftbGCqrhmgSBPe54lq3uF8pfeAWz6sBrDJpDeSy4lscd90Ju1ntLLTmyjqaGs28je+4JLpmbma7SVl9CtrqfxUJFCWluvUUHuBPPqbxlo7m6LU6SGs65lW0ENJUWewtZWqp5Yw97rrvgUQWzjD/gjo5kfPJPPqkREtKpash0auk2WDfEil/IMyCuBsM0YAJdmkAEhTrNhVSNG+kQ9WwedUQetPPqosoq49ZC8FoMFrRDiHYD3INXR8gGzd7qVZNccbrEoQRgtwDoAdiBRxHMGwhRaDpxqJuJR3phtIA7h8Ksncal37lZbOxZB3CAzHX9/kht+adS7rqbyOJoChu4g889b/UUBp2qzWJhWkAUm6m59ClZYqFAKeC+Xj2FQ2FQzIcLKIHX3N7MoTfVlz/PNIAIE/BXoRVeYlStBI+91ACYUNgJhXKULTyPOyfEvvcwh0TxaQCYQ+CRdtlA/dm3UH2f+90hK96ebwaw9b+x9xsFndB4Q2NLYmAMXYj9ENirXDZhk1t8qXIq68qaJJ5uYFOOe+wt4ikK2+D/qOkk3xoAYj6AlBgKu0hxnbykciKqFFaFjUPeyomUVLJdlA8bAIS1CIJLPoy1wO8/dFeJzNb9eNxdveBCRUtHcF8bwATU///coMofcMf1qMSLKqysdwvYeFJd/cccbBX1JxWFSs2LOnCHftJ3vkxZW/8q8sp7y+hs5fUCILL0xl0K2wwE3G31hyh/4RDeMCGsrByFuWQbs5AXtk5zYxQ/Fh1epybQpQlEiAN3bUM3K3CPlNkEoIMM/rUdFrgHr4rwl1OnnQFbyoENXNnQ4mjmYjwoe46PacMZ0zSP8OHBtLbUU1tBdwalag2bg9T9qxkcwdNpzz3R5zKL004pB9aRrfYXass7iVqOH+R7jb2ZQQ6oAkGZKJCVnJlHUH2vu6jlqAsI5dkzP3mKwU715f+TVb4UPbNpX81nwA+wjZAbrQY5ct66mwgbgvMfInt2N7I2HiZrWwOhwitOIpJ+3UYJ1fsZZCFGXSzq42nwpGZsf4G9kOgb8gLgga4/5zYGhuBjTzq8kz33NRqxzXgXPO7weieUfcX/D859ZuEAIFY00XCk8Wg9ojdvCoJp8Dqn73qFk2vhQWf9ZnSlhjNvcPGnOyl/pRhfXtP/b6LX1avBftK/eIUrkSKOGcV5mHYxIYUc6V35hAIx+nIud5yYJJV8zvzelrYm9r5jDNFHtsGcbszYghwLrZb63VJCErWtsYyBOCgjnSl5TNMo1xXkSds1i1K/30AW2Drkc9MbFlBb8dkc/95WdJbiVWm7Z7NXvu2IPpp6Tdm/mk8UnKk5zJnOmxYiSt27nKx1v5G9oIfGHBG48BiSZxG+hvkHak5sTJ1JOO05iVqPuZjHXh6yBU84nzSkFSq4/r11lPrVfJ7X0LnavML1SEJN+nkrnyg19RivYl8C03Om7Z5D2FBijFhGWxKfSDlyT6CWYy7h58v1jRAb3OdMy6em7ihs5tsSD++ipF8+4B9ajr9cNcE3GDvuPNfG4mPRkbVrAn2aQATFCJsHqRpqeEEGa5hQJR5DiaTJaAN3qEQI7tWhgHa8xvQe9+DUYKgh88PgZYdHDR4+svJRuC9ANP61wT6RvZDwZoOLGx5TizXYR2hej3AAVNkE4K668hWOhwbY924AJEgWRZhEfZ/7qLbfH32fydVDxVMLyYPtvgheXh5vfYOOAlgohFXX7xEXT7r36/Q9R5einG0u7zi4zuEB9+1/wOfAW862hH5aScAzAnlSoS9XiIvoZcZ9CS6wqqN/7NV3nZDAdtlz7ys7P8lt6y4vN67DaZO76XifPyWEcrsgkEXyXuPLwv1PNNS+A45bwAvEirPkFHM0yGpGGQN2ooNcEIqRdZCuR6QbJtCnCUQwIUo1fLTbN3CPDmhndKJZgEkCLjp3dqGCdghhauButglr+FRpHw/Mfu8R5udGtdSKMSs0hUbYS8HiqzjECPHnqHAaqQbPe5fpp/AmoHz8Rg3Pc9yA9Opfn6b0XeX3nQY8Qm+f4td1Rg3EDczYUTeBPk0gQhy4+7cqnVDVWNNUPE00kmiYSmDgDkkCaCQc0G5q4B6NEYigGXWYRwsCFb3WhxNL63vdrclQwo7G5irKXzKC6QCZkefiJyKmBoRQ5Gx6gHn0UblW/RQkbkSBBiA4DQV3tfYOL5BU8d/jGghFAwbZZyiv7rD3mECnJhAhDtzND9yjZSb6gLsGeA8XsEvDYEqPe7RGoMMutgZ2TBC40A+SGJnPfOhsMUlQpXGV1jXXEpJmqy9/jhq7jzNQEPmjBCqcP5DAV9542mSqHviMxnvihuRvAILXTvB3+DUAgx8XIWOLP7bdaCBuUMYOlUn0aRIx3LqNvXvZ2GF2Pa39hsoEQ4Aevur0A3fpXTCYIHnaA4lpKuButgkaSHmd5HewwaQcWM/JlOAEBwUiPN1SA6hP/nEzZX72LLOnIHGwYsRCcmQdExENIda+eE5vsRDTiAWc3Kve4galppfQtRL6nZqGEIFHRsTo4g81uQbihmT8AJlEpyYRIw7ctS0slnuZ6MJ2zRh3bSuNRBSPKYC72Sam8Stgu35iQtUBKpw3gKkbweABTnGwdoAjHMV78D+wizAbSWI6lY9ZSW3FZ0Ys4iz1u2WUu+FW5qwvG/+OHzacuGF5G154Ggnv7rj3PdbLQATHL9Zdi78/Ahowib2YRIw4cPdvYrEA79EG7dCAhsfd10o9fzHegmMO3I3vUgQWsPgjQQeZvmsWx6+juqMi+cKaQI6MrtR6xHkcBw8azIg1QaCMz5+l9D2vU2uXs6l64LPMZx73uAfWePhTLfwnBJQyCq8IKEOHuyCu1A43pFHpkEnsxiRixIG7uYB7LEC7buCutFnjLThmwN34rkRlKeu8LxHI2lpH4J/H/2xN5VzBEpztqG7pSO9CTlT55EI/EW6gZnQ6SPChKzTWvxzhXkT18cZMN2OeErDjUXpNQDk6xAVxZXaIYYxJJ0xiOyYRIw7czQPcYwXadQH3SIN2CBET4G62iRiTRTH+0shrIG5ovNAYpmjjnhRQpCi+KqAs7faCuBLb7dDFXHAT2Y6JROFhiUVMSBTsIZzk1GiqJZagPSBw9xcwY+QYRh24m20SGqnM+LNMpoG4sRmrAWOfFtBYovy6gPK0qwviymtXw2U6YU1kPyYSJQ7cY+t1jzVo1wDuooWq22lkrDeqwD0yXTDdkhcXyCwa6NwGZ3zvjX9iQEuJwSsDymT6C+JKM/0QmV5AE9mQiUSJA/fYAXczgHZN4B5N0A4h4sDd9CtoXMCQNWC2FT/kjgR9o/E9N/6JujsVw1frltE0F8aVZZqhaLeCmMyGTCZOPFRG27AjFUVkFtDe+YC72SZfu11U44Lr10DnNLrI9DoyT9U1ljF8tS75THNRXFGmGYp2LYjJ7Mhk4sSBe3S97mYC7arAXVvAyFlu1DzuketCu14i48JHUgOdz+gi1+PIPVmXBcT49bpkjPlFcSXFfAjavQAmtCGziRQpt3KMbSfc5FRJfCPVYzbQrgLc/YkYOcuNCnCPnPgxNnXt1ydU7qXkXz4gwZZMTaeMYtrEeIumBjqf0UW2x5F9ekDLiPHrA8oX8wviCor5EHQIAUxmRyYTh4fYSGRqIpsxCrgboyIzQnZxsBQFmGLhbYcQEQfuZpx4UZgsSSXbKX/pSCJBoMqr51HLMf2j8NbovyKh+nuyNleTMymD7HknR18AzTd2LsNDb7FZtLTWkyPzSObUN7aFrk9bzQ9cXVdITCN7fojFuUJ/vbFqiMXTBAcllH9DFkcr2Qu6azgBOrOCYjEo2u+ErcPmBVsK2Qt7mku4gNIYZ0fWxjKy1f5EZLFSW/HZAd+seoFx4lBi2R4iRytX3HZkHRuaPNJdesG700EJFV+75m4PUzvwYg/clYNt4NCHN9Zed7uBu/+9RWTFjwN3nWMqYKYKRGzdgccEi1b+inGUWLqb6nvfQ7UX/Mn3PsFJyT9vIWtTlU4hxMuaTxgSnUJHOqTC5iT5563UeuR5VH7NGh13hH9JQtUBSv5pMwkJadTYc6LKAwOPT/hSmOMJ8p7mL76Kkn79iBrOuplqL/6HgQKGp8+szQ9S+q5Xqa3oDCqf+F5ocukQIWXfKrI1HOaCYM3drgjtPSp3pX35BlnszdRyzICYbE4t9iYqfO08stX9QuXjNlJb117enxLD+hrSgwQHsY4cbdR00tWGbBrTvppLlrYmro7c1sW7vyFJGbWboIvst+8me+6JVHbdZ1F5L2wk9esF/I1qOnWsn2rS/sTRMcmC6E3al3Mp++07+VtVcleJ/jsFp2hPzhZq7jY4fJDtenPRKz3JVvcrNZ5xPdUMfFq/PFpX6gDvltZaKny9H9nqf6Xy8W+b1paNBO3B7W3Ubc5YSwx/qOVPcAH3QEcCke1CRIF7ZEU3djRkT8NHGuAQHkx4Tmz1v5G1tZ536/AaYsduzz6eWo4fSI6MI9TlcDooZ9N9lPbVfPY2lI9bR4I1UXGtxdFCDLZKdgTVl5KbvyFnWmFQ90Tq4lgA99TvllLu+lvIkV5Mh2/6UmUj1U4NL4hBUuthRwXumI9kwVfS4nfDmr9gMCUd+oyaj7uMqkYuDkKb/i8tfvkkPjGovvx5avLaKFqcdiJnGz8AHlZxY29s8w/cjX9fsNJjHYOOLK114sbiiD7BPsLn+uLpp5C1sZTq+z5Idf0eCft50XxALIA7HEVFr55JJDip7LpPyZF1TAhdNtaWQgbuzjbq8vIJZGmppcoRb1JLtyEh9MX3FsOBO096/6JFFLgLTsLc42ZNIsFqC0lPEViy3HL4qiewjQW+IqRuGnYTA/dAsF2PdzcciSIG3M2ufS2lOe1UsORqSvrtU11qrb7sv9R42iQii++kSf1mEeVuvJ2PCg9P20GOzKMUz1QAd2sCCbYkXe88fP32DgbcgzMWEbjfTI70LhrAXZca29VFejTUUYF7/uKhlPTrx9TatTdVjN+oOW75C66gpEOfUvNxA6lq5CLDxtcfcE/9dgnlbLyNj8DLJ71H9pxuhr1XelD7Ae71VD5+A7V1jQP3aHvc3cCdnFR2bSjAXc8KE5xphwPci18+kawtNVQ5YgG1GHR6FhHgHgC8RxK4J5Z+QXnLx5CluYZqrpjOuXTBtkiCdlEWS6C9jY/IxltisFoJsBnbv+3VQPs1Y9+o8rSIAHeza96fVp0Oyls9mRLLvyFHRldypheRMyWfnEnpDMARz51QfYASS7bz0bCQmE41F/9DNWQDnvriV89iL0h9n/uott8fNYF7Y4/xuo/vBGuCrnCdiBsPEcfxhxYqE7qRJFR8Q6n717Lu68+5LRrdjMk7gtVQZIB7sFL4qircUBm9wD3tq3lkrfuNHDnHU9OpYwwbs/Ttz3PYBkLU7IWnKZ4bW+Ae/tgYoiSngzK2P0/kbKWmHhM5xyLclr79BbK0NVLrkedT69EXhvu4qN4fC4+7pa2B0nfOYBdww5k3kJCcHWSfjbelkIE7OSnj8+eIHC3UfMooDjkyokUMuPsB72YG7pEF7Up70hFV5IL5Rox0ZJ9h6ZDA3fj5H9lRUHk6jnwtgkAMkOEJhzddim0XHJxokrpvFeW8dSffDW/b4Rt3kTMlz+tpAhXOv4zj3EXv8B4F4JZ73BGrXT3of1Hva7gvDB64dwADCVdpAe4PVUOdHbhHeFhUHx874B6qlcRCS53rnbEA7uFr2Hh7Chq4Gy+CQi0RBe4a4N2swD2aoF0ahEDgPcLDH/4UcT2h4wH39qJ5I4ZQEChn0/2cRINWdeVMajp5hM+TMz/9D2V+JCYKlk79SJHc1rmAe2cyjtAMLFwNGQ/cw5VI1EO0PO6haT28u6IP3N9SSU4Nrw/xu43VQBy4i/oMCrgbs9T4HciIA3cV8G5G4B4L0O4PvEdh6A2d4AGAe3S6Y0ioTHRENVT5RjwsseIbKnzjIn4UwmAQDuPdEg/vpMI3B4ngfsgMRRyakcAdSXK2mh85oQv/dqbkkj37uJDYBRAvmVixlwRbAtnzTlI5SfD0Up/HPYCBCALZ6n7mjH/oBCcYkB/Jp0JyVkzCgpAQaaveTzYw/lis5EgvJEd2N/EUJpgmOCkBCc61P5MzOYvsBT1Vcxm0NIT7rA0lLIMzrZjDt0gjCclY4K4ukcXZRrZK6KWcj+WdiekkpOaRI7VQ09biwF3FYEATB5rMxlLWIeg7OeHcYvW5WBnjHhi4izZzWByf9C7kzOgavN0i362hxMUQY9wCj4TDhKp9ZG2u4fmARH/0G2Fv4TScgoIy09paQ47UfLLnncKnpeE2tveq78naVM4nraC9FVLyyJFWQEJSpup4GQPcBbI2lPKaiFhvMLM4kzN5DeCT3RATEdX1oX98rc2VZK39haz2JnJi3qd3EfWg0nQDd/2vV7wFtgS6SVtjOdu3kJROzrQiDm/1JoLAjYYBd6fdNXfL1OeuzLUcLHB3r/dEAedusDHukQXs0LD+gZRUpP+OcGeycfe3f+DeHrVu3PjxQt71+aM4hr3u/Iepru/vfJ6OmPiiOb3J2lxF9b3vddFCipcZAdyxqCMJFjGmWOTlTUjMoKaTrqL6PveSPbubD+MFvIW5G24le+5JVHrtxwRO9oxPn6a0bxYRCQ5+FBbApu5juX8MGr1aIOBubamlvOXXEHjt8YEunbSFF1buv7ONUvatpsxt/6aEyu9URwYfqbp+f6CGM6a5f0/du5Jy101j2r/D03a6F4yCRUM4qRiUdFVXvqr6UcVDEJOfvxSnIxYqvXYb2XNPcD8blHvpX7zCJynQrbw5Uws4fhT/c6bm++pi+WhK/vE9aj3qAqoYtZQSyvZQ1gd/40Jc4PNnfdqSqe78P1DDWTe5GVK8pxHiVVP2raSMz56lhKr9ShmSs6mh113UePp1vLmRN+OAu+/EtjWUUNrO6ZS+exazh6g1Z3I2tRx3GVUPflkBmgIBd/Q3Z/1NlPL9Bu5Txbi3eEyKZp/Nm1F/rXLUEmo59lK+JA/5Fj+9T80nXUVVw17jvwHAFs3pw4xQ1cNm+6WJzNryZ0I8O/pReuNuNyApeuU0ZpaqHjKdmk69hp+bsn8N5a6e6lc20DaWj39LcQ3AcPquWZS2ezYz1cgbOO5BHdt88nC2E6lhE1n4Wl8XHaQ6cGeb2b+G56/3XEJ/Gs69gxrPmOZjt2AiAfgBhSD6h007npO+40WeX5UjFgcEiVjHimb0IIC68gnvUFuXc330gnDBjG1PUcr+tb5UHBYb1fd9gOeF1CS56i74E9X3eUDxvOIZ3XlTUX/e76m+1z2U/MM7lLX1L8wAJjXERdcOeILtUW0z5HfgYDdN5YScifQdL7k2Qb53CEkZ1Fp8DlVdPU+xaQ0E3PHdyNzyJ15nAHorRi2ntq4unTkdlFTyOWV8+l/uF74t3g2bHNAkVmONczVrYznPF3I6RFYZFxFC1vt/FMcy80gqnbZLYywtPM+QS4L1r7b/49RwrhgGioZ1OqF0N2V+8k9K+uk9/u5JTUhIpuaThlPDObcz3atc1wzc33LRQd4dBB2ks42Kp3fnMagcuYTZ2zwvFDjHLA1r9FfzuG6FT7MmUGvXPlQxbp3ip0DAHc6IvEVDKaHiO7bhyrFrFLzr1voSSts1U33uFvSght73KuYulnw9wF1c71dTxmf/ZSY7eRPn7l1MYSl9cyBfwbz+HkYZFWN2ZB9HZVO3EcaHV/OIY7WIvyDQlI3a736Ae/SUELLHPXoiRm1Agn1RYvnXVDhXLKxUNfhFBrjeDQtLweKruPgDPvq4TqKMMwK4c7jOV/OJnHYGggxCrUnswcZijtZW2JOqhs4he87xCvHcwD2nG4f6AMQnVO4TC1SkFTJo5EXaYuUwoKorXvJhz/EL3J12yvroH5Tx+bPsUeNCVEeLJxRo+Nim75rJHNkAKpAd3OxW5Bi01jJwRoIaOPDre3tOM7SAe9aHj1PGZ09TW353qhizggC01VrWB3/l5Cd83Bj4u7ycADDQQdJv2/g2fFRZn/CaVx8UAavVJrKWXDmbF0V5y5eA+xF9qbHnJAbtADP27GOJrIm8MZLGqa7vg7yR8wHtrfWU/e4DBE5y9vCl5HERF8Fi4bGx1R9ieZtPHEbVQ15ReFKNAe4qoL3mR8pdPYUSK77iDQjszJHTjZyJGbwhBaiXwHxb8VlMCYj+usc5AI972p45lPXeQ4BLVHvpv1l3aEYAd3wUcSoGUFd3/kNUfx7eo97AlY4PZ+tR/ahizGr3PDUKuMO7nrv6OqasJHIyPzXsCzYOYAtZ4SWu6/sAg1LoA030uGsDd9yXvfn3lPLtEpfN5JC98HTOzYF3mzf0sJkTrqTqobMVNuMB7mOo+ZTRlPHJvyix7EumuGw59hJDgHvyj5sp+607RNvFvEpMI0fm0Tx/MMexWQDwq5Ml7+sB7tj84nQxFesfCexlB9iT3gOPfvUV04NmJYE8OW/dQck/bBKBszWB2YIwF60t1QQAh/9HAx1w2dSPFMmggYA7npuz7gayttXzpkS+YUn9bjllv3OPez4h0dqRWkDWtgb+mwX6aq3nuhkV12ATJDYt4I61LH+hWNOgbMqHZC/ooWL8FsIY5a6Zwr9VDl9ArUd5EoJTv1tGWZt/z7oF81lb0Zm8NmLjmVgOW3GwHVcNX8AntFKLBHDHBiN31STRRln/OFE6ku0VTiLxu1HLa27Z9dsVfdUC7ljxMMey19/MANqZkkNVY1aJGxG3fkspZ9UUSjr0uTh3s48jew7mboNi7vJm8rwHPUi5xT+PO/BB9uYHKeW7pa65m8sJ8L5zd6h77gYD3ClR+Y0RtxzHAAAgAElEQVTSXPzC/qHzAEIN4B5dBQQN3KMrXtjmFLkHCJT1weMMSvFRLBv/FgG0eDeA0rw117H3BJ7BihFvusFvuMA9+actlL9MpICCB6bmsv9yeIn4dXRQxo6XKfPjfzAwBstG1WAAb88ASsAdniNytBHZEqm+191Uf+6dvEDjqDZv7TRK+u0TsY8TNlFb0emKLvoD7kmHtlPeynG8kNafcwfVXvhnN0iGx6zLzDNYzraCnlQ1DBsLXyo9nFigYTGVmhZwTzmwjj3xQnIOVQxfoD4e4M5fOpLBOevkiunu58KjlPnJv3gT0XDu7VR73sNuzzEAavb7j1Dqt0tZ5tp+8ATeq3BlSMAdGwZ8QISkLKq55Ek+AQBdKCgN81ZNZH3gv0un7fRh4MBGBl4ygSzUfOpoqhn4jOvY18Ielqwtf6K03bMYQFeMXU+tMs7s8IC7xsR22vnDkrbnNQbj6AuKOyk2RYKDsjc/TGm7X2WdBwPcATgK5g9gsNV84lVUPfglBnYiGEHYl4Ny10xlFic8G95NecNxveSdVvO4A9DlL76akn75kFqPvogqxqxUXRJwRM082ERUc9l/2MMlNTXgjjkFm4B3Ouu9R3gzUzlyMTmwSXM1wZbo1hO8ljlrrifYKPpX3+d+9q5LNLL4gOdinfhxM4enAAxKJyqBgDsAUtam+3kTiA12zeUvEN6NBpvJ3Pp/lP7Fyy6bWcdMLe6+uTzuAKAAo9hEwMuHjRm8rk0njwzITe/P4475m7tiLG9WME5Np01hXnbFaRH4qOF4kNHh6gHuDKRba3mjXjP4RWpjxh+BbTXrvT/wutd6RF/22vIap7OB0SZr6595bmPzUjPofz6njfCWA8wGC9wR3lEw/xLexEPeytFwMLhO75x2yl8ynIuo4XSzeshM3kT6fFPaGnms5DVEtIA79FH84vG8Qaq9+ElqOPsWFS1YKH3nS6wzAPDKkUsZmLL9tNZR0ZxefOqAE6Gqoa8qwD/sOWfdTQxgm3pOourBL7ifHwngngnnzLZ/s63U93uEnR8+zWnnTYV39Wg14C6teqlfzaOsd+7njVrtwKep6bTJnsc62yh31VRK/n69yGTW93fU0PtuxdzNWT2Vkn98l8etfOrHJLi+V/gOFLymXYAJtpr9rnhSDzrHmsufd4f5iHP3L5T+xXTPeo+5i7DYxjJKKP+KcjbcTNaWOqq5+ElqOUHGd29NIGc6ar1EA7BF4x06J28ULvMC7rHpfFDAPTYiRmEogn8FvJ+F8y9xVVS8mCrAG60Sn4pJlvP23Rx+0trlXCofu9YNBsMC7oKTit64iI/F2wrgYV7pG4suOESP92fP8DtL4XGRhYVIwB29R1x5NU4NTrxS4VVHiEvBgsGsoMbTJlP1wGcUytIC7viQAMgmln0lfqCGL1B8/Dj2f8Egkf967DpqK1RuCPyNiBZwTyz/ivKWj+X4awBytWRhfDARupNQ+xPVXPJPdwgOgAODhYYSBivVlz/nU54a4Ct33Y0M1uBtKR+3XhF6IAF3yA6vFHQl99rg72Ajyl0rgsIaeJdlABGeq4KFgwm6QeVPeAtFwCGbeJBz1pkMdKuveJlDHKSWv3iYrHLqk4Grg4ifZr/Gjw9gwZuXcow+e/khU0Kq8h7BSVnv/4GP/oMB7gzqVo5n7nWcflSOXs569W566SDVgTtxyFHmB//HH93Dt3yrGk/NH9B37mNAUHrjHkWdBDXgLsmoNzkVfcxdiU1bDdVe+FcOXfFuyT+8y5sUbMrKrv/cDcwCAff8BZczMIZjoAoedc4LkTW2mbPY8y4WkRJPNNAkgIx/Iz4YtLQtJw6j1i7nqNamUDMWf8AdG6a8FePYo9lw9q1UO+Dvfu3NWy5/oTJ8EthjPNVe+BeWXd6yNz3AG1yAW2yo1D3N6qKg0iUoZzGHK0csVK0Ei1Cn7E33BwXcOSTsrbsoZe9ylhdhXvJ1DxsNjIe1qYy98PV9fhdw0yT1QBu4E3N9w8vfjFPTITO9wmXE+Y81CXK1HHMxVY1Y6N4MA1QiPATrUPmETWTPP8Vn7ucvGUFJP29hGlY4I6QWCeBe8MaF7G3H2KCmAzbMeps3cJdWPoQH5S0axqdyCLPjja9sDiX9+gnlrJzAJ8F1/f/Gp0M+c/fgO5Tjmrvl07Z75m4A4F6wYBAlYu4eN4iqhs7yzReQ1nueuy8qCsBpxbhHPpbdu/edCxi6gHtsO60buMdWTL1zMyrXIYQBYBwfbXzoy8dv1AaeLm9k+u7Z7Fkum/AOe7bRfIH7swHk9wyCtamSurzSnY8pATIbe0xQv1dwUNcXjuUNRs2Ax/njKTU3cLdYqXz0ClXvDn/c8SGr3MsAvGySsmS9KnAXnFwgKXXvCl5YS6d+wvGy8oYPOgpd4e/l4zZwkpPepgXcLW31VLDwSgKAbzjnNqrp/7jvAvvzVvZ6I3a/8qo3OB4dLaHsSyqaN4D/DY9xq09ZefFRyT+9R/krxnFSUuXV8/nIWmpu4I5N0uStCgYhuSDFKL3dUMIyIp5Uauz1nSWe2lQNe52BslorfP183rBVD3pOAcJ8gbva3WIFUr0NHxVsJlimoXOoGacH3i0U4C4IlPnJkxz3jDmEY3+12Gi8KlzgDl0VviZ6mauGz6NmlUqM8HYjPImrHE/cpOihEcAdsdI4SUFFSwA2NW5qAASAe4u9kY/5pThlf8Dd1nCI48vF8ZlFzfCQq7TCNy6ghPKvqeayp6nxjOvcV0jAHXMbgE2zErQfg/EH3OEdzfzo7+xhrxy5SHfJdz0ed5wcVA1/k08IvBs21znrb+RTosoRixSnDP5sH7kMAHhoiJHHHFVroQB35CJlv30XWQSs2S9QU/dxikfjtKMYFUOddtfvvqGXWrL7A+4ZOEn8+ElxIzJysVfxPnEtKHqlB+dx8IbBFU5mcTRT8Uvd+BQGnvraS/6p+vqctTcQiuLBw334Fk+uUiSAe/ELx/Lmt6nHBKpG6GYQTQ7c4VVHQy2W/LkXUUKFuKEvm7bTnYMlPTr98+coc8ujfApRNWqpwvklXZP0y0cM7jFXy2UnqXKPe8X4t6m1Sy+3xOLc7S7O3WFYW31Z6fAbr/cV3/DpK3KbpKYG3KMP2lmLQYxC+7/Usn/brEDUlhHvpS7g3rnGxb/OBSdl7HyZMj/8OwNvHHcjcVMti50fJAiUveVRSt/5Msf/lU56n8h1JCwH7gC4Wtn5/JiEFKoe9Cy1HC3G1Nuqf6Di1/pwLFzZlC2cYKrVCuCRK9lBjadNoWrXgoVrJeCO431UY9VqqP6Kjw4WtkO3/6DwAqkBdwDrnHfu5YRAeMPUjmcR+lC4YDAf6VcNeUUTpKrJpAXccW3OO/dR2pev80eqbOK7Prdn7HiRsrY8yow7FdescZ8CSM+EN7nk9oOa4yl69a/hQlzs8ZYBWQm4t3U5h8rGv609HguHsJcZR6OIU5da2p7XKXuTGMt/+Ja9nnAU2fwDuC+c05vjIbFxkFcV1Afcg1tS+Aj9fRQOs1ApvMDZyjwJ0caD97gnlnxOeauncDgWwFHdhX/R1Hm4wB3hAkWzepGt5iB7aHGyJG84VYC3Hp48eMJr+z+m+N0I4J6Djey3S3hzUjFmFQmJXqcWoM/j8b+fnEmZXP3SncTtJ8Yd+S2IH3fbDJhpvBo8ioWzz2WbqbrqDcVc805ODc46xKv9AfectdMode9ycYM+cbNqUrfaO/UAd157L/yrqsgIhcuFl7SlVqy+eZwswdFPJ5MPrOeNPVr55K2u8BvfG4IF7pi3+UuHk636IG9+sen2Phlhj/vM0whOmcYzp3H4g15mHH/APWX/aoL94ftSOWqZV58snH9VMFfMPYJXnTfQFuITmsJZZ4trzehl7iRwuTYQ+lP4Rj+y1f4iJuXjRNnVIgHcC+f0YScSTo7xLrAm6W0+wF1wUDpO4z58jJwIaxwyg1q6iU4KecvBKSvm7hF9qHLMSt8TR8zd3bMpa9MDzJRUft1n7s2RN3BHwrqLp8BNlynOXeSWac3dc1xzd65i7noDdxSrij6G7nzgMA7c9c4401wnUPoXMzmpEosZ4icRIuOXykxwUvZ7j3ASpj3/VCqduFnV4x6oiwCUlcNmuz9A8J4VzbuYPVkAqP6qFeatvpZSDqzleM2KkYvdr/IA9+Po8PVIulFvALoZO0Tvxm93HXLLj/92A/cu53AYBZIxc9dcz96blqMupMrh81X1Y60/RF0QUyw4+Bi2sfs4ZlrxtwGRpPMH3MFMkrdqEh/zl9z8LVOWyVveyomUcnAjtRzj0oXLRZG+czrHsCPOvvQ6JA+qN1D4cahN9UHeBGEzJDV3cipCorzYRORPy19+DcdDthw/iMG3FGKVvel3lLZnNh9Tl9z5m7hBcq+LAsd5566/hT/+aAjpcCAxy9UiAdyzNz9EabuwubBQyV2HVKks9QJ3xMgiQRmx4WCRQdgS7LYcTENeDDkKfS0eyvkBrV178/G4VtMKlcH1WZsfpvQvZrAXu+w6sC14gDMSQzmco6mSarAZO0XptTYCuBe8OZASS3ZwKELl6KU+4U+IFc5+90FO1MQcKJ+8xcM65Ae4Z21+iPuFU4uSu0AbKv+QCpR4+AvK4aRzka2i9IbditOvSAP3/AWDeZOKxFHE7etleNEH3O/lDZ9aSyzdJW6wG8uYfUVvOXgwJ2W/9zA/suSu31RBGn7TA9zhoUUIIzb58LTDzhDPjiRR7/hrfiHHuF/Nto41oPWYARzDDbsPBOD9AXecOCH/BcmlYFtCLomnWSgTyfqfPcOkBIdv/k4MkbIQ02sWAtAjdGvqBxzjLm/Iy8CmHgAd6zjnhpx5g/uSSAB3hLyBOQl2hDAjsBHhu+bP6SUJJAF3kEg0nPd7Do1BQipvlM66kXN35En17nV13iUcvgiGoqpRS3znLvJcpLmbdwpVTH7fM3dloTLwuMuBuzsMCeu96tzdSTnrb+EEc3G9/9J9Cof/9gHup4r5btFtceAeXX273hbQ4975xkVzHFL3rWbGDyzEzZjEw+YoaNtUb0SMO+Itv5rH8b9l49a7Fwe5xx2LAhJDtZpgsTLwlwAOPgKFb17GISYAiWpUjdKzcjfcRqnfLmYgXTFmuXvh0Q3cP3yM44TRtIC7j9xIZp30PrWpshiIVyN8CMmzclo8ADkuc37EefzBQvy+lMAnvcMfcMfHBCFEON5FJVqJoQT3wqNVPLMnjx/Ht595o1tsfLiyPnyMY9LLsLnSaPBe5i8fy6Eq3s/QDdxXjqfkg29zXCM2NhKYyV1zLcfPA1SCAQSeYsTVM/c1+IprfuIPJGwANQPclG2uc7tIAPecDbew7eDDWHK7BjWjTo+7mo0gTKpNdnyspvbwPe5Eyd9vpLxVk5mHG14zee4BPJK5a2/gHBEO55CxSUAeI4B74ezeTGOHjUPrkX0ZDGH+YxOTUHWATx7Q4JmuvfgJaj5hqFsV/kJlctdO49hknMhxaBWe67IZsCQlgE4TNpOcwwl1cnYm7psXHWQoHyF/HncpREcMQfI9AdN6X9jAvWwP5S0bwwnO1SiOd8poXV3L+OQpyvz4CU4gLrlTSa8rf4Ae4O5r7xaqvmIGJ8VrtaSftzKjDTzYmP9oSMxv69rHtS72ZcDqnWzrD7hjfArmX8qhUo1n3kg1lz7leb3TQYWvn8cMYo2nTeVEXMlZkHh4F9+HzSC+TzgJQhgP7BGOF4SXiKxjFrbXmkHPKJLWIwHckSSbs/F2dny4KXYTUnnO8nfjyPOprcvZPjkP4jzu6UOZzIrAqfW0HYrEcvn4FM46h2xwMmQdTW1HYO46+TRZnLv7yNpQ5pm7lyBJFGu32NQ87vg7vO683u+DBz/A3E3JoYZe9/ok4iqA+5DpxB73qLfOBxDN73HvfGOiafap+1ZS9qYH2aMMT3vVla/oigfFwoZ4bwAyMASUj1pmSHIqPEqFbw4kR3pXjrHXA9z5/aNXuIGi0cAdHzsABHjbsfojXhLUdppNECjp8Hb2XsFTLjHIuJY8ZsjB8Wv1Zf9ReFT8AXfcC2Cd/OMmagYwHrHA/XqOT1+GD7iFDt/whcJ7IVa4fUIHcP+V4DFn4H7xE9RwloelIVzgzklkP2ptGiz84YDHtqnnRDF50KvATP4i7+TU8Ffx3LVi7DdYZBC+o9qCAO5iIZkcjvHHODSePpXjrv01I4A7ksnzlo5g2jwwNzR1F/nY0XCiBCYRbIwxl7y9d0YAd+kZqv0E3WDeKdR84lD2DHPxIFnzC9yXX0Mp4PtWbRY+0Wg5FjYzidqKz3WzzUiXRxy4M8Xmd2LSsp8Nsbf4sQLuzFry6X/YRg/fLp5sqTW9wB0nIWAYgecfaA1hMlKNAY3JxBs50AOCVtK7Ngfi+RGKhw0APORS8wfcRRtHjYLnOLeiTHaiCMBeMG8AOzoqhy+klhM8oSI44StA8UAVLnk8E+s9aCMbsR4d3d/ndDMSwB3vBXjHOom8EXwH5Q1OD4Sk1l3wKJ9oypsbuFsshBon2PxgA4KNRw02VLI1QX5f4Qwx/l9z7uafynMXdKr2vJOVc1fF4y5dkLtstEg5qjV3s45yrfeTecy9w3HjwF1zekb0hzhwj6h6jXs4JlfuxtsYWLYcdQEf90uUdYHeggURQA8xl/CIVQ6d5QbO4bDKIC6xcP6l4tErQmUyjtAUJQ+MAftWM4d6xehlEfG4w0NePnYNPztv5QRKOSieAiAxzJ/XXRIaugAzBjxOyb98JHoy8LEj4iIrtRc+6pFbowCT9CyEDmS/9wf2upTKaPVwNOlOEp68RaEv8LqD353zEKZ+oqlLLlSy4hr+uMJzJS8MFS5wz101mVK+X88biuorZ3B/+cOfmM66DHQczB73Xz6ihrNuZuo3Ixqz6Oxdxl4hDt9RazqBOzyF5cjxQC7CW3dQ6tcL+KMJ+rmWY8TEYLVmBHAXGWwmMrUpTrbqLvLERsOriJAShD3VDPJNEDcEuM8Si0kh1rq+7/3M0c5jm5zF4U7+2DH8AvfVU9gpAIAOzzLbjDWRq0hiTQhkM5EG7gVz+3MMNcJ/yq7dppslJWbA/ZN/UsbHT4qhR1w0SN17pQe4Iw677DoxBJFrVmx/jsE78lqaThUdCIEaKP9Q1A3J/OBMR6w8Gs8lnGC4Nu+BgDvWVrAPoTENrYvuMWXvCnYs4RSPHUCyWh8IDymYfxl/60RKzCPEGgCo45BWqB7uI+tQpIC7XGdg18L3mfVz6HOy1f7IpwCYD9C9PJfEE+N+HdUOfIapLvMWX81hMAhhQXK2WmG9QpxKYe52G0wNve/jmhpkSxYr/0InfphttDzuvAaunMQhrOLcFYtpCdYk3XM39sA9sP0Gsu/2+Lu5gftIZdXI9qhgI2RO/vkDynn7Tj66bDmmP4dfSGwPep6P5Cg+pqz5gRrOuF5xTBkOcEcRhqK5F/HRf9nkLX5lylsxnr1yzScMYSYVqRnpcQe7SrmrIAg2KXlrruWYysaevhSSgfQGvSSW7qGcd+7mKnaogld+zWr3RyqQxx0Uloi9ByisGLGQw24Y/My7mI+EkdRWewF4mj0tbfccynn3Af44Hb5xj6aIAOwA7viAciiOjM1HD3DHUpenESojgVl41fx5+7QBrvHAPXvTvZw0aUSMO46zyyeKrETQH04YsEEDmAVjjdZm2AjgDq8hUwTueY03CUjSg31gc4iEQLBLVA5/UzU5zQjgjuQ/UKPi44/3KJv/D6A/4M7sVl++wRsAzVAmPxMu0sA9b8lwSnZRBSK224dKVEO2WAF3VM7FCQxauDHucu82xhC6AIBmBp/hbwb1HUG4U0L1D8y1nvzD2+z84XyFTDHHJRBwR/x88czTueIs2GGwuccmIvMjnDA8zexYVVe/Sc5UT70MMG0VzhvABAjlUz7QZMnSMq9oAHf5uxEWlfHZ/7j6MRpXVZYlJfuyygiU+s1iyt4ApjUL1fd7mOr7oniSshW8DkamrzgEpgqhjUE0f8A9e+MdBP54ce7+FMRTxUvjwD1olRlyQxy4G6LGyD2Eq84tH8ugD6Wt4a3W62mXpLKh5PqrZ3HcKegJG87x0DGGA9wRv1o8W6SWKp28hY/5tRoAKzNmnDGNai79l/uySAF3ZtJBtczds3lBLB+z0k27qHu0ALRQFnzndPaCl03a4k6MDATc3XHoVfup+tKnqPH0awlVblHcBFRiSND19vCmgE1i9WTmOD50x8+auQvILcAJCqgnq4bMUMQihwvcQTsGrz8agLsazZ0//UXC457xKej8nhBZZeCpyzrGRwR4uLLfup1QYTEYHvf0HS+4QRKKzagmEFqIpBCgcJJTITRzrrN3MYdKb/mOPdPIPcl+6y72mkHnUjEneSd1AXdbKpVPfk+1iBieBW8/wsHQh8prVnm9J3TgzsWCtvxJtJnbDioKlemZa5EG7jkAJ1/P5w1xBWhfvWhhtWSMFXAHrSFYRNCQTOudkCnKC8D7d8rY9p+geNzhXeViRfYmDuVAEa5gG4oz5S8aKhbEg3yusKqAwB0e3nU3Mm1jy7GXUeWoxbxZRUXk5INvifHtqNFhFav1oiF5U2SwaqOKsQj19FRT1SN3tIE7ZEIYTfF0MdQMBQnBziM1NTpIbOjhdU/65QNe45BY6p3jkrtiPCVj7mJzA1YZm/5qpP6AexrWe9cm8fDtP3B4VjBNTMAeTdbmGqqOSYx73OMezHgZeq1mcmon97gDoOW62BiQmFM98Fkurxxsw2INVhe0ilHL2GsvtXCAO475ur58EjMR1F7wJ/UKclh8636lotf6cmKmmKwpUp2hRQy4YwFF4Z4lV3MCE4rqVIxe7pf5xkevgsDHyxk7XuBQG9CUSZUVAwF39JVjsw++7dqsPMWc8jkbb+Pj3YqRvjzaOGItnnUOi4FTCTE51Lfhwwd6TByTViAMqPhs90WBgLu0zGl53HHUK3Gmg6PYm+c5kO1FArgjdAclxtH+n73rAJOiyrq3w/SEnhzBgAJmBBOCoIKggoKKoCCoIJizu27wX91dd3Vdd3V1XXMgKSCCJAUDoKJgABRUFFBAVFCYPD05dKj/O/d19XR1V3dXd1dPrPd9fup0hffuC3XefeeeWzVmlqpOOCgvWet+zzxZyHCyoo5Z5CpAycQm7utZ/EGUPe74OzZRucsuo6SSrXxEDS13BUfUa7DcFVMo+cfVXn7uppAUg3CqMngfjtULZ/Znzi7UPpBJVQbUzb1HKeIh/G0dDrin7HnLl1CrDNr9gQlqvA/yB3oiIZC/QkfswB0UH2TiRAGdwV/lKNJ4we+JBu5pX8/izJBweFSNma16oqFWz/YC7vCsFswTABWyoL4AcL9KIrAcqkgYv5w5FScJfpmdwU3PWntnEJ8c8wNrEMeMJGdx1lS1bNvh+s1HeYHH/ZrN5PYm1NMC3Flu9L3fcBAmgsLB8QYw52Ru0JVHYi6/oWhqrqaiF47jjQbLqF7wvJYh5bumXYB7YyVrz6MgC3Njv9b8JqrAHetQ3UGC+hGcYeDFV4+ZqXCaZHz8ANk3P87fL9ZxD+MkCzRQOOCeVPwl5clzd9QzCiEFLYZOqthOOcsuJzgHq0cpc3pouT++a7onaIfNDI97fCMnYXcj2QE0xhmI5Pdj7nYkrmioymS/f7eXakBUfNP3Cg5dPMAd78tfPJa58zh+Lp2+KZjnLnnYO5y87yMhj3jDtwqt2EQCd9QPNKPcFZPI5Gmh2sF/pNozcAypbcKzbZZdzplAmZs/folmqgzenYGkIxsf4SDO8ivWsFJExubHWXWgYtxClf6UeIMDKgw+pthoQNtXUZDFDsk6WEf4KI4t8JcCjRe4m6DwAC503a9M76kaNz84G26YUZ8I4I4kIdBO5pTmx19B1ec96RfgiKPmxZS95nZWLkHh+TLlA4VkaCjgzmC6vpgK5g7kuQblj+pRz4rn+w0TaJuDyoQAWSRHCuW1jQTcec54ZRmhNoQsiPnzzubAM85i6+ed8zdzOOCOmILcZePZKwl+fCjgDK8mFGA4mc3AO6jm7L/7vSJ24M4a9awMs5+cRafy5kNNDzrUsEk0cAd/GJszKHAITy/k9CKX9gLuOC0ser4PxzOB91wxfqlCbx1rKbLbQukJBTri8Hz7y5mGAu64HnZAkjXcz9k/J70d1SmuLP+J9bzkxp2+vtYC3G0HNlPOiiuYIgbKB/jU+QvP5XaUzthK7uw+QcszvPvgj8PDXzFxZVQnp+0B3OV3ok3lkF885HTfYAsF3HFB2tbnRb4Kk5kcF81WSGYm732Hslddy86veuQO8IuPiTSSwwF3zN2Cl/oTToihrMVzN7U14Djcs5lm7/iR5xYUb+pPu5Vqh+NktK2Ktu94W9WmLd9jAPe2tLbWd3lclA8uIgCxxUaNx0/WdPyM43ckGlIco4FXyEDsIB+Rl0MK0v9zDXD6+sUiOVK/K9kjHk1h2ob3o4jgr/oB0zm4CJxEfCBSd7/Jx/NYqOtOu51qzhTcTbkkGrizh+m9u5hCAdlKJDxyeYOfsFjZv4IyT0/ezGBjJFmTGQBBGg+eXq47ESe4qvXjHkbyuOOe5F8+YU1kbGpqh/6JASbThSCHFiIDoH3bbMr86M9MawKVBkASQVgmSSJL7X5WeYDNMS5wAgM9YP8SDrj7L3OhPO54VsZn/2ZVCwBhHM3iCJsT8UgeMjkbuV9hO3BVWbrNryiA+4h/yWpy0QypoGvxsYIkJCQTMbahAtNy+HAeU8j0mfrtK1w/6N+n7F3NHnPQmuQkY3hgOODOtAPIjX7xJG+UHGNnswpK4DgF5QI2QFBfI7KDmq3sCQT4kYG8FuAuqCV/YaAFdR4EGTIogfcTSj0qJRxwB0e+YN7ZLDuIYGiMNXfG4USQZCSJmvpcwE/k4NhV0zk1PAq04qGnzZ5at5M3Rg2HmhIAACAASURBVJaGcvb64TTHn2sbjuOOZ6VvfpxlVXH6hngQZEYVY0YSY6a5imN01MZMooE75Fkh34fxgwJFLmwAOU4IGzRXM6eSBx0OfSmXdgPuGK8f3csUPYyLxmMupaajxzGtCsnXWDPfZKbmvmMp7euZDJzLpn2mcMiEA+5oHzahmV6tePDNQeXj4nFSxqbHOKDSnVpAUnIWSUkp3I/w7iNwHzEabEc4ICau8gkdaAHuOH0FtcJauYfXLlOTg9dZDhyevlk4VQLwGCQksa5A6xygEsnSnIX9iUxWljOFVx6bb2wcEfQNb75cEgHc7V88yQAaJ6eglrDjxGTmbMNYm3HCg9NenPKWT9+oUGIJB9wxf3OWTyRIYGIDU3HFO77gW847sXIq2faDTkOsHtN09EXkSc5hp5SppZ7juRDAivlcN/j3PhuEB+5EyCyMYGieu4cM5syorXO3gczNDratmLtP8XO5i9BVLXUEQQPbvg8Zo9QN+ZPYfEFG1OOi5t6jmfqZmGIA98TYVeNTfVQZE5HZluFbCJ7oplQZ1iR+eQh/QKMp4P6WIvECbOgtHEA670z+P3DL/RVIeO7FCdzxDPvXsxmI4FlYwESEu4l1ZgFAeaHpO4azrgYmuUk0cMe74Z2GlxoLCWcUvQIbCQsnE8KpBi8yZqtYYLHIAKBCG9jj4rpzIOFFL0clBynbtsfzR7GH079UXvyKgpfu/xsWQk44tNMrIYl6efmMSP9NHjeD9rpBv6Pa038btCjGD9xN/IHGMXyyLPGHOqBPIfwruYRt8N8mMx28q0yZxdZfVQbAHUWH3MzgUuYtGi3ezVl8RfIiBs4FA6hq7BxK+24xIbU61CrKpm1UJGoKD9wFnSv/tXN5w8aSjJhHflQbbHxzVkzi4E5sGMT7TSLpy3n/9VGKtAB3nKjkvzLUNzfQDrwT9JVQSczCAXfcDwCX9cEfhb19/eXh4/bSG7b7hpil9oAIyK34TtgRYwtZlHFaAX1sN+arxJkry6e0SjxGAu7w3jI4/sGbtVIxZtxibfCNmXLFmEk0cEc7uf/evJKVe4SNLKLtJrNXE9tJ9QNvp1q/gPH2BO7IsAuHiJzojOcfwKGzUaS9HzuTLDW/Mh0PfQy1HP9TjkjAXSgcTWbnEIAusuRiXWnNnFrBaySfPEHFBX2HjaB3/oHXDu+3/zu1AHeMM6adIbjVr9QOva91o6iCx9CezA/+yPNdfGNSxRjyuMU84rXaROVTRIIhuSQCuBfMHczyorwOmG3CPlwX6Ms38/zBNxjZkZuO9k801arj3jBgBtX4ZRCX64tvEivveNzUdNxEn7IXj+HaXwnyjRHnbs9BVDFljc8GkYA7z913byJk7FWuH1jvA+duBZnMyg7irLhvepMAyn0DG1hTqOz6b6M6zVEMirD/031BO3/39myarcNnVbu51a5k4F4vjmcM4C7StyNgDV6gaAq8hfBiyDxs3AtQnbXuj7zQQTc8SGrK46bU3SuYo+bMO54zwMVScJSJ1OcsoQigKnl44rrTCpmz13Di1aoBNVBYgWwjPj7+iYoC6wAJPZwKoNRBt9xvFw8vK2fATO8pPKEqBfWzefV2G46fxJ4bc10x89c5+UxLLXtM+MMAP6U1lZN9QBu3vv/0IL1yvA/eeFyDtoWi32R++hB7Ycx1v1JS+U62QckN28Nm6UT1cUKANO1YrPExlcGiK7MXa/029R4VlBQK9yHJTxKS7NiLFAlfApc58KLBqXdnHkFNR4FLL18h/1viMYjkHPDo4oMty7Bh8+UsPJmajxzJHhr/Amk3gEPwp4PGUpwrDbw+4GlbK79jm0jWNGo5ZBBvYgAg8O607fP5v/nkyA94g8MO7zz6PfCUwvfRLPmSM0aiNPUZ7ePu+n4v207pmx4hi+MnHicYI+BN4/3NvUU6ewSQWav2kiddaX9/G6HuSF8OtSe5uKGX3HeMsLFKgZcTXrXmPqOYIqVWcHqU8v0y9pDxGEZOg9QCqrxUqSAD7539yxfZe4qPOhLasCwkxnx6D2rpcTrPWQXXX3LzeMDGEjrgqqpWEmhLCyn1+xVkbijhTYCEeQrdfB4zA5iqAk+tf0n79hUyNcPjfUyQ7rXmtUjyiEB0VxM1HXOp6gYIJwppX8+mlJ/WUNIBkRKeg695rtt589Xop9Ak16ul50CR9MavwGON58ERENge+TJ4QCGBi4074hfg0Y+mwMOJ0y9sWvEurKewUe3Qe8md1ZuSir+gjI2P8t9x+ubPcQe4g0QhvKDMG1cpcOrIm3PQOXBSAvCJRHB4J8YRNgq8JsJhYE1h77Kz52mcOyJwk4l2Yoxg7cfpbShqZ+rO1yj1u6V8AoQ2APiWTUWQq1d/XBWTSQSaDbzZWK9967TFRp7kDHJn92UHC8atP3UQGx/eTJqtVH9KqyhDxH7AN3jbHH4PTjv8qXFpX71EtoNfsAcav7ON3M28tmPOgfNff9J1vPkNLJjH+NY480+kloBTPflarOH4juJZGI/+Kkg4dUj76gWeu7x+eOcuxjC+f86ewXMXdUvZsYjfG2puYGOGAG6soQiuFXMXspvJTJUUc/c8ch52hqrpeO3dNofv5Y0L5lRKLjlAhwojVRmxH0JeYAD3OD+nsZsed5pMJnoewL0ujx9kAPf47Km42+OiHCgqfL+UPy7lly2PmLY6vrcjE6Ps/YBH1uuxQfrqhJZ4JzG8SW4ysddR8KTZI8eeFH3qLuu34+OCAGFNBZ5/Dzz/qBOOo2BPm2aOvv87tFso4KhaPn1AAhR4leQ+1RgnENTOeFcbX33cwrOsUFeQH669tYr6abnNm22UPdSwBYCp3wZBU78m8iJQXjBmeLzgFAljuFWlI3B9YG8le8J1bIveY0ZnewEEI5tqzbB/MK9XANI0hcND51fG8Tisqd7TP/RREAjCmNcycGOoArytWHt4/cH8966JITaX0b4hdcdCPqUBTQa5FXxqaWGb4/+NwRg367pOR9UGrIn83XCJUxt4m2Ebto96I3TrKXj3fXMX79VpHQqYuxKJbzhwWsTCJ3ZYe7wn2CbYQp/vZ/C7NdQnYoU77wXt5nE3+XHZDOCemAGEY/+8FVcwr7p28N3M007YIp+YJmh4asefwPB49HjhWE624YA8mMwn1dA6PS6JzkLBHFM96qA7gNezUtEZSM83t8GzIjUump1UpGe1QXN0eAWcC/mvIK9CE9NOmo4Zx6d9/p5aHV5jPCKcBSC1+95vOGYHcTyOC15odSp1jWGm2vou3LQ2HO+GFdsFuAfu3gzgnpgxz1nnloxjj1rlJfPDZoZMTA0S+dTOM3ltBzdT/uIxTO0ou2odBy21RYneQt47or8x9uZEgxtjf0voO9uyrYmof8RnamlgtJ2g5ZkRK9Z+F0huTlUPGhoUWqDghczI0Sh1tF/lu8abzU2VBG1yW/EXVHvm/Uop4U4+vML1UBduWhsMTMN6spHbFLiHOm4xgHtixjx43Sk/rmbAWIc0yVbtSRsSUyO9ntq5JnA6VEQ2/JV5gqDJBAbo6mUV/+fEZqF2AO6odLS4UQ+DxWYgPd7cxs/Q0tBYOkDLc9u4qTG8DknPst+aTq78fqyQEm1yuxheadwCwYCqPRyECdpS1bhFyniYrjG0DI+7riO9Cw+KGOzUZsA9HEfKAO4x9Fy3vaVzTWBw/rLXIM5gGQdFImjSX61E726MzzptRJNRa3Qs2DFW48VnpFjf2g73aW1oPMbX+o52aH6IVyJDpRyLgwDw1J2LOMi6EhkpO1K8Qscxme41QYBq9ru3sD596fSt5Enz0w7vfENKs326cNM02yD6Cw2rBdqsTYB7pMAGA7hHP5S75x2dbwJDOQE0GciHIRiu7tRbEtZ18VunHYF7W3ne4zdSwvpP/wdrbWw8wB211voe/VsYyxMLXh7sk9oV0qYecox+hhpPaM3oHMtzjXu0W4DzSOxdzZ72ygnLlTd2ruGkvdGdbqZE1bQEXdyFB0McFks4cI8E2lF3A7jH0YPd5tbOOYEt1T9R3nJkbnVS1ZiZ1KIiEaZXF8ZvoXYG7okG7/EbSK+uaqPnaG1w9wLuGZ/+kzAvWcLPls7SqpC47GwbkDYaRLq/BhKK+QtGsJRi7Zl/psbjlEnkOtk+MCr7aJ2RUT20y15sWCtU1xrAvcsO+q7UsE48gWV5LTnZjRZZrRi6ThcLJahuUTcnXhyp9kJdDBR1S9rxhmgarIfBo3lfO5rF92okl2E94o5Qme5VB1lSlddEW7Dkbhfuki7cNJ3HsGGpcAZNKHDX4m03PO46j/cu9zhjAkfqUt0s1JFAjB5Y0t9wuhkpUm90lN+jabBexo7mnR3FTkY92t8CAeOmCw+jLtw0HYeRYaVIxkwYcNcK2g3gHqmLuvvvxiSONAL0sVAHoMn4N1QvLIln6mOgSN3QwX6PptF6GTuad3YwcxnVaUcLGMC9HY3fAV9trCOROsUA7pEsZPzejhYwJnAk4+tmoY7kbZcbbeDJSN0f4vdoR4Vh6BgNbdwWtwVUxmq0wzfuOrTdA7pw03QyomEhLYZMCHCPxttueNy1dFN3usaYuNH0tm7W6qrAXTcDRdMrHeHaaBpuAPeO0GPdsw4GcO+e/R6q1dGsW93XcgZw775934FabkzWWDpDV6t1ROAOo8SLKXU1Uiy91F73aG14vAaW26f1fe1lD+O9Hc8C3Qu0w/7GLIk0Cg0LRbIQj6M9m2brtXLz+6L1thsedy3d1NWuMSZnvD2quwU7KnCPB7zrbqR4e60t79fSeL2Wfi3vasu2G+/q+BbofqDdAO5aRqWxlmiykp7APRbQbgB3Ld3U2a8xJqOePZgQa3Y14J4QI+nZi4l+lhYDGMA90b1gPD/QAiHGpZbh2gWM2U2aGUdPGRbSYjzdPO6xgnYDuKt0k+SmpLJvyeTxkCvrcPKk+qWD1tKr7XSNpfYXstSXkseWTq7cY7rvwaAkkaV2H1kaKshjs+tui4QsbW0J3GGfmn1kbiwnKSmdXHkaxko0GDMhBmqnSRXzayMZIRqDhqtEpPfE3ICQN5qaazh5D1lSyJOS6VtnTB4XmRor+D5PWgGRyazry00ttWRyNhBZksmTnOXTgFe+Nz9Yl1zXWuj7MHN9KVlq97OtnEWn6PtwfprG8aHxsgRUsE0fqdpMyUNJpduIJDe5M3uJsdttSzcZCHH2ry7APR7QbgD34B40uZqoaOaJZG6uIce5j1HDiVPj7Oa2uT37/d9R2jcvkyvvOCqd+knbvLQjvkVyU/Z7d1Pa9vnU0vN0Kp/4FpHZEndNE7qktSVw97gp673fUNr2BdTScxBVTNJoHy1YM6FGirsL2/gBoYyhxZBaq9rGBpfclPX+7yntm7nUeOwEqh79nEjiQ0RJpV9T/oJzSEqyU+m1W8mTVqi1EZGvkzyUuf4vZN/6LDX1HUOOMbNIsqbwfdbK3VTw8iAGv6U3bCe3vUfk53WQK9K2zaGs9+/mthTfcVBRK6tjLyX/9D5JSanUcMJVEZJVxTEOQtxqrfiekvd/RJ6kdGrsd2UHsVh81VBrKjL4FrxwPJmbqqhm5KPUcPL18b2kU98dxzjq1O2OrvJxA/d4QbsB3A3gHt2Q7QRXJwC4J3w56wzAXe76ULgz4UbqBGNPUcVAg+gJ2OUXtbHRDeCu6yAMB9xTdq2gnLdm8Aao5IYdKs6H2Pre5G5h7zKc8ZI1NWR7Ur+dR9lr7iB3xqG8IeoKxQDukXoxtjEV6ald7feYgbsJs04nGz+/ayjtrctj25ptGb4jzifGV3c1e2tqj+Fx12SmjnuRzsBdp2kW3l6dCbijJf4YtE0M1HGHW4SO9f7cBUA797ubMj/8E6V9O5+ajhlH1ef9z8/jvo3yFl3AHveyaZ/qSzmQJMr4+G9k/+olau4zmhyjnyfJmsy2tVbtofz5w4THfcYW8tiLOs1g0QTc7UVUcv12L3CPf7LBw5+2bTZ57IVUctMuA7gbHne/MRD/+Oo0ky+OisYE3PXwsvvX2QDuyh7snMDdRNlYkA2qDIMLPagybbqEdTbgHseiZ9yqlwXadIT6Kg1KgclZR5I1jTypua0cd7eTzA3FcP+QO72H7lxzc5ODTM5a9hJ7UuFo8rbf4yJLPWgmJnKn99T9vXr1ltpzwlJlKr6nlN1vkmRLo/pTbtUnZsBETM1J+zoycAfvO3nvuyTZMqj+1FsSaYb4n419sYbpYHjcI5lagxEjPaIb/B4VcNcbsMv2NYB7ZwfuYrIZwF12bsYH3Ntl6TKAezdY7vVuYruMVL0b0a2fFw64C8Po1Md+j9EK3DtFxwQeZEUwlwHcI/WqTuMt0ms6+e+agLuetBg1exnA3QDunXweKasfh8e93ZYtA7h3qSHYNo1pt9HaNs3rBm8JD9x16t+Ax3QZ4B5DrI0B3CNNKp3GXKTXdPLfIwL3RHnZ/e1mAPfEAXdzYwVZavaTudmBAALy2DLIk5bP/0jmpLDD1+RsZNk+S0MJHz97klKZNwoOp2QR/E5/r4xmj7vkIUt9MVlqD4gjb8i6JWey7KWUmkuS2RrVtIJEm8ndRJ4UHJvHUDxu5qminZB5c+WfENE2vpa31JGtZCuZ60uILDZy23uSK/tIyvzkIW2qMrBF7a9sD7OzntUdPLYsYeeUHF3UaPB8rp/k5r7z2Hv4eMGtXRhmwfS4yFr1A9fRk5xNroIo7VMM+xTzOz3psE9vyvj4wehVZWLoWrVbYAs1HjJk/SyOvYQ5A7oa1Cyk1GxyY1yy/J92eUFzQzlBFYMsFnLlHKVN0lWSyFrzM5lrfyWTx+mjgrjthSTZIHvYPgXyi5A3NbfU8RxzpxWRlJIVlzcW7bNU7iFLY5kYF/YeHIQYaU3S0wJcB/R3QzmRJDH9RayN7SfHh3GHcWNurhJrdXpPcqcfElWzIbOKMWTGGE7NZ9oQeP9qRR24RwOeIH17ULyPaURpvIaCvy7Wr+A5k2jgbqn5hdz2ApbtDFXYzmXfEAJlIcHozjw8+FLJQ9aKnWRprCB3Sg65c49tXTcjhoxIBFUec0MZU6vc6UUc5GtSWUMMVRl/00cz9qKaFl3q4rDAvS1AO6xpAPfogXtS+Q7KXT6JwVRDvyvJcd4TrcBC8pDtwGbK2PQIJf/yKZHHpTJoBR+z9sz7qOH4KxS/W+oOcPCX/auZZG6qVB3wzoITqWL8YvKktQZiRQLuWCyT931EGZse9enWBj3cbCV3xmFUNeppajl0iO9ngKmiOadyW6oueIGajrqIrFW7uZ5pO16j2iH3UP2Aa/n6vOWXU/LP66ix7xiqunie4hWFc0/nBRWSblVjZlJS8ZeUueEvZCv+0hfxiA9OzZl/ETKcIcAaNkPpW56itG/n8eIf0IMCcHtcIeUgsdlI+ek9St/0H0qq2EkkeYJMAUDDtrgYEpsnRLXwQOc6mZ//GCWVfaO4lzmjJ19PDQOuE5xcFK/HvWDOQJ99HGNnUVLxVspc/1f+txwRCvvUnvXXCPbZR+lfPEVQhgiyD95lku0TIAcpeajnkz3Ydo3HX0GOC54L2e78V0dSUslXVH3u49QwYLqyn186kTCO60+5kWrO+RdZ6oopZfcKsm99nlp6nkaOC1/y9S0406nfLSH7F08RchGoFQAfyJxWjlvI4E4uQnnjWnJl96Hyaz5jAJO++b+Utv1VoZyBYrZS43GXU+3Q+xicBhb0Ver3yyh946O8UVYr+OjXnPMwNR47PuI4sH/xJGVu+JtXDeRbfr9awdqRs3wS54yoP+Vmqjnnn62XIZdE+U5K3/wYJf+4VuiXewvAdXPv86n+tNup5RDIIGqXOoUWeur3S3lcBtpaSkpjPjN53ESSi0weN9WddhvVnXEPvxl2Ttm1nN9ZwRKr6u3KefMqSvnhbSE1Onl1UNO5v3cuJvvnT/D6GVhQh9Jrv/Ty2Imy19xOqdsXsM55xcRVhHqqlZxV1zAnHBKwFZPXROwn/wsA8Oxbn+HgV39b4xrWjEcgLOwCrXrJzeOw5bCzfI8wuZ2UVPoVpW/8N9n2ryf8v6+/rCnUdMx45ok7809UyDoGA/dW4JSyZxXlrLya16DSa79WOhE8Lkrev57Hh+0XdelfKTmTGvpdxeOW++/NqwnPDFcaTr6Rqkc+wpek7niNst+9mdzZvbk//EvGhr9R+udPkCv/eCqb9hmZWup4jcLfkvd9SCU37uTNOeZWIaQWnXXkGPUMNR01llK/X8KOA3xTuJgs1HT0xTz+sUkCkIYMZsb6+/kbIxd31hF8TdORo0OOPWyaEOdl//J5Bu3+BWtE/aDfUNNxk3xSovx6DcGp1spdlLPkUl7TGk+4gmVQo3EkRDUY2/ViA7hrMX9I4N5WoB2VNIC7sqsiBaeam6spb+kE1i2GZ6Ns0juERUUuyT9/QDmrbydzQyn/CR99GTBgMcHfZTAFgFp3+l2tFZDclLd8Ei/KshcKHgkAS3x0zS01ZGqq5qCw8invKbxBkYC7/euZlPnJg7zIouCD4Mbi6nGxR9iC+noBbOXF8xhcy8UfuDvOf5Is1fvIvn0e/xuAsnrko1EB9+Yjz6Pmw86ijM3/Ye8qFlXyOMmK50lu/jhXD/sHNfS/JmgewTufu+oa4VElicGGK6cv2wv1hI2xGKOE0nHP2Pw4f/TwbrYFEm/YC4lczez5N9dj0RdunYpJ7wiApLHgmRmfPEj4KKMeki2dnIUDSDLbyFr9o7CZiai51wiqGveq8HIGAHfYp+Xws3hjIduHPZTVP3MfwT41wx8KaZ+cldM02iexwL3hpOuo5dChZP/8v5RU8Z3YEBw73gfcMZcy3/89pe5a7h17Ju5LeF8x1s11Jb7NK4BI2dRPFOBbBu7urCOpauwsyl59O1krv/N6bwvJUvWDdyyYGBw4Lnwh4LSKKOuD31Pqt/N5TsKuPBYtyTzf4O1GHfFb9XnI6TAt4ihIOvg55b82mq8rn7KWnD1OU70HgD339YsZKFaf/z9qPGGy7zrb/o8pe81tfFqH8eEq7M+nLTi542QxHhevK1VjZ1PLYWdGrJMMUDI+foBBDcYQn97kHcsA3eLYQwj+DCx1g37PzgUUXYC7xyVyCOxY6FtrsHmFlx1zxdxQwXO45ObdbQbcsV7krJpGtgObeA1Bfdw5R5GpqYpPujjZVECpuHwFtRw+3PfX1B0LKfOj+1gLHKehPN9tGbwWwcmDNc2VeyxVXrpI8a1QAnflJiYccE/DWr7hfjI56xlAurL7sofdjDGLeYMkWc46ajz2cnKMeUn0X4KAe+Wli1ljH4Gs8npactP3QcC99sy/UNKBTezQwKYP88xas4/nGApsVnXRy5T++f94Iw+78/jkEyexoYdtAZqRQyCwALRDPtP262c8P+DFd+UczePKWvYtz2M4dOpPuYVqhz3gA96RgLupuZpyl1xKSSVf8jjFphCbma5ZDOCupV8N4K7FSm18TVjgjg8PEoF89RJ/5MsnvUXOgv6+GuLYt2j2ybyAMbg6+2/sGfU/gjY3VlKPF5Ctktiz7A/cU3e9QTlvX8e/1Q+YTjVn/13lmFXi42VxFNpKtwkH3LHwwdvNR5MZh1L1yP9QU+9RCsvCm1A0U7QlFHBHu9xpBWSpO8iLryclm1p6DqaaofeyRxRFi8edP9RNDt6AOM5/ipqPGMELacqPqynn7Rv4gwSPd8l1XysSuQC8Zr33W/7ww6bwftSc/SBTfeQCb1f22tt58VcD7gC/hS8PZjoEQGL1uf8NAj8ATIWzT+ZHRgvcU/a+S9lvX8+2bupzATnGzPQd8eKd8HZi0wDwVDV2LgPKQOAu2wfUJcco2Gck2yd5L+xzvdc+yVR6/TYFtYDts/Y3BCAh7DOZaocF2qeFsuDFZPskFrjDg4ZTI3wcmQaVcxTVD7qbmvoA2JrY85q9+jbeJAHgOy54ljeU/kUG5+GAOzZHfLJlsrAnum7Qb9nmAIEAnLb9G9h+FVe8w2NCLtgEFswVmzJn0ckMHMSxPT5grefxaAPsyR7pCAV9UPRsbwbkqAcAi1pJ/e51yn7nJrZL5eUryFl4El+G+wpeGcKg3Z1xCDlGP0cth5/tewRO87LfmsFzsKnvhVR1yauRqsS/W8u3U/6iMazM0nTUxeS4AJKKQscbdspaeyd7ytFH5VPeJ7KmkIQTL69nXQ/gDtCGk0rY1pXfj6rPfYxaDhmsqD9vdnkzK2geifW4S2T/4mnK/Phv/M760++iWpwweN+N07LsVTPI6viBWg49gyrHL+E1l+mE3muwwSuccxqDdHwLHGNnsw1FkfgUIPudG3k9aOg/narP+6+vvbEAd6yNSHQFbzRvWC96hUFv6wIo/ktkmm0UDgnuY8zDJsLmDd500HjKp65X2B4nW3zCoNHjzuo+JhN/j5iSknkYNR1zKdUN/j2DbJ/HvaWaPLZMpns1H3EOVY96Wpw2epy8nqXsXik2TRmHslcbdqwe/QzhZBkFzrDsVdfyxrW51zlUdfF8doj4isdF2e/dSanbX+V61J96K9UOuVecUuCA0VnPfZCy522SkjOEXKl3nQkL3D0uythwP9m3PMPPrZy0KuRGXNMk7PAXGcBdSxepAve29LajkobHXdlV4YA7KCA579zIno3a03/LFBH/AnpC5sd/549d1QXPUeMxwUfr2Pn3eK4v3xYI3PFxTN39pjhmn/F5SG6kd2lWvDsccM959xZK/W4xf5wqJyxhb3dgwYenx4sCfIcE7l5vvSv3GKrvP42a+1xIrqwjFY/SAtxxQ/Phw5hmAc61f8HJQNY68fGsHDubQYZcsAHJXzyGeemwrWP0s8F88QjBqXkrrmCvD4BdxeUrydlzYJAtcIRf+FI//nu0wD132QSmJAEIwhslpOv8isdNhS+fzt7zukF3M4UjELizfXoNZ/sEenewacz02qfqGPxVIgAAIABJREFUorlMW/K3T96iC4V9fJktA2IpwmVO1Zkqg3rhA43Mi019x7JN/ItMt8GJVcXlb/DJR2ARnsdpFA644x7EJwAQNB59ieIoHXQevAel8YQp5Bj9jO8VyXvfodw3rmJAXjZ9s4asmxHJtfzs3Dem8CYL7QVdRI07DhoCNi4AX2VTP/ZRQEDZyfjsYf5/ZLWVAb2v0pJE2WvvYJDCyXGu/zbIZmp/yPjsX0zlADArv+pDfq9/walbwfxhfCJYM+LfVH/yjYrf4wbukpsKXj6D41kAEMsnr2bwHqkkErgDTOesnErJP67xbrJnBVFxcLKX/9r5DIQB3JuPPFdRZWx4QNkDkCy/8gP28iqK5KH8RaMp6eAX7Bkvm/GF7+dYgDvW6cK5pxE5G70nNX5ZTTXgLq0cdy1UGZ53lmRqPmoMNR43kb8rmKdy8QF3jvGyMvWq/vTfCKeTt6A9uUvHM2UMBSe9yGCqoLV53Ew/s295ip1F5VdvIHdGKy/eWr6TcpdfxtQrPiUaeq+yD0xEScVbKG/peLZbxVXryOXdFIQD7qA9YeOG0yje1GET3pZCApEmh+6/axhAur+z8z0wCLi3NWiHyQzgHjDHXU1UNPNEPm50nIvj8al8AQA9PLUARcIrtYa9CK0fVA/lrpxG8Li29DhN8DEtwQGo4YB7AXjDpduo+fCzqeKy5RFGtHKShQLuXO85p/GihkURoFytaALuzkaqO/Vmqjn7gZB10wLcmcd69XpVoAaPS8H84XzsXD38QT7alEvKj2sp943J/BFgUN93bHA9wgB3eDN7PnskH12D9+y44AXVdsQK3JlS5D1NAf2hod/Vqs/PX3gu88Pr4Bka9mAQcGcgOXWDun1qf6V8r31qznmI+dFyAQDJXQH7JDGNApzSoNKGwL3lsKF8quDPS/d9sOtLqOjF4/l/sQGWudSB9dUE3LHJA6g64hxVexe8MpSsFd9x4DNAslxSdyyi7NW3iPk89ZPgTWDIUR4ewMubK7e9B1VOeitoc4rHFj1/NHu6QQfzeWE9LiqAN7V8BzUed5mgFKmUzPXwAj7Fm8KSm/do+vLlIvbkp/dDcs/xkJxV0yll9xt8wlM5YaniufECd3MtTvQEUBecfsG9jlQSCtzhvV54LtPKaof8n+oYxAlK3mujeL4CuGGzLResrT2eQvCqxCc9NZjLKoVpKj+8xYGqpTfs9F0RC3Dn9XHWSUTWVKq6ZB41+1F2tKhH6gncsQmsGr846NSk1T5ejnuzgxr7XUWO8/8XzE/3uFs3opm9qPzqjxTAnp8lETtbcldM4pNKOFz8T6FSdwo+Pk4RKicsU55AeCtjrdhBeUvG8XeFN1jeU4pQwB19mz9nINN04Fgov3q9CJLv0sUA7lq61wDuWqzUxteoedz5qA1c3O9e58UXnlRnfkDAottJBYsv5AUeYB+gXy2AJRxwz0Vg197VTP0APxYemtBFG3CHJ63wlaF8zFh9zsNBnjT5+VqAu39waqh6aQHuoMZU4NhZpQDM5C+5hIFW3em/pZoz/+y7KuOzf1LGpsfYuwq+c6C3XyzyoXXcsQgXzT6FF3/HhS9S47GXqdYhVuCe/NNaAZyJOE04gFtgwbMLZp/K9JHq4f+khlNuCua4HzEiCDj5+qmxnPJe99pn8O+Ex95bMj59iKk4ONYtm/ZJkFeVL2tD4C4Hp6oZGadXucuE/RGv4exxqmpfaAHuoLfAkxlKFQXUIASswtNbfNt+n73Fs6fyeALw18oXFxUNDd5BZwFQxvE/NlAIJvUv/qcAFZe/yfEMKODzFsw7k50DoJE0DJgRZBN4MUE3QVAivPHwnmspeYvHku3XT/kEq+riV1RvAd8/7etZIiDyemVQdbzAXbR5BL9XtLmV/hOu/gkH7vOHcUA4NhL+m2BfnTwu9tTafvmY6k++gWpGiOBNFKbUAUSTRBWT3lYE9Pvma3M1FYBK01hBLYcP45MlucQC3M31pVQ491SmwdQO+RPTUsTg0TIKtCdg0uJxl4NTQ725NTi1lrPsNpyo7shATBDWLXjZy6duUCqUeaeZtfJ7wgYc63v1+U/5HGp4N9Mnv5lD7uw+VHbVeiWNxls5UJZy3p7BsUYA4e5ccTKiBtzh4MlE7Mv2V1lxCafUsodem5U761UaB1FnbZ5O9VYA9/bwtqMdhsdd2Zv+wB2gETzlFES5f/oQAz7+oJ4wReWD2kwF888iq+NHqj3jj/yPWgkH3KFuASoOCkfBn3YbNR59cQipRW3A3eL4kQoXDGeeH8Ay88lVStsC95FUMf519Xo0OZgnj2Cg+pOup+oR//J9lXLhEdyzko+zi2/+Qd1DGga4YzNQOP8sBlRlV29gD6xaiRW4QzUlc/19XK/i2w8EHavi/aA5CJUYYq4lgtaCglPZ4xliY9NURbnLvPZh1RZ4LsVYyFl5jdc+diq5JYR9OghwhyIRaAYoxbf/ElItRBtw70VloJaFkFjN+PjvHPTG77qzxDduoBZR8LLgWEPysWHANVQPtR+/YPPwa706eAegy10+kayVu6lm2N/ZG+tf0jc9ShmfPsyeRU47Dy4ueMgNZVQwdzAH5oJvH3higrUpfeMjHGCK/8bGFgpDWgoC9xAv4MzvR+V+pw7+92IjBT6x2oYgXuBu2/8R5S25lJ0ZrDqSJrjXkUpCgburgfIWjWGhgVC2BJ0mf8FwnyPB396QNAS9CP1XOmMLuTNbRQq4PxF8/eGfCB5hrDmgckHpRS6xAHfBcR8uKEfWVGruM5rqBt7JqjtaaBx6etz1Au5Qo4FSDU7myq7ZpKQXeqcYx2lhkyS5qWbYQ/xtlEve4gs5KBWceNBoFLsYj5tSflrLQdGQxUX8UNmMLT5Kjz9wrzvzXmo6ehzZfl7H9YGjqvbcRzk2oXsUA7hr6WcDuGuxUhtf4wPuKioL+KBVTFgSfJQnU2nmDuKgMQSlgs+nVsIBd2wMstfeRWnfvd4qI2m2sne/5ZAzOEAKNBzB/9MG3AEeCl49h9Vjyieu5KNy1Xpp4Ljr53EPA9wRxb9iEtkOfkH1J11H1SP+7Wtr3tJLKXn/Bl58i2/8Tn1khAHuSaXfUMHCESSZrPyBCAXQYgXuzCPe9CjzPgX3XGK7gx8LfWNr9V72eIMPCw6x4LejGaIvZTlIQVUIAdybHexxBWcWz6gZ0QrccRSMQExIsQEcqZYOAtx5k/PRveztLr7jQMhZrgtw//SfrNCDUnwnNO1bNaYhQ4lgYVad8BaMCwTL8nzrOUixuVJWVB24t3Kn13KwHrzuvgIP7rIJBOUYjBF/7zfWDgTLwlOJ97PqE2QtoXZUX8zgkVVOTCZqOfRM5jizCo6GYv/qRcpc938kWZOp8tLXqeVwqNF41xCvhG3ekosFWDnrfqo7/TeKp8YL3JN/BNVhItu+FMDdj+ccrvoJBe5uF2W/eyPLXEL9h4OT/SVDPS5K3f0GBzZyMPklCxRqW+BN5y88j+kfCPYHkEZ/wWNrrjvAFBxQbdBfAITV5z3hC/5Em2MB7rgPcyJz3R9YZtUnE5uaxx5//ueQweQq6OcLPva3b0cE7gj+hCoPqF+INVHEBcnAXY47AnA/+wGqHyg2/bxuvnIGzw18FxAbhE0SqxQ1OcjiEDkw5ODX2rMfoKbjWk9aW4F7sPQyHDuVE1exiELXLwZo19rHPuDeXt52VNTwuCu7SwHcTWavYomJuXH4kELDVxHF770dH9QiVhcop+phD6gfu3q9MKGCU/EoLDa2AxspfeuzlHTgc7Hwewtri2f24mcjONRfwzkUxx0fjwI+opYEN1AlGJPf2wmAO4K8AOhxlA/FGdUSBrjbcFy/8DwGL9AfVguGxDNjBu4b7qf0LU+HnP+gzrT0GsZeN2ePgSQlpcijR3yAvDrusQL3fHBxYZ/MXlR63Vfq9egowN2rdw5Pd/FtP4W0mS7A/bOHWacdJRC4A6jaDn5OALbJP33Acnq+YjJzcC36Aycb6ol01ME7NgMZnzzkpZ1s8z0S3nhsQHESVjPiXwrqGigyBVB/8sqUBhoFmxyAssbjJnGQpFoiq1CGxPvyllzCNBxsTHCa5Szsz5rjScVfcEIuVrJJP4TKp32mUGrCM+MH7oi/uMIL3HdoTtiWSOCOdjElZK04EXEWDGB6EoLvsR6C+pa6awVTmFx5x1P5le8rwDDkDfMXXRBy7EpJ6dR8+FnM7wYNK3CzEitwx1qOgMy0Ha9S6s5FQZrlAL6QsIUyS2BivK4I3AtnDQiZgwHfSFfu0Xxy3nT8pKBTVgVwl7/3JjOr8GAjUHXpopA0Pq1Ar3NcZwB3rf3EwL09QbsB3IO7So3jDtpG3htXseICghqroEwRkPiE+XzscS+mmrP+SnUD71AdB2E97gF3gBeZvG8981mTD2wiS83P7M3BBwBSlEyz8JaQwB10gFdHsBxZ+cRVIQOJOgVwf/1i5umi/cWhgvJCAHcsSwj8zV8IhREzlUJFJEBZQ7ZlzMD9k39Q+uf/ZUAlvKwmISMImbX0HgpvG7/Lt1bq5HF//SKy/fIpe4hCBi1qBu6TWDIwVIkmAZPaM+xbn6XMj/7MAdwA06FIugkH7n6Vw9zCphmnFhhn0PHmRDEms/DyhThFU+O7gw7F3lhQoq7ZxOABBXMZwYomSaLKcQsUvHoOPIQ8peRmrzer8JgsIrtxWj47DqJJuKS0u0Rp2+ayYg1nK1Xh6HOiqeEP8RoXWHzA3SchGl0CJlBw5JgG1vnuAFQZbqPkZo40POuypriy7SZy5R3DDht3llIBS2j2j2KaFaRMAZhxmofAUWQPDd9GE6Vtm00A0uLUSbuOu69+rFrq4bgqKFlhbCEIE1mxUUCjQb39Y626InAvmDuQqUM4la49+29i3bUks1oUJFVl2VM1QRglx/0Rajj5Bv5OZK+4QkiuHjtBaOFHkehMKwDsONcZoD2avjD9sHmONn2xaJ4a5bWGxz1gmVZTlfG4ORMqB0aak8gx6kmWv/IvrN7yylDe+cfKcQ/XdVC5Sds+n2WxsFgjMKlWDkyC3vH7d3PWOOipl05tzaaHtOKC497QOTjuYagyuSuhzvBOTBx3LE1Q6yhYMCxhHHfwqDM+eYCpMMW3/hx+JgaAdlwcr8ddZK2EfWLluEvU88kipks0HTOOqsbOSRhwB4gEiEBJOMc9nMc9RAsxn8GbzXr/tyzd2dx7VBAICgTGivUAweqzThISdWf8gecrCntZP/gDubJ6U+VlyxTp3jmQHDkGnA2s/gTgFVzi+MhKbrIVb6Gs1bfypoSBpiWZPBmHsJQfS3b2AFc6OBtr9tvXcYZZcKnLkZk0ysyp2AghQBZFbGRELotIRZZbhLZ3xRXvJiRzKsY7ThxA1yAk4krO5DkEGlLLESM41kBQkpS2Tyr5mvJfPYdtiODowBwEkRYAXYC7/0s8LgawWe/dLRwc9kIqnf65Qg2lKwJ34UTYytK+5ZPfC2n2yMD9UWo4+XqmM4Jal/7Zw6zQVY3vvUpcW6Sx2zl+j2M96RwN1L2WBnDX3aTxPzCkjjt0iBecw6nI4Ukpm7JGsVBzENPC8ympfDtLvDlGPqqqKgPqSuE8ke0wKHNqhOqDRsNa68hACc+/n5xhSOAOL968M1ne0j/DaeCrkDkQGuko4TKn4p3+2uGBz9GmKhMbxz1z/Z8pfetzYVVlQC3KXnsna2Rz+nNOzy6AiKX6J05ExXzVMbOYf6xW4HEFnQElGh13cGWRUASl5CZkfwzBjVSsla3/Ey9wB/Cws31Cq8pwkqY1d3jtE5CACTKFz/VhupZIHR+csp4b53GxNjq0l6E13zBAGbxV+NKJnEglrKrMD29T7ptCZQLKKGr0M/zm88yHy5yaGS441URQIwpJlQkz59hW0FtnwHoyq9+E97wp/TBC7eJlTvRVds1m5jpnI6fCzkWsqlJx2TLF80DHg3IGAHz1+U+GUOGI70MrNq/DyQNJ1pu+DxnQG2gWocyzgPMKAHirBgJLHo5PUZOd5Pd61z3IXKp59dW6InPdHznhHehfrHevlgQL74V2/o9rvON2TdQfAjuoWx//jTcv4LprSWmPzLyFc0UeCCStCqWMpF6ZOD3uYYaBrAgDuUZsKED5kEvW+79j5SDOFXLzrpB2aktVmXg57mJTuZRV2BB4LXvYAxunGbjjRsnNsrvIuooT3oqrPwpJrYx6sHWYG+JbSzpMM9q4IgZwb2ODa3ld2ARM+z5kYGZuruXgU1BifMXjpjx8tLzJd8onvR2kemJqqaOcNXew8gdKzZn3sZqB1oIgxx7PH8O894b+08hxbmsWvpA67s01VPTyIOZBIoCKj04DCjyKuaumUlLZdv6l8uJXFBrprE8+51QGbO0J3IXqzg1Cx33MTEVyJrlJnCRr9S3c3kDgjjTmPV44lhdlDhocMyvIFpAdAxcXfF8UlnkLyO4Yqr+QzRBJZrhvhz3IGfyCStBaqR9wx8cr+21hn6qxs0LaJ/vdm5guEZQ5FZlvF1/E3joo95ReK9J8+xdWNvns34LLD2m2GIG7UHQRtqoLkLWU34cNFLTFOZV81MC91a6xAneM9+zVt7IMLDjDGAuRj8xbwbvIFAped5IvGLpw9inswRcBoHcF2ZbBQtVu5uRWjVPLihrfxxZZfTFOkBTLMao1GVWkNUhO4IQ4m3KoIQVK1UpukQkXSkEeV5BePDaD2BSCooMAQuhtawHHrDjy8d/ZhhVXrmNVHEWRPJS6aznreIv3YsMZPXCHVjtiHULKQqoYCNmfezzfh0/wIAGMzZa2IvowJo+7hu5P/Q7rwHUMOKG2BH1zuSBzavrmx1uDwr0ZYAPr3ZmAu33L0wSnDtpbdalw2KiVqIA7aG37P6bsldNYSpmzsQ57QNOY1TYG2vsqDQOpvavYQd9vAPcO2DHhgDt7c/Eh/3457+pLZ3yu0OrO+vBP7B3CB6l80iqlggsrxtxJaTsX8UKPUgvA4j1C12KK5J8/5M0By1KOeIRVV+QSOnOqRPmvjeYjcoAO0Ghkvi3fK7kpb7nYcMi816oxL1HjMRN8z+4owB1Sm0iYgjiBhhMmk+M8ZUIPKM7A88bKG0RBwB3tY+AEUA4Jt2uUPHdIrYGHiw+4XFhz+jBxQhK5SMxRhi40PJMVE5a3UiFCrpP6AXe8N+9VYR8GZuc9oaA0AAhDZ77VPsEed/ERFBvSwOBJjJUMKLR8/iSPG5RYgTv6ouj5Y5hDDluBfuGvJoG4kpw3rhKKECzXiKRUHyuoJZA3BPeavbEKOUilsWMF7tjcICMjOK9MHRozO4oPt8TJW3AKh+cg5gHyecxhl6VA80SmYv8ie+ThnccmGxQdZYnvgwstdXCihcd/uYaNiHh78t53eW6hiAy0zyqqlfLD25zMSuaJ86Yw4MQmb9EFhJM9UE54Y6mSWTrQHvDesyY+3nvcRM6/4F/wOzYjAFcosQL3wtkni2zGnCHzfk3SihjDfMrKa6s5ik1+jMBdY9dnv3MDpe5EzpFDWKUF1D258GbhPUFRwwYHG1K10pmAu+2gyJuAsdfQf0ZrQrPAmaNiv3CZU7ERxEkTbIHvffn0TV3A665xEKmOCuOPsIAB3DvgOAgH3FFdcEPzX7+IPbo43sfHD0eSKNADzl88llUh8Dckx3BCoaCpkgF78v6Pqb7/dLJ/DU+vRPWn3kLVftn20rYvJEvNT+RJ70me5GzmWcLThGQbAGVp374iuKn2IoJH3z8BUWjgTqzNjOROoPPg2L7u1NvJnXkYSxTat83yas/fQ5kb7ud6OZDgol9rKu2OAtzB/c1ZfavQKjcnMZWgudcIBqfgONq3iYBQeJjgOQ/0uKOPwAHPfmsGn1qAN1t/yk18bIzAX/tXM31ynjL/unL866wqorWAGgHtZnwQMD7AmZQTMQEws0RZ7a9krj/ISUn8S7xUGU4U9m6rfRr7T2X7SGYrb9zw0Rb2ySN4vNU87v50DVxXf+rNrMQA26fseoMA0LCRQSwHgE7swJ2YvpKxEQltJGrqM5oaj5/Mij+gk0HlBYon6GP2ECbZRTZZv4DiYOBuU+2mUMDdWgFljtcY4IDWhM0BS0W6W8hSf5Dbm7zvQwa31SMfoYYB12odBnydCfEaK68m2/5PqLkP5ALTWHoQbSi9dotqQC7mdx7Wl/oSBguwP4Mrs43HlKm5loPkrdU/U+Pxk0J6F0NV1P7lC5S5/i9EHievI+Bu4z040UDiN6inYN4gs6Q/HcbkrKP8BSOYQ40C9RWRE8LENkr7Zi65co5mTy5vDFSAO/6eu2w8zwGMLWQWhgwjA0tZRrGlhhqOnUhkFZKdrFv+6kger/zeE6exog7mvG3fRzznXdm9ue8QEBwrcGcq0A6cRprIlX0keew9SUpK5ezYGBvg9oNDzScNfl5q0MVyl1zCp0KwJzI9c3I+s4VMLvRXNW8+4SxArINYC6IE7lDQ8tL9cGrLAfDJ2RywjGyesDl42VBCwVoPKhYKNkbYIPnXl79f88/m+Yz1CbKK6AusTaBPyYmxOhNwh02yV9/MMpnc7qMu4rYzVdHtFPKcjRVkrRFxR+w595awwB30SjhDFl1ASHyF70XVxJXkScmOah3oGBcbgF2vfjCAu16W1PE5kYA7XpW66w1B2ZA8VDPsAU5dz0XyMA8UWVbZIwlFCF5UnQyaIQOI64tm9ufFBKCEvaLeAs5vyt53vVHxScJbio+Ex00md5PPU19z9t+p7tRbNMlByvUCfxMSk/D28wfZmixk5zwuqhl6HyeJ6fFcb/4btNMhFyeXjgLcUR98KMHFxwedTQ77msz84cFHER45UAEQ/KgG3NFHzD3evoABIzZGAhQ1sd1rhv2D6k+6lno8fRj3WeUl86m5z4WaRxj6NWvdPZS6w0tzkMcAVxb92MLjBHU+eFep4qMaL3CX7ZO36MIw9nmJUr9bwkBLDbjjGQB3GRv+ysAZnl+omoi6O6np6Euo+rzHKHf5ZJYRjAe4Q4Ep580rGeiJvkzmMS33ZfXoZ7l/AWSR8bAMPNOco3x9oQTuoTOnhgLucuZUfiDUfzAWEJiJtrqafacKTX3H8LhSl4MMMzQw1tbdQ2lfz1RchM2iSJylXpJ/XMvUD4BBtr81VYwTySPGj8fFN0L1p/H4KzSPTVyY9u08ERTsfUbQzSYLOx3qT7+T6k67QwlSS77kxFKstAPlDgbXJl4zcIoH7jo2WSm731AF7lh77F8+KwLsve/n+Yt1DqeQyHngcVHJjdDkbqV3QPowb+k4r+yh8r3u7COp6sKZHAuBeR8zcOfg/rm+NTbILmYra7w7Rj8XlCEV/QuFJIBA9JPoL5NYtz3oL5xOmUS25/zj4wLunDl1zqkEsAowj3nBoB72c7f45IORcwTBzwpNdG+jOOD3G5E9lzeqGPceN+cIqZwkwG9nAu48feuLeWwmlYmMv6B0EdqGtRbjCvOGJJZCLbv2K9+JSiTgjmdhnQBlhkUhzrqf6geFo7caADmqBakTXmwA947YaZKb7NteJvK0UPPhw1Sza2IRgNfXUl/CEm2NCHKUlRjAudz9Bgel4QNnkjzsAa7vdxV7yFBywDFurKLmw86mutNbZSOxIUjet4494SZXA3vasbAIScE0DoYFl5KTTAQUyADaSr/ia5GaO7AADNm3zeVFSD5Wdqcfylx9+XmgHZhb6qi+/1QFPxr3ItMlkYeajzw/bNKX5L2rKcnxg7DLsa2JLhg0bF/ANA5XZq+QAa5oL+oI28LD0aySGh0UhMxPH/ImpGniDyUCw+oG3c3eUyh3YAME5QokwwqS7myp4+yTyT+/LxLvQK8743A+JoekGPfRquncB3im/DfNw9Uksf5zys4l7MHHeJHwcYWCR0o283Sbjxzp9W61LvSpsE9TNbmzDlflp+P9sn3MdSWsw62WOh7ePVBa4FEGqILn0Fl0GtUN9trn69mt9hn292C6BBLPfL+cNx+WhjL+8MF7BS8WAq/xUYTXFp5xJIFq7i1kD+WCsW9qqQ9ZP/9rcXKFpFW24q0MRgAk3Dl9qXbIPSx3Cg9vBqg7JhPVjPi3IiAc3kOMN3iL+YQohGSb7cBmgnQfCqe193ovrZV7KI1PnPZykiyMc8w5Bl/wtqbkcOIckao9tg8ygtsEDa21NPe9IGLiJAAQbKAslbvJLG9SLTaCNjhO2loOP4uae5+vWQ8dJ0xpXm877AoHAtppbiznvsK8t5ZvZ0lBBBbzqd5V68lt989wKpHt142U/sWTZK79VaxNtnRq7nUO1Q36Ha9R4KTjGa48vOMfqlMGErepOD2E3b20NgB4zGPojjtGP6NQQsFDWGv/8//xSQ+/N8nO6zO82Phv+5anWDqX5/zwhzRPVQTtIwCW4xgOO5PbgdMFU1M12x26/kkHt/CpAuoK1S4OgFSMNdjlM153RJuEEwDzBKcY7uy+vMaC9uQfOCnG7zu8ceFx6VcsNT9Syp63+CQBa77sNYfDAjZGsC887Ph/S/U+MkkuPg3AXMDpFc9TtUBegNzGClZNQV+yA8RsJQ9UdAoHcGZwFJxwINgXm7hGvN+vIJEdMuFiUxBWbcWDb+kc8S09YgSf5qgVbNxtv4igUlD8FMGl3pAR1BPrCsAz+okzxQYU9BuoqogtAW0GYx59gLHlSSviExOsVS7/OAk4276ew46b5l7DyFXQP/i5bicl73mT13KczvJ3zbuGKC+ObY3QPFiNCzuEBQzg3iG6IUGVYC+52OULr25S64u8HteQb8bv8Pp5xL950TZZmfKgJa112Bb5vA9eb4v/AhSpXgkyVUyPlTxkZu+1W3ie4BWOtvBJCBJcwYtnUwI/eLDUopkivcN/7ZY9pGxXkziBwTjwPTeBC73v3fHYRx7DHuHB8h/DkewQ5e/CkwwPP06phCfXb8KEAc562BCgSZKOAAAgAElEQVTeXrfIUsqeYBODGTHfzFG2JNLl0SkAC7uIeAIym0kyYS0JlmuM9FZBU5nA4BOBocgKG7QZkTy8oYOsKErlpYt5cxBcpNYTCdgJYyPqjQ2yWwa2zRpSZlLUQY/3+g8riexbn2GKILzNDmROTe8Z1FxsFNK+fJEyN4jYj9LrtiliLfzHKa8nvjFk9o4h//7SMF41XMLZQZ3YcNVyBmJsehF3wHQvnGJoKHxCwHU1e9dQfKO0vFzDw/W6JLrpIt4qn3TwGo4+sPDaFctyrq0ZHcxm2iptXBWjBQzgHqPhusdtxmIQrp87pHWiqlRUF3ePIR91KzurDWNBI7JxYmtzDnIg7HlLNcDT3+w4gSp69kj+k6BBzYi6VzrLDThRy3tttJA1HfkfavAL9g9sA6gYRS8Kj3H5VR+FlC+N3PYw/RdL10L5aO1dHDsBj3vLYUOp4eQbyZUTrDsfuW4d8Ip4pkpAcxID3GPptA5oZ6NKmi1gAHfNpupuFxqLQdcG7Wid0cfxzerObr9YEUkM7ZY81OPZ3kz7qD7vCaZRhCqc62C2oCE4xswMorvF12cd625QTQpn9mNqC6tHqdDy5BqLTLjn8v9Gk0AquMU6A3eckuxZRVBhSir+kpJ/+ZiDmasuekURJ9CxLB9FbWKdJiqvMIB7FHY3Lg1pAQO4G4NDbXkxrBLBAjFAl8TaNKYKxXRTYtvRaZ7eVWwXCyqJoe2Sh3r+r4D5wa2BsWrPkVhZCZxvULo4G2hmr04zKqKtKAfdP3+0UNIa/Rw1njBZ/RGSm7LfuYmDX8G/Lrn1p6AcHdrfHaL/YujWwHeyAgpUzSQPVU5YwjFCnb7EMkVCNFp/4K5Dp3X6Dup+DTCAe/fr884GSTtcD3W4pTKmCsV0U4fri/apUFeyXSyoJLb2w1sMrzECbhHkiwRPvuBFycMBqSm7V3KQJ4LwkEEUHnetfOn2GQvxvRUc8YJXhrBUI9Roas/6Kzl7DGxts8dFVscPlLbtZVYGAiCuHfJ/LPMbe1Hpv9i6lKuAvkJQMTjcSQc2co4F9HHlhKUcINzpSyxTpE2Aexyd1uk7pXs3wADu3bv/VVpvLAbhhkSHtE5MlYrpJmO2dEl6UbTIJLaxA/Wd3JVTOQCYlTaS7OSxF7IeOEA71IxYYURys7JL+ZT3ODFWly6Sm2Ucod6Dwso2tnSWlcV/W2v2C4UZZwOfVjT1vZAcF7wQUq0lsq30Be14H5SoOKGSySQC7ZEVGvKlF80RUo+dvUQ7PcK0V1+Pe2zzsLN3h1F/IwGTMQYUFjAWgkgDosNZKOYKxXxjJBN14d+7qs2iRSax2QEKLtApT/l+GcuosgyqXwGYd2cewbJ9kFiEhG13KCyNuPERlnOEBCIrrfjbJSmNZUkB2iHZGEpiUZut9AfuqHfq9lfJ7KwjyWRlnfiGAdM1y4Rqq3c7XhXt9GgT4B7bHGxHKxqv1tEChsddR2N23kcZi4CWvuuQVoqpUjHdpMVEXfya7mC3SCglThtIEudwQBIfZF8FaAWAR24BgHZPWoHQbU+g7GeHHKSQlm0s59wR5oZyoW2PTKJpBeTK6s2bGE9ang4B5QH9F2d3KncYkD7EX/R8aAforUhTIooq6uNx72L2jcJ+xqXCAgZw79YjwVgAoun+DmmtqCsV9Q3RmKgbXNud7BeIWLpT27viUNbf294VraTcjOjbwviBuzEH9e2Rzvk0A7h3zn6Ls9bG5I/WgB3WYlFVLKqLozVRN7q+O9oRIL47trurDGsDtMfUkzp629lTGvcUivsBMZnBuKljWaADAHcTPb9rCO2twzEgkRkpkr2ZAp8Yr+RAdizTdcbaGJM+ll7r0FbTXDnNF8Ziom54j2HPbtjpnbTJBmiPqeN0Bu3xA3djzYmpH7vgTe0E3JUD0ADuiR5ZxoSP1cId3nKaKqjpolhN1E3vM2zaTTu+EzRbw9jUcEknaGjiqpgA0G4A98R1V3d7coKBu7bVwQDuiRx22vogkTXorM/uFJYLW8lO0YLOOjwM6kgn7rmuU/UY5ngMt3Qde2loSYJAe3zA3eg0DT3XbS7RGbjHNrhk4I67TQZVRqfBF1tf6PTyTv+YTmM91Yp2mtp3+nEiGmDYu4t0ZCdoRhxjLY5bO4Fh9KliAkG7Adz16SLjKbqoysS/GrywewjtrRUcdwO46zEsRZ9YK7+n5P0bOAlG43GXc6pso0S2QPwjOvI7dLtCUdlOVXPdTNAxHmTYvmP0Q1eshQ5jS4dHdEXL+tqUYMAuvyf24FSjA7v0+IuycTF63PUbRBjI7HE3gHuUXRfq8ta+sRVvobyl4znjXuUlC6i513Cd3tF+j7HU/kKW+lLyWFPIlX+CrhUxeVyUVL6DyOMiV0G/zpH1j7tbv/moq0E70cMsjr1kbqoiKSk9zjTtwX2BbKBIOIR+chadooe0hMKy5iYHWRw/EJks5Czo1/000GMYZ9CRt9TuZyEE7pMOV1rHEbTuLdU/cb86seaZrdpr2wZLAxJrWcu+4Tq58o4nKSlNe/06wpVtBNp5pY6pP2K6qSNY1qhDgiwQA3DXZxD5D2ADuGvsXQkrjFeWTXUFUPaNuaGM8lZcQUmlX1Pd6XdRzZl/CQnykK3PUv0zZ+8D4DfXl5BJ8pAnOYvTkruy+5Ar52hyZxzKCUHIbNFYaX0vy/j0IcrY/Di58o6jsqmfRP9wj4vSts8ngPTGo8dxghO5mJsqqeCVoZwUpnT65+TOOjL657fpHSYDs+tk79yl4yl530fUcsggqrji3aifam6spJRdy3leNB4/WXG6ZS3fTgXzziLJnEQlt+/XfUOYsmcV5aycSlJyJpVN/ZTnqFHCWyBt2xzKev9ukqwpVHzHwQ5kruDva+qO1yh79c28VpVds5k8KTmR66vPZzrye4jIUneACl8UTpTyK98nZ4/TNN0X60X+TYsLc8d1c2y1N4B7bHYz7lJaIArgrs9KoDZwDeAePCzZS1e5i5IqdzGgxuJocjYQvBsAAFJyBjlzj6PmI88lV05fdUDucVP2+7+ltO0L2KtUfsU7fG9gsdTso8xPH6Lkn95nr2O4IiXZqeT6b8mTnNl6mSR503RL7BWSovEIRTkj4wXuyEZY9OJxbMvyK1aTs8epnRC4+81FfaZllL3QRpdLbh7vKJLFxh7lRJV4gbu1bDsVvDqCAXvptVs406W8qzKAe6J6Lfbndkzgrj6ZowbubbwmtBVwD9WsqPF31DfEPs4C7zSAu3627M5P0gjc9VkJQg1aA7gHDEGPi/KXjmfvt5ZSO+T/qG7gXQLcBJTUnYspZ/UtfCRccu2X5M44THEF0o3nrpxKtl/gvTaRZE1mzzo82gAfJlc9mRsqyFL3K1lq9hN5nFRy024FOAd9Jf/1i8hS+yvVnP0A1Z16i5Zqx3QNNhjpcXjcOzdwV5mH+kzNmPoi0Tcl//Qe5ayaIahely1nb3iiStzAvXw75S8YSWRN8QPuqK2JDOCeqF6L/bkdC7iHn8RRAfd2WA/aArhHapZmLK75wtjHVrg7DeCeGLt2t6dqAO6Rpow2k4UbsAZwD7Ch5Kac1bdzcCmORz0puezhxrEuvI4A2+a6A5T8y6cEzzwAuwzeA3sDi2rRrJMY/NSd/luqOfPPiktSd62g7NW3smezqc9oqj3jHnIW9A9BxpPI3FzD9Bn/0lbAHSMRHvd4gDv46+lbn+UNSMMJV5InvaevKR2XKhNmDuozPbVN4ja+qjMBd9DS0r6dx/zj+pNuICmpNRDcWr7DoMq08diJ9LqOA9wjT2DNwD3yoyKZJabfEw3ctTYrIiaPeEFMzY/qJgO4R2Uu4+IQFogA3LVOmfD2VR+src9+ftcZRnBqgAnhGSZw2s0WkkAR4GyyXk6z5GGOtu3gF5S3ZJy402ylkhlbVfmtOMJPKt1GbnsRldywXUGryXn7Wkrd9QZ5UvOo4rLl5MzvF/VkaQvgLo+WuIF7mNZ1POCuYf5puCTqDu0gN3Qm4B7OZAZw7yADyq8aHQO4a5u8moC7tkclpCMSCdyjbVZIbN4BQDuMHz1wj9YCCeli46EdzAJhgLs+AyZ4oAY/1wDusY4KE2V89jBlbPoPP6Dqwhep8djLgh6Wsfkxyvj0n/z30mmfkSv3GN81hXMGkrX6Rw4+Lbt6g/DqR1kSDdz9R0z3AO5RzL0oLo2yW9v9cgO4a+sCIzhVm538r+pSwL2d14BEAfdYmxWE0TsIaDeAe/Tz1LhD3QIhgHusU0b5EiVoD/1MA7jHMjyFPa1Ve6jw5cH83zVn/pXVYwJLUslXVLDwXC+4f4kaj53gu6THc33J3Oyglp6nU3kMahp4UKzA3eRxkqVqD1kaKogkF0vxeVJzyZ2az8G3cnBfZOAusYwjPJugFUHVwJOSHbVRO4bH3cTSb5C8lCxW8qQVkdvek8iMExeVos9UjcpW3G8V35GlqYrcKbnkzjtOU0CyqamKxwr6W7Ikif62FzAdTC1oOlbgzgpJlbvJ0ljBLi4P3pOWR57UgpBSdWocd9DHkkq+JARve+xF1HLIGapxJJGMp5fH3eRqIsxlc/1BofiUms/xKEklWyhn5bR2UZWx1PxCbtDNEqwyZa4v5kB9jy2dXLnHqfajqbmakip2ErldHLDvT4ML7KNogLupqZKs1T8TZDdBS0QdJFAYQ4zbsONB8hBoVR57j6DLRP9uJUtdMauHudMKyJ1zNNn2fUjZq29RV5UJmP94NmKRQKcUdc0kT1o+SfhHRZgg0thV/O5xUlLZdp4PmGNQt3Fl9yWy2KjwJXFSG0lVhteO6p+EDZIyeF6hfuJEubWEW9ZgJ2vpN2RyN/EJM6t/Bdzvw+p+oF2WZYVt8J3AuMX7oymYe5a6g2Ryu7g/8IxonF2Gxz0aaxvXhrJAGwD3yMjCAO7RDtBWm5pa6qjns0cI4D7sQao79dagh+GDUzj3dAIwrTv9N15ZSHFZ0eyTeaHHh67sqvVRLUJYfIvmnk6mltqQDcDiVjrtU14o5QINZfs3c8n+9UsEGT21ItkyqPnQIeQYO1shrefvcS+/ch3ZfvmY0jc+QraDn/seg4W0YcC1zOnHRkDxQXA1UeHMfszVL5/yHjkLT2qtVwxykPiAFcwZyIt57Vl/4SDhUMX+5QuU+dG9DCZLbthBnrRC36WwYdrORWTf8gx/GP0LbFg38E5q6D+doOqj6QsneaiIN2XVvFFzjJkZsl75r42ipINfUN3g31Pt0HsV1xXOHMBgu+Gk66hm2ANk2/8xZW6436tLLi5FwHPt2X+nxmPGBX1AEVuBWA20PfW7JazmE1gAKJyHDqGKy1fwT0nFWyh/4Siv9Kl6tUHpKr/6Q4XSjNWxl+2Xuv1Vr8pR8L0Yh03HXErV54pTKrn4A/fKSxdT8s/vU8bGR8ha8X3ruLJlUO2Qe6jhpOuDALy1YiflLxjBgLJs+heKcacE7vtIskR3qgV50tQdCyn9i6fI3FAabD+LTahNqchB5rx1LctUtvQcRBWT3gqpAZ7z5tWU8sNb4rrJq5W2WTaBkn9eR84eA6l8yloGsLb96yl9y9MMwkpnbCHMV8isZq25g8FM1fjXQ9LueA5v+g/T80pu3qN4F+IEstbeyXrgZdM+YcdE+sZHKfX7ZUSSm69FjE3dGfdQQ/9pPB/g8U3bNpfsW5/xG18mVtyqGf6Q4oRRfllE4C5JZDu4idcWJLFDbIxaQVvrht5HDf2uUvxc9OLxhM0G1qDas/7Kgfsp3y8l+1cvUUuv4eQ4/2kfb8LcUE5p2+eRfcvTLEUbND+8/RskByl/BjwuSv7lE0r/7N9kO7hZva4mM7nTD6HaYQ9S47HjQ64Faj9gbUrZ8xZlbPw3WRw/Bc1LrLcA0yihgDvan/bVi5T2zTz+DvkXxFTVn34XNR19sU8qFU2DXQpmn8zxWY6L5pKz5yBK/XYepX/2cGs/m8zUcugZVHvOw+QsHKCggTJml4gsjh8p/fPHeXwy/dSvsLQmNjSSi8jjZgpq2VUfkTvnKN9VaBvEG9I3wr74zrQ+A+Ov4cSp1HDyjXxqHakYwD2ShYzftVhABbhHBtqaHhzFCDWAuxaLytco+wdgKOfdm/jHykvmU1OfC4MeBnAP1Zeksm+o8bhJVDX6Wd9HI3flNP5gA3DgY8LgS2OJBbjjI5vzzo1kO7CRF1F4hdzZffhjDEAAjwZANYor5ygqv/IDBVj1Affs3tRyxEhK3fk6bxzcWUewlx0SmgwOzVYOPq0+77+K1mAR1hO4Y7HPXTGRNcCRnbb6/KfZm6xW8heexx5cV+6xQoPeO0cArrPfvYlsP39I8EgB0CPRCryqSNzDYM1kZhpU9ehnRcyD+nBo/bvOwL3x+CtYzz/tq5cYQKENnPin7lfRj7Z0qj7vCcVpDioDRRUowwCAoQA8sCfU4+R+NjXXkLmlmvu6bJpQUYoFuMNOOSuv8b5H1Af5BgAqABTgxYTHDaX5iJFUOWGJootk4A4Q4c7pS8k/vM3twn/D3taq3QIcW5OpbvAfqG7Q3Yr7EwXcIc8KvfGUXW8IwGAys+ITZCfRLsxBzG+UtgDu1SMfpYxPHiAbAuPhdcXGPBHAPfdYcox6mgPnYXuMG/SpFYmmPG4RkD/sQWrqPYpy3r6ePdWe5GxeB6xVP3idCSZqOXQwVUx8K2hDGQm4Yz5jTiKfBQp7VzMO50NAAEqAclmqtHbofbzp9S8ycK8feAfPZWy6sIFF3Rv7XeUD7ubGcspaewel/IDcAYhpspIz91hWJ4JTA3NfHrehgHvK7pWU9d5vfKDfnd6DPOmHMuBlDzza4HFy9WrO+SfVqzh3Qi75kpsyPvkH119sXkzkyj2aJFsmmZod/HysX3JRA+6wVe6bV1NS8Vaxrmf3JndWb24XTpA4nstsJbbjoN+QyZtQzh+4o69Tdq0g268beX3FN8PsPVngdSXrSKq6ZAEnzpMLMDqcILlvTCZr+U6x/mT14lMCbCSw0Zft4t/+sms+5zaiYD22f/5fFkTAtwPzDtLKWFeQwAtjDesEFK8qL3uT14dwJQpY5H2MPngsbKWMHzudBQKAu36DxBTFCDWAezTjRu4jiUFKwYIRvPDhyBBJgyRL8MKBBSd31TUE6gFAS8Wlr/k8lQDt+PDhIwQPWM3Qe6mp71iSkrMi0wIkD1kakIHwAOWsuoYs9QepdvAfqOHEaa0NgqcHSY74KFPycvIf56P1pt6jyTHy0aDjSng64d0JB9zFqmrhj2LNiH9TyyGCLoSPfM6q6b5MleVXf6Tw/OkO3Iko88M/kf2rF/k98GrC+xhY8AEuwnEy1H3g2R7yJ3GJ5KH0TY9RxsZ/cd/ho159zr98nlHUN2vd79njig8EThn8TwlCJk3VGbhjbOAD7crsxZsHIc0osRc9673f8mYJHqeKKe8paEqZ6/6PbYONYc3Zf2NvdWDBx9HUWNk6DtwtTHOx7d/Az8Z7cGLgn+ESuQLk5FkY/6CKIA8BAF1jvyvZywkgJxeATL7mx7VhgTt3icXGdCt45eH5xftt+z9h8GFqwabSRKXXbmWQKJdEAXfYF8l30PfNhw8jx4UvKE5q8H6cMGSvuS3hwN1t78HgBdQ6gGh35hHU0O9Kqj/5Rh6venrcsQkhaPgDoA/+IzWcciNTPeB8yHlzKllqfhZ2wNhxNVHj8ZOoZtg/uF7YyGCzk/rd69w91aOeooZ+VyuGXTjgDjCNkyaMK4zb2jP/Sg0DZijWQ2yacKKFEg64Y8OB58GTC+cExhM2fc1Hnsf3pn3zMtcVYwwnBI5RzyqSwuEaeOkz1/1BSZXxfgawsSicdZIAlbYMqhnxL2o4YbLiJIodLM8LIBotcIcjJH/eWfx9cBacyHNfeLZbS1LZt3wNSiBwx305yydR8r4PuW+w7tVDLthLbUFf5b5xJZ/guDN7UdnUj4m8OUJk4M79YE0jk6uBv0015/9PJKGSJMrY8Feyb32ONxX1g3C6cb+vYpLHw6c3GJfwjONEuqH/DJ/DBKe12e/ezCeKOIWD7TGOmVLkxS/YEOYtvZQ3gs2HD6eqi+dzO7h4XHxqnPnRfbyO1wwPvymKAhL5WVc/TBa08Bp/6LQWSAhwjwa0w3IGcI9i/MCL0FBCtn3rKf3L54RaTMZh5Bj9DDUfJhbPoOJxUTYWsJ2LqKXHaVQ+6e1WYNhSS5mfPEj2r2f5bgMAcxadzAs1uO/OolPDUmg0c9w9biqcN4S9FKhr1UUvq3LRkRkVnvWwwN1kpvpTbmJqin/2UzTCdmAT5S0ew+1pPGEyOUY942tbIoA7jvGz37mBbcSZK/0AnfxiAMbcN6fwBxWxBDIIBRhGXeExbjxhClWf+9+gDROOzwvmDWXvVuXF86m5r2hbSNCO33QG7vjQNh19CX+c4NHzLxmfQKLzMQYmVeNepZZDh/h+Lnh5CHsam3sNp6pLF0XeDPo9WCvHHXMgd9ll7KFsOOlaglc4sDCAwOZ17+rwwN1koZqz72dqELxr/kUEgYpNKWhD9afd7vs5UcA9f+G57KkEqKmY+CaD5cASLjhVT6oMDytbBp+qNB0znjdv/jbSE7jjXdh4VV/wLDX1vsBPjkOitG9eYQ+zmAMWAUYHXKugAeGkomDuQB4TiAMom75JMWHCAXf71mcFGDNbyDH6OWo8bmLweGquoR5eimI44I4bsT43nHg1z1tngRL05i8YzpmtcYJVOWGZqiqYqqqMF8+xNxziBGYrVV0yT/XEFbYoera3GLdRetxzQZP66QP2cldMXqPYPMtGCRecmrxvPeW8eRVvgqpHPsIUxqDxu3slr5/oy9JrvyTJLiiEPuCOEyVzEtUNuYc3ibyp8xasjdgY4JTOiazHk9e0/lZ7gHKXX87edmwWsHYFvfuHtyj77evYaVJ5+ZtKpwgR5bx5JaX88Db3S8XktXzyoyiSmwpewRq3i8dpFZxiIUr0wN0A7SGN2c1/0B24RwvaYX8DuIcehdBZhwcaO37OnIp/vMee/FHIPIIqxy0gJ3sGQxTJTVnr7iH7tjnsFS6b8j5RAJ0D3qmsj+7zcs4DeYC5VDv4d8KzFhAEhDdqBe6Wqh+o6GWRRMdx3v/4Y6ZWtAB3Vx7oJp+GbHLBy4P5RIJPImZsVXiwdaXKoP01+6kQXEx49859nBr6XxNUr/RNj1LGZ//iY+KKSe/4NhsAnfmvjuDrKycspeZe4r/9C/q+YMFw5hNXjZ1DTUd76Uzh1nWdgTuABYBj4CYJ9cRGKXf5RCK3kxxjXqSmoy72Vb/HM0fw2MXYgTcwmqIVuAuP8+38Qa+85FVqOWxosA01AndsVAM53vLDsOkrmHMaxzOAJyziBrxB4gnguMObiiy/KHWDf0e1Q5U5GOR6tRVwR7xIxeUryZUv0tsHFl2Bu8lCFRNXKjaB8vsYiD4n+MTNfUZT5Th1sJSJNe+rF/m64tsPKLT1QwJ3yUO82dn9BjsvQLOB1z1oTmoE7uxFv/Al4SEO2GmDFghKDQr6NpBuI78zCLin4lnC4ws5YPCvMeYr4JBRKbECd9DYejzTi5+IEw3HhcKWgSUccEeMABTNQD3B+oYNaGBJ/vkDsSEGv/y6r3yBu63AvZ7qB97O1Ci1kvHhvYTNFkB12Y07fJdYyrZT3rLLCMHFjgte4M1mYAFdJnfppUyJwmlW09GX+i7B6Zrc/pphD1H9abepvj9v8YWcLLH58LOp8vKVqtfwKhE1Do/6BtV3G3/sehbwA+76DBIDuOs7SOzb5jLolgOzAp8Oviu43PUI1FKhaPD1koey1v+F7F8+zwto6VXr+Qg6sIDOAW6n7cBmSqrYIfjVTQ7fZXhX9TkP85G9f9EK3NO+nU/Z74ngTQSsAgyqLsQaPO6oC/PEQ5SsD/5AadtmCw4uKERe2yTC445j7oJ5ZxO8rvAsw3PmX0DTyH73FgYDiEFwjHnJ56nEMW/megHISm7+wfuBVzYK9IC8hefxhq3ishXUAvtHmq46A3cE34FyoFYwTgDcAWirz/+fIlAPgbv4OAIEVY5fzEooWotW4M59/fUs/nBXTIFXrDWplvwurR53eJErQqkreZyU+8YU9kA2HzGCEMQqq6kkwuOevP8jyl0igAQ8idhUqJW2Au5ycGqo/tMTuHOw/PQvQg6VoheO4ROo5l7ncFZdtSJTiHhu3bRbqJd4S0jgDjC8eAwHITYej9O6p1QDehnUavC4y8Gp4rXKSQtqV+5yId+LWB6cbKq2Y8drTJdijvv0zb41Ahzx/FdHcgB1/Wm3qnqU8bxYgTu8yAVzhaOl6uJ5HDyqVsIBdwDylN1vtp64qcgNixOOP3O7yrBWewUFfBx3j5scY2e1njQGVALrfOZ7d7PXvOTOgz7nkrVkG+Uun8DOLjg8mnuPDqo+nC7oA5wCV4/8D1Oi5IKTrvyFI/l/S6//NijrONu2oYwKZwlaVcOA66j63MdUbRS9tz14vIScDMYP3c4CugL3WEA7LG543EOPO4AhObCPr5IkskAarXgL84s5MMhspZYeA6liwlJ1SguAO3jYX89kjmXpleuCPO6KGkhuMjkbOXgwef96yvj0HwzKUEADKZ2GAKFW4K8VuEONBEoUKAfvOKDOxyfiQKBIVJlIwF1+Bn8Mpm30fbQTA9yJ7FueoswNf+O+KL55j2IThc1P3utjeSNUNwie01blluy1dzBHGUFN8AoqPu6Sh2y/fspScAimQim5YSd50jVImOkN3E+8mqrPf1J1oLLXCsDd8SOreDCH1Vsy1/2R7F/NFPEIRSdx+5t7DQtWx1F5slbgjncDBLmze1PpNRuFSkRA0Qe4u7kvMO8Y4E9c5QN1iQDu2OgicBGl+PZfQtqsawL3oxjEhSpMT6j4jpw9TqVynCCqlJS971LOG1O882aHQh4yFHDHOMmfdyavuScocUQAACAASURBVJDWFZzp4F2yHsAdgFPw2+UTgWDPPn5TeNz9gXtzNRW8MpTXhppzHlbMO39zxArcmXL4mgC7pddvU/WW47dwwD1//jCmcwL0A/wrisfJyf+wRoDShNidiilriLxxWlqBe8p3S5nuwvW8bR9nGed6VewiUH0QnAsqKYQZAgs2J7lLxzEtB44JbNbkIubV1byeHLyzJOi02VL9M1O2kvet41vKJ68lZ4jNdfTAPZJnJuTUMH7oBhbQDbjHCtphYwO4RzPSWic0Fo6cNbfxMR1K9fB/UP0praDJ91Rw3N+/m9K2L2DPZxk8ilFo+mJRhaccXD8Ux8jHqWFAKx1EK3DPXnuXL1Do4G1KyUM8V26ZHsAdHtisdX9kDj0oNbJeb6KAOzw3BZDG9DipcvzrzKOWC5Qw8uedzSocleMWUnNvSB2KAv4nAAa4wk3grksSmTwtvGliPffaX/jEBN62WkjgnRTMEVUdPW0I3FHP3GWXs2c9ELhjjGavvo1sBz7zSbGBeoCPNLjwkHLDmFTzxGsF7gAX8JAiJqP86vWq5tAFuGMDjHn0zSsCMF7xjm8eJQS4f/k8b7gxNorvwKZOvXRH4J6/4BzmhmMclV/1oaphhEf7cv6N5Vf9TmJCA3evvGvtr7zBDkVfiR64BwMx+xdPUuaGv3r7VzhG1Eoo4C54/INYTab6/CeUogB+D4oZuO//iPJeH8dOmtKbvlNI+vrXMxxwL5x1Mq9jUH1p6XkamSD14m5moI7NETzWWPnxe/XIf/PaKFtKM3Df9QZlrxLfo9LbfvIFpZsaytmhACWvpqMuIscFIkheLia3k+xbnmTHFE5kKyYsY8lTuaTuXMTKQmi/TP9DkLHJWSdUaaCU5XGxAwpSvRBJUCsGTSbk0DZ+iNECXuAe3+4uHtCOehvAPZreU/YVL26vjWKVBVBYKsbj+F7pcWTQ8s6NlLJnJbUcdiaVg8phtkbzUgZlhXxsKlHTkedTpV8Qjlbgjjqkfr+Uj0ThlfYv/q3SBbh71RoEcP+MpQxREgXcAdgBJoRX/W5WmpCLvInAB6rkpu9ZvUcu4FeyTrTqim8mV9YR1HzEuRy4Co+1WoyB6r1tDtwnslRfIHBH3XBaAxBu//JFlof0L1JS6v+39x3QchTH2rV7c873ipyDEBlEzohkoiRyzmAMBsfnZwyOz++3/WyDbUzOIiMhcjQWWYDIIgqJYFC6QTfHDf/5anb3bt4JPTM9s93n+Bi4M93VX1X3flNdXcWnQP17/5ptM7npJe4aiXufM8Egz3hWKPXGuOcLlQFx5xCsW7WxTsAlb22t2UHcNWL3S069t/J7X+Vcr0VJ3O/en1MJ5iXuXz3Pl5bRdBN3vsewI6cP5boM05HVKLOJIO4c//3a7/lS96qLcuu36uN7OftJeqgMyC9fwB3to96D/8YZqbI1s8QdsefNc2fxh8Xq81HcLhZbnzZIPuLecf2WnDozu2ClnBUM3njEnyMZAe/RsYd1E/clD1Pjo5nEPRqJUu3rf+C7RVwrYu3pNLz1GVyzpLTvaw5dxB6DkCOEvq05+t6UU+DqxXdwVppcDfs4QiNHpp2qXdQui2WbSXvBuLc9GYWcw6s/FDECloi7VcIex10RdyMWmPmRFSfEXJTmhKdTLmHxFjAxTC0PHcuXCOE56Dn8Fv0EMEm0dsQr932hXXBN8mzqJu7PfI+PfeGhWHEJQj+0uaTPSARxjxc7woU6DpWJkWW7iDu84hz28tG97DVCTGW8oh7SiSG14fg6e/CFu+TWNP8EqvzyOQ5B6j3kOv4T8ImW12i5q1Fwycx3tUTEPXm+sBUU88GFOsSQlvZ9yV6rcP161HnG6ymhXrqJ+z0HcehYvGhPVqIlhLiHqeHZy/jkCicF3cc+YmuoTDy7CUjHykuRTzy7Iegj7tO1y4s5PtiNFGDKtVuJjXHPHyqDC922EHcuqLYTe1QHdv8ZF3qyjbi/eRXVvfwrJpUrL0VhrSz6DcRCZbIRd/a4T9c87gf+lYa3PVMscf96gXbHIlhCqy74LMXhkLKmB5dT+w3aheX0dJDtN23Dl/dBzrXLnUEOC+SKrnVr5wyXRF+WiTtyLERC1PT4WVxQLVvxN8wNmX5wLyn9wwQpeLlibVUrrTlqDusHaWjhtUfl21wfMulKME7czWz4RjiEetbrCJgm7qJIOwBUxN2IGWUu6sZ//YCP7znu+8RnM7IgIOwCP3QgSUibli1dnh4J2m/diftASAKqy8WbXuLOcfaxLA8rLv6Wi4xkayKIO+LNEXeOXM/a5VTNG2IbcUe+ZVRGffEKLYPCzAeYeHPV2hu34jAZFJSB5zyFuOMkhE8hGmnVhcsy4TC7h0ej1HHdJjz+6KaHZ8aXJo2kq3Jqnhh3LVQmt8c9l23hrgZS2VW/dws/0nPs/JSLz3qJO59afP0ix7h3nrEwa2l3IaEyIAGPnckhY8gWwqdOsWJYdnjcOcd3LO3hyou/zZrdBLjlI+6I/UW6UqQf7UKqPBuJu0Z0LuKwNFzcTc/3HbcDXZVTUZArT4y7rcT9jt35vgZSzQ7sLSrGPXMhV793I5/goGlZb5Ji3JMe51CZLMQ9MNrLqQhxomVLjPu3r1HLfVpBP7Mx7m2376alut1yNvV+ZzLlcL7fG2Ee91hyNHjUUZW27rX/5dMDOEMQBx9u2oxGNzqIxjY9glCjIL2h4jBIP/Si3T8y1xRxN4ebeis3AoaJu0jCHhdLEXcjJpr5A4BMF5VfPKMdGx//RMYFVVzO4SIdkYnccfAFREA84Fr/WJvjrUc3OJAzhGQS92+of+/f0GCOynzIaoOUk2jwrsaPRlOHjnIWHYSX5K2cWiCrDOcf/voFjp0EcU8U/BBdOTVJeHiRUaUPDWnkQFw4f/vDJ3KcJMq7swc9qaGMNtJ98o/3RV9NXmo1S9iT+mZv18C3sQt8z2XXcCRErfBYr35PKwyVdHEWL6AQDT7MkLoz1+VUs8Qd/YN0tKMwFe5O4AJZ0odNKnGflyiyNTkRDSSQRZDGcN3afFExfp8hecK4xN2EQi9I25ancmq+rDL4+Gq5ewaVdX2o1QdABeJYs4O4V3zxNDXPj9lTnqwyWizuhVkLMDU8czGfEGgfNa9n/ajBmm6efzxf8B1fC7mwn06xFV5LX/2b439zhSLhBYTBNT55PkXK6zhnf7woWkpn0SjVv/xLqln0d/bgYk0kt+rFd3J4AlfSdYG4o6ATf8iuepdGtjqZeg+6OuvHDmdcuV0r+pYvj7uWVWayKFDyXCuWPk7Nj2jhLSlZZdLWPj5scbciI6sMKmLftS9nREGFVhQYytaSCyQZyeOOsLa2O7TwNc4Rn5TmNXkcEHMQdG0e/+IwsnhDqBLsikNRdNZxEE3coVPcr8IegROUgd1xilJ4g8V+jqQCaHzigIJfBpvx+PbCchkUQT3uFQQMfOEFlr5xW2rS7hyTnOxTvGEp4m7EstJi3IdWU9s9BzABghew+6h7Einq4r1Wfv44NT+mFY7pnv1QRjpHPaNXLnuamh85mR/t3/OXNDh9MvYPY7fMPZpK1yzj4+WBtPLf8f4RqtMaK4yEtFm40JPe4D1EFUhU1EMsYtdJz09WqiPibDPwyOfLKsMXRe/cg49GUUinb3+NGKPZ6XFHNUV4wDhDQSy1WN3Lv6baRX/TSA8uM6bkwQ/wj1rzfK3AC6dc21T7oRDR4tlWOEb17HcScf4JLMJj7PGufeMqTjfqBnEHVkjtx/M//OaUXMsIL+JqpRPD1D17Ho2vt3caLNpagDcNJx24YNZz1F00vl5mITIQReSTBvnmVI6z5qb01Tx3Jn/o5SPuWlrOg7kPLiaTVAXWDuKO0622W3ZgOQenX5aVAIJA4oIzLsohjz0XAKtbJzE3xPfi4xAfjl2nvcprKqVFw1T18f1coA1hBVaIu/ahdSavMb4smVatFONiD2h84lz+GJSSuEfDXMmzAo6Qtm04NWh6HnfYI7L94CQDbWD3n9PgbprnPN6Qnx2x3fmIOwh3220ayeWwnN1/lrHsYVeQBycAGcQ9PM6pK8tWLOKPpGz1BzixwJPncyw3Wj8SGCQVDsu3zyAEJ14ddnSLmRz+l97gGMAHMT780dKJOwpZ1bx1DTtQembPpVBjmv1lEUA0cUeOds7q1fsFF/3DRVU9LTiwnDpu0kKAOBvYnlfoeS3lGQNcLPaeeH5lWGj1gvMIGDQUXcTdTtIOhBRxN2InkwsbP5AgzOUrtHzH/Xv9kgZ3zrxMwxllPridn1mZJ1YxlxS43AQCVb5cC0NYfe4HFK5uSzyODb5l/vGal2rL4zj3MZeNTmqQGjfyO67fjHCxCx8Zaw6/LeVHsXLpk9T4+FmJAlPY7BGSkygxrYO441Sh8fFzqHLp4+xV6eR88RoxRLOTuKP/eJaY0Y0P5QI9yGOMS15cgGg/VO5L3pgDWhznnL0IOfS12PhbcoZEGLESPIuwpPp/a2RgYO9fpdlGlGoX/onqUHUxEtJ+nFzwuGvl3LU4Ys3rqBWyQgMZaJ47m/BBlCk/a5OfgxcdXuFAaIwGd7ks7Qc2yiXR61+8kk+L0HAJNv2uQSHiDrtpnbM3ezcxLocOJBFkO4g7LoLHTzxQuAahLsmnCXzSMf8ErtqIlo24Vyx7inPPo+E0I/mUAP+N19zTF/KaZGwseNw5nz/S78GJgHoGs+enmCwwapk7K3FZUUriTsSZXvChh4/s7tkPp34I4oIysmN9dFciS9Lg9B/yRdbkpoe4s35vnMbpFOGIQHrR5FzzpT1LOCsOMjOhpRN3/DectCCUBrIiu05KeBKKST1xLlV+ijz3mn9uYM/chZ5SJhD7l7Zbp1PpmiXcP6rPogptvCEEBcWqUI043tKJO8JNGp+8kBCqho+b9BO9bGOKJu5w5CAfe+IuQJYCednk4Pocd+zBF8/hFEC6R+jJSDPGxxRpN4Ktb541ZiQ87YLEPbVPewxLEfc0E4yEqOGFX3CZ73BNB6fhwmXFaLCcj22D4wMUHFxO1Z88yPGDaFzl75gHCJcxUxrI8i3b848pCrh0pRWXgYcbnkb8iCLOGhsUX6oMlrGnEx6Vqk8f1MhBIMjFdXoP/EuK55gLDOEo8pMH+P2B6T+YrK4YGafxDQ7U+oxGqQHx+Ivn8CWf0anHaeXMgyWcsgvZOvAciBW8gCgV3nnaS5xVI97iHnfEJOIIGqEnyEyCvrExg7DjdAAkbWjbszJSdNlN3OGFQ/luyDy044VUtfhOKhnupN4ZV2XEt4MA4mOmDsWx3r2ep8hZCrY6UatQGkE+/WEmrvjxQeq0XEWQsm1iiG9HTmroHrod3v58/mFHsRDovXLJYzS+zq4UHFzJWYPsIO61b15FOKqOVMOOG2KhQgGeF3Re897NXFkVxbi6Tnsx5YMPH4wt92v572Gf8EriEi/jgpCtjQ/jNRIc6SJcroQ3F6cLwH1irZ2JIhE+0UAoCc87MsEXYvE3jvdOanHiHm7YiAb2+JlmV7DZSJiJVdVH92kfriXlbHfJuerRjT3EPXaa8PKv2Z5xUoDMIZGyGr5rgnAykLrx9ffhkKxsxB2p61rv2j9RCwIFZlC0CGsZ4S/Vi29nMgbcoA8rxB3krPGJswknfGhIb4psIciagnSdCJXDOKHGDbnIm6zEnU9W7j2E1wlioQd3+TGFWrfk+yLYlyq+XkDDW59G1e/fxoR4aIcLqH+/1KrA+og7alZoFZWxf+HDfXirEyhaWs1JAKrfuZFKBr/li9AVXy3IStyBa/MDR7JDAnv/4K4/4Ts2waHVHCJVtuJNGt7hQu1DhKLah+1ev9LNeXDy0PTIaXzKhBOI4R3O53hwrAncqypFjvapx1PVh3dxn+nEHR5/XMCHnGiowAq7iFY0EIXHKTgxxPsa7DhcO4WGdv6+uKwysVgC3PFqfPwMtnf8fsKRA9sDzpGKOopUtfGegNO2cN16KdjwCfBTF3DmGeCKdMv8TCDAmAfHevm3GL+TfTOuzsDVGCezh1/pVrZ60HkEjBlIQr68xN0J0g5JFHFPtRdsCB03b8dEVPu8ClA0UKqRZWwY8JDGvKT4MzacNYfdmLWyG6rqtd+plYDHpVRcTk1u+ECoeefayf8UCFIUF+4CQQpEwynj4CIPLlhmzbn99QvUMm9WTF5kDtAunoKgd52+kD9AmOD0fMZluuFh5r/zc9gER3hDXXPEHVT+7SvU8PyPtYulp7+mbfKxFifu/K+44Y/LdrELgvhxieMytuEMjplOl9Vu4g5C2nHdpvxDF28gVN2zHkrxJseA0qYx1qPFXy9/Q/vPwbJYgauoRlLD45rHLBCkFZd2sg3obfhxrV/wX+yN5qwI/AGl9Ykf0L4Zf+VTAZBeO4h7vHIqZOdTmPjlyGiIAiFtXiAcOJ1gQpnWtAuPsVLjwRKKlsBeopx6DSn+tMqlUc3rPvcYwl0Mza6q+L9D3yA+KDtf98pvmXhx9qXTUlNwxol7Av+EXUU0XUbCjPvQDhfSwF5XZmTDsIu4g9Ro+lmozQuFz4KlPC98XOAUB0QKYVHZiDvewUkYPLfafgIbQPE0rLkxJiPAHuFnlZ/Nt0TcMRYIHcI34l7iaAl0XqYRy/I66j3sBj4hrH39T9ISd5Bovjfw7MUxvZfEPuImeN3g5AK4t9+4NRM6fExhX0xuuoh7gLiYXtP8E1lH6foFXv0H/pmiwRJqeuysrMQdH3R8srbgcq26dnyNRMZ5LeCjAiEeCEfTQgfPpj44XvQ2OJH4xBbFk6KJvUnb3wIcMon4+o5rNuQe04k728TAN5xWMnEyhAJLsAucgCEvOq/ZqFYF99j5wok7HAN8MvBl9lSxcdzx0Y4qvEgqEG/Qdy3CMxfFSDn2Md5bIHJsb8Y8AgFacWlX4rco8b7urVr3g3o1p56THQEDv+PpU8lJ3DP7tM+wFHFPU0s0wl7jss73qbTnc/YoBscH2UMBr6H241tB4eoOGtvoIA5PiVeLS1cwPJooRIQ4zVVnv5uR0gseSVxsZY/u+AAFQsOT48Q2KWxkI5vP5P/lI42Io6x953oKDq2gQCTCGxy8rL2H3ZRyEoAf99rX/kBlXYu5QivI5ET7NjS46085/AAerZq3r2NvCNKcJYfK4Ae1GkfDoVEmVExqowj10NKModz96KZH0cjU4zI20fhmWwNPWWScRjc7hp9PbLKhUT52DoRHaHirk1M+GIzsATh50AqLxPb30moamXZSltRngcnImWiUUEkRJwbwUuHHLFpSykQVx+c4UUE+dxT+MdQiIar6/FGqWjyHvXD46ItUNfFFM/yII/Vk3Uu/orLuj2lki1k0MvWElO6RyzgwNkih1qns8c3WEGaBGgHIJ43TEs43H2vItAMvNz7UoGvYF8+ttIJtEt7e4e3PZW9eroYTGug9/iHL6diqWriYVfyjDe/i0ihi9kvWLOUiViC2uIg6uPMlfBIEggMPIjxm+GBJbnWv/I7KV7xBFIJNxe0KZB2krYo9/cNTT+D1li2XfmCsj6o/wv2SMhqedvLkjztWK/62+C6iYJCGtjuHCCdnBhpOHkB0y5e/yacTIO/hhvUJIRoTU3agsq6PCHcp4EHE3ZHkOgExC6Tyb1+nmkVXs2cQ8wMeON1B7C7wxD2M8m9e5pOP9EuOCLdBiBAq9o5soRU0ytdA2mvf+DPBc83ru6Sc7XZg9//mUB+cSiE3OVIC4qMhueF0BXsSTohy5SXH8/gAwxrDyRS8uNka9rTKJY/wn4a3OS3l5A7zwbzwEQRym9GiUbZprMmS4S4macAVusWlVTR4YmGTY+vuRUPTL0tdN+/fxqQeFzVRaCxri/2kYr3jHgI+aHC3h/exhg3Ye46TIsSw1y38A59c9M24KmU/5H6xxj95gG0Mp3MgxOGadhre9mwa3fwYTdYnzuUTA+gcRNtI07KyXMN64UrdgRK+CA7csCcBm3g4FrLbZEs6AF1hL0Al6MDYAO9DsAucluL3BRVHsbbwbpxp4EOj6sM5XLRpdKOD+YJ1tqbp8klNz9udO+k0wnfGSBc1PvVdrm6K8EWELAKH4Hg/6wf6A764T4PfVs6+hEq8KXeRolSx7BkOj4JN8frB30squNgTwmewNyL8M/3Sq35uZh+/MqJr9axDCOg3jOxbR7bLqU6SdkiliHsBY8GXPTzs+LJH5Tk0EAp431I2mLR+kL4OGTc+ncs/Hl2IOc1XeAneD/ayIxYY/wvEPDiah05XS3iIIxSA9ycAjxu8ouktqpFuzCvhSY0/E78vnWPMmIwsK8ctG8BE1ySceCiJtCcPx16cCW1efMICPafeFzAlXZJ3SPPaCujTiCDsXUOIS8yOMS/YhV45IvB2at507aSlLLvtR+Ehx8dc3PtYkSRlAbti+WI2lbCr2BoA2ba42U4KonMtpeGrrZeJ2McE5mW0H5xAjMWwwUehgXVtRNf8LNZ3/KQCNlwhED/Dwph/IenEK356kOgs5mnNr4ccOsr4z8Brwpp+U2TVTmZSZQ2axwFvJtZg7NQmdtJpqFP8xsCG8TvGp3CZe4BRq841fjQ8wU4rhGDCSdN76LUpH9Tx9/CBgEJYuOSOtuq7y7JXicXeAtljp2+8N/PJXHZc9W8XomZsSBPqYbcQMJ5qKEPSrB53Rdzd0qiecfUvcr5NP/8EQjqwgV1/xDHCxn/s9ciU+Yx+Kc317/23chB370/MgRkYsS5dSbMckDl5CCPyOyyaGk4wAll0rdSfF2NR8JR04bL0bD4lQDYZzSOeveFUEBdY0Vafuzhr2KlRw1DE3ShiRfC8ANIOlDKIu9OkHUIoj7sRg9W/rZWteptaHzyavRtIk4djUqeafimdkkiycfTv6pIJLoM4RqxLEXcZNFa8MijiblT3RlZ3vr7Lv3qB73Yg7ApVjlFZOVfTipidyn9edf6nWWtBGJ6Hronoesjo0Op5GREQRNoVcZdRuQVl0r/QEU+IWHnE6CKfMGInnWr6pXRKIpnGUd5289owa1myEHiz8ptHTL3pJgJp+lbqL6gMURAhJr9p3rF8/2sN6jusm1nfgYWJhKhl3kyOc8e9GBTCyxtSWnAG2sG2vnnoe0rPkOoZmRHQbRC6JpHicc/uBLTfsJTHXY+u7NeDHin0PuMtafXOStBzyttuAUgRluU0iRchswXI1KsuIaC87UaBF7lSkKmnCXUDxnr5YiqqpsLrrt3tQF2RCSpd/QFfWsdlady3QQ2SkalatWLTLTaJ/HMROVPTkqoXbUfAng/3BHHPzSXsNzBF3AtZj/06KCSBmb97U2ozMzXwjiLtBsBKf9QOi7KLxNshqwXo1KsOI6BIuxnARa4aXDptfPQ0zobDKZVLqzizEKcmDgS0DDEhZLoaYRc5Ur327/O7/Akf8k0qSXhF2s1o30/vFLBki4ZegLhb7F2nHoqbuDuDsU5VCH/M37MzCpfY4zKjo3v7eWVJ3tZfMUmvSLsZbduxwjn18Cu/p7KViwiVaDnbVFJDik144Ue3mMVFtRI52rNNwICA2R810IEZANU7EiCgU8c6H8s1ISbubnrbIZg/ibtFzUhggiJEUCjEUVSk3Zo9KUuyhp96234E8tioMt+88NsKTyTE1auRZY1roiAvP+pZ1HRQqH4DitS0UaSySah5pM7H1tkJlVt1ZhYBEzo28UqCTSx787YcZ8UWejU4d/eJu3NzNQiNLx5X6CrSbs2QlQVZw0+9LRYBg/Zo8HGxssrfm6zwmA2i0+Yj66zktwdnJJREPybFCBQ3cTeJmjOW5atRihdpRdqtGXLxWo413NTb4hAwaYMmXxMnt/w9eQkifUQ+oCi79GYnmdWZECcHcTfRkwVlOe9xd3Z+FqDx3avFhbwi7dYNuLgsxjpeqgfrCAiwOQFdWJ+H3D14HaJoForu9TnJbTFWpZNYOwZFy0LcDfZgFUtHY9ydn5sAeHzXRVFoQWWPEWC3RWEpAnBSXYhBQJC9CepGzJzk68W78GSXPO6J9+685LMR8RJ5QDsGREwj7gbeFIis/R53d+ZlFSJIre94zupI7rzvTa3kw0p52MVZkv+sQxw2qiexCAiyNUHdiJ2bgN4EMVNvwuNNqQVo3Udd+E+HScTdvcnZR9zdm5MVq0+X2s/kHTj5QkvenIQVM7X5XQWozQAXefcC7UtgV1IpJdcPj4n5mnjFZSi8J7HLgEk6vD/1GFj25u2u80LxxN27ysoluetKsnlZyq+xPBLKL7zN2hPdvQJUNKKqP5tcBH411UI/ODrnrfMxiczTexJLBJ5kovhXlz4j7t5WVEL6aJjKVi/mYhHhhvUpUtXKC6LQXirZqjEsjp3aC4z3U1nPEooGgjTRsUNW2QKhYQqMDRAFSylS2cLV9bQWpeDQau2fqlspGiiZfF+00NEIBYc7tbGqWigaLE2MFRzp5vzD0fJaipbVGMbXtReiUSrt/piCoREKNW5EkcrmPKKIBtS1WUs3cMnAt1QytJIipZUUap0mnXziBbLZlmzuXjweOnvU+0NTYP7egsdb0urUZBE/5m99+oS4e19JyTMIhEap/aZpFBzrp74D/8IV3eJN757q1RVrlyYrvnqemh86jqIl5bTykhVZ4al57yaq//d/Uah1K+o67gmKVtTzc4HwOE35+xT+59VnvUPhhg20920QFkVCOm6Yyt13nvEahZq30MaKRqj1noOobNU71L/Pb2hop4u9o+JomNrm7EulXR9R76HX0cjU41Nkr148h8uOj3dsTxNr7eL4vKoX30FYc2Pr7zuJt+NS2D9g7cI/UN1r/49CzZtT5xmv2z+gYyPYsBALye7CkIVEEvJ3oz8wOXDwFjzeklaInn3dif/16QPi7n0lpc8gH3FnDueBRYc5sKSBEibLRpo+jep7Kj6uRtyPjRH3lTmI+436ibux4XVPMGQpggAAIABJREFUvxiJe8f1W1JweDUN7vJjGtjzct1Y5X8wSoHQWMwGSylaUpbz8Y7rNiWcZvQe/A8amXaKoPHl60YO4m7TwnESbh9MIStcZn9Y0vCQHx75JXTSnP03lv/163Hi7n0FZZtBIeLuBfLeNmcfKuv6kIa3PpV6Z1xteG/IrVlzOtdD3Kvfv5XqX/wFhVq2pO7Z8ylaXsdyw+Pece1G/M+dp7/G4Ut2NYTktN+ihfJ0nbKAQs2baUNFI9TywBFUtuo9GtjrShra4QK7RBDfbwGPe8cNW1JwqJMGd/mRMOIeGB+g1rsPoNI1n9PgLj+kgT2vKEDce2LE/WTx85ekR/eJu7m1Kwl8mhg+mIJQ0h7vLAkXeSGSVzKpbNzTwhSHjj1M3P2hILPEXXbybpW4Z/5GWtO3HuIeGB+k4FgvRYNlFKluIwoEE1tYycA3/M/hmilEJZNx58L3uGiYSga1UJ5wTQdRcNJTDFIfiIxTpKIh8VEhfHw7OixA3Gve/icFJoZpfO3daXy9vYRIYIS417x1DeF+w+jGh1GobWsh48vYibvE3dr6lQJPH0zBFtKetFnLCZGcUklh074Sonj07FHi7g8F5ZqFHo97fL2ZPd20e72KI+5idK2HuOvCRIw4uobyzUMFiLsdbkwjxN03OBeYiHvE3SeLxifTyDATQT8ictac86vSimXX0jvP4tKzB4m7fxQkgrjL6nkXQ9zF6VoRd70boA3P5SXu4nScLLki7pl6dIe426NfG6y0cJc+mkrKZH1L3P2qsMKmWnxPFJeuFXF3ycLzmZkRj3sh4o6wi5L+bygQGqJIRT2F69anSLWWXtJIC0yMUFnnBxSITFCofl0K162XEkqS3pcI4s6p6xCakhZYGoiEqKTvKwoOryL8c7iyicING3GaxFxNCHE3sTcgBR/irCNl1Rw7H4+bN4K9+GejVDIAu/iK9RmubqNw7TqJLDp6xyvt/YJ1EC2ppEhNhxbakxRelOhHAHHHmoC8JYMrOU1npLSa7Rj2ES2tzBDZbuIO3AKjvVpIVc4WpZL+b6m093OKVDRSqHUqRUsqMmUd7aGy7k+IolEKNW1GkZp2vSqgwGgPr2+k2oxUNXMoVy4bU8RdN6zZHzSx/i2O6Mzrgog7hJXL6+5XhTljFt4apbh07THi7g/lFJqFHuKO1HpIbwhyOzztFOqdcdUkaYqEqHLZk1S38I9U1vVR6voLltLYenvTwG4/o3HkMw8m5SQnopLB5dR+23QmGD1H3cWp42rev5VqX/8/JnncAkHuo3+f39FEK1IXxmYUmaApN2+byHmebeEjfrzz1Be5X7SOW3agkv6vaWSL2bTmsBs4h3nV0sep5u3rKFy7FvXMnJuQMTjaS1Wf3Ec1b/2DQIiTW7SslkY3O5IGp/+AQo2bZPyC5CPutYuuprqXf805xntmzptM95g8QIA440zNuzdSpLqdVl3wScr4da/8jmrf+AtNtG9LXSc/T6Xdn1Dda/9LlUuf5IulaMiuM7z9eSwjSFZK95EQTblaI2wDe/ycBnf9cdZ9s3TNEmp+cCaVDK+irpOeo4n27fTvr5EQVfznJap79fdUtvLt1PxEnLu+SesrEuIPoom2ran72EdSbCQ4uoaqFs+h2rf/SciAk9zC9evR4M7f58wsKWS6AHFvv3k7toGBPS7PmDc+PKs+nEM171zPmV+yNaTv7Dn6XsL4iJVvv2kbCo725MQFaT5Xn/EGf2ygtd84je2+97AbaGTL4ybfi4Q4NWdwpIv69/41De38ff5grPrkfqp+/zYa3WImrwG0uld+G9P/dpr+ez7l1IuVnz/O9RgY1somviQ7stWJjE9J/38IKUir372J02FyCwRodNMjebxww4ZZ54B1WLr6Papb+Ccq//oFCoSRPUdrWLdYB0M7XqTZRtKHVCHijiw89Qt+StUf3MEf+d3HP8UfG9Zaod3OWu+Ov+2z6WhGIw5FeYi7HxUlTk/+66m49K2IuwsWXMjEChH34FgfNc89hspWv8/euc4TnqZw/WSmk9q3r6W6hX8geB1RTCjUgKI3DVQytIrJApOIigbqm/FXGtnsqBSP9iRxL6f+fX9P1YvvpPKVbzHpDDVuTKV9X2n9ErEHueeI2ynUtKmGohXivvlMJk2Qmz82IhM0tt4+KcS94bnLqPqju7UiRCgig3GD5VQy8J9E0aKJ1mnUe8QdTMKTm2PEvW1rGtj7V9Tw3A+ZjIbr4MluoJI1SygQnmB9DG17JvXv/8cU+UCU7SbuFV8+R41PXcREVMNvM4rCLnq/yPgQgnAoVNV14tMsMxrIcOPj51LFNy+zDsK1a1OoZQv+oCvt/JBA6pH+c3ib06nvgD9NkkbTxD3KH6cVX/2bP37Yo1yv5dAPjPVTcLyfvd7Rykbqwhpo3Mg24j6w5y+4cFTNO9fxCQrkGdrpe5nEHfrf57fU8NwPmOSH69elaGkVla5ZygQ+WlZNfQf+mUKtW1PD0xfxKRYKrOGjAx9luCAN8j623r7UM3te1jQmlZ89RA3P/1TTY0k5E/RoeT0FR7u5P4qEGYueo+5h/cRbIeJeufQJanzqQv6IGNj95zS4yw8E7I6FdjsBQzjZhc+mI5q489p0HSPXBXDSItVY2i9CUeHgIeLuD8XomUVe4h4JccpCeH5BArqPf4LG27ZJGG1Z98fUdqeWmQNEG17siY7tE4Zd8fUCanzuMibwTMyOfTilCmecuOPHn0oriEJj7FnsPeDPPB6O8xv+/VOqWXw7USRC/XteQYPTL42NH6USVBhF6sJ5s6i05zMa2WIW9e/9m5RFhdCMOBmMe9xBApHRBR5TfFSEGzehoR2/SyObz+JfgoqvX6DmeTO5H2T/QGGquMcUhAge+rrX/ocL6YxseSz1HnJ9yi+IJeIeU5oejztCIkB8omVV7EEGiUVmmNKeJdT06OnsiYUXFAVwQk2bJHCxm7gjpWXbbdNZ7zjJWHPk7TQxZefE+MisAg8xsOw76G80utlRFMUvcDyrTTRM9Qsup5p3b2DSP7zdOdS/1y8TeoTeGp+5hCo/m89ksvOMhZMnFzmJuwZsLo975eePUdOjWvExpBXFh2RmGEiUgsNdFKls1GSN4t9XUXBsgJrnH08lfV/S0Pbn09D0yyZtMBDg8CB8ZPD4OjzuwKwEFW3xAVHZxKcRg7v+lMbX3YP7iHvcIQfCylj/e15Bw1tD/6VU/u2r1PT42XxKgb6AF3SOeQ3seSWvLZwoNT59IVUse5r77P3OTXwSldzw0YwTMfSDD2c8g4/VeKtc9hQ1PnkefwCMbHUS9R7yz8Tf8hF3rL3Wu/ZnvMbXmk5rjrlv8gTG0k+inh3P0gDOv+y3KQn0uMeV4R5595tynDdvb45YXHpXxN1BK9VrWvmIOwho45PnU3B8QMtPvdt/pZx0gtTD4w4i3HXco1mO26NU9elD1PTkeUxcumc9yJ7teIsTd8iAojUDe1xBQ9uckRI/jjhjjZh/SmPr7UXdsx/OQFFvjHucuKMDhKAMb3USjW56OH9UxIkVyFLbnXvwhwDCIhC+Ae9nSouGOTQF4SogSp2nvTp5EkBEpol7ktL0EHfIBGLWd8g/uRJncuOPj7nax8fg9Ms4H3vih85mj3vFF89S8/wTNJ0fO5/G190zlRCGRqnx6YuYeCPUYs0Rt6f8HYSuZe5MPkUY2uG71L/PbzNca9BPy32HEU6Euk58liamaPno8TGQvXJqfuLe9MS5VPnpXI4jX33W23nvMKQboJEYdz3EnfXasAET8dFNDqNQS2oISZy4a/pfm/oOuYbG1t8vSawo1bz1T/7oZkjKqvnUBWFuyQ3hQG237cwkfnytXaj7xKdSvEkNz/+Eqt+7ibFAqFSism68k2iEmufNJnygI9Rm9dnvJLrPRdxB8hufOp/DunBnoHvWXF5nYpreXU/MaI714qdp2UDcoQd3yLufFOOYNftgoOLSuwTEPUDXfbYrLRtoYeMJoOhNLC7zqpl9MYPyvlKMzCAXcYcnt+32XahkYDmHOXSd9AwfkSf23UiIWh46luOYh6edHIt7T41h11hDhNa6dmMOeRne6kTqPfiaxMKdJO5jNLD7z2ggR6x147OXUPWHd/MR/6qz381Y+EaJ+0TrVrTm6Ps4tCS9BUd6qOPGLTgEALLCk5i1RcM05Zr12Ovev+//MMGMN1PEPU1puoh7oITDSyam7JhVxPZbdmSv5tiGM6hn5v2JZ+z2uOOOAmLbQSpXn7c4q2w179xA9Qt+xh88nWe+kfIMSF3TI6cQ7hL0zH6QSWV6Q2hIy/2H872LrhOeoom1Yh59k8S95d6DqHzFIv7I6D7uMUM/LqKJ++jmM6n34L+nnE4lC5Qg7gn975TFjrsJVVrRRqaeQL2HXpd1Tg3PYG3NYY/36vM+mrwvEBqjKddvyt70oe3Pywi3ineGD/uqTx7gE6lV50/exchF3Ks/uJ0antfuVKz5zs182iKmGdn1xIzoaC9+mZ5NxJ1/zx3DyLGBHDUxNZheBIpL/4q467ULC88ZNalsxD0wMUQN//ohVX3yoHZp85j7E16x+L6LcIjWew6ksq6PqX+vK/miYK7W9PhZVLXkEfbYrT791cRjiVCZYBn1HDWHxtbNXhCn9q1rqP6lK/ky3IqLv8nIJmKUuCMkoPewG7OKixjs9tunUxSk6LSX+aMlV2u9dwZfvBze+jTqS6rYapi4Z1GaHuKO8IXOJDzT5QT5BQnG5dzOM15LeFPtJu7xy7PwFHee/kpW+Ko+vp9jnHF5c+VFX6Y8U//C5VTz9rUUqWqh1We9lTUDDWLR2auPCrOnvDB5sTErcZ8EOFeoTNNjp1Plkkc5PEbzLmsXmvU00cQ9fjk119hx4q7pH3rN3kDc4VUf3fwYWnP4rVkfAs71L/ycMcZHcTR2aRgXsuGNx/7QM/MB/vhLb4Hxfmq7cx/OwDO+zh7UffzjiUeyEXf+2HrwaH4ed0wQgpYvO5Me7CefMbrzGetdiqf9MEUbiTt0ZD9594MSpLBmDwtRXDbgMnHXwM7vcfeuQsxKnkzcESc7uvGhhIuFda/+D3vL8eOa7HVOEPfQKLXfsRtX3uw98C8Zx/DJqxLxzHWv/4nDSpZ/fzI7SCpxv4vG0kIq4n1Uf3gXNT6rfRis+N7XGZ5IkcS9tOtDartrX/ZAdp28IKtXPi4Xk73PH6OxDfbXLrbGmm7iPitHVhnSl1WmEHFvfPp7VPXRPZrn+5x3J2PEbQ6V0cjg5Uy8V124JOsGXfvmVVT38m/4w3D1eR+mPNPy4DFU/p8X+YSF5U6+DBQNU8VXC6jh2Us4XSPCQFadu5gvjXIzSdwrlzxMTY+dyV3gUioug+LOBOZQqLlH3PFhNPkhnC4n7hngcqt24vJA1mnAPhC2hA8WfCTFU04iUxHWFfaArlNfSIltZ4I0McQ6rl48hzHv3/9PNLT9uZnEvXFj6pn9EF8mbnzyAg55wxidp73M4WrimtkdUJwEjvXk5anaTNzjOrCHwHsZeMesswgGKi47MEzcAzasvus+3ZWW5gyV8Z5CrEqcIO6jvRkLDhkkembNTbk4NkncR6j91p3Zo9d78D/4kmauhjj4eLztiu+vpmgsLaRu4v7xfUwumLhf9FWGl64QcQ/EiF/7Ldsn0kHm8rgje07rPftzjuruE59jYpmrNT51AYcJjK+7F3Ufi9h7TRuyEPeGZy/lTD1OE/fyFW9w/Dkub+KS5/D25xBSc8YbPvaaHjuDylYsorGND6Geo+9Jgbj1zr2prOtDvgQ6tsGBnEMOJzy41MhZaQaXc9/QTTzlYaKDDOKueeXjLV86yIbnLqWqj+7lsbgFS2miZUsaX2d3mlh7N75IicwtGbn+xweo9e4DmCTzXZA9r8hpM3pi3PV73AsQ9zv3JKRy5Q/LWcgak9lwqoYLpvB8I7Y/Tty1dXAAz3VsgwMoUl5HgWiYL7oGB1cwAWeckFJyk+9Q34F/TckzH/e4Z4wYCNCaI++k0U0OF/wDb3UnzCdOYtcTLLPF7uycskXRcr7uEHHH+OLogxeBtkuBql+VVSaPDdhB2jFcbuLe7ymLFLWVpBD3QJBzKsMw4SFD3CpyViNfeLwlE/eOW3eiwEhPQeKOtHYNL1zOXay4ZAVnAkHTS9wRVtH0tBZDboS4T2Kk/ZM+4v4eE5ZwzVrUfeKzBYj7hZxnm+OicWk2dl8iJ3EPEHEe95diedxt9rhzSssP7nCcuON+QMu8mVT+n5f5dAQfdTjJiVbUccYbfEyAGEYDQeo/8M8ZpzXx2PysCzJQQqGmjWlso0NoZOrxnHElpaUQ9+v5meSWj7jjomvZtwup9u1rqGz565MEPpYXH4XAkBt/aLtzEqcXTBCkJe57EU6QTBH3lW9T670HJeoCpOsCaSfH19ubhrc6mf8/vVZAMnHHekcITjwX/whi+A+/ReB+K2o3zJhlFhntGssCHBKKJANxF0PevQSuBRtSrxpAoLhsQpfH3S7CHteKH4i7SLNJjXH/M2eyKFv1DjU/cjIXN9LSHf4zkXUlxeOOlH/DndQ746/8A56rIUyG0/8R0fJLOxME107ink7a9RL30s4PqO3u/TjfNYrboMpnrtb0+JlUueQRJi7ds+fn97jHBIoTd+S+7paBuO/+3zS420+yTtFKASZcim167Cwq63yfveMZlKismkY3PYL6ZlyVUY207Y7dqbT7U5po24b6D9By0ON+A8I54GXnVKG5mgXintwlLikjXKfim1eobPlCKu39kgITg1yVtOfY+SnFqHxJ3Fe9S633zOBUk9BRuG5d7aSspJLC1e0FK65mi3GvX/DfVPPu9WwPiLkf3fxoQTmRRe6IcSso5Bq2Y0wD3CH9UcnEkYW4WyPvXgHVgt2oV00gUFx2UZC4203aoSGvE3fRJpM1q0wkTHWv/5ErmCLEAbm2457L5Bh35HAv7f+a+vb/Ixf6ydXqX7yCq1/Cm7/yu18kHrOLuKdiNPlvejzuWmzvXhwa0HXqiwQva66Gy5EVXz7LKfvWHHlX4rEMj3uSQKjEWv/ilVzEqnv2Q1y8JlsTcTk1l8edM/1c1crDaqEdWtrA9GaFuCO8BXncURwKeLBHNljGqTWRuhHhFYi9jp++JI/dct+hVL78Db4Y3Hnm68Y2VqTznLMPh4j0HmrM455rIBDz6o/uoboXfsEFoAZ3/QlXnI03PxJ37a7Hfnwq0oXLvy1bGtJDNuKOTFUtDxzBF7qRgrXn6Ls5JaT1JnpXLETaE5q3LrrIHkTDIFK2eF96oRU4NsNiChtTLwmUXHUlJwLFZRd5ibsTpB1G4GXiboe55MzjDs/lXfsxAcIlsq6TntW8bvGVhCI79x7M1RNR+XBg1x/lXGMtTHCf45CbzpP/nXhOOHGfdgp/ZKQ2Y8QducPbb9XSK3ae+nJewtJ61z5U1rmYhrc9R6veGWspxP37K1PEQTErpEHEpUfkiM9KiKIRzurD5eCr22nVBZNp9tDZZNaW/FllchJ3Ipry93W4eNMIUnQmFc5JFha6b5k3m6tmItMKl7U30HD/of3GrfmEBZdM4/HThbpofOZiqvrwbopUt3JucITb6GuB2OVUscQdYyOMpv2mbTgsBuka1ySFeviRuCMDTNvtu1IgPMb3N8aT6i/o0UWudJBVn87jKq7ot3+f3/ElYOtN5M5olFmKHNs6EuYIqoBx9XZhFF69/RZ4zni8u2R6FYSD6kYEAsVlGzmJu1Ok3cvE3S5TyVuACZVPnziHK0MO7vQ9Gtjrl5PEHcVXHj6ZKuFx3vRw6vnOLSlxv/HlgdL1KHyEfNDoI7myqSji3goP7Yo3OSe0RqjiaKWipsfjDhI25bpNiCIhGtjjF+yRztZKBr7hPPfAjy/nJoUK5SPuCeISjdCaI25jz3N6Q6pDLnw10m0bcW+7Yw/C6QJSNiIXfHpaPuDQ+OxlVLlkPhNvM8Qdsey4IDvRsR1X3UVctJ7Gub6f+wGHxKw5+u6Uol2534/pmkNlxBN32G/HTdMoMNZPI6hbkFSPAH9ruf8w/ojLl/Mcsjt7OdV8jDvm2XHjVpw9BqdtOL0w0nIWYJoYoqYnzuGKrbh83DP74ZQ7NEbG0J4VuTOaZZUiZTCOQMYbkomTIp9ZiC3Cooi7RQDV60kIyLzAxCsqK3HXjrGcA8KLHnc70clH3CkywdlcQDZBujrPWkShpKPtuoV/oLqFf+Sqp1y9sm2bNKuJUu0bV1H9q79j8td58gKaaJssmS6KuDcjX/myp2hiys7Uc8y9SVlwjBN3TAAkrHz569qcz3wjM84dHy0PoWLkCxz7v+o8nEq0Jeaej7jj/gCqgoIYjW10MMub3HCC0TzvWAqi5H2swqsdHveGZy+j6sV3cP7uniPn0Ph6kzn0UUkTHw4VX/6LM7pQsMQUcU8UYmrYkLpO+TdFKhp07SqlXR9zSAUuSCPfd++h12bk7k/tKEnPNhH38v+8RM0PHad5ilFwa0ctyxFvX6ERan7oeCr/5mXWKeK3c8Xhe4W48zp48CjCvLE/43QI2ZP0tlzEHe9Dr7gkjI/D8bV35XSRej/qMscXtTtaYZSiZNCLro7nJBSJpbYCs45p53vEGM2QFUCLIKjXBSBQXLaRnbgbW02WQVfEPY3yIB/7TdMoONbPOdtRTCi5lfYu5QqVIJIIdUFcNi7ooSGspPWBIwjFWhDOMLjDhRxOgQttwfEBKv92IccGc3hBnNCUVia6F0Xc+fIrf0CU0/C2Z2ke2kCQveHI+IK4ajQ9Hnc8h4wnzfNmMsFAnPXwtmdSqGFjJrA4QcCFVHwogNAM7vT9jPR/+Yg7ZIqTPIyF4ji4pBkpq6Hy5Qu1wkPV7XwJE6cIdoXKgJQjbzk8qqHmzZiIIosQsgTB412+8i0marisGxzvN0Xcy795VSO7oREmZqHWqXx3ABVRkWEGoVcgbuPr7pFC3PA8PO7IJoQGMoxL0pxTPTKhpSQc6WH7C04MUd8B/zdpsiaJe/VH91JJ7+ecTQgZUCLlNUTBcgqEhqmk90v+yCnt+YwvLXcfhxCnqZNjRsJcxAhhULD9oR2/R+OxSq5ImYisLvFwHy8R99JufEAdqZ38VLXQEK/vbYgCpfwBExjro5KhVXyXYXDnSyjcsGECk3zEHQ/VvHM91b10JX/4arUiTjS5t4v6EbXKKEXJYRKG9NckEychnlWYLcCjn2rICp6FyatXBSJQXPaRQdydDJGJa81rxN1uE8nrcY+BxsVpnjiXU8Mh1AUhL/FWtupdan70VC7EBCKL7B/4MUaoCX7c0cJ161DPMffRRDLZEZgOsrzzQ41oj3RrMsRDMqJR9hROTNFKwusl7ni2+v1buMAMzyEQpGhJpXYyFB7nC4pMujc5nGPqUawpuVV8/Tx7zfEhsTItxh3Pgei03P8d/uBB4wuawVImuPBK9x5xG1UsfYqQRtMu4s7k+F8/4rzl3HiOFTw3XEgc2vkSDj1qevhkKhlaaYq4I087vLawsewtwIR2omNbzuWOrDHxhg/F5vkncoYjDaMyIthWNBKzLeggyuEWqy5cNnlqZ5K4xyunIvSCxwqWal7+SJgC4dFEZpyBPS6nwemXZYSF4TJt84NHUCA8oWEZ/0DFSdNpr/BlZLbBG6dxGtTew27g04REi4So44apfJ9AXB5386EycbmqPrqbGp7/CX8sTc4Ldwki2jqIhDhcpfuEp2h87V0S0ylE3LFWm+fNprLV7/EF7c4zXk/J9a/vV1bU7iiKTYqSR9/sCz4lmTjaQi4otW0PKOJuG7RF1rGMC8s+FUhG3AMUKK9NHMFfNVPOPO62m0g0zB5W9gyuv2+qJzFmC/hb5eePUnB4NaeCG9n8mER6SDyCwjM1793MP8KI92XyV1LOJBRe28GdLs4aOoBn4ZEHIRjd+DAK162d1frg6az4CmEbREPbnkMUywPPfDP2BkJbahb9jUkxj19ayUSwb/8/JS6AVn04h08CQo2b0thGBxW09PJvXiFUbUV2FSYu0Qj3C8/06IYzaGTr07QPleQWIEL8e+WSR3leQztckGNOn1LtG3/ltIcgtuh3fO3pNLjH5YwbxoVnn4n8YTek9FHauZgq/vMSRaqaaGRqbk9lxdcLCGEn0fIaGp52aka4CT5Kqt+9kSqXPsmnC0AzXNNOw9ufT6MbH0wlQ6v5IixOGfr2/X3ODDjZJli28i3+2AMBH9zlB+xZh3c2MD7EaRVx+RFkF6FBWqGm36aEn7BuWb6bqPKLZ9i7C1IMUs06qG6niSk7cmaalBCtaJRz64MYwlMfato0RbyqxXeyDYxP2Ykm1t418TfoCxeo2Ys/PsDjlfYuY8Idrm5jbzJ7nKdoF5ezNYSV1L71dyoZWM6Elm2wop71h4JeaPDcw+4zZItGqfqD2/jjjQs+deyQcxxN/y9ypp58+q/6+D7GARVoRzc9MocdLuHMSDhdGJ52UpaLwFE++al+72YqXbOMTyC0jxus73oKN27MJ1xYT8mXiHGxGfaHj9rkysvJQsCjj/scaDiVSDnFKLg6k1e/rofzPCSKTdq+WxubqGTisPCioDaGROJpfeRdRuBMTli9ZgMCxWUfScQ94GRYe4riJj3uiribsei8+y7CGOCBg1c0UEJReC3xPxtbyhKCFxAech6/VND4qNoZ9yxGtXnBI4tThWzN0JqOUiAEecNav6X4CDDUgRhkoTfMEb+rkCHX3HSOxllW7pnBxZaQbWd4m9M5FWR6wwcO53pf+RaHDK35zk3ZY9nh9YZ3l/UapGiglAg6sKEBB3xYgHg2P3wS9R78dxpffz+KlNVyqFTBxh56VF6NrwF473W8V7Bjtx+Ir4OwJkgwqK0vi7ZiflYi14koNilSJvPITLJUAX2I7kIU1CbkUqTdBGjqlTQEJFsVW40RAAAURUlEQVTjDugnRty1ietbROKl0oi7lsNaedzN4evi3psicP4l5MICc2FIcxq0962aRX+n+pd+yXciuk5ZkHuwSJgan7uUUz+ObbAf9cx8oAARdA5gnPKgEBTuGsDbjrsfo5vP0j7aVJMAAdG2YHVXEy2PIIhlE8sqzBZgKcw5ZAPLwmTVqzYgUJz2EVj25h28bAsvIBswj3V53ae70dKBFkXcLULs4v6r6a6g/IWfKNiF0QdcGNKoiE4834QsP0uf1DLCHJY7jSBORxqfvIBDgkY3PpTWHDUnR/YY54FFrDkuCgfHeqny88c5dKb3kGv5ZEA1txGwyx7M7mp2ySMAZ9lEMwuxVSgChX4zZAPK6oTV+2IRKF77YOLuJmnH0k29nKpi3M0at1v7b1xe5W03qzn732ueO5NTZSJbDC4H8yXPLA2hMshYhHsJuAyLS5mpTY7NEnHpyEc/utmRtOaIO+wHUI2QBwE7bcLMrmanPAIMQSbxzMArAAJ29OTFQSaQBE1YdSMQgeK2j8AXizSPu/4mHjBF3PWjX+hJg8os1J3uvxe2isJP6B5Mz4MOD6dHJDefqX/xCqp56xq+wDi4y4841V+4ft3EOQly2ONyZe2bV3N8Oy41dh//WFJlVncBRYx62cpFHKvOF6jfv4UvUQ5vcyb1zfirm9AW+dhO2IXRXc0JmSyoXSbxjEJrYdoprypvuygki6wfmRaPe9AbIO72AaaIu1gDcHov1mcZ+p4SgoSDQwmR14FOtKqyu02mECyr4QwoyIEO0o7sRMieAmKMzCs9Mx+k8XV3jxF79wENDq2i5vknUGnPp1raQ8hZVk1dp7yQkaXGATjVEIyAk3ahd1dzUiaTZiCTiHphNTnVXK8pb7tgQH3dnUwLRg6gdRJ3e4FTxF28MTixH+u3Cv1PWkbCwaEsy+pwB5yeEx711e9TydCKRB50jYMFKVzTQRMdO9LQjhdykSytyQFocKyP02Tigiqy2SDt4ehmx3C61FxhPw7DW2TDuWUXuXY2t+QxoXaZRHXihyIdorzedpnAMaFb9YoABJQNFAJRB3G3H0SvEXd56Ewh9dqXoteYVRh7uvCssjzhwBCm5JLsJVRlRR535IPHZU/kio8Gy7ggF3L2R2qmxIplyQpoVDNqdy/mSKZVJ8WRwS7S2aYMMhnUgSwiu0DclbfdoK34+nFZFoK3QC5A3J0B1YvEvZCanUGukBSTfxe1Pxufl/E39M9KGoewIZHlf9hmnckPgJIwKwLKLorVMIRpPm9HwkYpVjVJPm+lX1EKykPcnQNZBuKuZ7ZmyK+efkUpU75+bJ69zd3Lh6cTEilQnUDZO2Moe9ClKz0wmfkB0TW4gIdyyK9nWgJGj3Xh7Gji5FY9ZSKgdGmnVeQg7s6C7iZxNzpTM3uv0THsVLizfds0c5u6dRYbGUdTwMqoFXdkUragC3ejMJn5AdEliIWHFGm3AJ56VZZ7UMWkiSzE3ehOZB0ut4i7mZma3XfNjGUdWbd6sHG2NnbtFlpyjKuAlUMPbkmh9G8YeTOQmf0BMSycgRfS5mFmWgZGy/GoO6Nal7tYe1D6clPzacTdHWVolVObGYdAuTMFmMzO1Mq+a3ZMNw3E2Ng2z9Dm7o3N1U9PK2D9pM38c1G6FqJrszBa+QERIniWTpLmYnZa1kRzZ1RrMhfj20pPsmg9ibjrVYre5/RPUfO4O0fcrczA6r5rZWz9iDr9pAOzcmAIp1GTZzwFrjy6EC2J0q1oRC1lSLX6AyJ8MpMX/N2zFPdGtgNOOfpUmMqhB3ukiBF3vUrW+5wxYZ0k7lZnIGLftSqDMXTjT7szqjlZ097ysOhC5m9rJwpcW+F1tXOlW+HwW4VUxA+I6EnF5mR1aubEcmdUc7J65S2FqVc0ZVbOwBeL7tS5ldhnDE4RdxEz0AlWQX2IkKXgIPyAcyPpk8fgUx4X3+BsHX5cgesw4A4Op3QrHGwRkIr6ARE5ubwFkUQOlK0vEaDaLaOX+ld4eklbZmXVSdztNQZF3M2qr9B79uqt0OhC/u6DKQjBQXgnCljhkErTodKtLaoQAauExN29WmYiALVF0x7tVOHpUcUZFlsHcbffGJwg7qJmIXLfFSVTptbt69mwhVl5wSfTsAKBfe8qcO3D1s2elV5tQV8UrCJ/QARNVBF3QUC62o0oA3V1EmpwnQgo4q4TqOTHROy99i4ze3s3AZm5V3wyDXOTt/stBa7dCLvTv9KrcNxFQyriB0TQJN0j7ZiAaGAFgeLJbhSWnlSbSaGLgriLNmkR+65omVL1b2/vJm3N2Gs+mIKxCTv5tALXSbSdHUvpVijedsEp4kdEwETdI+52ASsAFE92ofD0pNpMCl2AuDtjDHaHytgxCyv7rh3yKOJucgUU5Wv2W2BRwirFpJVuhanBbiit/IgImKR7pF152wWoL60Lu41VvMSqR/MI+J6422nOZvZdO+WZNANnRjFvdgXe9Lj4tuEirGMFsDAopetI6VaISpyC0cyPiIAJukvaFXEXoEJF3MWD6JkefU3cndh7jey7TsijWZ5zIwm3dA+LLhwL2zpUINsGresdK91aVoHTEBr5EbE8udivg9NzzJDbdQEEIClTFwpPmbRhtyx5iLtzhmBHqIxz0hPp2XedlMezxN1ZkOxeWxL3r4CWWDkWRVO6tQSgW/Dp+RGxNLGYS8et+aXILoUQAtCUqQuFqUzasFsWXxJ3N0w4377rvDzOj2jZUD0osuU5u9aBAts16G0fWOnWNMRuQ2czeXc/PCauGbeBNm0hEr+oMJVYOcJF8xVxd9t0s+277sjkzqimrNNDopqan5QvKdClVIsQoZRuTcEoC2w2kXdF2k1ZhYdeksWAPQSZh0X1DXGXyWyx97orj7uj614PHhFT93w886AC3jOqMiyo0q3nIRNI3uUh7MrbbtguDb2g1r0huDz+cA7int0ItE1AvIFc+8kutHSgmaEMlNcSBYL8z1fP7Pc4vG6JL15HQmciuXhC5yplZ0oBUqpFiFA26NaGLoVMVaJOFESFlKEQKoSQtb8rfK3h5623dRP3yS938QaiiLtooxGvIyESSiqWkLl5qhOlCE+py5CwgnUruDtDU/HIwwqiQopSCBVCyPrfFcbWMfROD4WJeyDdxy7eQBRxF20w4nVkWUIJRbI8J892oJThWdUVFFyQbgV1U1Bcjz+gYCqkQIVQIYTE/F3hLAZHb/SSl7hnxsfZYxyKuIs2Fnv0ZFpKycQxPQ/fvKgU4htVZkxEgG4FdOFffCdnpmAqpGWFUCGExP1dYS0OS/l7UsRdfh2ZkFCiRSyRKCaA9OErSiE+VGrSlCzq1+Lr/sZWkXb9+lWGpB8rEU8qvEWg6JU+shB3zQCy30a3xziUx120udijJ8NSSiKGYbl9/YJSiq/VazV5gDKPguahICoEkUKoEELi/64wF4+pvD1mJe5OknZAo4i7aAORYBFLIIJoVP3Rn1KMP/SYaxYW9GvhVX9jqjzt+vWrjEg/ViKfVLiLRFP2vjKIeyBn4lf7DEMRd9FmYp+udEsqgQi6ZS2qB5Vi/K1uk/o1+Zq/sUydnYJIj7YVSnpQEv+Mwl08pvL2qIi7vLqxIJnLi9jl4S0AVwSvKuX4W8km9WvyNX9jqTztxvSrjMgYXiKfVtiLRFPqvpDp8YtFdybVaQvkiG3HNOwzDOVxF20m9ulKl6QuD69LxqJ9SCnH36o3qV+Tr/kbS+Vx16dfZTz6cLLzKaUDO9GVqm9F3KVShyBhXF7ALg8vCEQfd6MU5F/lWtCthVf9i6ci7vl1q4xGDttXepBDDw5IEVO1To+7vYahPO4iFW6vrgpK6vLwBeUr6geUcvytfgv6tfCqvzFV5D1Tv8pY5LJ5pQ+59GGTNElqTiLu2n91OqMMxlTEXZSiXV7ALg8vCkX/9qMU5F/d8u5tfnoWXjU/qDffLF6oinfm8lqq0om8uhEsmSLuggGVojuXF7DLw0uhAumFUEqSXkWmBbSoW4uvmxbb6ItJN7JSXnVYfoeHM4qS4OeLa7aCwbOxO6UXG8GVq+s0Vcc87pP/VXnc5dKXPmlcXsAuD68Po2J/SinJ3xZgUb8WX7cF21wkXe9gNs/J5u71ztKm5/w9O5tAc7BbpR8HwXZ3qCyqVsTdXZUIGN3lBezy8AIALJIulKL8q2gBuhXQhSV8rZJ0PYPbMEcbutQzExuf8d+MbATLpa6VjlwC3vlhc6g68MWiOSlbpvK4O68b8yO6uIBdHNo8XsX8plKYf7UvQLcCujCMrxNkPZdQAucrsCvDEIp7wR+zEIeHrD0pPcmqGaFyFVCzDuJuv6Goy6lmVG6/XnJK5eLQZpBS7yiF+dcGBOlWUDe6cHaTsGcTUNDcBXWjC0KxD3lXcrE4yN6b0pPsGhIinw41e5642/EboAM3Ifox34lBCQ0+bl4u9aY4BJTSxGHp154E2ojArnKibcdmLVK1gjAQ1I3ImeXpy1vSOgSKhMMoPUmoFLEiGVCxZ4m73b8BBjAUq7yCvRmQzMCjBYdVDziMgFKew4B7aDgbbMOGLlMAtXvDFq09i3hYfF30bHL05w0pHQJD4mGUniRWjnXRTKi3AHE30aOJaRgNlXHyN8AZBPSAZlASg4/rkUA94xQCSnlOIe29cWyyDZu6JSc3a7uUaQEbC6/aNZukfuWWzgEAPDCE0pEHlGReRJPq9Rxxd+N3wCS25pWZ8aZBCQw+LlBQ1ZVlBJTyLEPouw4csAk7hnBjs3ZK9wbwMvCoU9JbK9bloJTFO5ScVlO8+rBh5hZU7Cni7ubvgDGMjT0t1CRcHFroPIqyM6W8olR71kk7bAuih3Nzs3bTiHLgKBpe61OUTyLrc3K7B4Wp2xrwzPgWTSUPcbfYswEE9YTKuP07oA8NfU8ZgMbYoy4Pb0xY9XQqAkp5yiKAgEt2IHpYtzdsGYwpCVPR8FqbnlzSWJuLLG8rTGXRhPRyCDAVTxB3WX4DcuMtQBNWrU0CEaxOoXjfV8orXt27SNaTQRdpgrJs2LIYVQxbkRBbm5o8klibhyxvKzxl0YT0cggylRzEXVDvOlEs5HGX6XcgFRlnccoLp0Si6FS7eowRUIorXkOQSPeiRJFps5bNsAKyrHZRypYNYDfkUVi6gbpnxxRkLlmIu6CeDSCbj7jL9jugoeM8Roq0GzAoTzwqmQ15AjM/CSmZ/kWJI9uGLZnJZK9M7qSQohTtpMwyj6XwlFk7Uskm0FQUcTeo2YBspF3C7wiDkBbp4wJXcZEi6N1pS6h7USIp4p7fxyIKZ9PG77oApiWX80WFp5x6kVAqgaaiiLtB/SribhAw9XgOBASuYoWxhxCQVO+ixFLEXRF3D61Ga6KKWjTWpFBvewQBgeaiiLsBnUtJ2pXH3YAGZXpU4CqWaVpKlgIISKp3UWIp4p5T/+6HyagfC7Hbk6hFI1Yq1ZukCAg0F0XcdepYWtKu9mKdGpTtMYGrWLapKXm8d8oiyhwVcc+qezlIu/qxELs1iVo0YqVSvUmKgEBzUcRdh46lJu1qL9ahQRkfEbiKZZyekikNAcn1LUo8RdwzLF8e0q5+LMRuS6IWjVipVG+SIiDQXBRx16FjRdx1gKQeMYiAwFVscGT1uNMIeEDXokRUxD3FuBhWUdgKMVuphBEyI/c6UVi6h70HRxZoLoq459G/9IQ9LrtAg/DgcvCoyEppHlWcQbE9omdRYirinrAPuTzt6sfC4MLV8bioRaNjKPWI9xEQaC6KuOcwB8+Qduk8Ot5fX87MQOAqdkZgNYphBDykY1GiKuLOVqJIu+HF4sEXRC0aD05diWwcAYHmooh7Fvg9RdoVcTe+gKR4Q+AqlmI+SohJBDyoW1EiFzlxl5OwK2+7PbuTqEVjj3SqV8kQEGguirgn6dZzhF3tx5KtTCPiCFzFRoZVz9qMgEf1KkrsIiXuchN29UNhz6IXtWjskc63vQJ2L+4zAs1FEXe+OyQQUTdWi8fFdwMy98dUSnNfB6Il8LBORYnuxR9Ui2bgDdKujmYtqjnr2bz4PlWPORHItkd5ab8RtceCs36xaE7K1AMu7ELXfrILLR1oZn0FymuJAkH+56tn9tv+YeV50q72Y4/udAJXsUcR8J/YHtapKNG99ENq0QBd+Km0KrHF99XrqQiIWjQK14II5IPaK3uOQHMpWuLuC8KuTkALrnd5HxC4iuWdZBFJ5nF9ihLfKz+iFi3Te6RdeXgsqlx53MUDWLhHvfuSF/YdvXMpjEpxetx9RdrVfqzDzGV8ROAqlnF6RSeTx/UpSnwv/IBatE1vknb1Q2FR7Yq4iwcwf49G9yTZ9x6j88mDTlF63BVxd3oFqvEyERC4ihW8LiPgA12KmoLsP54WLYVhEoWVRVmMv+5ZwY1P1fY3FJZSQizz/iPQZIqOuPuOtHv6h8T2pS/xAAJXscSzLA7RfKBLUVOQ+YdTgDF619uufigEqD+pC1ELRqxUvunNCryy7kFW5pSm2KIi7r4k7Wo/9uheJXAVexQBf4jtEz2KmoasP5oCjM3bpF39UAgwAUXcxYKYvTcRe5GM+5CIecUQU8TdCUO0ewyBBmG3qKr/OAJKaf6wBZ/oUdQ0ZPzBFGRoirgLAtIX3YhaML4AQ+wkREAr4z4kYl6xSL2iIe6+9bYrR4rYTcOR3gStYEdkVYPkRsAnehQ5DRl/MAWYsPdJu/qhEGAGyuMuFsTM3vy8FwmcWypxD7hDb/PlcYdmRfwWuDMzu63cyxelHMBGyiEErl4p51dMQvlElyKnIWKzlsyEFGmXTCFSiCNy0UgxITmEEAmrTHuRyHmlFGCK7U6C+9dlDHYTd0XadalBPWQ7Am6sLtsnVcQD+ECfdkxBph9Mi9bpD9KuvO0WzSDtdTsWjVgJPdubSGhl2YdEzimm2P8Pk8hmqGTiYwkAAAAASUVORK5CYII=">
            <a:extLst>
              <a:ext uri="{FF2B5EF4-FFF2-40B4-BE49-F238E27FC236}">
                <a16:creationId xmlns:a16="http://schemas.microsoft.com/office/drawing/2014/main" id="{198447E1-F01B-4FF6-BF12-76FFC9190A5B}"/>
              </a:ext>
            </a:extLst>
          </p:cNvPr>
          <p:cNvSpPr txBox="1">
            <a:spLocks noGrp="1"/>
          </p:cNvSpPr>
          <p:nvPr>
            <p:ph type="title"/>
          </p:nvPr>
        </p:nvSpPr>
        <p:spPr>
          <a:xfrm>
            <a:off x="-2172980" y="390915"/>
            <a:ext cx="8229600" cy="857250"/>
          </a:xfrm>
        </p:spPr>
        <p:txBody>
          <a:bodyPr anchor="t"/>
          <a:lstStyle/>
          <a:p>
            <a:pPr lvl="0"/>
            <a:r>
              <a:rPr lang="tr-TR" sz="2800" u="sng">
                <a:solidFill>
                  <a:srgbClr val="002060"/>
                </a:solidFill>
              </a:rPr>
              <a:t>Kısmi Doğrulma:</a:t>
            </a:r>
          </a:p>
        </p:txBody>
      </p:sp>
      <p:pic>
        <p:nvPicPr>
          <p:cNvPr id="3" name="İçerik Yer Tutucusu 3">
            <a:extLst>
              <a:ext uri="{FF2B5EF4-FFF2-40B4-BE49-F238E27FC236}">
                <a16:creationId xmlns:a16="http://schemas.microsoft.com/office/drawing/2014/main" id="{2D274EDD-3EA0-440F-9D76-AE71B58121C4}"/>
              </a:ext>
            </a:extLst>
          </p:cNvPr>
          <p:cNvPicPr>
            <a:picLocks noGrp="1" noChangeAspect="1"/>
          </p:cNvPicPr>
          <p:nvPr>
            <p:ph idx="1"/>
          </p:nvPr>
        </p:nvPicPr>
        <p:blipFill>
          <a:blip r:embed="rId2" cstate="print"/>
          <a:stretch>
            <a:fillRect/>
          </a:stretch>
        </p:blipFill>
        <p:spPr>
          <a:xfrm>
            <a:off x="0" y="1020726"/>
            <a:ext cx="4708583" cy="2650260"/>
          </a:xfrm>
        </p:spPr>
      </p:pic>
      <p:sp>
        <p:nvSpPr>
          <p:cNvPr id="4" name="Metin kutusu 4">
            <a:extLst>
              <a:ext uri="{FF2B5EF4-FFF2-40B4-BE49-F238E27FC236}">
                <a16:creationId xmlns:a16="http://schemas.microsoft.com/office/drawing/2014/main" id="{D4A0C972-C00A-4190-B6BC-BA3FBB2F63FD}"/>
              </a:ext>
            </a:extLst>
          </p:cNvPr>
          <p:cNvSpPr txBox="1"/>
          <p:nvPr/>
        </p:nvSpPr>
        <p:spPr>
          <a:xfrm>
            <a:off x="4838885" y="1182246"/>
            <a:ext cx="4449424" cy="20313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Yatar pozisyonda ellerinizi başınızın arkasına kenetleyin, ayak ayak üstüne atın ve vücudunuzun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 belden aşağısını sağ tarafa döndürün. Bu pozisyonda 5’e kadar sayın,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800" b="0" i="0" u="none" strike="noStrike" kern="1200" cap="none" spc="0" baseline="0">
                <a:solidFill>
                  <a:srgbClr val="000000"/>
                </a:solidFill>
                <a:uFillTx/>
                <a:latin typeface="Calibri"/>
                <a:ea typeface=""/>
                <a:cs typeface=""/>
              </a:rPr>
              <a:t>daha sonra gevşeyin ve hareketi sol tarafa doğru tekrarlayın.</a:t>
            </a:r>
          </a:p>
        </p:txBody>
      </p:sp>
    </p:spTree>
  </p:cSld>
  <p:clrMapOvr>
    <a:masterClrMapping/>
  </p:clrMapOvr>
  <p:transition>
    <p:wipe dir="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05979"/>
            <a:ext cx="8229600" cy="709587"/>
          </a:xfrm>
        </p:spPr>
        <p:txBody>
          <a:bodyPr>
            <a:normAutofit/>
          </a:bodyPr>
          <a:lstStyle/>
          <a:p>
            <a:r>
              <a:rPr lang="tr-TR" sz="4000" dirty="0" smtClean="0">
                <a:solidFill>
                  <a:srgbClr val="AC2900"/>
                </a:solidFill>
              </a:rPr>
              <a:t>KAYNAKÇA</a:t>
            </a:r>
            <a:endParaRPr lang="tr-TR" sz="4000" dirty="0">
              <a:solidFill>
                <a:srgbClr val="AC2900"/>
              </a:solidFill>
            </a:endParaRPr>
          </a:p>
        </p:txBody>
      </p:sp>
      <p:sp>
        <p:nvSpPr>
          <p:cNvPr id="3" name="2 İçerik Yer Tutucusu"/>
          <p:cNvSpPr>
            <a:spLocks noGrp="1"/>
          </p:cNvSpPr>
          <p:nvPr>
            <p:ph idx="1"/>
          </p:nvPr>
        </p:nvSpPr>
        <p:spPr>
          <a:xfrm>
            <a:off x="323528" y="771550"/>
            <a:ext cx="8568952" cy="4104456"/>
          </a:xfrm>
        </p:spPr>
        <p:txBody>
          <a:bodyPr>
            <a:normAutofit fontScale="77500" lnSpcReduction="20000"/>
          </a:bodyPr>
          <a:lstStyle/>
          <a:p>
            <a:pPr marL="0" indent="0">
              <a:buNone/>
            </a:pPr>
            <a:endParaRPr lang="tr-TR" sz="2600" dirty="0" smtClean="0">
              <a:solidFill>
                <a:schemeClr val="accent5"/>
              </a:solidFill>
            </a:endParaRPr>
          </a:p>
          <a:p>
            <a:r>
              <a:rPr lang="tr-TR" sz="1400" dirty="0" smtClean="0">
                <a:hlinkClick r:id="rId2"/>
              </a:rPr>
              <a:t>https://fizyorom.com/kalca-egzersizleri-resimli-anlatim/</a:t>
            </a:r>
            <a:endParaRPr lang="tr-TR" sz="1400" dirty="0" smtClean="0"/>
          </a:p>
          <a:p>
            <a:r>
              <a:rPr lang="tr-TR" sz="1400" dirty="0" smtClean="0">
                <a:hlinkClick r:id="rId3"/>
              </a:rPr>
              <a:t>https://www.ortoklinik.com/hastalar-icin/egzersizler/kalca-egzersizleri</a:t>
            </a:r>
            <a:endParaRPr lang="tr-TR" sz="1400" dirty="0" smtClean="0"/>
          </a:p>
          <a:p>
            <a:r>
              <a:rPr lang="tr-TR" sz="1400" dirty="0" smtClean="0">
                <a:hlinkClick r:id="rId4"/>
              </a:rPr>
              <a:t>http://fizyoo.com/tag/germe-egzersizleri-ftr/</a:t>
            </a:r>
            <a:endParaRPr lang="tr-TR" sz="1400" dirty="0" smtClean="0"/>
          </a:p>
          <a:p>
            <a:r>
              <a:rPr lang="tr-TR" sz="1400" dirty="0" smtClean="0">
                <a:hlinkClick r:id="rId5"/>
              </a:rPr>
              <a:t>https://fizik-tedavi.org/kalca-egzersizleri/</a:t>
            </a:r>
            <a:endParaRPr lang="tr-TR" sz="1400" dirty="0" smtClean="0"/>
          </a:p>
          <a:p>
            <a:r>
              <a:rPr lang="tr-TR" sz="1400" dirty="0" smtClean="0">
                <a:hlinkClick r:id="rId6"/>
              </a:rPr>
              <a:t>https://www.kuantumtedavi.com/kalca/</a:t>
            </a:r>
            <a:endParaRPr lang="tr-TR" sz="1400" dirty="0" smtClean="0"/>
          </a:p>
          <a:p>
            <a:r>
              <a:rPr lang="tr-TR" sz="1400" dirty="0" smtClean="0">
                <a:hlinkClick r:id="rId7"/>
              </a:rPr>
              <a:t>https://www.doktorfizik.com/fizik-tedavi/eklem-hareket-acikligi-egzersizi-nedir/</a:t>
            </a:r>
            <a:endParaRPr lang="tr-TR" sz="1400" dirty="0" smtClean="0"/>
          </a:p>
          <a:p>
            <a:r>
              <a:rPr lang="tr-TR" sz="1400" dirty="0" smtClean="0">
                <a:hlinkClick r:id="rId8"/>
              </a:rPr>
              <a:t>https://slideplayer.biz.tr/slide/5789075/</a:t>
            </a:r>
            <a:endParaRPr lang="tr-TR" sz="1400" dirty="0" smtClean="0"/>
          </a:p>
          <a:p>
            <a:r>
              <a:rPr lang="tr-TR" sz="1400" dirty="0" smtClean="0">
                <a:hlinkClick r:id="rId9"/>
              </a:rPr>
              <a:t>https://shreddedbrothers.com/blog-detay/bel-agrilarini-giderebilmek-icin-etkili-yontemler</a:t>
            </a:r>
            <a:endParaRPr lang="tr-TR" sz="1400" dirty="0" smtClean="0"/>
          </a:p>
          <a:p>
            <a:r>
              <a:rPr lang="tr-TR" sz="1400" dirty="0" smtClean="0">
                <a:hlinkClick r:id="rId3"/>
              </a:rPr>
              <a:t>https://www.ortoklinik.com/hastalar-icin/egzersizler/kalca-egzersizleri</a:t>
            </a:r>
            <a:endParaRPr lang="tr-TR" sz="1400" dirty="0" smtClean="0"/>
          </a:p>
          <a:p>
            <a:r>
              <a:rPr lang="tr-TR" sz="1400" dirty="0" smtClean="0">
                <a:hlinkClick r:id="rId10"/>
              </a:rPr>
              <a:t>http</a:t>
            </a:r>
            <a:r>
              <a:rPr lang="tr-TR" sz="1400" dirty="0">
                <a:hlinkClick r:id="rId10"/>
              </a:rPr>
              <a:t>://fizyoo.com/govde-stabilizasyonu-core-yapisi/</a:t>
            </a:r>
            <a:endParaRPr lang="tr-TR" sz="1400" dirty="0"/>
          </a:p>
          <a:p>
            <a:r>
              <a:rPr lang="tr-TR" sz="1400" dirty="0">
                <a:hlinkClick r:id="rId11"/>
              </a:rPr>
              <a:t>https://www.sportsandmerits.com/makale/286-core-bolgesini-calistirabilecegin-egzersizler</a:t>
            </a:r>
            <a:endParaRPr lang="tr-TR" sz="1400" dirty="0"/>
          </a:p>
          <a:p>
            <a:r>
              <a:rPr lang="tr-TR" sz="1400" dirty="0">
                <a:hlinkClick r:id="rId12"/>
              </a:rPr>
              <a:t>http://www.tedavihareketleri.com/core-egzersizleri</a:t>
            </a:r>
            <a:endParaRPr lang="tr-TR" sz="1400" dirty="0"/>
          </a:p>
          <a:p>
            <a:r>
              <a:rPr lang="tr-TR" sz="1400" dirty="0">
                <a:hlinkClick r:id="rId13"/>
              </a:rPr>
              <a:t>https://www.ftronline.com/eha-olcumu/</a:t>
            </a:r>
            <a:endParaRPr lang="tr-TR" sz="1400" dirty="0"/>
          </a:p>
          <a:p>
            <a:r>
              <a:rPr lang="tr-TR" sz="1400" dirty="0">
                <a:hlinkClick r:id="rId14"/>
              </a:rPr>
              <a:t>https://prezi.com/uwfo3bpfk9rk/stabilizasyon-egzersizleri/</a:t>
            </a:r>
            <a:endParaRPr lang="tr-TR" sz="1400" dirty="0"/>
          </a:p>
          <a:p>
            <a:r>
              <a:rPr lang="tr-TR" sz="1400" dirty="0">
                <a:hlinkClick r:id="rId15"/>
              </a:rPr>
              <a:t>https://yasamboyufit.com/ana-sayfa/core-bolgesi-guclendirme/.</a:t>
            </a:r>
            <a:r>
              <a:rPr lang="tr-TR" sz="1400" dirty="0" smtClean="0">
                <a:hlinkClick r:id="rId15"/>
              </a:rPr>
              <a:t>html</a:t>
            </a:r>
            <a:endParaRPr lang="tr-TR" sz="1400" dirty="0" smtClean="0"/>
          </a:p>
          <a:p>
            <a:r>
              <a:rPr lang="tr-TR" sz="1400" dirty="0">
                <a:hlinkClick r:id="rId16"/>
              </a:rPr>
              <a:t>http://fizyoo.com/normal-eklem-hareket-acikligi-olcumu/</a:t>
            </a:r>
            <a:endParaRPr lang="tr-TR" sz="1400" dirty="0"/>
          </a:p>
          <a:p>
            <a:r>
              <a:rPr lang="tr-TR" sz="1400" dirty="0">
                <a:hlinkClick r:id="rId17"/>
              </a:rPr>
              <a:t>http://tuncaycentel.com/mov_knee_ankle_foot1.htm</a:t>
            </a:r>
            <a:endParaRPr lang="tr-TR" sz="1400" dirty="0"/>
          </a:p>
          <a:p>
            <a:r>
              <a:rPr lang="tr-TR" sz="1400" dirty="0"/>
              <a:t>M.E.B </a:t>
            </a:r>
            <a:r>
              <a:rPr lang="tr-TR" sz="1400" dirty="0" err="1"/>
              <a:t>Megep</a:t>
            </a:r>
            <a:r>
              <a:rPr lang="tr-TR" sz="1400" dirty="0"/>
              <a:t>. (2013). Ayakkabı ve </a:t>
            </a:r>
            <a:r>
              <a:rPr lang="tr-TR" sz="1400" dirty="0" err="1"/>
              <a:t>Saraciye</a:t>
            </a:r>
            <a:r>
              <a:rPr lang="tr-TR" sz="1400" dirty="0"/>
              <a:t> Teknolojisi. Ayakkabıda Ölçü Alma Modülü. Ankara</a:t>
            </a:r>
          </a:p>
          <a:p>
            <a:r>
              <a:rPr lang="tr-TR" sz="1400" dirty="0"/>
              <a:t>Ergen E (2009). Kas Yaralanmaları. </a:t>
            </a:r>
            <a:r>
              <a:rPr lang="tr-TR" sz="1400" dirty="0" err="1"/>
              <a:t>In</a:t>
            </a:r>
            <a:r>
              <a:rPr lang="tr-TR" sz="1400" dirty="0"/>
              <a:t>: Gür H. (Ed.) FIMS Takım Doktoru El Kitabı 2. Baskı, Türkçe </a:t>
            </a:r>
            <a:r>
              <a:rPr lang="tr-TR" sz="1400" dirty="0" err="1"/>
              <a:t>Basımı,Türkiye</a:t>
            </a:r>
            <a:r>
              <a:rPr lang="tr-TR" sz="1400" dirty="0"/>
              <a:t> Spor Hekimleri Derneği &amp; ER-AY Basım </a:t>
            </a:r>
            <a:r>
              <a:rPr lang="tr-TR" sz="1400" dirty="0" err="1"/>
              <a:t>Hzm</a:t>
            </a:r>
            <a:r>
              <a:rPr lang="tr-TR" sz="1400" dirty="0"/>
              <a:t>. İstanbul, s. 424-35. </a:t>
            </a:r>
            <a:endParaRPr lang="tr-TR" sz="1400" dirty="0" smtClean="0"/>
          </a:p>
          <a:p>
            <a:r>
              <a:rPr lang="tr-TR" sz="1400" dirty="0"/>
              <a:t>Egzersiz Tedavisinde Temel Prensipler ve Yöntemler – </a:t>
            </a:r>
            <a:r>
              <a:rPr lang="tr-TR" sz="1400" dirty="0" err="1"/>
              <a:t>A.Saadet</a:t>
            </a:r>
            <a:r>
              <a:rPr lang="tr-TR" sz="1400" dirty="0"/>
              <a:t> Otman</a:t>
            </a:r>
          </a:p>
          <a:p>
            <a:pPr marL="0" indent="0">
              <a:buNone/>
            </a:pPr>
            <a:endParaRPr lang="tr-TR" sz="1400" dirty="0"/>
          </a:p>
          <a:p>
            <a:endParaRPr lang="tr-TR" sz="1400" dirty="0">
              <a:solidFill>
                <a:srgbClr val="008080"/>
              </a:solidFill>
            </a:endParaRPr>
          </a:p>
          <a:p>
            <a:endParaRPr lang="tr-TR" sz="1400" dirty="0">
              <a:solidFill>
                <a:schemeClr val="accent5"/>
              </a:solidFill>
            </a:endParaRPr>
          </a:p>
          <a:p>
            <a:endParaRPr lang="tr-TR" sz="1400" dirty="0"/>
          </a:p>
          <a:p>
            <a:endParaRPr lang="tr-TR" sz="1400" dirty="0" smtClean="0"/>
          </a:p>
          <a:p>
            <a:endParaRPr lang="tr-TR" sz="2400" dirty="0" smtClean="0"/>
          </a:p>
          <a:p>
            <a:endParaRPr lang="tr-TR" sz="2400" dirty="0"/>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marL="742950" indent="-742950">
              <a:buFont typeface="+mj-lt"/>
              <a:buAutoNum type="alphaUcPeriod" startAt="2"/>
            </a:pPr>
            <a:r>
              <a:rPr lang="tr-TR" dirty="0" smtClean="0">
                <a:solidFill>
                  <a:srgbClr val="008080"/>
                </a:solidFill>
              </a:rPr>
              <a:t>EKSTANSİYON(20-30</a:t>
            </a:r>
            <a:r>
              <a:rPr lang="tr-TR" dirty="0" smtClean="0">
                <a:solidFill>
                  <a:srgbClr val="008080"/>
                </a:solidFill>
                <a:latin typeface="Courier New"/>
                <a:cs typeface="Courier New"/>
              </a:rPr>
              <a:t>ͦ)</a:t>
            </a:r>
            <a:endParaRPr lang="tr-TR" dirty="0">
              <a:solidFill>
                <a:srgbClr val="008080"/>
              </a:solidFill>
            </a:endParaRPr>
          </a:p>
        </p:txBody>
      </p:sp>
      <p:pic>
        <p:nvPicPr>
          <p:cNvPr id="4" name="3 İçerik Yer Tutucusu" descr="EHA ekstansiyon.jpg"/>
          <p:cNvPicPr>
            <a:picLocks noGrp="1" noChangeAspect="1"/>
          </p:cNvPicPr>
          <p:nvPr>
            <p:ph idx="1"/>
          </p:nvPr>
        </p:nvPicPr>
        <p:blipFill>
          <a:blip r:embed="rId2" cstate="print"/>
          <a:stretch>
            <a:fillRect/>
          </a:stretch>
        </p:blipFill>
        <p:spPr>
          <a:xfrm>
            <a:off x="1331640" y="1131590"/>
            <a:ext cx="6264696" cy="1728192"/>
          </a:xfrm>
        </p:spPr>
      </p:pic>
      <p:pic>
        <p:nvPicPr>
          <p:cNvPr id="7170" name="Picture 2" descr="C:\Users\pc\Documents\SEMANUR\klinik uygulama\ext.PNG"/>
          <p:cNvPicPr>
            <a:picLocks noChangeAspect="1" noChangeArrowheads="1"/>
          </p:cNvPicPr>
          <p:nvPr/>
        </p:nvPicPr>
        <p:blipFill>
          <a:blip r:embed="rId3" cstate="print"/>
          <a:srcRect/>
          <a:stretch>
            <a:fillRect/>
          </a:stretch>
        </p:blipFill>
        <p:spPr bwMode="auto">
          <a:xfrm>
            <a:off x="1403648" y="3003798"/>
            <a:ext cx="6264696" cy="1795421"/>
          </a:xfrm>
          <a:prstGeom prst="rect">
            <a:avLst/>
          </a:prstGeom>
          <a:noFill/>
        </p:spPr>
      </p:pic>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2571750"/>
            <a:ext cx="7931224" cy="2304256"/>
          </a:xfrm>
        </p:spPr>
        <p:txBody>
          <a:bodyPr>
            <a:normAutofit/>
          </a:bodyPr>
          <a:lstStyle/>
          <a:p>
            <a:r>
              <a:rPr lang="tr-TR" sz="2400" dirty="0" smtClean="0"/>
              <a:t>Hastadan yüzüstü yatarken, bacağını dizini kırmadan düz bir şekilde yukarıya doğru kaldırmasını isteriz.</a:t>
            </a:r>
          </a:p>
          <a:p>
            <a:r>
              <a:rPr lang="tr-TR" sz="2400" dirty="0" smtClean="0"/>
              <a:t>Uygulama yapılmayan bacağın düz hareketsiz kalmasını söyleriz.</a:t>
            </a:r>
            <a:endParaRPr lang="tr-TR" sz="2400" dirty="0"/>
          </a:p>
        </p:txBody>
      </p:sp>
      <p:pic>
        <p:nvPicPr>
          <p:cNvPr id="2050" name="Picture 2" descr="C:\Users\pc\Documents\SEMANUR\klinik uygulama\tüm egz.jpg"/>
          <p:cNvPicPr>
            <a:picLocks noChangeAspect="1" noChangeArrowheads="1"/>
          </p:cNvPicPr>
          <p:nvPr/>
        </p:nvPicPr>
        <p:blipFill>
          <a:blip r:embed="rId2" cstate="print"/>
          <a:srcRect l="8614" t="70827" r="46879" b="8116"/>
          <a:stretch>
            <a:fillRect/>
          </a:stretch>
        </p:blipFill>
        <p:spPr bwMode="auto">
          <a:xfrm>
            <a:off x="971600" y="339502"/>
            <a:ext cx="6944772" cy="2232248"/>
          </a:xfrm>
          <a:prstGeom prst="rect">
            <a:avLst/>
          </a:prstGeom>
          <a:noFill/>
        </p:spPr>
      </p:pic>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marL="742950" indent="-742950">
              <a:buFont typeface="+mj-lt"/>
              <a:buAutoNum type="alphaUcPeriod" startAt="3"/>
            </a:pPr>
            <a:r>
              <a:rPr lang="tr-TR" dirty="0" smtClean="0">
                <a:solidFill>
                  <a:srgbClr val="008080"/>
                </a:solidFill>
              </a:rPr>
              <a:t>ABDUKSİYON(45</a:t>
            </a:r>
            <a:r>
              <a:rPr lang="tr-TR" dirty="0" smtClean="0">
                <a:solidFill>
                  <a:srgbClr val="008080"/>
                </a:solidFill>
                <a:latin typeface="Courier New"/>
                <a:cs typeface="Courier New"/>
              </a:rPr>
              <a:t>ͦ)</a:t>
            </a:r>
            <a:endParaRPr lang="tr-TR" dirty="0">
              <a:solidFill>
                <a:srgbClr val="008080"/>
              </a:solidFill>
            </a:endParaRPr>
          </a:p>
        </p:txBody>
      </p:sp>
      <p:pic>
        <p:nvPicPr>
          <p:cNvPr id="4" name="3 İçerik Yer Tutucusu" descr="eha abd add.jpg"/>
          <p:cNvPicPr>
            <a:picLocks noGrp="1" noChangeAspect="1"/>
          </p:cNvPicPr>
          <p:nvPr>
            <p:ph idx="1"/>
          </p:nvPr>
        </p:nvPicPr>
        <p:blipFill>
          <a:blip r:embed="rId2" cstate="print"/>
          <a:srcRect r="48611"/>
          <a:stretch>
            <a:fillRect/>
          </a:stretch>
        </p:blipFill>
        <p:spPr>
          <a:xfrm>
            <a:off x="2267744" y="987574"/>
            <a:ext cx="4392488" cy="3939902"/>
          </a:xfrm>
        </p:spPr>
      </p:pic>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39502"/>
            <a:ext cx="4978896" cy="4255121"/>
          </a:xfrm>
        </p:spPr>
        <p:txBody>
          <a:bodyPr anchor="ctr">
            <a:normAutofit/>
          </a:bodyPr>
          <a:lstStyle/>
          <a:p>
            <a:r>
              <a:rPr lang="tr-TR" sz="3600" dirty="0" smtClean="0"/>
              <a:t>Hastadan sırtüstü pozisyonda, bacağını kırmadan yana doğru açmasını isteriz.</a:t>
            </a:r>
          </a:p>
          <a:p>
            <a:r>
              <a:rPr lang="tr-TR" sz="3600" dirty="0" smtClean="0"/>
              <a:t>Diğer bacak </a:t>
            </a:r>
            <a:r>
              <a:rPr lang="tr-TR" sz="3600" dirty="0" err="1" smtClean="0"/>
              <a:t>nötral</a:t>
            </a:r>
            <a:r>
              <a:rPr lang="tr-TR" sz="3600" dirty="0" smtClean="0"/>
              <a:t> pozisyonda kalır.</a:t>
            </a:r>
            <a:endParaRPr lang="tr-TR" sz="3600" dirty="0"/>
          </a:p>
        </p:txBody>
      </p:sp>
      <p:pic>
        <p:nvPicPr>
          <p:cNvPr id="3075" name="Picture 3"/>
          <p:cNvPicPr>
            <a:picLocks noChangeAspect="1" noChangeArrowheads="1"/>
          </p:cNvPicPr>
          <p:nvPr/>
        </p:nvPicPr>
        <p:blipFill>
          <a:blip r:embed="rId2" cstate="print"/>
          <a:srcRect l="12730" t="17010" r="27378" b="18154"/>
          <a:stretch>
            <a:fillRect/>
          </a:stretch>
        </p:blipFill>
        <p:spPr bwMode="auto">
          <a:xfrm rot="5400000">
            <a:off x="5015297" y="932084"/>
            <a:ext cx="4292712" cy="3019067"/>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marL="742950" indent="-742950">
              <a:buFont typeface="+mj-lt"/>
              <a:buAutoNum type="arabicPeriod"/>
            </a:pPr>
            <a:r>
              <a:rPr lang="tr-TR" i="1" dirty="0" smtClean="0">
                <a:solidFill>
                  <a:srgbClr val="002060"/>
                </a:solidFill>
              </a:rPr>
              <a:t> EKLEM HAREKET AÇIKLIĞI EGZERSİZLERİ</a:t>
            </a:r>
            <a:endParaRPr lang="tr-TR" i="1" dirty="0">
              <a:solidFill>
                <a:srgbClr val="002060"/>
              </a:solidFill>
            </a:endParaRPr>
          </a:p>
        </p:txBody>
      </p:sp>
      <p:sp>
        <p:nvSpPr>
          <p:cNvPr id="3" name="2 İçerik Yer Tutucusu"/>
          <p:cNvSpPr>
            <a:spLocks noGrp="1"/>
          </p:cNvSpPr>
          <p:nvPr>
            <p:ph idx="1"/>
          </p:nvPr>
        </p:nvSpPr>
        <p:spPr>
          <a:xfrm>
            <a:off x="251520" y="1275606"/>
            <a:ext cx="8424936" cy="3600399"/>
          </a:xfrm>
        </p:spPr>
        <p:txBody>
          <a:bodyPr>
            <a:normAutofit/>
          </a:bodyPr>
          <a:lstStyle/>
          <a:p>
            <a:r>
              <a:rPr lang="tr-TR" i="1" u="sng" dirty="0" smtClean="0">
                <a:solidFill>
                  <a:schemeClr val="accent5">
                    <a:lumMod val="50000"/>
                  </a:schemeClr>
                </a:solidFill>
              </a:rPr>
              <a:t>Eklem Hareket Açıklığı (</a:t>
            </a:r>
            <a:r>
              <a:rPr lang="tr-TR" i="1" u="sng" dirty="0" err="1" smtClean="0">
                <a:solidFill>
                  <a:schemeClr val="accent5">
                    <a:lumMod val="50000"/>
                  </a:schemeClr>
                </a:solidFill>
              </a:rPr>
              <a:t>Range</a:t>
            </a:r>
            <a:r>
              <a:rPr lang="tr-TR" i="1" u="sng" dirty="0" smtClean="0">
                <a:solidFill>
                  <a:schemeClr val="accent5">
                    <a:lumMod val="50000"/>
                  </a:schemeClr>
                </a:solidFill>
              </a:rPr>
              <a:t> of </a:t>
            </a:r>
            <a:r>
              <a:rPr lang="tr-TR" i="1" u="sng" dirty="0" err="1" smtClean="0">
                <a:solidFill>
                  <a:schemeClr val="accent5">
                    <a:lumMod val="50000"/>
                  </a:schemeClr>
                </a:solidFill>
              </a:rPr>
              <a:t>Motion</a:t>
            </a:r>
            <a:r>
              <a:rPr lang="tr-TR" i="1" u="sng" dirty="0" smtClean="0">
                <a:solidFill>
                  <a:schemeClr val="accent5">
                    <a:lumMod val="50000"/>
                  </a:schemeClr>
                </a:solidFill>
              </a:rPr>
              <a:t>):</a:t>
            </a:r>
          </a:p>
          <a:p>
            <a:r>
              <a:rPr lang="tr-TR" sz="2800" dirty="0" smtClean="0"/>
              <a:t>Belli </a:t>
            </a:r>
            <a:r>
              <a:rPr lang="tr-TR" sz="2800" dirty="0"/>
              <a:t>bir eklem ya da vücut kısmının yapabildiği hareket açısının ölçümüdür. </a:t>
            </a:r>
            <a:endParaRPr lang="tr-TR" sz="2800" dirty="0" smtClean="0"/>
          </a:p>
          <a:p>
            <a:r>
              <a:rPr lang="tr-TR" sz="2800" i="1" u="sng" dirty="0" smtClean="0">
                <a:solidFill>
                  <a:schemeClr val="tx2">
                    <a:lumMod val="60000"/>
                    <a:lumOff val="40000"/>
                  </a:schemeClr>
                </a:solidFill>
              </a:rPr>
              <a:t>Eklem </a:t>
            </a:r>
            <a:r>
              <a:rPr lang="tr-TR" sz="2800" i="1" u="sng" dirty="0">
                <a:solidFill>
                  <a:schemeClr val="tx2">
                    <a:lumMod val="60000"/>
                    <a:lumOff val="40000"/>
                  </a:schemeClr>
                </a:solidFill>
              </a:rPr>
              <a:t>hareket açıklığı (EHA) egzersizi </a:t>
            </a:r>
            <a:r>
              <a:rPr lang="tr-TR" sz="2800" dirty="0"/>
              <a:t>ise hem kas iskelet sistemini etkileyen sorunlarda hem de nörolojik hastalıklarda iyileşme sürecinde yapılması önerilen temel egzersizlerdendir.</a:t>
            </a:r>
            <a:endParaRPr lang="tr-TR" sz="2800" i="1" u="sng" dirty="0" smtClean="0"/>
          </a:p>
          <a:p>
            <a:endParaRPr lang="tr-TR" dirty="0"/>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marL="742950" indent="-742950">
              <a:buFont typeface="+mj-lt"/>
              <a:buAutoNum type="alphaUcPeriod" startAt="4"/>
            </a:pPr>
            <a:r>
              <a:rPr lang="tr-TR" dirty="0" smtClean="0">
                <a:solidFill>
                  <a:srgbClr val="008080"/>
                </a:solidFill>
              </a:rPr>
              <a:t>ADDUKSİYON(30</a:t>
            </a:r>
            <a:r>
              <a:rPr lang="tr-TR" dirty="0" smtClean="0">
                <a:solidFill>
                  <a:srgbClr val="008080"/>
                </a:solidFill>
                <a:latin typeface="Courier New"/>
                <a:cs typeface="Courier New"/>
              </a:rPr>
              <a:t>ͦ)</a:t>
            </a:r>
            <a:endParaRPr lang="tr-TR" dirty="0">
              <a:solidFill>
                <a:srgbClr val="008080"/>
              </a:solidFill>
            </a:endParaRPr>
          </a:p>
        </p:txBody>
      </p:sp>
      <p:pic>
        <p:nvPicPr>
          <p:cNvPr id="4" name="3 İçerik Yer Tutucusu" descr="eha abd add.jpg"/>
          <p:cNvPicPr>
            <a:picLocks noGrp="1" noChangeAspect="1"/>
          </p:cNvPicPr>
          <p:nvPr>
            <p:ph idx="1"/>
          </p:nvPr>
        </p:nvPicPr>
        <p:blipFill>
          <a:blip r:embed="rId2" cstate="print"/>
          <a:srcRect l="50667"/>
          <a:stretch>
            <a:fillRect/>
          </a:stretch>
        </p:blipFill>
        <p:spPr>
          <a:xfrm>
            <a:off x="1187624" y="915566"/>
            <a:ext cx="3096344" cy="3913504"/>
          </a:xfrm>
        </p:spPr>
      </p:pic>
      <p:pic>
        <p:nvPicPr>
          <p:cNvPr id="4099" name="Picture 3" descr="C:\Users\pc\Documents\SEMANUR\klinik uygulama\abd.jpg"/>
          <p:cNvPicPr>
            <a:picLocks noChangeAspect="1" noChangeArrowheads="1"/>
          </p:cNvPicPr>
          <p:nvPr/>
        </p:nvPicPr>
        <p:blipFill>
          <a:blip r:embed="rId3" cstate="print"/>
          <a:srcRect l="26945" t="19241" r="51521" b="47949"/>
          <a:stretch>
            <a:fillRect/>
          </a:stretch>
        </p:blipFill>
        <p:spPr bwMode="auto">
          <a:xfrm>
            <a:off x="4716016" y="915566"/>
            <a:ext cx="3024336" cy="3816424"/>
          </a:xfrm>
          <a:prstGeom prst="rect">
            <a:avLst/>
          </a:prstGeom>
          <a:noFill/>
        </p:spPr>
      </p:pic>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339502"/>
            <a:ext cx="4608512" cy="4536504"/>
          </a:xfrm>
        </p:spPr>
        <p:txBody>
          <a:bodyPr>
            <a:normAutofit fontScale="92500" lnSpcReduction="10000"/>
          </a:bodyPr>
          <a:lstStyle/>
          <a:p>
            <a:r>
              <a:rPr lang="tr-TR" dirty="0" smtClean="0"/>
              <a:t>Hastadan sırtüstü pozisyonda iken yana açtığı bacağını diğer bacağının yanına çekmesini isteriz.</a:t>
            </a:r>
          </a:p>
          <a:p>
            <a:r>
              <a:rPr lang="tr-TR" dirty="0" smtClean="0"/>
              <a:t>Ya da bir bacağı yana doğru </a:t>
            </a:r>
            <a:r>
              <a:rPr lang="tr-TR" dirty="0" err="1" smtClean="0"/>
              <a:t>abduksiyona</a:t>
            </a:r>
            <a:r>
              <a:rPr lang="tr-TR" dirty="0" smtClean="0"/>
              <a:t> alırken diğer bacağı </a:t>
            </a:r>
            <a:r>
              <a:rPr lang="tr-TR" dirty="0" err="1" smtClean="0"/>
              <a:t>adduksiyona</a:t>
            </a:r>
            <a:r>
              <a:rPr lang="tr-TR" dirty="0" smtClean="0"/>
              <a:t> getirmesini isteriz.(</a:t>
            </a:r>
            <a:r>
              <a:rPr lang="tr-TR" dirty="0" err="1" smtClean="0"/>
              <a:t>hiperadduksiyon</a:t>
            </a:r>
            <a:r>
              <a:rPr lang="tr-TR" dirty="0" smtClean="0"/>
              <a:t>)</a:t>
            </a:r>
            <a:endParaRPr lang="tr-TR" dirty="0"/>
          </a:p>
        </p:txBody>
      </p:sp>
      <p:pic>
        <p:nvPicPr>
          <p:cNvPr id="4" name="Picture 2" descr="C:\Users\pc\Documents\SEMANUR\klinik uygulama\add.jpg"/>
          <p:cNvPicPr>
            <a:picLocks noChangeAspect="1" noChangeArrowheads="1"/>
          </p:cNvPicPr>
          <p:nvPr/>
        </p:nvPicPr>
        <p:blipFill>
          <a:blip r:embed="rId2" cstate="print"/>
          <a:srcRect l="63492"/>
          <a:stretch>
            <a:fillRect/>
          </a:stretch>
        </p:blipFill>
        <p:spPr bwMode="auto">
          <a:xfrm>
            <a:off x="5508104" y="220663"/>
            <a:ext cx="3335859" cy="4700587"/>
          </a:xfrm>
          <a:prstGeom prst="rect">
            <a:avLst/>
          </a:prstGeom>
          <a:noFill/>
        </p:spPr>
      </p:pic>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marL="742950" indent="-742950">
              <a:buFont typeface="+mj-lt"/>
              <a:buAutoNum type="alphaUcPeriod" startAt="5"/>
            </a:pPr>
            <a:r>
              <a:rPr lang="tr-TR" dirty="0" smtClean="0">
                <a:solidFill>
                  <a:srgbClr val="008080"/>
                </a:solidFill>
              </a:rPr>
              <a:t>İÇ ROTASYON(45</a:t>
            </a:r>
            <a:r>
              <a:rPr lang="tr-TR" dirty="0" smtClean="0">
                <a:solidFill>
                  <a:srgbClr val="008080"/>
                </a:solidFill>
                <a:latin typeface="Courier New"/>
                <a:cs typeface="Courier New"/>
              </a:rPr>
              <a:t>ͦ</a:t>
            </a:r>
            <a:r>
              <a:rPr lang="tr-TR" dirty="0" smtClean="0">
                <a:solidFill>
                  <a:srgbClr val="008080"/>
                </a:solidFill>
              </a:rPr>
              <a:t>)</a:t>
            </a:r>
            <a:endParaRPr lang="tr-TR" dirty="0">
              <a:solidFill>
                <a:srgbClr val="008080"/>
              </a:solidFill>
            </a:endParaRPr>
          </a:p>
        </p:txBody>
      </p:sp>
      <p:pic>
        <p:nvPicPr>
          <p:cNvPr id="4" name="3 İçerik Yer Tutucusu" descr="içdış rot.jpg"/>
          <p:cNvPicPr>
            <a:picLocks noGrp="1" noChangeAspect="1"/>
          </p:cNvPicPr>
          <p:nvPr>
            <p:ph idx="1"/>
          </p:nvPr>
        </p:nvPicPr>
        <p:blipFill>
          <a:blip r:embed="rId2" cstate="print"/>
          <a:stretch>
            <a:fillRect/>
          </a:stretch>
        </p:blipFill>
        <p:spPr>
          <a:xfrm>
            <a:off x="2411760" y="1059582"/>
            <a:ext cx="4143523" cy="3790883"/>
          </a:xfrm>
        </p:spPr>
      </p:pic>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67494"/>
            <a:ext cx="4618856" cy="4327129"/>
          </a:xfrm>
        </p:spPr>
        <p:txBody>
          <a:bodyPr anchor="ctr">
            <a:normAutofit/>
          </a:bodyPr>
          <a:lstStyle/>
          <a:p>
            <a:r>
              <a:rPr lang="tr-TR" sz="3600" dirty="0" smtClean="0"/>
              <a:t>Hasta oturur vaziyette ayaklar dizden sarkacak şekilde </a:t>
            </a:r>
            <a:r>
              <a:rPr lang="tr-TR" sz="3600" dirty="0" err="1" smtClean="0"/>
              <a:t>pozisyonlanır</a:t>
            </a:r>
            <a:r>
              <a:rPr lang="tr-TR" sz="3600" dirty="0" smtClean="0"/>
              <a:t>.</a:t>
            </a:r>
          </a:p>
          <a:p>
            <a:r>
              <a:rPr lang="tr-TR" sz="3600" dirty="0" smtClean="0"/>
              <a:t>Ayağını yana-yukarı doğru kaldırması söylenir.</a:t>
            </a:r>
            <a:endParaRPr lang="tr-TR" sz="3600" dirty="0"/>
          </a:p>
        </p:txBody>
      </p:sp>
      <p:pic>
        <p:nvPicPr>
          <p:cNvPr id="5122" name="Picture 2" descr="C:\Users\pc\Documents\SEMANUR\klinik uygulama\Kalca-Ic-Rotasyon.jpg"/>
          <p:cNvPicPr>
            <a:picLocks noChangeAspect="1" noChangeArrowheads="1"/>
          </p:cNvPicPr>
          <p:nvPr/>
        </p:nvPicPr>
        <p:blipFill>
          <a:blip r:embed="rId2" cstate="print"/>
          <a:srcRect/>
          <a:stretch>
            <a:fillRect/>
          </a:stretch>
        </p:blipFill>
        <p:spPr bwMode="auto">
          <a:xfrm>
            <a:off x="5724128" y="195486"/>
            <a:ext cx="2664296" cy="4655738"/>
          </a:xfrm>
          <a:prstGeom prst="rect">
            <a:avLst/>
          </a:prstGeom>
          <a:noFill/>
        </p:spPr>
      </p:pic>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marL="742950" indent="-742950">
              <a:buFont typeface="+mj-lt"/>
              <a:buAutoNum type="alphaUcPeriod" startAt="6"/>
            </a:pPr>
            <a:r>
              <a:rPr lang="tr-TR" dirty="0" smtClean="0">
                <a:solidFill>
                  <a:srgbClr val="008080"/>
                </a:solidFill>
              </a:rPr>
              <a:t>DIŞ ROTASYON(45</a:t>
            </a:r>
            <a:r>
              <a:rPr lang="tr-TR" dirty="0" smtClean="0">
                <a:solidFill>
                  <a:srgbClr val="008080"/>
                </a:solidFill>
                <a:latin typeface="Courier New"/>
                <a:cs typeface="Courier New"/>
              </a:rPr>
              <a:t>ͦ</a:t>
            </a:r>
            <a:r>
              <a:rPr lang="tr-TR" dirty="0" smtClean="0">
                <a:solidFill>
                  <a:srgbClr val="008080"/>
                </a:solidFill>
              </a:rPr>
              <a:t>)</a:t>
            </a:r>
            <a:endParaRPr lang="tr-TR" dirty="0">
              <a:solidFill>
                <a:srgbClr val="008080"/>
              </a:solidFill>
            </a:endParaRPr>
          </a:p>
        </p:txBody>
      </p:sp>
      <p:pic>
        <p:nvPicPr>
          <p:cNvPr id="4" name="3 İçerik Yer Tutucusu" descr="içdış rot.jpg"/>
          <p:cNvPicPr>
            <a:picLocks noGrp="1" noChangeAspect="1"/>
          </p:cNvPicPr>
          <p:nvPr>
            <p:ph idx="1"/>
          </p:nvPr>
        </p:nvPicPr>
        <p:blipFill>
          <a:blip r:embed="rId2" cstate="print"/>
          <a:stretch>
            <a:fillRect/>
          </a:stretch>
        </p:blipFill>
        <p:spPr>
          <a:xfrm>
            <a:off x="2339752" y="1059582"/>
            <a:ext cx="4148992" cy="3795886"/>
          </a:xfrm>
        </p:spPr>
      </p:pic>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39502"/>
            <a:ext cx="4690864" cy="4392488"/>
          </a:xfrm>
        </p:spPr>
        <p:txBody>
          <a:bodyPr anchor="ctr"/>
          <a:lstStyle/>
          <a:p>
            <a:r>
              <a:rPr lang="tr-TR" dirty="0" smtClean="0"/>
              <a:t>Hasta oturur vaziyette ayaklar dizden sarkacak şekilde </a:t>
            </a:r>
            <a:r>
              <a:rPr lang="tr-TR" dirty="0" err="1" smtClean="0"/>
              <a:t>pozisyonlanır</a:t>
            </a:r>
            <a:r>
              <a:rPr lang="tr-TR" dirty="0" smtClean="0"/>
              <a:t>.</a:t>
            </a:r>
          </a:p>
          <a:p>
            <a:r>
              <a:rPr lang="tr-TR" dirty="0" smtClean="0"/>
              <a:t>Ayağını içe-yukarı doğru kaldırması söylenir.</a:t>
            </a:r>
          </a:p>
          <a:p>
            <a:endParaRPr lang="tr-TR" dirty="0"/>
          </a:p>
        </p:txBody>
      </p:sp>
      <p:pic>
        <p:nvPicPr>
          <p:cNvPr id="6146" name="Picture 2" descr="C:\Users\pc\Documents\SEMANUR\klinik uygulama\Kalca-Dis-Rotasyon.jpg"/>
          <p:cNvPicPr>
            <a:picLocks noChangeAspect="1" noChangeArrowheads="1"/>
          </p:cNvPicPr>
          <p:nvPr/>
        </p:nvPicPr>
        <p:blipFill>
          <a:blip r:embed="rId2" cstate="print"/>
          <a:srcRect/>
          <a:stretch>
            <a:fillRect/>
          </a:stretch>
        </p:blipFill>
        <p:spPr bwMode="auto">
          <a:xfrm>
            <a:off x="5580112" y="339502"/>
            <a:ext cx="2736304" cy="4392488"/>
          </a:xfrm>
          <a:prstGeom prst="rect">
            <a:avLst/>
          </a:prstGeom>
          <a:noFill/>
        </p:spPr>
      </p:pic>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marL="742950" indent="-742950">
              <a:buFont typeface="+mj-lt"/>
              <a:buAutoNum type="arabicParenR" startAt="2"/>
            </a:pPr>
            <a:r>
              <a:rPr lang="tr-TR" b="1" i="1" u="sng" dirty="0" smtClean="0">
                <a:solidFill>
                  <a:schemeClr val="accent6">
                    <a:lumMod val="75000"/>
                  </a:schemeClr>
                </a:solidFill>
              </a:rPr>
              <a:t>Kalça Germe Egzersizleri</a:t>
            </a:r>
            <a:endParaRPr lang="tr-TR" b="1" i="1" u="sng" dirty="0">
              <a:solidFill>
                <a:schemeClr val="accent6">
                  <a:lumMod val="75000"/>
                </a:schemeClr>
              </a:solidFill>
            </a:endParaRPr>
          </a:p>
        </p:txBody>
      </p:sp>
      <p:sp>
        <p:nvSpPr>
          <p:cNvPr id="3" name="2 İçerik Yer Tutucusu"/>
          <p:cNvSpPr>
            <a:spLocks noGrp="1"/>
          </p:cNvSpPr>
          <p:nvPr>
            <p:ph idx="1"/>
          </p:nvPr>
        </p:nvSpPr>
        <p:spPr>
          <a:xfrm>
            <a:off x="467544" y="987574"/>
            <a:ext cx="8229600" cy="3394472"/>
          </a:xfrm>
        </p:spPr>
        <p:txBody>
          <a:bodyPr/>
          <a:lstStyle/>
          <a:p>
            <a:r>
              <a:rPr lang="tr-TR" b="1" i="1" u="sng" dirty="0" err="1" smtClean="0">
                <a:solidFill>
                  <a:schemeClr val="accent3">
                    <a:lumMod val="75000"/>
                  </a:schemeClr>
                </a:solidFill>
              </a:rPr>
              <a:t>Fleksör</a:t>
            </a:r>
            <a:r>
              <a:rPr lang="tr-TR" b="1" i="1" u="sng" dirty="0" smtClean="0">
                <a:solidFill>
                  <a:schemeClr val="accent3">
                    <a:lumMod val="75000"/>
                  </a:schemeClr>
                </a:solidFill>
              </a:rPr>
              <a:t> Germe:</a:t>
            </a:r>
          </a:p>
          <a:p>
            <a:endParaRPr lang="tr-TR" b="1" i="1" u="sng" dirty="0">
              <a:solidFill>
                <a:schemeClr val="accent3">
                  <a:lumMod val="75000"/>
                </a:schemeClr>
              </a:solidFill>
            </a:endParaRPr>
          </a:p>
        </p:txBody>
      </p:sp>
      <p:pic>
        <p:nvPicPr>
          <p:cNvPr id="6" name="Picture 2" descr="C:\Users\pc\Documents\SEMANUR\klinik uygulama\kalça flex germe ve abd.PNG"/>
          <p:cNvPicPr>
            <a:picLocks noChangeAspect="1" noChangeArrowheads="1"/>
          </p:cNvPicPr>
          <p:nvPr/>
        </p:nvPicPr>
        <p:blipFill>
          <a:blip r:embed="rId2" cstate="print"/>
          <a:srcRect b="40494"/>
          <a:stretch>
            <a:fillRect/>
          </a:stretch>
        </p:blipFill>
        <p:spPr bwMode="auto">
          <a:xfrm>
            <a:off x="1907704" y="1563638"/>
            <a:ext cx="5328592" cy="3091204"/>
          </a:xfrm>
          <a:prstGeom prst="rect">
            <a:avLst/>
          </a:prstGeom>
          <a:noFill/>
        </p:spPr>
      </p:pic>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67494"/>
            <a:ext cx="4258816" cy="4327129"/>
          </a:xfrm>
        </p:spPr>
        <p:txBody>
          <a:bodyPr>
            <a:normAutofit lnSpcReduction="10000"/>
          </a:bodyPr>
          <a:lstStyle/>
          <a:p>
            <a:r>
              <a:rPr lang="tr-TR" dirty="0" smtClean="0"/>
              <a:t>Hasta sırtüstü yatar.Tek dizini kendine doğru çekerek bastırır.Diğer dizin yataktan kalkmamasını dikkat edilir. 5’e kadar sayıp eski haline getirilmesi söylenir.</a:t>
            </a:r>
            <a:endParaRPr lang="tr-TR" dirty="0"/>
          </a:p>
        </p:txBody>
      </p:sp>
      <p:pic>
        <p:nvPicPr>
          <p:cNvPr id="10243" name="Picture 3" descr="C:\Users\pc\Documents\SEMANUR\klinik uygulama\tüm egz2.jpg"/>
          <p:cNvPicPr>
            <a:picLocks noChangeAspect="1" noChangeArrowheads="1"/>
          </p:cNvPicPr>
          <p:nvPr/>
        </p:nvPicPr>
        <p:blipFill>
          <a:blip r:embed="rId2" cstate="print"/>
          <a:srcRect l="44207" t="57055" r="1061" b="21252"/>
          <a:stretch>
            <a:fillRect/>
          </a:stretch>
        </p:blipFill>
        <p:spPr bwMode="auto">
          <a:xfrm>
            <a:off x="4716016" y="1923678"/>
            <a:ext cx="4427984" cy="2880320"/>
          </a:xfrm>
          <a:prstGeom prst="rect">
            <a:avLst/>
          </a:prstGeom>
          <a:noFill/>
        </p:spPr>
      </p:pic>
      <p:pic>
        <p:nvPicPr>
          <p:cNvPr id="10242" name="Picture 2" descr="C:\Users\pc\Documents\SEMANUR\klinik uygulama\kalça fleksörleri germe 3.jpg"/>
          <p:cNvPicPr>
            <a:picLocks noChangeAspect="1" noChangeArrowheads="1"/>
          </p:cNvPicPr>
          <p:nvPr/>
        </p:nvPicPr>
        <p:blipFill>
          <a:blip r:embed="rId3" cstate="print"/>
          <a:srcRect l="8008" t="24915" r="13911" b="7459"/>
          <a:stretch>
            <a:fillRect/>
          </a:stretch>
        </p:blipFill>
        <p:spPr bwMode="auto">
          <a:xfrm>
            <a:off x="4932040" y="267494"/>
            <a:ext cx="3842953" cy="2376264"/>
          </a:xfrm>
          <a:prstGeom prst="rect">
            <a:avLst/>
          </a:prstGeom>
          <a:noFill/>
        </p:spPr>
      </p:pic>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pc\Documents\SEMANUR\klinik uygulama\kalça fleksörleri germe.PNG"/>
          <p:cNvPicPr>
            <a:picLocks noChangeAspect="1" noChangeArrowheads="1"/>
          </p:cNvPicPr>
          <p:nvPr/>
        </p:nvPicPr>
        <p:blipFill>
          <a:blip r:embed="rId2" cstate="print"/>
          <a:srcRect/>
          <a:stretch>
            <a:fillRect/>
          </a:stretch>
        </p:blipFill>
        <p:spPr bwMode="auto">
          <a:xfrm>
            <a:off x="611560" y="267494"/>
            <a:ext cx="3888432" cy="4392488"/>
          </a:xfrm>
          <a:prstGeom prst="rect">
            <a:avLst/>
          </a:prstGeom>
          <a:noFill/>
        </p:spPr>
      </p:pic>
      <p:pic>
        <p:nvPicPr>
          <p:cNvPr id="12292" name="Picture 4" descr="C:\Users\pc\Documents\SEMANUR\klinik uygulama\germe tüm 3.jpg"/>
          <p:cNvPicPr>
            <a:picLocks noChangeAspect="1" noChangeArrowheads="1"/>
          </p:cNvPicPr>
          <p:nvPr/>
        </p:nvPicPr>
        <p:blipFill>
          <a:blip r:embed="rId3" cstate="print"/>
          <a:srcRect l="59469" t="10790" b="69171"/>
          <a:stretch>
            <a:fillRect/>
          </a:stretch>
        </p:blipFill>
        <p:spPr bwMode="auto">
          <a:xfrm>
            <a:off x="4211960" y="771550"/>
            <a:ext cx="4179020" cy="2952328"/>
          </a:xfrm>
          <a:prstGeom prst="rect">
            <a:avLst/>
          </a:prstGeom>
          <a:noFill/>
        </p:spPr>
      </p:pic>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i="1" u="sng" dirty="0" err="1" smtClean="0">
                <a:solidFill>
                  <a:schemeClr val="accent3">
                    <a:lumMod val="75000"/>
                  </a:schemeClr>
                </a:solidFill>
              </a:rPr>
              <a:t>Hamstring</a:t>
            </a:r>
            <a:r>
              <a:rPr lang="tr-TR" b="1" i="1" u="sng" dirty="0" smtClean="0">
                <a:solidFill>
                  <a:schemeClr val="accent3">
                    <a:lumMod val="75000"/>
                  </a:schemeClr>
                </a:solidFill>
              </a:rPr>
              <a:t> Germe(</a:t>
            </a:r>
            <a:r>
              <a:rPr lang="tr-TR" b="1" i="1" u="sng" dirty="0" err="1" smtClean="0">
                <a:solidFill>
                  <a:schemeClr val="accent3">
                    <a:lumMod val="75000"/>
                  </a:schemeClr>
                </a:solidFill>
              </a:rPr>
              <a:t>flexion</a:t>
            </a:r>
            <a:r>
              <a:rPr lang="tr-TR" b="1" i="1" u="sng" dirty="0" smtClean="0">
                <a:solidFill>
                  <a:schemeClr val="accent3">
                    <a:lumMod val="75000"/>
                  </a:schemeClr>
                </a:solidFill>
              </a:rPr>
              <a:t>)</a:t>
            </a:r>
            <a:endParaRPr lang="tr-TR" b="1" i="1" u="sng" dirty="0">
              <a:solidFill>
                <a:schemeClr val="accent3">
                  <a:lumMod val="75000"/>
                </a:schemeClr>
              </a:solidFill>
            </a:endParaRPr>
          </a:p>
        </p:txBody>
      </p:sp>
      <p:sp>
        <p:nvSpPr>
          <p:cNvPr id="3" name="2 İçerik Yer Tutucusu"/>
          <p:cNvSpPr>
            <a:spLocks noGrp="1"/>
          </p:cNvSpPr>
          <p:nvPr>
            <p:ph idx="1"/>
          </p:nvPr>
        </p:nvSpPr>
        <p:spPr>
          <a:xfrm>
            <a:off x="457200" y="1059582"/>
            <a:ext cx="4186808" cy="3744416"/>
          </a:xfrm>
        </p:spPr>
        <p:txBody>
          <a:bodyPr>
            <a:normAutofit fontScale="92500" lnSpcReduction="10000"/>
          </a:bodyPr>
          <a:lstStyle/>
          <a:p>
            <a:r>
              <a:rPr lang="tr-TR" dirty="0" smtClean="0"/>
              <a:t>Hasta sırtüstü pozisyonda, diğer bacak </a:t>
            </a:r>
            <a:r>
              <a:rPr lang="tr-TR" dirty="0" err="1" smtClean="0"/>
              <a:t>fleksiyonda</a:t>
            </a:r>
            <a:r>
              <a:rPr lang="tr-TR" dirty="0" smtClean="0"/>
              <a:t> veya tam </a:t>
            </a:r>
            <a:r>
              <a:rPr lang="tr-TR" dirty="0" err="1" smtClean="0"/>
              <a:t>ekstansiyonda</a:t>
            </a:r>
            <a:r>
              <a:rPr lang="tr-TR" dirty="0" smtClean="0"/>
              <a:t> olacak şekilde bacağı dizden kırılmadan düz bir şekilde kaldırmasını söyleriz.</a:t>
            </a:r>
            <a:endParaRPr lang="tr-TR" dirty="0"/>
          </a:p>
        </p:txBody>
      </p:sp>
      <p:pic>
        <p:nvPicPr>
          <p:cNvPr id="13315" name="Picture 3" descr="C:\Users\pc\Documents\SEMANUR\klinik uygulama\hamstring germe.PNG"/>
          <p:cNvPicPr>
            <a:picLocks noChangeAspect="1" noChangeArrowheads="1"/>
          </p:cNvPicPr>
          <p:nvPr/>
        </p:nvPicPr>
        <p:blipFill>
          <a:blip r:embed="rId2" cstate="print"/>
          <a:srcRect/>
          <a:stretch>
            <a:fillRect/>
          </a:stretch>
        </p:blipFill>
        <p:spPr bwMode="auto">
          <a:xfrm>
            <a:off x="4716016" y="987574"/>
            <a:ext cx="4295775" cy="3600400"/>
          </a:xfrm>
          <a:prstGeom prst="rect">
            <a:avLst/>
          </a:prstGeom>
          <a:noFill/>
        </p:spPr>
      </p:pic>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reket germe VE eklem hareketleri - ppt indir">
            <a:extLst>
              <a:ext uri="{FF2B5EF4-FFF2-40B4-BE49-F238E27FC236}">
                <a16:creationId xmlns:a16="http://schemas.microsoft.com/office/drawing/2014/main" id="{C22B5CAC-A4DD-49C0-9A43-3A1FC6618B89}"/>
              </a:ext>
            </a:extLst>
          </p:cNvPr>
          <p:cNvPicPr>
            <a:picLocks noChangeAspect="1"/>
          </p:cNvPicPr>
          <p:nvPr/>
        </p:nvPicPr>
        <p:blipFill>
          <a:blip r:embed="rId2" cstate="print"/>
          <a:srcRect/>
          <a:stretch>
            <a:fillRect/>
          </a:stretch>
        </p:blipFill>
        <p:spPr>
          <a:xfrm>
            <a:off x="228600" y="133350"/>
            <a:ext cx="8458200" cy="4876800"/>
          </a:xfrm>
          <a:prstGeom prst="rect">
            <a:avLst/>
          </a:prstGeom>
          <a:noFill/>
          <a:ln cap="flat">
            <a:noFill/>
          </a:ln>
        </p:spPr>
      </p:pic>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c\Documents\SEMANUR\klinik uygulama\hamstring-zorlanmasi-egzersizleri.jpg"/>
          <p:cNvPicPr>
            <a:picLocks noChangeAspect="1" noChangeArrowheads="1"/>
          </p:cNvPicPr>
          <p:nvPr/>
        </p:nvPicPr>
        <p:blipFill>
          <a:blip r:embed="rId2" cstate="print"/>
          <a:srcRect t="9130" r="34921" b="57392"/>
          <a:stretch>
            <a:fillRect/>
          </a:stretch>
        </p:blipFill>
        <p:spPr bwMode="auto">
          <a:xfrm>
            <a:off x="467544" y="267494"/>
            <a:ext cx="3744416" cy="2016224"/>
          </a:xfrm>
          <a:prstGeom prst="rect">
            <a:avLst/>
          </a:prstGeom>
          <a:noFill/>
        </p:spPr>
      </p:pic>
      <p:pic>
        <p:nvPicPr>
          <p:cNvPr id="14339" name="Picture 3" descr="C:\Users\pc\Documents\SEMANUR\klinik uygulama\kalça fleksörleri germe 2.jpg"/>
          <p:cNvPicPr>
            <a:picLocks noChangeAspect="1" noChangeArrowheads="1"/>
          </p:cNvPicPr>
          <p:nvPr/>
        </p:nvPicPr>
        <p:blipFill>
          <a:blip r:embed="rId3" cstate="print"/>
          <a:srcRect/>
          <a:stretch>
            <a:fillRect/>
          </a:stretch>
        </p:blipFill>
        <p:spPr bwMode="auto">
          <a:xfrm>
            <a:off x="5292080" y="411510"/>
            <a:ext cx="3384376" cy="4536504"/>
          </a:xfrm>
          <a:prstGeom prst="rect">
            <a:avLst/>
          </a:prstGeom>
          <a:noFill/>
        </p:spPr>
      </p:pic>
      <p:pic>
        <p:nvPicPr>
          <p:cNvPr id="14340" name="Picture 4" descr="C:\Users\pc\Documents\SEMANUR\klinik uygulama\hamstring-zorlanmasi-egzersizleri.jpg"/>
          <p:cNvPicPr>
            <a:picLocks noChangeAspect="1" noChangeArrowheads="1"/>
          </p:cNvPicPr>
          <p:nvPr/>
        </p:nvPicPr>
        <p:blipFill>
          <a:blip r:embed="rId2" cstate="print"/>
          <a:srcRect t="42484" r="55556" b="30327"/>
          <a:stretch>
            <a:fillRect/>
          </a:stretch>
        </p:blipFill>
        <p:spPr bwMode="auto">
          <a:xfrm>
            <a:off x="539552" y="2283718"/>
            <a:ext cx="3672408" cy="2549083"/>
          </a:xfrm>
          <a:prstGeom prst="rect">
            <a:avLst/>
          </a:prstGeom>
          <a:noFill/>
        </p:spPr>
      </p:pic>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i="1" u="sng" dirty="0" err="1" smtClean="0">
                <a:solidFill>
                  <a:schemeClr val="accent3">
                    <a:lumMod val="75000"/>
                  </a:schemeClr>
                </a:solidFill>
              </a:rPr>
              <a:t>İliopsoas</a:t>
            </a:r>
            <a:r>
              <a:rPr lang="tr-TR" b="1" i="1" u="sng" dirty="0" smtClean="0">
                <a:solidFill>
                  <a:schemeClr val="accent3">
                    <a:lumMod val="75000"/>
                  </a:schemeClr>
                </a:solidFill>
              </a:rPr>
              <a:t> Germe(</a:t>
            </a:r>
            <a:r>
              <a:rPr lang="tr-TR" b="1" i="1" u="sng" dirty="0" err="1" smtClean="0">
                <a:solidFill>
                  <a:schemeClr val="accent3">
                    <a:lumMod val="75000"/>
                  </a:schemeClr>
                </a:solidFill>
              </a:rPr>
              <a:t>extansion</a:t>
            </a:r>
            <a:r>
              <a:rPr lang="tr-TR" b="1" i="1" u="sng" dirty="0" smtClean="0">
                <a:solidFill>
                  <a:schemeClr val="accent3">
                    <a:lumMod val="75000"/>
                  </a:schemeClr>
                </a:solidFill>
              </a:rPr>
              <a:t>)</a:t>
            </a:r>
            <a:endParaRPr lang="tr-TR" b="1" i="1" u="sng" dirty="0">
              <a:solidFill>
                <a:schemeClr val="accent3">
                  <a:lumMod val="75000"/>
                </a:schemeClr>
              </a:solidFill>
            </a:endParaRPr>
          </a:p>
        </p:txBody>
      </p:sp>
      <p:sp>
        <p:nvSpPr>
          <p:cNvPr id="3" name="2 İçerik Yer Tutucusu"/>
          <p:cNvSpPr>
            <a:spLocks noGrp="1"/>
          </p:cNvSpPr>
          <p:nvPr>
            <p:ph idx="1"/>
          </p:nvPr>
        </p:nvSpPr>
        <p:spPr>
          <a:xfrm>
            <a:off x="107504" y="987574"/>
            <a:ext cx="4834880" cy="3816423"/>
          </a:xfrm>
        </p:spPr>
        <p:txBody>
          <a:bodyPr>
            <a:noAutofit/>
          </a:bodyPr>
          <a:lstStyle/>
          <a:p>
            <a:r>
              <a:rPr lang="tr-TR" sz="2800" dirty="0" smtClean="0"/>
              <a:t>Hasta sırtüstü yatar.Bir bacağı kalça ve dizden </a:t>
            </a:r>
            <a:r>
              <a:rPr lang="tr-TR" sz="2800" dirty="0" err="1" smtClean="0"/>
              <a:t>fleksiyona</a:t>
            </a:r>
            <a:r>
              <a:rPr lang="tr-TR" sz="2800" dirty="0" smtClean="0"/>
              <a:t> getirilerek </a:t>
            </a:r>
            <a:r>
              <a:rPr lang="tr-TR" sz="2800" dirty="0" err="1" smtClean="0"/>
              <a:t>göğüse</a:t>
            </a:r>
            <a:r>
              <a:rPr lang="tr-TR" sz="2800" dirty="0" smtClean="0"/>
              <a:t> doğru itilip,</a:t>
            </a:r>
            <a:r>
              <a:rPr lang="tr-TR" sz="2800" dirty="0" err="1" smtClean="0"/>
              <a:t>pelvis</a:t>
            </a:r>
            <a:r>
              <a:rPr lang="tr-TR" sz="2800" dirty="0" smtClean="0"/>
              <a:t> stabilize edilir.</a:t>
            </a:r>
          </a:p>
          <a:p>
            <a:r>
              <a:rPr lang="tr-TR" sz="2800" dirty="0" smtClean="0"/>
              <a:t>Diğer el,kalçayı </a:t>
            </a:r>
            <a:r>
              <a:rPr lang="tr-TR" sz="2800" dirty="0" err="1" smtClean="0"/>
              <a:t>ekstansiyon</a:t>
            </a:r>
            <a:r>
              <a:rPr lang="tr-TR" sz="2800" dirty="0" smtClean="0"/>
              <a:t> ve </a:t>
            </a:r>
            <a:r>
              <a:rPr lang="tr-TR" sz="2800" dirty="0" err="1" smtClean="0"/>
              <a:t>hiperekstansiyona</a:t>
            </a:r>
            <a:r>
              <a:rPr lang="tr-TR" sz="2800" dirty="0" smtClean="0"/>
              <a:t> itmek için </a:t>
            </a:r>
            <a:r>
              <a:rPr lang="tr-TR" sz="2800" dirty="0" err="1" smtClean="0"/>
              <a:t>femurun</a:t>
            </a:r>
            <a:r>
              <a:rPr lang="tr-TR" sz="2800" dirty="0" smtClean="0"/>
              <a:t> </a:t>
            </a:r>
            <a:r>
              <a:rPr lang="tr-TR" sz="2800" dirty="0" err="1"/>
              <a:t>a</a:t>
            </a:r>
            <a:r>
              <a:rPr lang="tr-TR" sz="2800" dirty="0" err="1" smtClean="0"/>
              <a:t>nteriyoruna</a:t>
            </a:r>
            <a:r>
              <a:rPr lang="tr-TR" sz="2800" dirty="0" smtClean="0"/>
              <a:t> yerleştirilir.</a:t>
            </a:r>
            <a:endParaRPr lang="tr-TR" sz="2800" dirty="0"/>
          </a:p>
        </p:txBody>
      </p:sp>
      <p:sp>
        <p:nvSpPr>
          <p:cNvPr id="22530" name="AutoShape 2" descr="kalça iliopsoas germe egzersizi ile ilgili görsel sonucu"/>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2532" name="AutoShape 4" descr="kalça iliopsoas germe egzersizi ile ilgili görsel sonucu"/>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6386" name="Picture 2" descr="psoas germe 2"/>
          <p:cNvPicPr>
            <a:picLocks noChangeAspect="1" noChangeArrowheads="1" noCrop="1"/>
          </p:cNvPicPr>
          <p:nvPr/>
        </p:nvPicPr>
        <p:blipFill>
          <a:blip r:embed="rId2" cstate="print"/>
          <a:srcRect/>
          <a:stretch>
            <a:fillRect/>
          </a:stretch>
        </p:blipFill>
        <p:spPr bwMode="auto">
          <a:xfrm>
            <a:off x="4860032" y="1131590"/>
            <a:ext cx="3995936" cy="3600400"/>
          </a:xfrm>
          <a:prstGeom prst="rect">
            <a:avLst/>
          </a:prstGeom>
          <a:noFill/>
        </p:spPr>
      </p:pic>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l="34212" t="34046" r="21052" b="39309"/>
          <a:stretch>
            <a:fillRect/>
          </a:stretch>
        </p:blipFill>
        <p:spPr bwMode="auto">
          <a:xfrm rot="16200000">
            <a:off x="255555" y="557750"/>
            <a:ext cx="3604407" cy="3816425"/>
          </a:xfrm>
          <a:prstGeom prst="rect">
            <a:avLst/>
          </a:prstGeom>
          <a:noFill/>
          <a:ln w="9525">
            <a:noFill/>
            <a:miter lim="800000"/>
            <a:headEnd/>
            <a:tailEnd/>
          </a:ln>
          <a:effectLst/>
        </p:spPr>
      </p:pic>
      <p:pic>
        <p:nvPicPr>
          <p:cNvPr id="46083" name="Picture 3"/>
          <p:cNvPicPr>
            <a:picLocks noChangeAspect="1" noChangeArrowheads="1"/>
          </p:cNvPicPr>
          <p:nvPr/>
        </p:nvPicPr>
        <p:blipFill>
          <a:blip r:embed="rId3" cstate="print"/>
          <a:srcRect t="46154" b="30769"/>
          <a:stretch>
            <a:fillRect/>
          </a:stretch>
        </p:blipFill>
        <p:spPr bwMode="auto">
          <a:xfrm>
            <a:off x="4067944" y="771550"/>
            <a:ext cx="4914737" cy="3528392"/>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i="1" u="sng" dirty="0" smtClean="0">
                <a:solidFill>
                  <a:schemeClr val="accent3">
                    <a:lumMod val="75000"/>
                  </a:schemeClr>
                </a:solidFill>
              </a:rPr>
              <a:t>Kalça </a:t>
            </a:r>
            <a:r>
              <a:rPr lang="tr-TR" b="1" i="1" u="sng" dirty="0" err="1" smtClean="0">
                <a:solidFill>
                  <a:schemeClr val="accent3">
                    <a:lumMod val="75000"/>
                  </a:schemeClr>
                </a:solidFill>
              </a:rPr>
              <a:t>Adduktörleri</a:t>
            </a:r>
            <a:r>
              <a:rPr lang="tr-TR" b="1" i="1" u="sng" dirty="0" smtClean="0">
                <a:solidFill>
                  <a:schemeClr val="accent3">
                    <a:lumMod val="75000"/>
                  </a:schemeClr>
                </a:solidFill>
              </a:rPr>
              <a:t> Germe</a:t>
            </a:r>
            <a:endParaRPr lang="tr-TR" b="1" i="1" u="sng" dirty="0">
              <a:solidFill>
                <a:schemeClr val="accent3">
                  <a:lumMod val="75000"/>
                </a:schemeClr>
              </a:solidFill>
            </a:endParaRPr>
          </a:p>
        </p:txBody>
      </p:sp>
      <p:sp>
        <p:nvSpPr>
          <p:cNvPr id="3" name="2 İçerik Yer Tutucusu"/>
          <p:cNvSpPr>
            <a:spLocks noGrp="1"/>
          </p:cNvSpPr>
          <p:nvPr>
            <p:ph idx="1"/>
          </p:nvPr>
        </p:nvSpPr>
        <p:spPr>
          <a:xfrm>
            <a:off x="251520" y="1059582"/>
            <a:ext cx="4608512" cy="3816424"/>
          </a:xfrm>
        </p:spPr>
        <p:txBody>
          <a:bodyPr>
            <a:normAutofit/>
          </a:bodyPr>
          <a:lstStyle/>
          <a:p>
            <a:r>
              <a:rPr lang="tr-TR" sz="2400" dirty="0" smtClean="0"/>
              <a:t>Hasta sırtüstü yatar.Karşı bacağın </a:t>
            </a:r>
            <a:r>
              <a:rPr lang="tr-TR" sz="2400" dirty="0" err="1" smtClean="0"/>
              <a:t>krista</a:t>
            </a:r>
            <a:r>
              <a:rPr lang="tr-TR" sz="2400" dirty="0" smtClean="0"/>
              <a:t> </a:t>
            </a:r>
            <a:r>
              <a:rPr lang="tr-TR" sz="2400" dirty="0" err="1" smtClean="0"/>
              <a:t>iliakasından</a:t>
            </a:r>
            <a:r>
              <a:rPr lang="tr-TR" sz="2400" dirty="0" smtClean="0"/>
              <a:t> basınç uygulanır ve karşı alt </a:t>
            </a:r>
            <a:r>
              <a:rPr lang="tr-TR" sz="2400" dirty="0" err="1" smtClean="0"/>
              <a:t>ekstremitenin</a:t>
            </a:r>
            <a:r>
              <a:rPr lang="tr-TR" sz="2400" dirty="0" smtClean="0"/>
              <a:t> düz pozisyonu korunarak </a:t>
            </a:r>
            <a:r>
              <a:rPr lang="tr-TR" sz="2400" dirty="0" err="1" smtClean="0"/>
              <a:t>pelvis</a:t>
            </a:r>
            <a:r>
              <a:rPr lang="tr-TR" sz="2400" dirty="0" smtClean="0"/>
              <a:t> stabilize edilir.</a:t>
            </a:r>
          </a:p>
          <a:p>
            <a:r>
              <a:rPr lang="tr-TR" sz="2400" dirty="0" smtClean="0"/>
              <a:t>Fizyoterapist, gerilecek bacağın uyluğunu önkol ve kolu ile destekleyerek mümkün olduğunca </a:t>
            </a:r>
            <a:r>
              <a:rPr lang="tr-TR" sz="2400" dirty="0" err="1" smtClean="0"/>
              <a:t>abduksiyona</a:t>
            </a:r>
            <a:r>
              <a:rPr lang="tr-TR" sz="2400" dirty="0" smtClean="0"/>
              <a:t> çeker.</a:t>
            </a:r>
            <a:endParaRPr lang="tr-TR" sz="2400" dirty="0"/>
          </a:p>
        </p:txBody>
      </p:sp>
      <p:pic>
        <p:nvPicPr>
          <p:cNvPr id="21505" name="Picture 1" descr="C:\Users\pc\Documents\SEMANUR\klinik uygulama\kalca-adduktor-germe.jpg"/>
          <p:cNvPicPr>
            <a:picLocks noChangeAspect="1" noChangeArrowheads="1"/>
          </p:cNvPicPr>
          <p:nvPr/>
        </p:nvPicPr>
        <p:blipFill>
          <a:blip r:embed="rId2" cstate="print"/>
          <a:srcRect l="9562" r="42407" b="15746"/>
          <a:stretch>
            <a:fillRect/>
          </a:stretch>
        </p:blipFill>
        <p:spPr bwMode="auto">
          <a:xfrm>
            <a:off x="4932040" y="987574"/>
            <a:ext cx="3528392" cy="3960440"/>
          </a:xfrm>
          <a:prstGeom prst="rect">
            <a:avLst/>
          </a:prstGeom>
          <a:noFill/>
        </p:spPr>
      </p:pic>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pc\Documents\SEMANUR\klinik uygulama\adduktor-germe-2.gif"/>
          <p:cNvPicPr>
            <a:picLocks noChangeAspect="1" noChangeArrowheads="1" noCrop="1"/>
          </p:cNvPicPr>
          <p:nvPr/>
        </p:nvPicPr>
        <p:blipFill>
          <a:blip r:embed="rId2" cstate="print"/>
          <a:srcRect/>
          <a:stretch>
            <a:fillRect/>
          </a:stretch>
        </p:blipFill>
        <p:spPr bwMode="auto">
          <a:xfrm>
            <a:off x="395536" y="699542"/>
            <a:ext cx="3837268" cy="3600400"/>
          </a:xfrm>
          <a:prstGeom prst="rect">
            <a:avLst/>
          </a:prstGeom>
          <a:noFill/>
        </p:spPr>
      </p:pic>
      <p:pic>
        <p:nvPicPr>
          <p:cNvPr id="47107" name="Picture 3"/>
          <p:cNvPicPr>
            <a:picLocks noChangeAspect="1" noChangeArrowheads="1"/>
          </p:cNvPicPr>
          <p:nvPr/>
        </p:nvPicPr>
        <p:blipFill>
          <a:blip r:embed="rId3" cstate="print"/>
          <a:srcRect t="25455" r="48285" b="50909"/>
          <a:stretch>
            <a:fillRect/>
          </a:stretch>
        </p:blipFill>
        <p:spPr bwMode="auto">
          <a:xfrm>
            <a:off x="4355976" y="699542"/>
            <a:ext cx="4342636" cy="3528392"/>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i="1" u="sng" dirty="0" smtClean="0">
                <a:solidFill>
                  <a:schemeClr val="accent3">
                    <a:lumMod val="75000"/>
                  </a:schemeClr>
                </a:solidFill>
              </a:rPr>
              <a:t>Kalça </a:t>
            </a:r>
            <a:r>
              <a:rPr lang="tr-TR" b="1" i="1" u="sng" dirty="0" err="1" smtClean="0">
                <a:solidFill>
                  <a:schemeClr val="accent3">
                    <a:lumMod val="75000"/>
                  </a:schemeClr>
                </a:solidFill>
              </a:rPr>
              <a:t>Abduktörlerini</a:t>
            </a:r>
            <a:r>
              <a:rPr lang="tr-TR" b="1" i="1" u="sng" dirty="0" smtClean="0">
                <a:solidFill>
                  <a:schemeClr val="accent3">
                    <a:lumMod val="75000"/>
                  </a:schemeClr>
                </a:solidFill>
              </a:rPr>
              <a:t> Germe</a:t>
            </a:r>
            <a:endParaRPr lang="tr-TR" b="1" i="1" u="sng" dirty="0">
              <a:solidFill>
                <a:schemeClr val="accent3">
                  <a:lumMod val="75000"/>
                </a:schemeClr>
              </a:solidFill>
            </a:endParaRPr>
          </a:p>
        </p:txBody>
      </p:sp>
      <p:sp>
        <p:nvSpPr>
          <p:cNvPr id="3" name="2 İçerik Yer Tutucusu"/>
          <p:cNvSpPr>
            <a:spLocks noGrp="1"/>
          </p:cNvSpPr>
          <p:nvPr>
            <p:ph idx="1"/>
          </p:nvPr>
        </p:nvSpPr>
        <p:spPr>
          <a:xfrm>
            <a:off x="0" y="1059582"/>
            <a:ext cx="4906888" cy="3819871"/>
          </a:xfrm>
        </p:spPr>
        <p:txBody>
          <a:bodyPr>
            <a:normAutofit/>
          </a:bodyPr>
          <a:lstStyle/>
          <a:p>
            <a:r>
              <a:rPr lang="tr-TR" sz="2400" dirty="0" smtClean="0"/>
              <a:t>Hasta,altta kalan bacağının kalça ve dizi </a:t>
            </a:r>
            <a:r>
              <a:rPr lang="tr-TR" sz="2400" dirty="0" err="1" smtClean="0"/>
              <a:t>fleksiyonda</a:t>
            </a:r>
            <a:r>
              <a:rPr lang="tr-TR" sz="2400" dirty="0" smtClean="0"/>
              <a:t> olacak şekilde yan yatar.(veya sırtüstü)</a:t>
            </a:r>
          </a:p>
          <a:p>
            <a:r>
              <a:rPr lang="tr-TR" sz="2400" dirty="0" smtClean="0"/>
              <a:t>Fizyoterapist bir eli ile </a:t>
            </a:r>
            <a:r>
              <a:rPr lang="tr-TR" sz="2400" dirty="0" err="1" smtClean="0"/>
              <a:t>crista</a:t>
            </a:r>
            <a:r>
              <a:rPr lang="tr-TR" sz="2400" dirty="0" smtClean="0"/>
              <a:t> </a:t>
            </a:r>
            <a:r>
              <a:rPr lang="tr-TR" sz="2400" dirty="0" err="1" smtClean="0"/>
              <a:t>iliaca</a:t>
            </a:r>
            <a:r>
              <a:rPr lang="tr-TR" sz="2400" dirty="0" smtClean="0"/>
              <a:t> üzerinden </a:t>
            </a:r>
            <a:r>
              <a:rPr lang="tr-TR" sz="2400" dirty="0" err="1" smtClean="0"/>
              <a:t>pelvisi</a:t>
            </a:r>
            <a:r>
              <a:rPr lang="tr-TR" sz="2400" dirty="0" smtClean="0"/>
              <a:t> stabilize eder, diğer elini </a:t>
            </a:r>
            <a:r>
              <a:rPr lang="tr-TR" sz="2400" dirty="0" err="1" smtClean="0"/>
              <a:t>femurun</a:t>
            </a:r>
            <a:r>
              <a:rPr lang="tr-TR" sz="2400" dirty="0" smtClean="0"/>
              <a:t> </a:t>
            </a:r>
            <a:r>
              <a:rPr lang="tr-TR" sz="2400" dirty="0" err="1" smtClean="0"/>
              <a:t>lateral</a:t>
            </a:r>
            <a:r>
              <a:rPr lang="tr-TR" sz="2400" dirty="0" smtClean="0"/>
              <a:t> yüzünün </a:t>
            </a:r>
            <a:r>
              <a:rPr lang="tr-TR" sz="2400" dirty="0" err="1" smtClean="0"/>
              <a:t>distaline</a:t>
            </a:r>
            <a:r>
              <a:rPr lang="tr-TR" sz="2400" dirty="0" smtClean="0"/>
              <a:t> yerleştirerek yerçekiminin de etkisi ile kalçayı </a:t>
            </a:r>
            <a:r>
              <a:rPr lang="tr-TR" sz="2400" dirty="0" err="1" smtClean="0"/>
              <a:t>adduksiyona</a:t>
            </a:r>
            <a:r>
              <a:rPr lang="tr-TR" sz="2400" dirty="0" smtClean="0"/>
              <a:t> iter.</a:t>
            </a:r>
            <a:endParaRPr lang="tr-TR" sz="2400" dirty="0"/>
          </a:p>
        </p:txBody>
      </p:sp>
      <p:pic>
        <p:nvPicPr>
          <p:cNvPr id="4" name="Picture 2"/>
          <p:cNvPicPr>
            <a:picLocks noChangeAspect="1" noChangeArrowheads="1"/>
          </p:cNvPicPr>
          <p:nvPr/>
        </p:nvPicPr>
        <p:blipFill>
          <a:blip r:embed="rId2" cstate="print"/>
          <a:srcRect l="49381" t="27778" r="7822" b="51852"/>
          <a:stretch>
            <a:fillRect/>
          </a:stretch>
        </p:blipFill>
        <p:spPr bwMode="auto">
          <a:xfrm>
            <a:off x="5076056" y="1131590"/>
            <a:ext cx="3672408" cy="3528392"/>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i="1" u="sng" dirty="0" err="1" smtClean="0">
                <a:solidFill>
                  <a:schemeClr val="accent3">
                    <a:lumMod val="75000"/>
                  </a:schemeClr>
                </a:solidFill>
              </a:rPr>
              <a:t>Priformis</a:t>
            </a:r>
            <a:r>
              <a:rPr lang="tr-TR" b="1" i="1" u="sng" dirty="0" smtClean="0">
                <a:solidFill>
                  <a:schemeClr val="accent3">
                    <a:lumMod val="75000"/>
                  </a:schemeClr>
                </a:solidFill>
              </a:rPr>
              <a:t> Germe</a:t>
            </a:r>
            <a:endParaRPr lang="tr-TR" b="1" i="1" u="sng" dirty="0">
              <a:solidFill>
                <a:schemeClr val="accent3">
                  <a:lumMod val="75000"/>
                </a:schemeClr>
              </a:solidFill>
            </a:endParaRPr>
          </a:p>
        </p:txBody>
      </p:sp>
      <p:sp>
        <p:nvSpPr>
          <p:cNvPr id="3" name="2 İçerik Yer Tutucusu"/>
          <p:cNvSpPr>
            <a:spLocks noGrp="1"/>
          </p:cNvSpPr>
          <p:nvPr>
            <p:ph idx="1"/>
          </p:nvPr>
        </p:nvSpPr>
        <p:spPr>
          <a:xfrm>
            <a:off x="251520" y="987574"/>
            <a:ext cx="4186808" cy="3816424"/>
          </a:xfrm>
        </p:spPr>
        <p:txBody>
          <a:bodyPr>
            <a:normAutofit/>
          </a:bodyPr>
          <a:lstStyle/>
          <a:p>
            <a:r>
              <a:rPr lang="tr-TR" sz="2800" dirty="0"/>
              <a:t>Ağrıyan bacak diğer bacak üzerine atıldıktan sonra karşı omuza doğru yavaşça gerilir</a:t>
            </a:r>
            <a:r>
              <a:rPr lang="tr-TR" sz="2800" dirty="0" smtClean="0"/>
              <a:t>.</a:t>
            </a:r>
          </a:p>
          <a:p>
            <a:r>
              <a:rPr lang="tr-TR" sz="2800" dirty="0"/>
              <a:t>Ağrıyan bacak diğer bacak üstüne atılır gövde yavaşça yana doğru bükülür.</a:t>
            </a:r>
          </a:p>
        </p:txBody>
      </p:sp>
      <p:pic>
        <p:nvPicPr>
          <p:cNvPr id="19458" name="Picture 2" descr="C:\Users\pc\Documents\SEMANUR\klinik uygulama\priformis-1.gif"/>
          <p:cNvPicPr>
            <a:picLocks noChangeAspect="1" noChangeArrowheads="1" noCrop="1"/>
          </p:cNvPicPr>
          <p:nvPr/>
        </p:nvPicPr>
        <p:blipFill>
          <a:blip r:embed="rId2" cstate="print"/>
          <a:srcRect/>
          <a:stretch>
            <a:fillRect/>
          </a:stretch>
        </p:blipFill>
        <p:spPr bwMode="auto">
          <a:xfrm>
            <a:off x="4499992" y="1203598"/>
            <a:ext cx="4102100" cy="3672408"/>
          </a:xfrm>
          <a:prstGeom prst="rect">
            <a:avLst/>
          </a:prstGeom>
          <a:noFill/>
        </p:spPr>
      </p:pic>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C:\Users\pc\Documents\SEMANUR\klinik uygulama\piriformis.jpg"/>
          <p:cNvPicPr>
            <a:picLocks noChangeAspect="1" noChangeArrowheads="1"/>
          </p:cNvPicPr>
          <p:nvPr/>
        </p:nvPicPr>
        <p:blipFill>
          <a:blip r:embed="rId2" cstate="print"/>
          <a:srcRect/>
          <a:stretch>
            <a:fillRect/>
          </a:stretch>
        </p:blipFill>
        <p:spPr bwMode="auto">
          <a:xfrm>
            <a:off x="395536" y="627534"/>
            <a:ext cx="4032448" cy="4176464"/>
          </a:xfrm>
          <a:prstGeom prst="rect">
            <a:avLst/>
          </a:prstGeom>
          <a:noFill/>
        </p:spPr>
      </p:pic>
      <p:pic>
        <p:nvPicPr>
          <p:cNvPr id="49157" name="Picture 5" descr="piriformis germe ile ilgili görsel sonucu"/>
          <p:cNvPicPr>
            <a:picLocks noChangeAspect="1" noChangeArrowheads="1"/>
          </p:cNvPicPr>
          <p:nvPr/>
        </p:nvPicPr>
        <p:blipFill>
          <a:blip r:embed="rId3" cstate="print"/>
          <a:srcRect/>
          <a:stretch>
            <a:fillRect/>
          </a:stretch>
        </p:blipFill>
        <p:spPr bwMode="auto">
          <a:xfrm>
            <a:off x="5004048" y="627534"/>
            <a:ext cx="3528392" cy="4176464"/>
          </a:xfrm>
          <a:prstGeom prst="rect">
            <a:avLst/>
          </a:prstGeom>
          <a:noFill/>
        </p:spPr>
      </p:pic>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i="1" u="sng" dirty="0" smtClean="0">
                <a:solidFill>
                  <a:schemeClr val="accent3">
                    <a:lumMod val="75000"/>
                  </a:schemeClr>
                </a:solidFill>
              </a:rPr>
              <a:t>Kalça </a:t>
            </a:r>
            <a:r>
              <a:rPr lang="tr-TR" b="1" i="1" u="sng" dirty="0" err="1" smtClean="0">
                <a:solidFill>
                  <a:schemeClr val="accent3">
                    <a:lumMod val="75000"/>
                  </a:schemeClr>
                </a:solidFill>
              </a:rPr>
              <a:t>İnternal</a:t>
            </a:r>
            <a:r>
              <a:rPr lang="tr-TR" b="1" i="1" u="sng" dirty="0" smtClean="0">
                <a:solidFill>
                  <a:schemeClr val="accent3">
                    <a:lumMod val="75000"/>
                  </a:schemeClr>
                </a:solidFill>
              </a:rPr>
              <a:t> ve </a:t>
            </a:r>
            <a:r>
              <a:rPr lang="tr-TR" b="1" i="1" u="sng" dirty="0" err="1" smtClean="0">
                <a:solidFill>
                  <a:schemeClr val="accent3">
                    <a:lumMod val="75000"/>
                  </a:schemeClr>
                </a:solidFill>
              </a:rPr>
              <a:t>Eksternal</a:t>
            </a:r>
            <a:r>
              <a:rPr lang="tr-TR" b="1" i="1" u="sng" dirty="0" smtClean="0">
                <a:solidFill>
                  <a:schemeClr val="accent3">
                    <a:lumMod val="75000"/>
                  </a:schemeClr>
                </a:solidFill>
              </a:rPr>
              <a:t> </a:t>
            </a:r>
            <a:r>
              <a:rPr lang="tr-TR" b="1" i="1" u="sng" dirty="0" err="1" smtClean="0">
                <a:solidFill>
                  <a:schemeClr val="accent3">
                    <a:lumMod val="75000"/>
                  </a:schemeClr>
                </a:solidFill>
              </a:rPr>
              <a:t>Rotatörleri</a:t>
            </a:r>
            <a:r>
              <a:rPr lang="tr-TR" b="1" i="1" u="sng" dirty="0" smtClean="0">
                <a:solidFill>
                  <a:schemeClr val="accent3">
                    <a:lumMod val="75000"/>
                  </a:schemeClr>
                </a:solidFill>
              </a:rPr>
              <a:t> Germe</a:t>
            </a:r>
            <a:endParaRPr lang="tr-TR" b="1" i="1" u="sng" dirty="0">
              <a:solidFill>
                <a:schemeClr val="accent3">
                  <a:lumMod val="75000"/>
                </a:schemeClr>
              </a:solidFill>
            </a:endParaRPr>
          </a:p>
        </p:txBody>
      </p:sp>
      <p:sp>
        <p:nvSpPr>
          <p:cNvPr id="3" name="2 İçerik Yer Tutucusu"/>
          <p:cNvSpPr>
            <a:spLocks noGrp="1"/>
          </p:cNvSpPr>
          <p:nvPr>
            <p:ph idx="1"/>
          </p:nvPr>
        </p:nvSpPr>
        <p:spPr>
          <a:xfrm>
            <a:off x="457200" y="1200150"/>
            <a:ext cx="8363272" cy="3675855"/>
          </a:xfrm>
        </p:spPr>
        <p:txBody>
          <a:bodyPr>
            <a:normAutofit fontScale="85000" lnSpcReduction="10000"/>
          </a:bodyPr>
          <a:lstStyle/>
          <a:p>
            <a:r>
              <a:rPr lang="tr-TR" dirty="0" smtClean="0"/>
              <a:t>Hasta sırtüstü yatar. Dizi 90</a:t>
            </a:r>
            <a:r>
              <a:rPr lang="tr-TR" dirty="0" smtClean="0">
                <a:latin typeface="Courier New"/>
                <a:cs typeface="Courier New"/>
              </a:rPr>
              <a:t>ͦ </a:t>
            </a:r>
            <a:r>
              <a:rPr lang="tr-TR" dirty="0" err="1" smtClean="0">
                <a:cs typeface="Courier New"/>
              </a:rPr>
              <a:t>fleksiyonda</a:t>
            </a:r>
            <a:r>
              <a:rPr lang="tr-TR" dirty="0" smtClean="0">
                <a:cs typeface="Courier New"/>
              </a:rPr>
              <a:t>, kalçası </a:t>
            </a:r>
            <a:r>
              <a:rPr lang="tr-TR" dirty="0" err="1" smtClean="0">
                <a:cs typeface="Courier New"/>
              </a:rPr>
              <a:t>nötral</a:t>
            </a:r>
            <a:r>
              <a:rPr lang="tr-TR" dirty="0" smtClean="0">
                <a:cs typeface="Courier New"/>
              </a:rPr>
              <a:t> </a:t>
            </a:r>
            <a:r>
              <a:rPr lang="tr-TR" dirty="0" err="1" smtClean="0">
                <a:cs typeface="Courier New"/>
              </a:rPr>
              <a:t>ekstansiyon</a:t>
            </a:r>
            <a:r>
              <a:rPr lang="tr-TR" dirty="0" smtClean="0">
                <a:cs typeface="Courier New"/>
              </a:rPr>
              <a:t> pozisyondadır.</a:t>
            </a:r>
          </a:p>
          <a:p>
            <a:r>
              <a:rPr lang="tr-TR" dirty="0" smtClean="0">
                <a:cs typeface="Courier New"/>
              </a:rPr>
              <a:t>Fizyoterapist, bir eli ile kalçalar üzerinden </a:t>
            </a:r>
            <a:r>
              <a:rPr lang="tr-TR" dirty="0" err="1" smtClean="0">
                <a:cs typeface="Courier New"/>
              </a:rPr>
              <a:t>pelvisi</a:t>
            </a:r>
            <a:r>
              <a:rPr lang="tr-TR" dirty="0" smtClean="0">
                <a:cs typeface="Courier New"/>
              </a:rPr>
              <a:t> stabilize ederken, diğer eli </a:t>
            </a:r>
            <a:r>
              <a:rPr lang="tr-TR" dirty="0" err="1" smtClean="0">
                <a:cs typeface="Courier New"/>
              </a:rPr>
              <a:t>tibianın</a:t>
            </a:r>
            <a:r>
              <a:rPr lang="tr-TR" dirty="0" smtClean="0">
                <a:cs typeface="Courier New"/>
              </a:rPr>
              <a:t> </a:t>
            </a:r>
            <a:r>
              <a:rPr lang="tr-TR" dirty="0" err="1" smtClean="0">
                <a:cs typeface="Courier New"/>
              </a:rPr>
              <a:t>distal</a:t>
            </a:r>
            <a:r>
              <a:rPr lang="tr-TR" dirty="0" smtClean="0">
                <a:cs typeface="Courier New"/>
              </a:rPr>
              <a:t> ucundan ayak bileğini kavrar.</a:t>
            </a:r>
          </a:p>
          <a:p>
            <a:r>
              <a:rPr lang="tr-TR" dirty="0" err="1" smtClean="0">
                <a:cs typeface="Courier New"/>
              </a:rPr>
              <a:t>Lateral</a:t>
            </a:r>
            <a:r>
              <a:rPr lang="tr-TR" dirty="0" smtClean="0">
                <a:cs typeface="Courier New"/>
              </a:rPr>
              <a:t> </a:t>
            </a:r>
            <a:r>
              <a:rPr lang="tr-TR" dirty="0" err="1" smtClean="0">
                <a:cs typeface="Courier New"/>
              </a:rPr>
              <a:t>malleolden</a:t>
            </a:r>
            <a:r>
              <a:rPr lang="tr-TR" dirty="0" smtClean="0">
                <a:cs typeface="Courier New"/>
              </a:rPr>
              <a:t> basınç uygulayarak bacak mümkün olduğunca içe doğru itilerek </a:t>
            </a:r>
            <a:r>
              <a:rPr lang="tr-TR" dirty="0" err="1" smtClean="0">
                <a:cs typeface="Courier New"/>
              </a:rPr>
              <a:t>internal</a:t>
            </a:r>
            <a:r>
              <a:rPr lang="tr-TR" dirty="0" smtClean="0">
                <a:cs typeface="Courier New"/>
              </a:rPr>
              <a:t> </a:t>
            </a:r>
            <a:r>
              <a:rPr lang="tr-TR" dirty="0" err="1" smtClean="0">
                <a:cs typeface="Courier New"/>
              </a:rPr>
              <a:t>rotatörler</a:t>
            </a:r>
            <a:r>
              <a:rPr lang="tr-TR" dirty="0" smtClean="0">
                <a:cs typeface="Courier New"/>
              </a:rPr>
              <a:t> gerilir.</a:t>
            </a:r>
          </a:p>
          <a:p>
            <a:r>
              <a:rPr lang="tr-TR" dirty="0" err="1" smtClean="0">
                <a:cs typeface="Courier New"/>
              </a:rPr>
              <a:t>Eksternal</a:t>
            </a:r>
            <a:r>
              <a:rPr lang="tr-TR" dirty="0" smtClean="0">
                <a:cs typeface="Courier New"/>
              </a:rPr>
              <a:t> </a:t>
            </a:r>
            <a:r>
              <a:rPr lang="tr-TR" dirty="0" err="1" smtClean="0">
                <a:cs typeface="Courier New"/>
              </a:rPr>
              <a:t>rotatörler</a:t>
            </a:r>
            <a:r>
              <a:rPr lang="tr-TR" dirty="0" smtClean="0">
                <a:cs typeface="Courier New"/>
              </a:rPr>
              <a:t> için </a:t>
            </a:r>
            <a:r>
              <a:rPr lang="tr-TR" dirty="0" err="1" smtClean="0">
                <a:cs typeface="Courier New"/>
              </a:rPr>
              <a:t>medial</a:t>
            </a:r>
            <a:r>
              <a:rPr lang="tr-TR" dirty="0" smtClean="0">
                <a:cs typeface="Courier New"/>
              </a:rPr>
              <a:t> </a:t>
            </a:r>
            <a:r>
              <a:rPr lang="tr-TR" dirty="0" err="1" smtClean="0">
                <a:cs typeface="Courier New"/>
              </a:rPr>
              <a:t>malleoldan</a:t>
            </a:r>
            <a:r>
              <a:rPr lang="tr-TR" dirty="0" smtClean="0">
                <a:cs typeface="Courier New"/>
              </a:rPr>
              <a:t> basınç uygulanır.</a:t>
            </a:r>
            <a:endParaRPr lang="tr-TR" dirty="0"/>
          </a:p>
        </p:txBody>
      </p:sp>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l="8205" t="64615" b="9231"/>
          <a:stretch>
            <a:fillRect/>
          </a:stretch>
        </p:blipFill>
        <p:spPr bwMode="auto">
          <a:xfrm>
            <a:off x="683568" y="555526"/>
            <a:ext cx="7819285" cy="396044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marL="742950" indent="-742950">
              <a:buFont typeface="+mj-lt"/>
              <a:buAutoNum type="arabicPeriod" startAt="2"/>
            </a:pPr>
            <a:r>
              <a:rPr lang="tr-TR" i="1" u="sng" dirty="0" smtClean="0">
                <a:solidFill>
                  <a:schemeClr val="accent3">
                    <a:lumMod val="75000"/>
                  </a:schemeClr>
                </a:solidFill>
              </a:rPr>
              <a:t>GERME EGZERSİZLERİ</a:t>
            </a:r>
            <a:endParaRPr lang="tr-TR" i="1" u="sng" dirty="0">
              <a:solidFill>
                <a:schemeClr val="accent3">
                  <a:lumMod val="75000"/>
                </a:schemeClr>
              </a:solidFill>
            </a:endParaRPr>
          </a:p>
        </p:txBody>
      </p:sp>
      <p:sp>
        <p:nvSpPr>
          <p:cNvPr id="3" name="2 İçerik Yer Tutucusu"/>
          <p:cNvSpPr>
            <a:spLocks noGrp="1"/>
          </p:cNvSpPr>
          <p:nvPr>
            <p:ph idx="1"/>
          </p:nvPr>
        </p:nvSpPr>
        <p:spPr>
          <a:xfrm>
            <a:off x="395536" y="1059582"/>
            <a:ext cx="8568952" cy="3816423"/>
          </a:xfrm>
        </p:spPr>
        <p:txBody>
          <a:bodyPr>
            <a:normAutofit lnSpcReduction="10000"/>
          </a:bodyPr>
          <a:lstStyle/>
          <a:p>
            <a:r>
              <a:rPr lang="tr-TR" i="1" u="sng" dirty="0" smtClean="0">
                <a:solidFill>
                  <a:schemeClr val="accent2">
                    <a:lumMod val="75000"/>
                  </a:schemeClr>
                </a:solidFill>
              </a:rPr>
              <a:t>Germe(</a:t>
            </a:r>
            <a:r>
              <a:rPr lang="tr-TR" i="1" u="sng" dirty="0" err="1" smtClean="0">
                <a:solidFill>
                  <a:schemeClr val="accent2">
                    <a:lumMod val="75000"/>
                  </a:schemeClr>
                </a:solidFill>
              </a:rPr>
              <a:t>streching</a:t>
            </a:r>
            <a:r>
              <a:rPr lang="tr-TR" i="1" u="sng" dirty="0" smtClean="0">
                <a:solidFill>
                  <a:schemeClr val="accent2">
                    <a:lumMod val="75000"/>
                  </a:schemeClr>
                </a:solidFill>
              </a:rPr>
              <a:t>):</a:t>
            </a:r>
          </a:p>
          <a:p>
            <a:pPr>
              <a:buClr>
                <a:schemeClr val="accent2">
                  <a:lumMod val="50000"/>
                </a:schemeClr>
              </a:buClr>
            </a:pPr>
            <a:r>
              <a:rPr lang="tr-TR" sz="3000" dirty="0" smtClean="0"/>
              <a:t>Vücudun çeşitli bölgelerini belirli pozisyonlara getirerek  hedef kas grubu ve ilgili yumuşak dokuların boyunu uzatmaktır.</a:t>
            </a:r>
          </a:p>
          <a:p>
            <a:pPr>
              <a:buClr>
                <a:schemeClr val="accent2">
                  <a:lumMod val="50000"/>
                </a:schemeClr>
              </a:buClr>
            </a:pPr>
            <a:r>
              <a:rPr lang="tr-TR" sz="3000" dirty="0" smtClean="0"/>
              <a:t>Kalça germe egzersizlerinde </a:t>
            </a:r>
            <a:r>
              <a:rPr lang="tr-TR" sz="3000" i="1" u="sng" dirty="0" err="1" smtClean="0">
                <a:solidFill>
                  <a:schemeClr val="accent2">
                    <a:lumMod val="75000"/>
                  </a:schemeClr>
                </a:solidFill>
              </a:rPr>
              <a:t>pelvis</a:t>
            </a:r>
            <a:r>
              <a:rPr lang="tr-TR" sz="3000" i="1" u="sng" dirty="0" smtClean="0">
                <a:solidFill>
                  <a:schemeClr val="accent2">
                    <a:lumMod val="75000"/>
                  </a:schemeClr>
                </a:solidFill>
              </a:rPr>
              <a:t> stabilize </a:t>
            </a:r>
            <a:r>
              <a:rPr lang="tr-TR" sz="3000" dirty="0" smtClean="0"/>
              <a:t>edilmelidir! Edilmezse,germe kuvveti </a:t>
            </a:r>
            <a:r>
              <a:rPr lang="tr-TR" sz="3000" dirty="0" err="1" smtClean="0"/>
              <a:t>lumbar</a:t>
            </a:r>
            <a:r>
              <a:rPr lang="tr-TR" sz="3000" dirty="0" smtClean="0"/>
              <a:t> </a:t>
            </a:r>
            <a:r>
              <a:rPr lang="tr-TR" sz="3000" dirty="0" err="1" smtClean="0"/>
              <a:t>vertebralara</a:t>
            </a:r>
            <a:r>
              <a:rPr lang="tr-TR" sz="3000" dirty="0" smtClean="0"/>
              <a:t> aktarılacak ve istenmeyen hareketler meydana gelecektir.</a:t>
            </a:r>
          </a:p>
          <a:p>
            <a:pPr>
              <a:buNone/>
            </a:pPr>
            <a:endParaRPr lang="tr-TR" sz="3000" dirty="0"/>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9512" y="1"/>
            <a:ext cx="8964488" cy="843558"/>
          </a:xfrm>
        </p:spPr>
        <p:txBody>
          <a:bodyPr>
            <a:normAutofit/>
          </a:bodyPr>
          <a:lstStyle/>
          <a:p>
            <a:pPr marL="742950" indent="-742950">
              <a:buFont typeface="+mj-lt"/>
              <a:buAutoNum type="arabicParenR" startAt="3"/>
            </a:pPr>
            <a:r>
              <a:rPr lang="tr-TR" sz="3600" dirty="0" smtClean="0">
                <a:solidFill>
                  <a:schemeClr val="accent6">
                    <a:lumMod val="75000"/>
                  </a:schemeClr>
                </a:solidFill>
              </a:rPr>
              <a:t>KALÇA KUVVETLENDİRME EGZERSİZLERİ</a:t>
            </a:r>
            <a:endParaRPr lang="tr-TR" sz="3600" dirty="0">
              <a:solidFill>
                <a:schemeClr val="accent6">
                  <a:lumMod val="75000"/>
                </a:schemeClr>
              </a:solidFill>
            </a:endParaRPr>
          </a:p>
        </p:txBody>
      </p:sp>
      <p:sp>
        <p:nvSpPr>
          <p:cNvPr id="3" name="2 İçerik Yer Tutucusu"/>
          <p:cNvSpPr>
            <a:spLocks noGrp="1"/>
          </p:cNvSpPr>
          <p:nvPr>
            <p:ph idx="1"/>
          </p:nvPr>
        </p:nvSpPr>
        <p:spPr>
          <a:xfrm>
            <a:off x="323528" y="627534"/>
            <a:ext cx="8363272" cy="3679057"/>
          </a:xfrm>
        </p:spPr>
        <p:txBody>
          <a:bodyPr>
            <a:normAutofit/>
          </a:bodyPr>
          <a:lstStyle/>
          <a:p>
            <a:pPr marL="514350" indent="-514350">
              <a:buFont typeface="+mj-lt"/>
              <a:buAutoNum type="alphaLcParenR"/>
            </a:pPr>
            <a:r>
              <a:rPr lang="tr-TR" sz="2400" i="1" u="sng" dirty="0" err="1" smtClean="0">
                <a:solidFill>
                  <a:schemeClr val="accent2">
                    <a:lumMod val="75000"/>
                  </a:schemeClr>
                </a:solidFill>
              </a:rPr>
              <a:t>İzotonik</a:t>
            </a:r>
            <a:r>
              <a:rPr lang="tr-TR" sz="2400" i="1" u="sng" dirty="0" smtClean="0">
                <a:solidFill>
                  <a:schemeClr val="accent2">
                    <a:lumMod val="75000"/>
                  </a:schemeClr>
                </a:solidFill>
              </a:rPr>
              <a:t> Egzersizler:</a:t>
            </a:r>
          </a:p>
          <a:p>
            <a:pPr marL="514350" indent="-514350"/>
            <a:r>
              <a:rPr lang="tr-TR" sz="2400" i="1" u="sng" dirty="0" err="1" smtClean="0">
                <a:solidFill>
                  <a:schemeClr val="accent5">
                    <a:lumMod val="75000"/>
                  </a:schemeClr>
                </a:solidFill>
              </a:rPr>
              <a:t>Fleksiyon</a:t>
            </a:r>
            <a:r>
              <a:rPr lang="tr-TR" sz="2400" i="1" u="sng" dirty="0" smtClean="0">
                <a:solidFill>
                  <a:schemeClr val="accent5">
                    <a:lumMod val="75000"/>
                  </a:schemeClr>
                </a:solidFill>
              </a:rPr>
              <a:t>: </a:t>
            </a:r>
          </a:p>
          <a:p>
            <a:pPr marL="514350" indent="-514350"/>
            <a:r>
              <a:rPr lang="tr-TR" sz="2000" dirty="0" smtClean="0"/>
              <a:t>Hasta sırtüstü yatar.Bir dizini kendine doğru çeker.</a:t>
            </a:r>
          </a:p>
          <a:p>
            <a:pPr marL="514350" indent="-514350"/>
            <a:r>
              <a:rPr lang="tr-TR" sz="2000" dirty="0" smtClean="0"/>
              <a:t>Hasta sırtüstü yatar. Dizini kırmadan bacağını                                                        yukarıya doğru kaldırır. </a:t>
            </a:r>
            <a:r>
              <a:rPr lang="tr-TR" sz="2000" dirty="0" err="1" smtClean="0"/>
              <a:t>Thereband</a:t>
            </a:r>
            <a:r>
              <a:rPr lang="tr-TR" sz="2000" dirty="0" smtClean="0"/>
              <a:t> ile de yapılabilir.</a:t>
            </a:r>
            <a:endParaRPr lang="tr-TR" sz="1800" dirty="0"/>
          </a:p>
        </p:txBody>
      </p:sp>
      <p:pic>
        <p:nvPicPr>
          <p:cNvPr id="1026" name="Picture 2" descr="C:\Users\pc\Documents\SEMANUR\klinik uygulama\kalça flek izotonik egz.PNG"/>
          <p:cNvPicPr>
            <a:picLocks noChangeAspect="1" noChangeArrowheads="1"/>
          </p:cNvPicPr>
          <p:nvPr/>
        </p:nvPicPr>
        <p:blipFill>
          <a:blip r:embed="rId2" cstate="print"/>
          <a:srcRect/>
          <a:stretch>
            <a:fillRect/>
          </a:stretch>
        </p:blipFill>
        <p:spPr bwMode="auto">
          <a:xfrm>
            <a:off x="3851920" y="2859782"/>
            <a:ext cx="4608512" cy="1958358"/>
          </a:xfrm>
          <a:prstGeom prst="rect">
            <a:avLst/>
          </a:prstGeom>
          <a:noFill/>
        </p:spPr>
      </p:pic>
      <p:pic>
        <p:nvPicPr>
          <p:cNvPr id="5" name="Picture 2" descr="C:\Users\pc\Documents\SEMANUR\klinik uygulama\tüm egz2.jpg"/>
          <p:cNvPicPr>
            <a:picLocks noChangeAspect="1" noChangeArrowheads="1"/>
          </p:cNvPicPr>
          <p:nvPr/>
        </p:nvPicPr>
        <p:blipFill>
          <a:blip r:embed="rId3" cstate="print"/>
          <a:srcRect l="42841" t="58091" r="788" b="23652"/>
          <a:stretch>
            <a:fillRect/>
          </a:stretch>
        </p:blipFill>
        <p:spPr bwMode="auto">
          <a:xfrm>
            <a:off x="179512" y="2787774"/>
            <a:ext cx="3888432" cy="1872208"/>
          </a:xfrm>
          <a:prstGeom prst="rect">
            <a:avLst/>
          </a:prstGeom>
          <a:noFill/>
        </p:spPr>
      </p:pic>
      <p:pic>
        <p:nvPicPr>
          <p:cNvPr id="1027" name="Picture 3" descr="C:\Users\pc\Documents\SEMANUR\klinik uygulama\flex izotonik.jpg"/>
          <p:cNvPicPr>
            <a:picLocks noChangeAspect="1" noChangeArrowheads="1"/>
          </p:cNvPicPr>
          <p:nvPr/>
        </p:nvPicPr>
        <p:blipFill>
          <a:blip r:embed="rId4" cstate="print"/>
          <a:srcRect/>
          <a:stretch>
            <a:fillRect/>
          </a:stretch>
        </p:blipFill>
        <p:spPr bwMode="auto">
          <a:xfrm>
            <a:off x="6372200" y="627534"/>
            <a:ext cx="2381250" cy="2228850"/>
          </a:xfrm>
          <a:prstGeom prst="rect">
            <a:avLst/>
          </a:prstGeom>
          <a:noFill/>
        </p:spPr>
      </p:pic>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23528" y="2427734"/>
            <a:ext cx="4464496" cy="2304256"/>
          </a:xfrm>
        </p:spPr>
        <p:txBody>
          <a:bodyPr>
            <a:normAutofit lnSpcReduction="10000"/>
          </a:bodyPr>
          <a:lstStyle/>
          <a:p>
            <a:r>
              <a:rPr lang="tr-TR" sz="2800" i="1" u="sng" dirty="0" err="1" smtClean="0">
                <a:solidFill>
                  <a:schemeClr val="accent5">
                    <a:lumMod val="75000"/>
                  </a:schemeClr>
                </a:solidFill>
              </a:rPr>
              <a:t>Ekstansiyon</a:t>
            </a:r>
            <a:r>
              <a:rPr lang="tr-TR" sz="2800" i="1" u="sng" dirty="0" smtClean="0">
                <a:solidFill>
                  <a:schemeClr val="accent5">
                    <a:lumMod val="75000"/>
                  </a:schemeClr>
                </a:solidFill>
              </a:rPr>
              <a:t>;</a:t>
            </a:r>
          </a:p>
          <a:p>
            <a:r>
              <a:rPr lang="tr-TR" sz="2400" dirty="0" smtClean="0"/>
              <a:t>Hasta yüzüstü uzanır.Dizler düz,bacakları teker teker olacak şekilde kaldırılır.</a:t>
            </a:r>
          </a:p>
          <a:p>
            <a:r>
              <a:rPr lang="tr-TR" sz="2400" dirty="0" smtClean="0"/>
              <a:t>Egzersiz </a:t>
            </a:r>
            <a:r>
              <a:rPr lang="tr-TR" sz="2400" dirty="0" err="1" smtClean="0"/>
              <a:t>theraband</a:t>
            </a:r>
            <a:r>
              <a:rPr lang="tr-TR" sz="2400" dirty="0" smtClean="0"/>
              <a:t> ile de yapılabilir.</a:t>
            </a:r>
            <a:endParaRPr lang="tr-TR" sz="2400" dirty="0"/>
          </a:p>
        </p:txBody>
      </p:sp>
      <p:pic>
        <p:nvPicPr>
          <p:cNvPr id="3074" name="Picture 2" descr="C:\Users\pc\Documents\SEMANUR\klinik uygulama\izotonik.PNG"/>
          <p:cNvPicPr>
            <a:picLocks noChangeAspect="1" noChangeArrowheads="1"/>
          </p:cNvPicPr>
          <p:nvPr/>
        </p:nvPicPr>
        <p:blipFill>
          <a:blip r:embed="rId2" cstate="print"/>
          <a:srcRect/>
          <a:stretch>
            <a:fillRect/>
          </a:stretch>
        </p:blipFill>
        <p:spPr bwMode="auto">
          <a:xfrm>
            <a:off x="467544" y="267494"/>
            <a:ext cx="4320480" cy="2016224"/>
          </a:xfrm>
          <a:prstGeom prst="rect">
            <a:avLst/>
          </a:prstGeom>
          <a:noFill/>
        </p:spPr>
      </p:pic>
      <p:pic>
        <p:nvPicPr>
          <p:cNvPr id="3075" name="Picture 3" descr="C:\Users\pc\Documents\SEMANUR\klinik uygulama\ext iztonik.jpg"/>
          <p:cNvPicPr>
            <a:picLocks noChangeAspect="1" noChangeArrowheads="1"/>
          </p:cNvPicPr>
          <p:nvPr/>
        </p:nvPicPr>
        <p:blipFill>
          <a:blip r:embed="rId3" cstate="print"/>
          <a:srcRect/>
          <a:stretch>
            <a:fillRect/>
          </a:stretch>
        </p:blipFill>
        <p:spPr bwMode="auto">
          <a:xfrm>
            <a:off x="5580112" y="195486"/>
            <a:ext cx="2736304" cy="4378086"/>
          </a:xfrm>
          <a:prstGeom prst="rect">
            <a:avLst/>
          </a:prstGeom>
          <a:noFill/>
        </p:spPr>
      </p:pic>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39552" y="195486"/>
            <a:ext cx="8147248" cy="4399137"/>
          </a:xfrm>
        </p:spPr>
        <p:txBody>
          <a:bodyPr>
            <a:normAutofit/>
          </a:bodyPr>
          <a:lstStyle/>
          <a:p>
            <a:r>
              <a:rPr lang="tr-TR" sz="2800" i="1" u="sng" dirty="0" err="1" smtClean="0">
                <a:solidFill>
                  <a:schemeClr val="accent5">
                    <a:lumMod val="75000"/>
                  </a:schemeClr>
                </a:solidFill>
              </a:rPr>
              <a:t>Abduksiyon</a:t>
            </a:r>
            <a:r>
              <a:rPr lang="tr-TR" sz="2800" i="1" u="sng" dirty="0" smtClean="0">
                <a:solidFill>
                  <a:schemeClr val="accent5">
                    <a:lumMod val="75000"/>
                  </a:schemeClr>
                </a:solidFill>
              </a:rPr>
              <a:t>;</a:t>
            </a:r>
          </a:p>
          <a:p>
            <a:r>
              <a:rPr lang="tr-TR" sz="2800" dirty="0" smtClean="0"/>
              <a:t>Yapılacak tarafa göre yan yatılır. Bacak yukarı doğru kaldırılıp daha sonra geri </a:t>
            </a:r>
            <a:r>
              <a:rPr lang="tr-TR" sz="2800" dirty="0" err="1" smtClean="0"/>
              <a:t>nötral</a:t>
            </a:r>
            <a:r>
              <a:rPr lang="tr-TR" sz="2800" dirty="0" smtClean="0"/>
              <a:t> duruma getirilir.</a:t>
            </a:r>
            <a:endParaRPr lang="tr-TR" sz="2800" dirty="0"/>
          </a:p>
        </p:txBody>
      </p:sp>
      <p:pic>
        <p:nvPicPr>
          <p:cNvPr id="4098" name="Picture 2" descr="C:\Users\pc\Documents\SEMANUR\klinik uygulama\abd kuvvetlendirme.jpg"/>
          <p:cNvPicPr>
            <a:picLocks noChangeAspect="1" noChangeArrowheads="1"/>
          </p:cNvPicPr>
          <p:nvPr/>
        </p:nvPicPr>
        <p:blipFill>
          <a:blip r:embed="rId2" cstate="print"/>
          <a:srcRect/>
          <a:stretch>
            <a:fillRect/>
          </a:stretch>
        </p:blipFill>
        <p:spPr bwMode="auto">
          <a:xfrm>
            <a:off x="179512" y="3003798"/>
            <a:ext cx="3960440" cy="1728192"/>
          </a:xfrm>
          <a:prstGeom prst="rect">
            <a:avLst/>
          </a:prstGeom>
          <a:noFill/>
        </p:spPr>
      </p:pic>
      <p:pic>
        <p:nvPicPr>
          <p:cNvPr id="4099" name="Picture 3" descr="C:\Users\pc\Documents\SEMANUR\klinik uygulama\abd theraband izotonik.jpg"/>
          <p:cNvPicPr>
            <a:picLocks noChangeAspect="1" noChangeArrowheads="1"/>
          </p:cNvPicPr>
          <p:nvPr/>
        </p:nvPicPr>
        <p:blipFill>
          <a:blip r:embed="rId3" cstate="print"/>
          <a:srcRect t="40928" b="33368"/>
          <a:stretch>
            <a:fillRect/>
          </a:stretch>
        </p:blipFill>
        <p:spPr bwMode="auto">
          <a:xfrm>
            <a:off x="3707904" y="1707654"/>
            <a:ext cx="5040560" cy="1728192"/>
          </a:xfrm>
          <a:prstGeom prst="rect">
            <a:avLst/>
          </a:prstGeom>
          <a:noFill/>
        </p:spPr>
      </p:pic>
      <p:pic>
        <p:nvPicPr>
          <p:cNvPr id="4100" name="Picture 4" descr="C:\Users\pc\Documents\SEMANUR\klinik uygulama\izotonik2.PNG"/>
          <p:cNvPicPr>
            <a:picLocks noChangeAspect="1" noChangeArrowheads="1"/>
          </p:cNvPicPr>
          <p:nvPr/>
        </p:nvPicPr>
        <p:blipFill>
          <a:blip r:embed="rId4" cstate="print"/>
          <a:srcRect/>
          <a:stretch>
            <a:fillRect/>
          </a:stretch>
        </p:blipFill>
        <p:spPr bwMode="auto">
          <a:xfrm>
            <a:off x="4211960" y="3435846"/>
            <a:ext cx="4536504" cy="1497288"/>
          </a:xfrm>
          <a:prstGeom prst="rect">
            <a:avLst/>
          </a:prstGeom>
          <a:noFill/>
        </p:spPr>
      </p:pic>
      <p:pic>
        <p:nvPicPr>
          <p:cNvPr id="4101" name="Picture 5" descr="C:\Users\pc\Documents\SEMANUR\klinik uygulama\abd kuvvetlendirme animas.gif"/>
          <p:cNvPicPr>
            <a:picLocks noChangeAspect="1" noChangeArrowheads="1" noCrop="1"/>
          </p:cNvPicPr>
          <p:nvPr/>
        </p:nvPicPr>
        <p:blipFill>
          <a:blip r:embed="rId5" cstate="print"/>
          <a:srcRect/>
          <a:stretch>
            <a:fillRect/>
          </a:stretch>
        </p:blipFill>
        <p:spPr bwMode="auto">
          <a:xfrm>
            <a:off x="395536" y="1707654"/>
            <a:ext cx="3456384" cy="1440160"/>
          </a:xfrm>
          <a:prstGeom prst="rect">
            <a:avLst/>
          </a:prstGeom>
          <a:noFill/>
        </p:spPr>
      </p:pic>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195486"/>
            <a:ext cx="4248472" cy="4680520"/>
          </a:xfrm>
        </p:spPr>
        <p:txBody>
          <a:bodyPr anchor="ctr">
            <a:normAutofit fontScale="92500" lnSpcReduction="10000"/>
          </a:bodyPr>
          <a:lstStyle/>
          <a:p>
            <a:pPr marL="457200" indent="-457200">
              <a:buFont typeface="+mj-lt"/>
              <a:buAutoNum type="alphaLcParenR" startAt="2"/>
            </a:pPr>
            <a:r>
              <a:rPr lang="tr-TR" sz="3600" i="1" u="sng" dirty="0" err="1" smtClean="0">
                <a:solidFill>
                  <a:schemeClr val="accent2">
                    <a:lumMod val="75000"/>
                  </a:schemeClr>
                </a:solidFill>
              </a:rPr>
              <a:t>İzometrik</a:t>
            </a:r>
            <a:r>
              <a:rPr lang="tr-TR" sz="3600" i="1" u="sng" dirty="0" smtClean="0">
                <a:solidFill>
                  <a:schemeClr val="accent2">
                    <a:lumMod val="75000"/>
                  </a:schemeClr>
                </a:solidFill>
              </a:rPr>
              <a:t> Egzersizler;</a:t>
            </a:r>
          </a:p>
          <a:p>
            <a:pPr marL="457200" indent="-457200"/>
            <a:r>
              <a:rPr lang="tr-TR" dirty="0" smtClean="0"/>
              <a:t>Sırtüstü yatılır.Diz ekleminin altına bir rulo yerleştirilir.Bacak kaslarını kasarak,ruloya doğru bastırılır.</a:t>
            </a:r>
          </a:p>
          <a:p>
            <a:pPr marL="457200" indent="-457200"/>
            <a:r>
              <a:rPr lang="tr-TR" dirty="0" smtClean="0"/>
              <a:t>Havlu/ruloyu biraz daha kalça eklemine yaklaştırarak da yapılabilir.</a:t>
            </a:r>
          </a:p>
          <a:p>
            <a:pPr marL="457200" indent="-457200"/>
            <a:endParaRPr lang="tr-TR" sz="2800" i="1" u="sng" dirty="0">
              <a:solidFill>
                <a:schemeClr val="accent2">
                  <a:lumMod val="75000"/>
                </a:schemeClr>
              </a:solidFill>
            </a:endParaRPr>
          </a:p>
        </p:txBody>
      </p:sp>
      <p:pic>
        <p:nvPicPr>
          <p:cNvPr id="5123" name="Picture 3" descr="C:\Users\pc\Documents\SEMANUR\klinik uygulama\1.PNG"/>
          <p:cNvPicPr>
            <a:picLocks noChangeAspect="1" noChangeArrowheads="1"/>
          </p:cNvPicPr>
          <p:nvPr/>
        </p:nvPicPr>
        <p:blipFill>
          <a:blip r:embed="rId2" cstate="print"/>
          <a:srcRect/>
          <a:stretch>
            <a:fillRect/>
          </a:stretch>
        </p:blipFill>
        <p:spPr bwMode="auto">
          <a:xfrm>
            <a:off x="4499992" y="267494"/>
            <a:ext cx="4104456" cy="2232248"/>
          </a:xfrm>
          <a:prstGeom prst="rect">
            <a:avLst/>
          </a:prstGeom>
          <a:noFill/>
        </p:spPr>
      </p:pic>
      <p:pic>
        <p:nvPicPr>
          <p:cNvPr id="5125" name="Picture 5" descr="izometrik egzersiz örnekleri kalça ile ilgili görsel sonucu"/>
          <p:cNvPicPr>
            <a:picLocks noChangeAspect="1" noChangeArrowheads="1"/>
          </p:cNvPicPr>
          <p:nvPr/>
        </p:nvPicPr>
        <p:blipFill>
          <a:blip r:embed="rId3" cstate="print"/>
          <a:srcRect/>
          <a:stretch>
            <a:fillRect/>
          </a:stretch>
        </p:blipFill>
        <p:spPr bwMode="auto">
          <a:xfrm>
            <a:off x="4572000" y="2499742"/>
            <a:ext cx="4104456" cy="2025403"/>
          </a:xfrm>
          <a:prstGeom prst="rect">
            <a:avLst/>
          </a:prstGeom>
          <a:noFill/>
        </p:spPr>
      </p:pic>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267494"/>
            <a:ext cx="3970784" cy="4327129"/>
          </a:xfrm>
        </p:spPr>
        <p:txBody>
          <a:bodyPr anchor="ctr">
            <a:normAutofit/>
          </a:bodyPr>
          <a:lstStyle/>
          <a:p>
            <a:r>
              <a:rPr lang="tr-TR" sz="2800" dirty="0" smtClean="0"/>
              <a:t>Oturma pozisyonunda veya sırtüstü yatılır.</a:t>
            </a:r>
          </a:p>
          <a:p>
            <a:r>
              <a:rPr lang="tr-TR" sz="2800" dirty="0" smtClean="0"/>
              <a:t>Bacakların arasına bir yastık veya rulo yerleştirilir.</a:t>
            </a:r>
          </a:p>
          <a:p>
            <a:r>
              <a:rPr lang="tr-TR" sz="2800" dirty="0" smtClean="0"/>
              <a:t>Sonra ruloyu bacakların arasında sıkıştırılması istenir.</a:t>
            </a:r>
            <a:endParaRPr lang="tr-TR" sz="2800" dirty="0"/>
          </a:p>
        </p:txBody>
      </p:sp>
      <p:pic>
        <p:nvPicPr>
          <p:cNvPr id="9218" name="Picture 2" descr="izometrik egzersiz örnekleri kalça ile ilgili görsel sonucu"/>
          <p:cNvPicPr>
            <a:picLocks noChangeAspect="1" noChangeArrowheads="1"/>
          </p:cNvPicPr>
          <p:nvPr/>
        </p:nvPicPr>
        <p:blipFill>
          <a:blip r:embed="rId2" cstate="print"/>
          <a:srcRect/>
          <a:stretch>
            <a:fillRect/>
          </a:stretch>
        </p:blipFill>
        <p:spPr bwMode="auto">
          <a:xfrm>
            <a:off x="4355976" y="267494"/>
            <a:ext cx="4320480" cy="2160240"/>
          </a:xfrm>
          <a:prstGeom prst="rect">
            <a:avLst/>
          </a:prstGeom>
          <a:noFill/>
        </p:spPr>
      </p:pic>
      <p:pic>
        <p:nvPicPr>
          <p:cNvPr id="9219" name="Picture 3" descr="C:\Users\pc\Documents\SEMANUR\klinik uygulama\kalça add izometrik.PNG"/>
          <p:cNvPicPr>
            <a:picLocks noChangeAspect="1" noChangeArrowheads="1"/>
          </p:cNvPicPr>
          <p:nvPr/>
        </p:nvPicPr>
        <p:blipFill>
          <a:blip r:embed="rId3" cstate="print"/>
          <a:srcRect b="17241"/>
          <a:stretch>
            <a:fillRect/>
          </a:stretch>
        </p:blipFill>
        <p:spPr bwMode="auto">
          <a:xfrm>
            <a:off x="4355976" y="2643758"/>
            <a:ext cx="4392488" cy="2232248"/>
          </a:xfrm>
          <a:prstGeom prst="rect">
            <a:avLst/>
          </a:prstGeom>
          <a:noFill/>
        </p:spPr>
      </p:pic>
      <p:sp>
        <p:nvSpPr>
          <p:cNvPr id="6" name="5 Dikdörtgen"/>
          <p:cNvSpPr/>
          <p:nvPr/>
        </p:nvSpPr>
        <p:spPr>
          <a:xfrm>
            <a:off x="7452320" y="2643758"/>
            <a:ext cx="129614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23528" y="123478"/>
            <a:ext cx="8363272" cy="4471145"/>
          </a:xfrm>
        </p:spPr>
        <p:txBody>
          <a:bodyPr>
            <a:normAutofit/>
          </a:bodyPr>
          <a:lstStyle/>
          <a:p>
            <a:pPr marL="457200" indent="-457200">
              <a:buFont typeface="+mj-lt"/>
              <a:buAutoNum type="alphaLcParenR" startAt="3"/>
            </a:pPr>
            <a:r>
              <a:rPr lang="tr-TR" sz="2800" b="1" i="1" u="sng" dirty="0" err="1" smtClean="0">
                <a:solidFill>
                  <a:schemeClr val="accent2">
                    <a:lumMod val="75000"/>
                  </a:schemeClr>
                </a:solidFill>
              </a:rPr>
              <a:t>İzokinetik</a:t>
            </a:r>
            <a:r>
              <a:rPr lang="tr-TR" sz="2800" b="1" i="1" u="sng" dirty="0" smtClean="0">
                <a:solidFill>
                  <a:schemeClr val="accent2">
                    <a:lumMod val="75000"/>
                  </a:schemeClr>
                </a:solidFill>
              </a:rPr>
              <a:t> egzersizler:</a:t>
            </a:r>
            <a:endParaRPr lang="tr-TR" sz="2800" b="1" i="1" u="sng" dirty="0">
              <a:solidFill>
                <a:schemeClr val="accent2">
                  <a:lumMod val="75000"/>
                </a:schemeClr>
              </a:solidFill>
            </a:endParaRPr>
          </a:p>
        </p:txBody>
      </p:sp>
      <p:pic>
        <p:nvPicPr>
          <p:cNvPr id="7170" name="Picture 2" descr="izokinetik egzersiz ile ilgili görsel sonucu"/>
          <p:cNvPicPr>
            <a:picLocks noChangeAspect="1" noChangeArrowheads="1"/>
          </p:cNvPicPr>
          <p:nvPr/>
        </p:nvPicPr>
        <p:blipFill>
          <a:blip r:embed="rId2" cstate="print"/>
          <a:srcRect/>
          <a:stretch>
            <a:fillRect/>
          </a:stretch>
        </p:blipFill>
        <p:spPr bwMode="auto">
          <a:xfrm>
            <a:off x="467544" y="915566"/>
            <a:ext cx="4464496" cy="3672408"/>
          </a:xfrm>
          <a:prstGeom prst="rect">
            <a:avLst/>
          </a:prstGeom>
          <a:noFill/>
        </p:spPr>
      </p:pic>
      <p:pic>
        <p:nvPicPr>
          <p:cNvPr id="7171" name="Picture 3" descr="C:\Users\pc\Documents\SEMANUR\klinik uygulama\izokinetik.PNG"/>
          <p:cNvPicPr>
            <a:picLocks noChangeAspect="1" noChangeArrowheads="1"/>
          </p:cNvPicPr>
          <p:nvPr/>
        </p:nvPicPr>
        <p:blipFill>
          <a:blip r:embed="rId3" cstate="print"/>
          <a:srcRect/>
          <a:stretch>
            <a:fillRect/>
          </a:stretch>
        </p:blipFill>
        <p:spPr bwMode="auto">
          <a:xfrm>
            <a:off x="5220072" y="267494"/>
            <a:ext cx="3362325" cy="4333875"/>
          </a:xfrm>
          <a:prstGeom prst="rect">
            <a:avLst/>
          </a:prstGeom>
          <a:noFill/>
        </p:spPr>
      </p:pic>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51520" y="123478"/>
            <a:ext cx="5040560" cy="720080"/>
          </a:xfrm>
        </p:spPr>
        <p:txBody>
          <a:bodyPr>
            <a:normAutofit fontScale="90000"/>
          </a:bodyPr>
          <a:lstStyle/>
          <a:p>
            <a:pPr algn="l"/>
            <a:r>
              <a:rPr lang="tr-TR" dirty="0" err="1" smtClean="0">
                <a:solidFill>
                  <a:srgbClr val="AC2900"/>
                </a:solidFill>
              </a:rPr>
              <a:t>Thereband</a:t>
            </a:r>
            <a:r>
              <a:rPr lang="tr-TR" dirty="0" smtClean="0">
                <a:solidFill>
                  <a:srgbClr val="AC2900"/>
                </a:solidFill>
              </a:rPr>
              <a:t> Egzersizleri</a:t>
            </a:r>
            <a:endParaRPr lang="tr-TR" dirty="0">
              <a:solidFill>
                <a:srgbClr val="AC2900"/>
              </a:solidFill>
            </a:endParaRPr>
          </a:p>
        </p:txBody>
      </p:sp>
      <p:pic>
        <p:nvPicPr>
          <p:cNvPr id="1030" name="Picture 6" descr="THERA BAND | Akülü Tekerlekli Sandalye | Medikal Ankara"/>
          <p:cNvPicPr>
            <a:picLocks noChangeAspect="1" noChangeArrowheads="1"/>
          </p:cNvPicPr>
          <p:nvPr/>
        </p:nvPicPr>
        <p:blipFill>
          <a:blip r:embed="rId2" cstate="print"/>
          <a:srcRect/>
          <a:stretch>
            <a:fillRect/>
          </a:stretch>
        </p:blipFill>
        <p:spPr bwMode="auto">
          <a:xfrm>
            <a:off x="251520" y="3003798"/>
            <a:ext cx="4032448" cy="2139702"/>
          </a:xfrm>
          <a:prstGeom prst="rect">
            <a:avLst/>
          </a:prstGeom>
          <a:noFill/>
        </p:spPr>
      </p:pic>
      <p:pic>
        <p:nvPicPr>
          <p:cNvPr id="1032" name="Picture 8" descr="The Hip in Ice Hockey - The Final Chapter: Simple and Effective ..."/>
          <p:cNvPicPr>
            <a:picLocks noChangeAspect="1" noChangeArrowheads="1"/>
          </p:cNvPicPr>
          <p:nvPr/>
        </p:nvPicPr>
        <p:blipFill>
          <a:blip r:embed="rId3" cstate="print"/>
          <a:srcRect/>
          <a:stretch>
            <a:fillRect/>
          </a:stretch>
        </p:blipFill>
        <p:spPr bwMode="auto">
          <a:xfrm>
            <a:off x="5220072" y="123478"/>
            <a:ext cx="3528392" cy="2880320"/>
          </a:xfrm>
          <a:prstGeom prst="rect">
            <a:avLst/>
          </a:prstGeom>
          <a:noFill/>
        </p:spPr>
      </p:pic>
      <p:pic>
        <p:nvPicPr>
          <p:cNvPr id="1026" name="Picture 2" descr="Thera-Band Exercise and Foam Rolling help IT Band Syndrome in ..."/>
          <p:cNvPicPr>
            <a:picLocks noChangeAspect="1" noChangeArrowheads="1"/>
          </p:cNvPicPr>
          <p:nvPr/>
        </p:nvPicPr>
        <p:blipFill>
          <a:blip r:embed="rId4" cstate="print"/>
          <a:srcRect l="2519" t="20935" r="3030" b="3701"/>
          <a:stretch>
            <a:fillRect/>
          </a:stretch>
        </p:blipFill>
        <p:spPr bwMode="auto">
          <a:xfrm>
            <a:off x="395536" y="771550"/>
            <a:ext cx="4752528" cy="2448272"/>
          </a:xfrm>
          <a:prstGeom prst="rect">
            <a:avLst/>
          </a:prstGeom>
          <a:noFill/>
        </p:spPr>
      </p:pic>
      <p:pic>
        <p:nvPicPr>
          <p:cNvPr id="1028" name="Picture 4" descr="Standing 4-Way Hip with Resistive Band - Ask Doctor Jo - YouTube"/>
          <p:cNvPicPr>
            <a:picLocks noChangeAspect="1" noChangeArrowheads="1"/>
          </p:cNvPicPr>
          <p:nvPr/>
        </p:nvPicPr>
        <p:blipFill>
          <a:blip r:embed="rId5" cstate="print"/>
          <a:srcRect l="10509" r="12774" b="19663"/>
          <a:stretch>
            <a:fillRect/>
          </a:stretch>
        </p:blipFill>
        <p:spPr bwMode="auto">
          <a:xfrm>
            <a:off x="4427984" y="3003798"/>
            <a:ext cx="4320480" cy="1968876"/>
          </a:xfrm>
          <a:prstGeom prst="rect">
            <a:avLst/>
          </a:prstGeom>
          <a:noFill/>
        </p:spPr>
      </p:pic>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1048593 Başlık"/>
          <p:cNvSpPr>
            <a:spLocks noGrp="1"/>
          </p:cNvSpPr>
          <p:nvPr>
            <p:ph type="title"/>
          </p:nvPr>
        </p:nvSpPr>
        <p:spPr/>
        <p:txBody>
          <a:bodyPr/>
          <a:lstStyle/>
          <a:p>
            <a:r>
              <a:rPr lang="en-US" altLang="en-US"/>
              <a:t> </a:t>
            </a:r>
            <a:endParaRPr lang="tr-TR"/>
          </a:p>
        </p:txBody>
      </p:sp>
      <p:pic>
        <p:nvPicPr>
          <p:cNvPr id="2097155" name="2097154 Resim"/>
          <p:cNvPicPr>
            <a:picLocks/>
          </p:cNvPicPr>
          <p:nvPr/>
        </p:nvPicPr>
        <p:blipFill>
          <a:blip r:embed="rId2" cstate="print"/>
          <a:stretch>
            <a:fillRect/>
          </a:stretch>
        </p:blipFill>
        <p:spPr>
          <a:xfrm>
            <a:off x="2518748" y="0"/>
            <a:ext cx="4106504" cy="5143500"/>
          </a:xfrm>
          <a:prstGeom prst="rect">
            <a:avLst/>
          </a:prstGeom>
        </p:spPr>
      </p:pic>
    </p:spTree>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4" name="2097153 Resim"/>
          <p:cNvPicPr>
            <a:picLocks/>
          </p:cNvPicPr>
          <p:nvPr/>
        </p:nvPicPr>
        <p:blipFill>
          <a:blip r:embed="rId2" cstate="print"/>
          <a:stretch>
            <a:fillRect/>
          </a:stretch>
        </p:blipFill>
        <p:spPr>
          <a:xfrm>
            <a:off x="395536" y="1059582"/>
            <a:ext cx="4608512" cy="3744416"/>
          </a:xfrm>
          <a:prstGeom prst="rect">
            <a:avLst/>
          </a:prstGeom>
        </p:spPr>
      </p:pic>
      <p:sp>
        <p:nvSpPr>
          <p:cNvPr id="1048585" name="1048584 Metin kutusu"/>
          <p:cNvSpPr txBox="1"/>
          <p:nvPr/>
        </p:nvSpPr>
        <p:spPr>
          <a:xfrm>
            <a:off x="160678" y="270660"/>
            <a:ext cx="5059394" cy="584775"/>
          </a:xfrm>
          <a:prstGeom prst="rect">
            <a:avLst/>
          </a:prstGeom>
        </p:spPr>
        <p:txBody>
          <a:bodyPr wrap="square" rtlCol="0">
            <a:spAutoFit/>
          </a:bodyPr>
          <a:lstStyle/>
          <a:p>
            <a:pPr>
              <a:buFont typeface="Arial" pitchFamily="34" charset="0"/>
              <a:buChar char="•"/>
            </a:pPr>
            <a:r>
              <a:rPr lang="en-US" sz="3200" dirty="0">
                <a:solidFill>
                  <a:srgbClr val="800000"/>
                </a:solidFill>
              </a:rPr>
              <a:t>EKLEM HAREKET A</a:t>
            </a:r>
            <a:r>
              <a:rPr lang="tr-TR" altLang="en-US" sz="3200" dirty="0">
                <a:solidFill>
                  <a:srgbClr val="800000"/>
                </a:solidFill>
              </a:rPr>
              <a:t>Ç</a:t>
            </a:r>
            <a:r>
              <a:rPr lang="en-US" altLang="en-US" sz="3200" dirty="0">
                <a:solidFill>
                  <a:srgbClr val="800000"/>
                </a:solidFill>
              </a:rPr>
              <a:t>IKLI</a:t>
            </a:r>
            <a:r>
              <a:rPr lang="tr-TR" altLang="en-US" sz="3200" dirty="0">
                <a:solidFill>
                  <a:srgbClr val="800000"/>
                </a:solidFill>
              </a:rPr>
              <a:t>Ğ</a:t>
            </a:r>
            <a:r>
              <a:rPr lang="en-US" altLang="en-US" sz="3200" dirty="0">
                <a:solidFill>
                  <a:srgbClr val="800000"/>
                </a:solidFill>
              </a:rPr>
              <a:t>I</a:t>
            </a:r>
            <a:endParaRPr lang="tr-TR" sz="3200" dirty="0">
              <a:solidFill>
                <a:srgbClr val="000000"/>
              </a:solidFill>
            </a:endParaRPr>
          </a:p>
        </p:txBody>
      </p:sp>
      <p:sp>
        <p:nvSpPr>
          <p:cNvPr id="1048586" name="1048585 Metin kutusu"/>
          <p:cNvSpPr txBox="1"/>
          <p:nvPr/>
        </p:nvSpPr>
        <p:spPr>
          <a:xfrm rot="12811">
            <a:off x="5298663" y="994359"/>
            <a:ext cx="3648434" cy="3539430"/>
          </a:xfrm>
          <a:prstGeom prst="rect">
            <a:avLst/>
          </a:prstGeom>
        </p:spPr>
        <p:txBody>
          <a:bodyPr wrap="square" rtlCol="0" anchor="ctr">
            <a:spAutoFit/>
          </a:bodyPr>
          <a:lstStyle/>
          <a:p>
            <a:pPr>
              <a:buFont typeface="Wingdings" pitchFamily="2" charset="2"/>
              <a:buChar char="ü"/>
            </a:pPr>
            <a:r>
              <a:rPr lang="tr-TR" sz="2800" dirty="0">
                <a:solidFill>
                  <a:srgbClr val="000000"/>
                </a:solidFill>
              </a:rPr>
              <a:t>Dizin açılmasına </a:t>
            </a:r>
            <a:r>
              <a:rPr lang="tr-TR" sz="2800" dirty="0" err="1">
                <a:solidFill>
                  <a:srgbClr val="000000"/>
                </a:solidFill>
              </a:rPr>
              <a:t>ekstansiyon</a:t>
            </a:r>
            <a:r>
              <a:rPr lang="tr-TR" sz="2800" dirty="0">
                <a:solidFill>
                  <a:srgbClr val="000000"/>
                </a:solidFill>
              </a:rPr>
              <a:t>, kapanmasına </a:t>
            </a:r>
            <a:r>
              <a:rPr lang="tr-TR" sz="2800" dirty="0" err="1">
                <a:solidFill>
                  <a:srgbClr val="000000"/>
                </a:solidFill>
              </a:rPr>
              <a:t>fleksiyon</a:t>
            </a:r>
            <a:r>
              <a:rPr lang="tr-TR" sz="2800" dirty="0">
                <a:solidFill>
                  <a:srgbClr val="000000"/>
                </a:solidFill>
              </a:rPr>
              <a:t> denir. </a:t>
            </a:r>
            <a:r>
              <a:rPr lang="tr-TR" sz="2800" dirty="0" err="1">
                <a:solidFill>
                  <a:srgbClr val="000000"/>
                </a:solidFill>
              </a:rPr>
              <a:t>Ekstansiyon</a:t>
            </a:r>
            <a:r>
              <a:rPr lang="tr-TR" sz="2800" dirty="0">
                <a:solidFill>
                  <a:srgbClr val="000000"/>
                </a:solidFill>
              </a:rPr>
              <a:t> sıfır düzlemini aştığı takdirde </a:t>
            </a:r>
            <a:r>
              <a:rPr lang="tr-TR" sz="2800" dirty="0" err="1">
                <a:solidFill>
                  <a:srgbClr val="000000"/>
                </a:solidFill>
              </a:rPr>
              <a:t>hiperekstansiyon</a:t>
            </a:r>
            <a:r>
              <a:rPr lang="tr-TR" sz="2800" dirty="0">
                <a:solidFill>
                  <a:srgbClr val="000000"/>
                </a:solidFill>
              </a:rPr>
              <a:t> adını alır.</a:t>
            </a:r>
          </a:p>
        </p:txBody>
      </p:sp>
      <p:sp>
        <p:nvSpPr>
          <p:cNvPr id="1048587" name="1048586 Metin kutusu"/>
          <p:cNvSpPr txBox="1"/>
          <p:nvPr/>
        </p:nvSpPr>
        <p:spPr>
          <a:xfrm>
            <a:off x="4477233" y="3675895"/>
            <a:ext cx="4000000" cy="510540"/>
          </a:xfrm>
          <a:prstGeom prst="rect">
            <a:avLst/>
          </a:prstGeom>
        </p:spPr>
        <p:txBody>
          <a:bodyPr wrap="square" rtlCol="0">
            <a:spAutoFit/>
          </a:bodyPr>
          <a:lstStyle/>
          <a:p>
            <a:r>
              <a:rPr lang="en-US" sz="2800">
                <a:solidFill>
                  <a:srgbClr val="000000"/>
                </a:solidFill>
              </a:rPr>
              <a:t> </a:t>
            </a:r>
            <a:endParaRPr lang="tr-TR" sz="2800">
              <a:solidFill>
                <a:srgbClr val="000000"/>
              </a:solidFill>
            </a:endParaRPr>
          </a:p>
        </p:txBody>
      </p:sp>
    </p:spTree>
  </p:cSld>
  <p:clrMapOvr>
    <a:masterClrMapping/>
  </p:clrMapOvr>
  <p:transition spd="slow">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3" name="2097152 Resim"/>
          <p:cNvPicPr>
            <a:picLocks/>
          </p:cNvPicPr>
          <p:nvPr/>
        </p:nvPicPr>
        <p:blipFill>
          <a:blip r:embed="rId2" cstate="print"/>
          <a:stretch>
            <a:fillRect/>
          </a:stretch>
        </p:blipFill>
        <p:spPr>
          <a:xfrm>
            <a:off x="1175410" y="123478"/>
            <a:ext cx="6873010" cy="4680520"/>
          </a:xfrm>
          <a:prstGeom prst="rect">
            <a:avLst/>
          </a:prstGeom>
        </p:spPr>
      </p:pic>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buFont typeface="Arial" pitchFamily="34" charset="0"/>
              <a:buChar char="•"/>
            </a:pPr>
            <a:r>
              <a:rPr lang="tr-TR" i="1" dirty="0" smtClean="0">
                <a:solidFill>
                  <a:schemeClr val="accent3">
                    <a:lumMod val="75000"/>
                  </a:schemeClr>
                </a:solidFill>
              </a:rPr>
              <a:t>Germe Egzersizi </a:t>
            </a:r>
            <a:r>
              <a:rPr lang="tr-TR" i="1" dirty="0" err="1" smtClean="0">
                <a:solidFill>
                  <a:schemeClr val="accent3">
                    <a:lumMod val="75000"/>
                  </a:schemeClr>
                </a:solidFill>
              </a:rPr>
              <a:t>Endikasyonları</a:t>
            </a:r>
            <a:endParaRPr lang="tr-TR" i="1" dirty="0">
              <a:solidFill>
                <a:schemeClr val="accent3">
                  <a:lumMod val="75000"/>
                </a:schemeClr>
              </a:solidFill>
            </a:endParaRPr>
          </a:p>
        </p:txBody>
      </p:sp>
      <p:sp>
        <p:nvSpPr>
          <p:cNvPr id="3" name="2 İçerik Yer Tutucusu"/>
          <p:cNvSpPr>
            <a:spLocks noGrp="1"/>
          </p:cNvSpPr>
          <p:nvPr>
            <p:ph idx="1"/>
          </p:nvPr>
        </p:nvSpPr>
        <p:spPr/>
        <p:txBody>
          <a:bodyPr>
            <a:normAutofit fontScale="92500" lnSpcReduction="20000"/>
          </a:bodyPr>
          <a:lstStyle/>
          <a:p>
            <a:pPr>
              <a:buClr>
                <a:srgbClr val="336600"/>
              </a:buClr>
            </a:pPr>
            <a:r>
              <a:rPr lang="tr-TR" dirty="0" err="1" smtClean="0"/>
              <a:t>Kontraktürler</a:t>
            </a:r>
            <a:r>
              <a:rPr lang="tr-TR" dirty="0" smtClean="0"/>
              <a:t>, adezyonlar,</a:t>
            </a:r>
          </a:p>
          <a:p>
            <a:pPr>
              <a:buClr>
                <a:srgbClr val="336600"/>
              </a:buClr>
            </a:pPr>
            <a:r>
              <a:rPr lang="tr-TR" dirty="0" err="1"/>
              <a:t>S</a:t>
            </a:r>
            <a:r>
              <a:rPr lang="tr-TR" dirty="0" err="1" smtClean="0"/>
              <a:t>kar</a:t>
            </a:r>
            <a:r>
              <a:rPr lang="tr-TR" dirty="0" smtClean="0"/>
              <a:t> doku nedeniyle kas, bağ doku, deride kısalma sonucu hareket aralığında kısıtlanma olduğunda,</a:t>
            </a:r>
          </a:p>
          <a:p>
            <a:pPr>
              <a:buClr>
                <a:srgbClr val="336600"/>
              </a:buClr>
            </a:pPr>
            <a:r>
              <a:rPr lang="tr-TR" dirty="0" smtClean="0"/>
              <a:t>Kısıtlanmalar yapısal </a:t>
            </a:r>
            <a:r>
              <a:rPr lang="tr-TR" dirty="0" err="1" smtClean="0"/>
              <a:t>deformitelere</a:t>
            </a:r>
            <a:r>
              <a:rPr lang="tr-TR" dirty="0" smtClean="0"/>
              <a:t> neden olduğunda,</a:t>
            </a:r>
          </a:p>
          <a:p>
            <a:pPr>
              <a:buClr>
                <a:srgbClr val="336600"/>
              </a:buClr>
            </a:pPr>
            <a:r>
              <a:rPr lang="tr-TR" dirty="0" err="1" smtClean="0"/>
              <a:t>Kontraktürler</a:t>
            </a:r>
            <a:r>
              <a:rPr lang="tr-TR" dirty="0" smtClean="0"/>
              <a:t> günlük yaşam aktivitelerini engellediğinde.</a:t>
            </a:r>
          </a:p>
        </p:txBody>
      </p:sp>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2097151 Resim"/>
          <p:cNvPicPr>
            <a:picLocks/>
          </p:cNvPicPr>
          <p:nvPr/>
        </p:nvPicPr>
        <p:blipFill>
          <a:blip r:embed="rId2" cstate="print"/>
          <a:stretch>
            <a:fillRect/>
          </a:stretch>
        </p:blipFill>
        <p:spPr>
          <a:xfrm>
            <a:off x="251519" y="339501"/>
            <a:ext cx="4680521" cy="4536505"/>
          </a:xfrm>
          <a:prstGeom prst="rect">
            <a:avLst/>
          </a:prstGeom>
        </p:spPr>
      </p:pic>
      <p:sp>
        <p:nvSpPr>
          <p:cNvPr id="1048584" name="1048583 Metin kutusu"/>
          <p:cNvSpPr txBox="1"/>
          <p:nvPr/>
        </p:nvSpPr>
        <p:spPr>
          <a:xfrm>
            <a:off x="5237295" y="1489283"/>
            <a:ext cx="4000000" cy="1815882"/>
          </a:xfrm>
          <a:prstGeom prst="rect">
            <a:avLst/>
          </a:prstGeom>
        </p:spPr>
        <p:txBody>
          <a:bodyPr wrap="square" rtlCol="0">
            <a:spAutoFit/>
          </a:bodyPr>
          <a:lstStyle/>
          <a:p>
            <a:pPr>
              <a:buFont typeface="Arial" pitchFamily="34" charset="0"/>
              <a:buChar char="•"/>
            </a:pPr>
            <a:r>
              <a:rPr lang="tr-TR" altLang="en-US" sz="2800" dirty="0">
                <a:solidFill>
                  <a:srgbClr val="000000"/>
                </a:solidFill>
              </a:rPr>
              <a:t>Ö</a:t>
            </a:r>
            <a:r>
              <a:rPr lang="en-US" altLang="en-US" sz="2800" dirty="0">
                <a:solidFill>
                  <a:srgbClr val="000000"/>
                </a:solidFill>
              </a:rPr>
              <a:t>l</a:t>
            </a:r>
            <a:r>
              <a:rPr lang="tr-TR" altLang="en-US" sz="2800" dirty="0" err="1">
                <a:solidFill>
                  <a:srgbClr val="000000"/>
                </a:solidFill>
              </a:rPr>
              <a:t>çü</a:t>
            </a:r>
            <a:r>
              <a:rPr lang="en-US" altLang="en-US" sz="2800" dirty="0">
                <a:solidFill>
                  <a:srgbClr val="000000"/>
                </a:solidFill>
              </a:rPr>
              <a:t>m </a:t>
            </a:r>
            <a:r>
              <a:rPr lang="en-US" altLang="en-US" sz="2800" dirty="0" err="1">
                <a:solidFill>
                  <a:srgbClr val="000000"/>
                </a:solidFill>
              </a:rPr>
              <a:t>yüzüstü</a:t>
            </a:r>
            <a:r>
              <a:rPr lang="en-US" altLang="en-US" sz="2800" dirty="0">
                <a:solidFill>
                  <a:srgbClr val="000000"/>
                </a:solidFill>
              </a:rPr>
              <a:t> yap</a:t>
            </a:r>
            <a:r>
              <a:rPr lang="tr-TR" altLang="en-US" sz="2800" dirty="0">
                <a:solidFill>
                  <a:srgbClr val="000000"/>
                </a:solidFill>
              </a:rPr>
              <a:t>ı</a:t>
            </a:r>
            <a:r>
              <a:rPr lang="en-US" altLang="en-US" sz="2800" dirty="0">
                <a:solidFill>
                  <a:srgbClr val="000000"/>
                </a:solidFill>
              </a:rPr>
              <a:t>l</a:t>
            </a:r>
            <a:r>
              <a:rPr lang="tr-TR" altLang="en-US" sz="2800" dirty="0">
                <a:solidFill>
                  <a:srgbClr val="000000"/>
                </a:solidFill>
              </a:rPr>
              <a:t>ı</a:t>
            </a:r>
            <a:r>
              <a:rPr lang="en-US" altLang="en-US" sz="2800" dirty="0">
                <a:solidFill>
                  <a:srgbClr val="000000"/>
                </a:solidFill>
              </a:rPr>
              <a:t>r. </a:t>
            </a:r>
            <a:endParaRPr lang="tr-TR" sz="2800" dirty="0">
              <a:solidFill>
                <a:srgbClr val="000000"/>
              </a:solidFill>
            </a:endParaRPr>
          </a:p>
          <a:p>
            <a:r>
              <a:rPr lang="en-US" altLang="en-US" sz="2800" dirty="0" err="1">
                <a:solidFill>
                  <a:srgbClr val="AC2900"/>
                </a:solidFill>
              </a:rPr>
              <a:t>Fleksiyon</a:t>
            </a:r>
            <a:r>
              <a:rPr lang="en-US" altLang="en-US" sz="2800" dirty="0">
                <a:solidFill>
                  <a:srgbClr val="AC2900"/>
                </a:solidFill>
              </a:rPr>
              <a:t>: </a:t>
            </a:r>
            <a:r>
              <a:rPr lang="en-US" altLang="en-US" sz="2800" dirty="0">
                <a:solidFill>
                  <a:srgbClr val="000000"/>
                </a:solidFill>
              </a:rPr>
              <a:t>135</a:t>
            </a:r>
            <a:r>
              <a:rPr lang="tr-TR" altLang="en-US" sz="2800" dirty="0">
                <a:solidFill>
                  <a:srgbClr val="000000"/>
                </a:solidFill>
              </a:rPr>
              <a:t>°</a:t>
            </a:r>
            <a:endParaRPr lang="tr-TR" sz="2800" dirty="0">
              <a:solidFill>
                <a:srgbClr val="000000"/>
              </a:solidFill>
            </a:endParaRPr>
          </a:p>
          <a:p>
            <a:r>
              <a:rPr lang="en-US" altLang="en-US" sz="2800" dirty="0">
                <a:solidFill>
                  <a:srgbClr val="AC2900"/>
                </a:solidFill>
              </a:rPr>
              <a:t>Ekstansiyon:</a:t>
            </a:r>
            <a:r>
              <a:rPr lang="en-US" altLang="en-US" sz="2800" dirty="0">
                <a:solidFill>
                  <a:srgbClr val="000000"/>
                </a:solidFill>
              </a:rPr>
              <a:t>0</a:t>
            </a:r>
            <a:r>
              <a:rPr lang="tr-TR" altLang="en-US" sz="2800" dirty="0">
                <a:solidFill>
                  <a:srgbClr val="000000"/>
                </a:solidFill>
              </a:rPr>
              <a:t>°</a:t>
            </a:r>
            <a:endParaRPr lang="tr-TR" sz="2800" dirty="0">
              <a:solidFill>
                <a:srgbClr val="000000"/>
              </a:solidFill>
            </a:endParaRPr>
          </a:p>
          <a:p>
            <a:r>
              <a:rPr lang="en-US" altLang="en-US" sz="2800" dirty="0" err="1">
                <a:solidFill>
                  <a:srgbClr val="AC2900"/>
                </a:solidFill>
              </a:rPr>
              <a:t>Hiperekstansiyon</a:t>
            </a:r>
            <a:r>
              <a:rPr lang="en-US" altLang="en-US" sz="2800" dirty="0">
                <a:solidFill>
                  <a:srgbClr val="AC2900"/>
                </a:solidFill>
              </a:rPr>
              <a:t>: </a:t>
            </a:r>
            <a:r>
              <a:rPr lang="en-US" altLang="en-US" sz="2800" dirty="0">
                <a:solidFill>
                  <a:srgbClr val="000000"/>
                </a:solidFill>
              </a:rPr>
              <a:t>20</a:t>
            </a:r>
            <a:r>
              <a:rPr lang="tr-TR" altLang="en-US" sz="2800" dirty="0">
                <a:solidFill>
                  <a:srgbClr val="000000"/>
                </a:solidFill>
              </a:rPr>
              <a:t>°</a:t>
            </a:r>
            <a:endParaRPr lang="tr-TR" sz="2800" dirty="0">
              <a:solidFill>
                <a:srgbClr val="000000"/>
              </a:solidFill>
            </a:endParaRPr>
          </a:p>
        </p:txBody>
      </p:sp>
    </p:spTree>
  </p:cSld>
  <p:clrMapOvr>
    <a:masterClrMapping/>
  </p:clrMapOvr>
  <p:transition spd="slow">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9" name="1048718 Metin kutusu"/>
          <p:cNvSpPr txBox="1"/>
          <p:nvPr/>
        </p:nvSpPr>
        <p:spPr>
          <a:xfrm>
            <a:off x="323528" y="195486"/>
            <a:ext cx="6408712" cy="646331"/>
          </a:xfrm>
          <a:prstGeom prst="rect">
            <a:avLst/>
          </a:prstGeom>
        </p:spPr>
        <p:txBody>
          <a:bodyPr wrap="square" rtlCol="0">
            <a:spAutoFit/>
          </a:bodyPr>
          <a:lstStyle/>
          <a:p>
            <a:pPr>
              <a:buFont typeface="Arial" pitchFamily="34" charset="0"/>
              <a:buChar char="•"/>
            </a:pPr>
            <a:r>
              <a:rPr lang="en-US" altLang="en-US" sz="2800" dirty="0">
                <a:solidFill>
                  <a:srgbClr val="000000"/>
                </a:solidFill>
              </a:rPr>
              <a:t> </a:t>
            </a:r>
            <a:r>
              <a:rPr lang="en-US" altLang="en-US" sz="3600" dirty="0">
                <a:solidFill>
                  <a:srgbClr val="330066"/>
                </a:solidFill>
              </a:rPr>
              <a:t>QUADR</a:t>
            </a:r>
            <a:r>
              <a:rPr lang="tr-TR" altLang="en-US" sz="3600" dirty="0">
                <a:solidFill>
                  <a:srgbClr val="330066"/>
                </a:solidFill>
              </a:rPr>
              <a:t>İ</a:t>
            </a:r>
            <a:r>
              <a:rPr lang="en-US" altLang="en-US" sz="3600" dirty="0">
                <a:solidFill>
                  <a:srgbClr val="330066"/>
                </a:solidFill>
              </a:rPr>
              <a:t>CEPS GERME</a:t>
            </a:r>
            <a:endParaRPr lang="tr-TR" sz="2800" dirty="0">
              <a:solidFill>
                <a:srgbClr val="000000"/>
              </a:solidFill>
            </a:endParaRPr>
          </a:p>
        </p:txBody>
      </p:sp>
      <p:pic>
        <p:nvPicPr>
          <p:cNvPr id="2097213" name="2097212 Resim"/>
          <p:cNvPicPr>
            <a:picLocks/>
          </p:cNvPicPr>
          <p:nvPr/>
        </p:nvPicPr>
        <p:blipFill>
          <a:blip r:embed="rId2" cstate="print"/>
          <a:stretch>
            <a:fillRect/>
          </a:stretch>
        </p:blipFill>
        <p:spPr>
          <a:xfrm>
            <a:off x="827584" y="699542"/>
            <a:ext cx="3456384" cy="4104456"/>
          </a:xfrm>
          <a:prstGeom prst="rect">
            <a:avLst/>
          </a:prstGeom>
        </p:spPr>
      </p:pic>
      <p:sp>
        <p:nvSpPr>
          <p:cNvPr id="1048720" name="1048719 Metin kutusu"/>
          <p:cNvSpPr txBox="1"/>
          <p:nvPr/>
        </p:nvSpPr>
        <p:spPr>
          <a:xfrm>
            <a:off x="4788024" y="1131590"/>
            <a:ext cx="3168352" cy="3046988"/>
          </a:xfrm>
          <a:prstGeom prst="rect">
            <a:avLst/>
          </a:prstGeom>
        </p:spPr>
        <p:txBody>
          <a:bodyPr wrap="square" rtlCol="0">
            <a:spAutoFit/>
          </a:bodyPr>
          <a:lstStyle/>
          <a:p>
            <a:pPr>
              <a:buFont typeface="Arial" pitchFamily="34" charset="0"/>
              <a:buChar char="•"/>
            </a:pPr>
            <a:r>
              <a:rPr lang="en-US" sz="3200" dirty="0" err="1">
                <a:solidFill>
                  <a:srgbClr val="000000"/>
                </a:solidFill>
              </a:rPr>
              <a:t>Hasta</a:t>
            </a:r>
            <a:r>
              <a:rPr lang="en-US" sz="3200" dirty="0">
                <a:solidFill>
                  <a:srgbClr val="000000"/>
                </a:solidFill>
              </a:rPr>
              <a:t> </a:t>
            </a:r>
            <a:r>
              <a:rPr lang="en-US" sz="3200" dirty="0" err="1">
                <a:solidFill>
                  <a:srgbClr val="000000"/>
                </a:solidFill>
              </a:rPr>
              <a:t>bir</a:t>
            </a:r>
            <a:r>
              <a:rPr lang="en-US" sz="3200" dirty="0">
                <a:solidFill>
                  <a:srgbClr val="000000"/>
                </a:solidFill>
              </a:rPr>
              <a:t> </a:t>
            </a:r>
            <a:r>
              <a:rPr lang="en-US" sz="3200" dirty="0" err="1">
                <a:solidFill>
                  <a:srgbClr val="000000"/>
                </a:solidFill>
              </a:rPr>
              <a:t>eliyle</a:t>
            </a:r>
            <a:r>
              <a:rPr lang="en-US" sz="3200" dirty="0">
                <a:solidFill>
                  <a:srgbClr val="000000"/>
                </a:solidFill>
              </a:rPr>
              <a:t> </a:t>
            </a:r>
            <a:r>
              <a:rPr lang="en-US" sz="3200" dirty="0" err="1">
                <a:solidFill>
                  <a:srgbClr val="000000"/>
                </a:solidFill>
              </a:rPr>
              <a:t>destek</a:t>
            </a:r>
            <a:r>
              <a:rPr lang="en-US" sz="3200" dirty="0">
                <a:solidFill>
                  <a:srgbClr val="000000"/>
                </a:solidFill>
              </a:rPr>
              <a:t> al</a:t>
            </a:r>
            <a:r>
              <a:rPr lang="tr-TR" altLang="en-US" sz="3200" dirty="0">
                <a:solidFill>
                  <a:srgbClr val="000000"/>
                </a:solidFill>
              </a:rPr>
              <a:t>ı</a:t>
            </a:r>
            <a:r>
              <a:rPr lang="en-US" altLang="en-US" sz="3200" dirty="0" err="1">
                <a:solidFill>
                  <a:srgbClr val="000000"/>
                </a:solidFill>
              </a:rPr>
              <a:t>rken</a:t>
            </a:r>
            <a:r>
              <a:rPr lang="en-US" altLang="en-US" sz="3200" dirty="0">
                <a:solidFill>
                  <a:srgbClr val="000000"/>
                </a:solidFill>
              </a:rPr>
              <a:t> </a:t>
            </a:r>
            <a:r>
              <a:rPr lang="en-US" altLang="en-US" sz="3200" dirty="0" err="1">
                <a:solidFill>
                  <a:srgbClr val="000000"/>
                </a:solidFill>
              </a:rPr>
              <a:t>di</a:t>
            </a:r>
            <a:r>
              <a:rPr lang="tr-TR" altLang="en-US" sz="3200" dirty="0">
                <a:solidFill>
                  <a:srgbClr val="000000"/>
                </a:solidFill>
              </a:rPr>
              <a:t>ğ</a:t>
            </a:r>
            <a:r>
              <a:rPr lang="en-US" altLang="en-US" sz="3200" dirty="0" err="1">
                <a:solidFill>
                  <a:srgbClr val="000000"/>
                </a:solidFill>
              </a:rPr>
              <a:t>er</a:t>
            </a:r>
            <a:r>
              <a:rPr lang="en-US" altLang="en-US" sz="3200" dirty="0">
                <a:solidFill>
                  <a:srgbClr val="000000"/>
                </a:solidFill>
              </a:rPr>
              <a:t> </a:t>
            </a:r>
            <a:r>
              <a:rPr lang="en-US" altLang="en-US" sz="3200" dirty="0" err="1">
                <a:solidFill>
                  <a:srgbClr val="000000"/>
                </a:solidFill>
              </a:rPr>
              <a:t>eliyle</a:t>
            </a:r>
            <a:r>
              <a:rPr lang="en-US" altLang="en-US" sz="3200" dirty="0">
                <a:solidFill>
                  <a:srgbClr val="000000"/>
                </a:solidFill>
              </a:rPr>
              <a:t> </a:t>
            </a:r>
            <a:r>
              <a:rPr lang="en-US" altLang="en-US" sz="3200" dirty="0" err="1">
                <a:solidFill>
                  <a:srgbClr val="000000"/>
                </a:solidFill>
              </a:rPr>
              <a:t>aya</a:t>
            </a:r>
            <a:r>
              <a:rPr lang="tr-TR" altLang="en-US" sz="3200" dirty="0" err="1">
                <a:solidFill>
                  <a:srgbClr val="000000"/>
                </a:solidFill>
              </a:rPr>
              <a:t>ğı</a:t>
            </a:r>
            <a:r>
              <a:rPr lang="en-US" altLang="en-US" sz="3200" dirty="0">
                <a:solidFill>
                  <a:srgbClr val="000000"/>
                </a:solidFill>
              </a:rPr>
              <a:t>n</a:t>
            </a:r>
            <a:r>
              <a:rPr lang="tr-TR" altLang="en-US" sz="3200" dirty="0">
                <a:solidFill>
                  <a:srgbClr val="000000"/>
                </a:solidFill>
              </a:rPr>
              <a:t>ı</a:t>
            </a:r>
            <a:r>
              <a:rPr lang="en-US" altLang="en-US" sz="3200" dirty="0">
                <a:solidFill>
                  <a:srgbClr val="000000"/>
                </a:solidFill>
              </a:rPr>
              <a:t> </a:t>
            </a:r>
            <a:r>
              <a:rPr lang="en-US" altLang="en-US" sz="3200" dirty="0" err="1">
                <a:solidFill>
                  <a:srgbClr val="000000"/>
                </a:solidFill>
              </a:rPr>
              <a:t>tutar</a:t>
            </a:r>
            <a:r>
              <a:rPr lang="en-US" altLang="en-US" sz="3200" dirty="0">
                <a:solidFill>
                  <a:srgbClr val="000000"/>
                </a:solidFill>
              </a:rPr>
              <a:t> </a:t>
            </a:r>
            <a:r>
              <a:rPr lang="en-US" altLang="en-US" sz="3200" dirty="0" err="1">
                <a:solidFill>
                  <a:srgbClr val="000000"/>
                </a:solidFill>
              </a:rPr>
              <a:t>ve</a:t>
            </a:r>
            <a:r>
              <a:rPr lang="en-US" altLang="en-US" sz="3200" dirty="0">
                <a:solidFill>
                  <a:srgbClr val="000000"/>
                </a:solidFill>
              </a:rPr>
              <a:t> </a:t>
            </a:r>
            <a:r>
              <a:rPr lang="en-US" altLang="en-US" sz="3200" dirty="0" err="1">
                <a:solidFill>
                  <a:srgbClr val="000000"/>
                </a:solidFill>
              </a:rPr>
              <a:t>kendine</a:t>
            </a:r>
            <a:r>
              <a:rPr lang="en-US" altLang="en-US" sz="3200" dirty="0">
                <a:solidFill>
                  <a:srgbClr val="000000"/>
                </a:solidFill>
              </a:rPr>
              <a:t> do</a:t>
            </a:r>
            <a:r>
              <a:rPr lang="tr-TR" altLang="en-US" sz="3200" dirty="0">
                <a:solidFill>
                  <a:srgbClr val="000000"/>
                </a:solidFill>
              </a:rPr>
              <a:t>ğ</a:t>
            </a:r>
            <a:r>
              <a:rPr lang="en-US" altLang="en-US" sz="3200" dirty="0" err="1">
                <a:solidFill>
                  <a:srgbClr val="000000"/>
                </a:solidFill>
              </a:rPr>
              <a:t>ru</a:t>
            </a:r>
            <a:r>
              <a:rPr lang="en-US" altLang="en-US" sz="3200" dirty="0">
                <a:solidFill>
                  <a:srgbClr val="000000"/>
                </a:solidFill>
              </a:rPr>
              <a:t> </a:t>
            </a:r>
            <a:r>
              <a:rPr lang="tr-TR" altLang="en-US" sz="3200" dirty="0">
                <a:solidFill>
                  <a:srgbClr val="000000"/>
                </a:solidFill>
              </a:rPr>
              <a:t>ç</a:t>
            </a:r>
            <a:r>
              <a:rPr lang="en-US" altLang="en-US" sz="3200" dirty="0" err="1">
                <a:solidFill>
                  <a:srgbClr val="000000"/>
                </a:solidFill>
              </a:rPr>
              <a:t>eker</a:t>
            </a:r>
            <a:r>
              <a:rPr lang="en-US" altLang="en-US" sz="3200" dirty="0">
                <a:solidFill>
                  <a:srgbClr val="000000"/>
                </a:solidFill>
              </a:rPr>
              <a:t>.</a:t>
            </a:r>
            <a:endParaRPr lang="tr-TR" sz="3200" dirty="0">
              <a:solidFill>
                <a:srgbClr val="000000"/>
              </a:solidFill>
            </a:endParaRPr>
          </a:p>
        </p:txBody>
      </p:sp>
    </p:spTree>
  </p:cSld>
  <p:clrMapOvr>
    <a:masterClrMapping/>
  </p:clrMapOvr>
  <p:transition spd="slow">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12" name="2097211 Resim"/>
          <p:cNvPicPr>
            <a:picLocks/>
          </p:cNvPicPr>
          <p:nvPr/>
        </p:nvPicPr>
        <p:blipFill>
          <a:blip r:embed="rId2" cstate="print"/>
          <a:stretch>
            <a:fillRect/>
          </a:stretch>
        </p:blipFill>
        <p:spPr>
          <a:xfrm>
            <a:off x="0" y="1171628"/>
            <a:ext cx="4444774" cy="3932439"/>
          </a:xfrm>
          <a:prstGeom prst="rect">
            <a:avLst/>
          </a:prstGeom>
        </p:spPr>
      </p:pic>
      <p:sp>
        <p:nvSpPr>
          <p:cNvPr id="1048717" name="1048716 Metin kutusu"/>
          <p:cNvSpPr txBox="1"/>
          <p:nvPr/>
        </p:nvSpPr>
        <p:spPr>
          <a:xfrm>
            <a:off x="195250" y="241988"/>
            <a:ext cx="7396589" cy="707886"/>
          </a:xfrm>
          <a:prstGeom prst="rect">
            <a:avLst/>
          </a:prstGeom>
        </p:spPr>
        <p:txBody>
          <a:bodyPr wrap="square" rtlCol="0">
            <a:spAutoFit/>
          </a:bodyPr>
          <a:lstStyle/>
          <a:p>
            <a:r>
              <a:rPr lang="tr-TR" altLang="en-US" sz="4000" dirty="0">
                <a:solidFill>
                  <a:srgbClr val="008000"/>
                </a:solidFill>
              </a:rPr>
              <a:t>İ</a:t>
            </a:r>
            <a:r>
              <a:rPr lang="en-US" altLang="en-US" sz="4000" dirty="0">
                <a:solidFill>
                  <a:srgbClr val="008000"/>
                </a:solidFill>
              </a:rPr>
              <a:t>ZOTON</a:t>
            </a:r>
            <a:r>
              <a:rPr lang="tr-TR" altLang="en-US" sz="4000" dirty="0">
                <a:solidFill>
                  <a:srgbClr val="008000"/>
                </a:solidFill>
              </a:rPr>
              <a:t>İ</a:t>
            </a:r>
            <a:r>
              <a:rPr lang="en-US" altLang="en-US" sz="4000" dirty="0">
                <a:solidFill>
                  <a:srgbClr val="008000"/>
                </a:solidFill>
              </a:rPr>
              <a:t>K EGZERSİZLER</a:t>
            </a:r>
            <a:endParaRPr lang="tr-TR" sz="4000" dirty="0">
              <a:solidFill>
                <a:srgbClr val="000000"/>
              </a:solidFill>
            </a:endParaRPr>
          </a:p>
        </p:txBody>
      </p:sp>
      <p:sp>
        <p:nvSpPr>
          <p:cNvPr id="1048718" name="1048717 Metin kutusu"/>
          <p:cNvSpPr txBox="1"/>
          <p:nvPr/>
        </p:nvSpPr>
        <p:spPr>
          <a:xfrm>
            <a:off x="4572000" y="1171628"/>
            <a:ext cx="4000000" cy="3863340"/>
          </a:xfrm>
          <a:prstGeom prst="rect">
            <a:avLst/>
          </a:prstGeom>
        </p:spPr>
        <p:txBody>
          <a:bodyPr wrap="square" rtlCol="0">
            <a:spAutoFit/>
          </a:bodyPr>
          <a:lstStyle/>
          <a:p>
            <a:r>
              <a:rPr lang="en-US" sz="2800">
                <a:solidFill>
                  <a:srgbClr val="000000"/>
                </a:solidFill>
              </a:rPr>
              <a:t>Hastan</a:t>
            </a:r>
            <a:r>
              <a:rPr lang="tr-TR" altLang="en-US" sz="2800">
                <a:solidFill>
                  <a:srgbClr val="000000"/>
                </a:solidFill>
              </a:rPr>
              <a:t>ı</a:t>
            </a:r>
            <a:r>
              <a:rPr lang="en-US" altLang="en-US" sz="2800">
                <a:solidFill>
                  <a:srgbClr val="000000"/>
                </a:solidFill>
              </a:rPr>
              <a:t>n ayaklar</a:t>
            </a:r>
            <a:r>
              <a:rPr lang="tr-TR" altLang="en-US" sz="2800">
                <a:solidFill>
                  <a:srgbClr val="000000"/>
                </a:solidFill>
              </a:rPr>
              <a:t>ı</a:t>
            </a:r>
            <a:r>
              <a:rPr lang="en-US" altLang="en-US" sz="2800">
                <a:solidFill>
                  <a:srgbClr val="000000"/>
                </a:solidFill>
              </a:rPr>
              <a:t> yere de</a:t>
            </a:r>
            <a:r>
              <a:rPr lang="tr-TR" altLang="en-US" sz="2800">
                <a:solidFill>
                  <a:srgbClr val="000000"/>
                </a:solidFill>
              </a:rPr>
              <a:t>ğ</a:t>
            </a:r>
            <a:r>
              <a:rPr lang="en-US" altLang="en-US" sz="2800">
                <a:solidFill>
                  <a:srgbClr val="000000"/>
                </a:solidFill>
              </a:rPr>
              <a:t>meyecek y</a:t>
            </a:r>
            <a:r>
              <a:rPr lang="tr-TR" altLang="en-US" sz="2800">
                <a:solidFill>
                  <a:srgbClr val="000000"/>
                </a:solidFill>
              </a:rPr>
              <a:t>ü</a:t>
            </a:r>
            <a:r>
              <a:rPr lang="en-US" altLang="en-US" sz="2800">
                <a:solidFill>
                  <a:srgbClr val="000000"/>
                </a:solidFill>
              </a:rPr>
              <a:t>kseklikte bacaklar</a:t>
            </a:r>
            <a:r>
              <a:rPr lang="tr-TR" altLang="en-US" sz="2800">
                <a:solidFill>
                  <a:srgbClr val="000000"/>
                </a:solidFill>
              </a:rPr>
              <a:t>ı</a:t>
            </a:r>
            <a:r>
              <a:rPr lang="en-US" altLang="en-US" sz="2800">
                <a:solidFill>
                  <a:srgbClr val="000000"/>
                </a:solidFill>
              </a:rPr>
              <a:t>n</a:t>
            </a:r>
            <a:r>
              <a:rPr lang="tr-TR" altLang="en-US" sz="2800">
                <a:solidFill>
                  <a:srgbClr val="000000"/>
                </a:solidFill>
              </a:rPr>
              <a:t>ı</a:t>
            </a:r>
            <a:r>
              <a:rPr lang="en-US" altLang="en-US" sz="2800">
                <a:solidFill>
                  <a:srgbClr val="000000"/>
                </a:solidFill>
              </a:rPr>
              <a:t> sark</a:t>
            </a:r>
            <a:r>
              <a:rPr lang="tr-TR" altLang="en-US" sz="2800">
                <a:solidFill>
                  <a:srgbClr val="000000"/>
                </a:solidFill>
              </a:rPr>
              <a:t>ı</a:t>
            </a:r>
            <a:r>
              <a:rPr lang="en-US" altLang="en-US" sz="2800">
                <a:solidFill>
                  <a:srgbClr val="000000"/>
                </a:solidFill>
              </a:rPr>
              <a:t>tarak oturmas</a:t>
            </a:r>
            <a:r>
              <a:rPr lang="tr-TR" altLang="en-US" sz="2800">
                <a:solidFill>
                  <a:srgbClr val="000000"/>
                </a:solidFill>
              </a:rPr>
              <a:t>ı</a:t>
            </a:r>
            <a:r>
              <a:rPr lang="en-US" altLang="en-US" sz="2800">
                <a:solidFill>
                  <a:srgbClr val="000000"/>
                </a:solidFill>
              </a:rPr>
              <a:t>n</a:t>
            </a:r>
            <a:r>
              <a:rPr lang="tr-TR" altLang="en-US" sz="2800">
                <a:solidFill>
                  <a:srgbClr val="000000"/>
                </a:solidFill>
              </a:rPr>
              <a:t>ı</a:t>
            </a:r>
            <a:r>
              <a:rPr lang="en-US" altLang="en-US" sz="2800">
                <a:solidFill>
                  <a:srgbClr val="000000"/>
                </a:solidFill>
              </a:rPr>
              <a:t> isteriz. Ayak bileklerine a</a:t>
            </a:r>
            <a:r>
              <a:rPr lang="tr-TR" altLang="en-US" sz="2800">
                <a:solidFill>
                  <a:srgbClr val="000000"/>
                </a:solidFill>
              </a:rPr>
              <a:t>ğı</a:t>
            </a:r>
            <a:r>
              <a:rPr lang="en-US" altLang="en-US" sz="2800">
                <a:solidFill>
                  <a:srgbClr val="000000"/>
                </a:solidFill>
              </a:rPr>
              <a:t>rl</a:t>
            </a:r>
            <a:r>
              <a:rPr lang="tr-TR" altLang="en-US" sz="2800">
                <a:solidFill>
                  <a:srgbClr val="000000"/>
                </a:solidFill>
              </a:rPr>
              <a:t>ı</a:t>
            </a:r>
            <a:r>
              <a:rPr lang="en-US" altLang="en-US" sz="2800">
                <a:solidFill>
                  <a:srgbClr val="000000"/>
                </a:solidFill>
              </a:rPr>
              <a:t>k ba</a:t>
            </a:r>
            <a:r>
              <a:rPr lang="tr-TR" altLang="en-US" sz="2800">
                <a:solidFill>
                  <a:srgbClr val="000000"/>
                </a:solidFill>
              </a:rPr>
              <a:t>ğ</a:t>
            </a:r>
            <a:r>
              <a:rPr lang="en-US" altLang="en-US" sz="2800">
                <a:solidFill>
                  <a:srgbClr val="000000"/>
                </a:solidFill>
              </a:rPr>
              <a:t>lar</a:t>
            </a:r>
            <a:r>
              <a:rPr lang="tr-TR" altLang="en-US" sz="2800">
                <a:solidFill>
                  <a:srgbClr val="000000"/>
                </a:solidFill>
              </a:rPr>
              <a:t>ı</a:t>
            </a:r>
            <a:r>
              <a:rPr lang="en-US" altLang="en-US" sz="2800">
                <a:solidFill>
                  <a:srgbClr val="000000"/>
                </a:solidFill>
              </a:rPr>
              <a:t>z. Tek baca</a:t>
            </a:r>
            <a:r>
              <a:rPr lang="tr-TR" altLang="en-US" sz="2800">
                <a:solidFill>
                  <a:srgbClr val="000000"/>
                </a:solidFill>
              </a:rPr>
              <a:t>ğı</a:t>
            </a:r>
            <a:r>
              <a:rPr lang="en-US" altLang="en-US" sz="2800">
                <a:solidFill>
                  <a:srgbClr val="000000"/>
                </a:solidFill>
              </a:rPr>
              <a:t>n</a:t>
            </a:r>
            <a:r>
              <a:rPr lang="tr-TR" altLang="en-US" sz="2800">
                <a:solidFill>
                  <a:srgbClr val="000000"/>
                </a:solidFill>
              </a:rPr>
              <a:t>ı</a:t>
            </a:r>
            <a:r>
              <a:rPr lang="en-US" altLang="en-US" sz="2800">
                <a:solidFill>
                  <a:srgbClr val="000000"/>
                </a:solidFill>
              </a:rPr>
              <a:t> kald</a:t>
            </a:r>
            <a:r>
              <a:rPr lang="tr-TR" altLang="en-US" sz="2800">
                <a:solidFill>
                  <a:srgbClr val="000000"/>
                </a:solidFill>
              </a:rPr>
              <a:t>ı</a:t>
            </a:r>
            <a:r>
              <a:rPr lang="en-US" altLang="en-US" sz="2800">
                <a:solidFill>
                  <a:srgbClr val="000000"/>
                </a:solidFill>
              </a:rPr>
              <a:t>r</a:t>
            </a:r>
            <a:r>
              <a:rPr lang="tr-TR" altLang="en-US" sz="2800">
                <a:solidFill>
                  <a:srgbClr val="000000"/>
                </a:solidFill>
              </a:rPr>
              <a:t>ı</a:t>
            </a:r>
            <a:r>
              <a:rPr lang="en-US" altLang="en-US" sz="2800">
                <a:solidFill>
                  <a:srgbClr val="000000"/>
                </a:solidFill>
              </a:rPr>
              <a:t>p d</a:t>
            </a:r>
            <a:r>
              <a:rPr lang="tr-TR" altLang="en-US" sz="2800">
                <a:solidFill>
                  <a:srgbClr val="000000"/>
                </a:solidFill>
              </a:rPr>
              <a:t>ü</a:t>
            </a:r>
            <a:r>
              <a:rPr lang="en-US" altLang="en-US" sz="2800">
                <a:solidFill>
                  <a:srgbClr val="000000"/>
                </a:solidFill>
              </a:rPr>
              <a:t>zeltmesini 5 e kadar say</a:t>
            </a:r>
            <a:r>
              <a:rPr lang="tr-TR" altLang="en-US" sz="2800">
                <a:solidFill>
                  <a:srgbClr val="000000"/>
                </a:solidFill>
              </a:rPr>
              <a:t>ı</a:t>
            </a:r>
            <a:r>
              <a:rPr lang="en-US" altLang="en-US" sz="2800">
                <a:solidFill>
                  <a:srgbClr val="000000"/>
                </a:solidFill>
              </a:rPr>
              <a:t>p indirmesini isteriz.    </a:t>
            </a:r>
            <a:endParaRPr lang="tr-TR" sz="2800">
              <a:solidFill>
                <a:srgbClr val="000000"/>
              </a:solidFill>
            </a:endParaRPr>
          </a:p>
        </p:txBody>
      </p:sp>
    </p:spTree>
  </p:cSld>
  <p:clrMapOvr>
    <a:masterClrMapping/>
  </p:clrMapOvr>
  <p:transition spd="slow">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16" name="2097215 Resim"/>
          <p:cNvPicPr>
            <a:picLocks/>
          </p:cNvPicPr>
          <p:nvPr/>
        </p:nvPicPr>
        <p:blipFill>
          <a:blip r:embed="rId2" cstate="print"/>
          <a:stretch>
            <a:fillRect/>
          </a:stretch>
        </p:blipFill>
        <p:spPr>
          <a:xfrm>
            <a:off x="0" y="1635646"/>
            <a:ext cx="4842366" cy="2735622"/>
          </a:xfrm>
          <a:prstGeom prst="rect">
            <a:avLst/>
          </a:prstGeom>
        </p:spPr>
      </p:pic>
      <p:sp>
        <p:nvSpPr>
          <p:cNvPr id="1048725" name="1048724 Metin kutusu"/>
          <p:cNvSpPr txBox="1"/>
          <p:nvPr/>
        </p:nvSpPr>
        <p:spPr>
          <a:xfrm>
            <a:off x="263603" y="504014"/>
            <a:ext cx="6476140" cy="646331"/>
          </a:xfrm>
          <a:prstGeom prst="rect">
            <a:avLst/>
          </a:prstGeom>
        </p:spPr>
        <p:txBody>
          <a:bodyPr wrap="square" rtlCol="0">
            <a:spAutoFit/>
          </a:bodyPr>
          <a:lstStyle/>
          <a:p>
            <a:r>
              <a:rPr lang="tr-TR" altLang="en-US" sz="3600" dirty="0">
                <a:solidFill>
                  <a:srgbClr val="008000"/>
                </a:solidFill>
              </a:rPr>
              <a:t>İ</a:t>
            </a:r>
            <a:r>
              <a:rPr lang="en-US" altLang="en-US" sz="3600" dirty="0">
                <a:solidFill>
                  <a:srgbClr val="008000"/>
                </a:solidFill>
              </a:rPr>
              <a:t>ZOTONİK EGZERSİZLER</a:t>
            </a:r>
            <a:endParaRPr lang="tr-TR" sz="3600" dirty="0">
              <a:solidFill>
                <a:srgbClr val="000000"/>
              </a:solidFill>
            </a:endParaRPr>
          </a:p>
        </p:txBody>
      </p:sp>
      <p:sp>
        <p:nvSpPr>
          <p:cNvPr id="1048726" name="1048725 Metin kutusu"/>
          <p:cNvSpPr txBox="1"/>
          <p:nvPr/>
        </p:nvSpPr>
        <p:spPr>
          <a:xfrm>
            <a:off x="5004048" y="1284027"/>
            <a:ext cx="3735694" cy="3539430"/>
          </a:xfrm>
          <a:prstGeom prst="rect">
            <a:avLst/>
          </a:prstGeom>
        </p:spPr>
        <p:txBody>
          <a:bodyPr wrap="square" rtlCol="0">
            <a:spAutoFit/>
          </a:bodyPr>
          <a:lstStyle/>
          <a:p>
            <a:r>
              <a:rPr lang="en-US" sz="2800" dirty="0" err="1">
                <a:solidFill>
                  <a:srgbClr val="000000"/>
                </a:solidFill>
              </a:rPr>
              <a:t>Hasta</a:t>
            </a:r>
            <a:r>
              <a:rPr lang="en-US" sz="2800" dirty="0">
                <a:solidFill>
                  <a:srgbClr val="000000"/>
                </a:solidFill>
              </a:rPr>
              <a:t> s</a:t>
            </a:r>
            <a:r>
              <a:rPr lang="tr-TR" altLang="en-US" sz="2800" dirty="0">
                <a:solidFill>
                  <a:srgbClr val="000000"/>
                </a:solidFill>
              </a:rPr>
              <a:t>ı</a:t>
            </a:r>
            <a:r>
              <a:rPr lang="en-US" altLang="en-US" sz="2800" dirty="0" err="1">
                <a:solidFill>
                  <a:srgbClr val="000000"/>
                </a:solidFill>
              </a:rPr>
              <a:t>rt</a:t>
            </a:r>
            <a:r>
              <a:rPr lang="tr-TR" altLang="en-US" sz="2800" dirty="0">
                <a:solidFill>
                  <a:srgbClr val="000000"/>
                </a:solidFill>
              </a:rPr>
              <a:t>ü</a:t>
            </a:r>
            <a:r>
              <a:rPr lang="en-US" altLang="en-US" sz="2800" dirty="0" err="1">
                <a:solidFill>
                  <a:srgbClr val="000000"/>
                </a:solidFill>
              </a:rPr>
              <a:t>st</a:t>
            </a:r>
            <a:r>
              <a:rPr lang="tr-TR" altLang="en-US" sz="2800" dirty="0">
                <a:solidFill>
                  <a:srgbClr val="000000"/>
                </a:solidFill>
              </a:rPr>
              <a:t>ü</a:t>
            </a:r>
            <a:r>
              <a:rPr lang="en-US" altLang="en-US" sz="2800" dirty="0">
                <a:solidFill>
                  <a:srgbClr val="000000"/>
                </a:solidFill>
              </a:rPr>
              <a:t> </a:t>
            </a:r>
            <a:r>
              <a:rPr lang="en-US" altLang="en-US" sz="2800" dirty="0" err="1">
                <a:solidFill>
                  <a:srgbClr val="000000"/>
                </a:solidFill>
              </a:rPr>
              <a:t>yatar</a:t>
            </a:r>
            <a:r>
              <a:rPr lang="en-US" altLang="en-US" sz="2800" dirty="0">
                <a:solidFill>
                  <a:srgbClr val="000000"/>
                </a:solidFill>
              </a:rPr>
              <a:t>. </a:t>
            </a:r>
            <a:r>
              <a:rPr lang="en-US" altLang="en-US" sz="2800" dirty="0" err="1">
                <a:solidFill>
                  <a:srgbClr val="000000"/>
                </a:solidFill>
              </a:rPr>
              <a:t>Bir</a:t>
            </a:r>
            <a:r>
              <a:rPr lang="en-US" altLang="en-US" sz="2800" dirty="0">
                <a:solidFill>
                  <a:srgbClr val="000000"/>
                </a:solidFill>
              </a:rPr>
              <a:t> </a:t>
            </a:r>
            <a:r>
              <a:rPr lang="en-US" altLang="en-US" sz="2800" dirty="0" err="1">
                <a:solidFill>
                  <a:srgbClr val="000000"/>
                </a:solidFill>
              </a:rPr>
              <a:t>baca</a:t>
            </a:r>
            <a:r>
              <a:rPr lang="tr-TR" altLang="en-US" sz="2800" dirty="0" err="1">
                <a:solidFill>
                  <a:srgbClr val="000000"/>
                </a:solidFill>
              </a:rPr>
              <a:t>ğı</a:t>
            </a:r>
            <a:r>
              <a:rPr lang="en-US" altLang="en-US" sz="2800" dirty="0">
                <a:solidFill>
                  <a:srgbClr val="000000"/>
                </a:solidFill>
              </a:rPr>
              <a:t>n</a:t>
            </a:r>
            <a:r>
              <a:rPr lang="tr-TR" altLang="en-US" sz="2800" dirty="0">
                <a:solidFill>
                  <a:srgbClr val="000000"/>
                </a:solidFill>
              </a:rPr>
              <a:t>ı</a:t>
            </a:r>
            <a:r>
              <a:rPr lang="en-US" altLang="en-US" sz="2800" dirty="0">
                <a:solidFill>
                  <a:srgbClr val="000000"/>
                </a:solidFill>
              </a:rPr>
              <a:t> b</a:t>
            </a:r>
            <a:r>
              <a:rPr lang="tr-TR" altLang="en-US" sz="2800" dirty="0">
                <a:solidFill>
                  <a:srgbClr val="000000"/>
                </a:solidFill>
              </a:rPr>
              <a:t>ü</a:t>
            </a:r>
            <a:r>
              <a:rPr lang="en-US" altLang="en-US" sz="2800" dirty="0">
                <a:solidFill>
                  <a:srgbClr val="000000"/>
                </a:solidFill>
              </a:rPr>
              <a:t>k</a:t>
            </a:r>
            <a:r>
              <a:rPr lang="tr-TR" altLang="en-US" sz="2800" dirty="0">
                <a:solidFill>
                  <a:srgbClr val="000000"/>
                </a:solidFill>
              </a:rPr>
              <a:t>ü</a:t>
            </a:r>
            <a:r>
              <a:rPr lang="en-US" altLang="en-US" sz="2800" dirty="0">
                <a:solidFill>
                  <a:srgbClr val="000000"/>
                </a:solidFill>
              </a:rPr>
              <a:t>l</a:t>
            </a:r>
            <a:r>
              <a:rPr lang="tr-TR" altLang="en-US" sz="2800" dirty="0">
                <a:solidFill>
                  <a:srgbClr val="000000"/>
                </a:solidFill>
              </a:rPr>
              <a:t>ü</a:t>
            </a:r>
            <a:r>
              <a:rPr lang="en-US" altLang="en-US" sz="2800" dirty="0">
                <a:solidFill>
                  <a:srgbClr val="000000"/>
                </a:solidFill>
              </a:rPr>
              <a:t> </a:t>
            </a:r>
            <a:r>
              <a:rPr lang="en-US" altLang="en-US" sz="2800" dirty="0" err="1">
                <a:solidFill>
                  <a:srgbClr val="000000"/>
                </a:solidFill>
              </a:rPr>
              <a:t>pozisyona</a:t>
            </a:r>
            <a:r>
              <a:rPr lang="en-US" altLang="en-US" sz="2800" dirty="0">
                <a:solidFill>
                  <a:srgbClr val="000000"/>
                </a:solidFill>
              </a:rPr>
              <a:t> </a:t>
            </a:r>
            <a:r>
              <a:rPr lang="en-US" altLang="en-US" sz="2800" dirty="0" err="1">
                <a:solidFill>
                  <a:srgbClr val="000000"/>
                </a:solidFill>
              </a:rPr>
              <a:t>getirmesini</a:t>
            </a:r>
            <a:r>
              <a:rPr lang="en-US" altLang="en-US" sz="2800" dirty="0">
                <a:solidFill>
                  <a:srgbClr val="000000"/>
                </a:solidFill>
              </a:rPr>
              <a:t> </a:t>
            </a:r>
            <a:r>
              <a:rPr lang="en-US" altLang="en-US" sz="2800" dirty="0" err="1">
                <a:solidFill>
                  <a:srgbClr val="000000"/>
                </a:solidFill>
              </a:rPr>
              <a:t>isteriz</a:t>
            </a:r>
            <a:r>
              <a:rPr lang="en-US" altLang="en-US" sz="2800" dirty="0">
                <a:solidFill>
                  <a:srgbClr val="000000"/>
                </a:solidFill>
              </a:rPr>
              <a:t>. Di</a:t>
            </a:r>
            <a:r>
              <a:rPr lang="tr-TR" altLang="en-US" sz="2800" dirty="0">
                <a:solidFill>
                  <a:srgbClr val="000000"/>
                </a:solidFill>
              </a:rPr>
              <a:t>ğ</a:t>
            </a:r>
            <a:r>
              <a:rPr lang="en-US" altLang="en-US" sz="2800" dirty="0" err="1">
                <a:solidFill>
                  <a:srgbClr val="000000"/>
                </a:solidFill>
              </a:rPr>
              <a:t>er</a:t>
            </a:r>
            <a:r>
              <a:rPr lang="en-US" altLang="en-US" sz="2800" dirty="0">
                <a:solidFill>
                  <a:srgbClr val="000000"/>
                </a:solidFill>
              </a:rPr>
              <a:t> </a:t>
            </a:r>
            <a:r>
              <a:rPr lang="en-US" altLang="en-US" sz="2800" dirty="0" err="1">
                <a:solidFill>
                  <a:srgbClr val="000000"/>
                </a:solidFill>
              </a:rPr>
              <a:t>baca</a:t>
            </a:r>
            <a:r>
              <a:rPr lang="tr-TR" altLang="en-US" sz="2800" dirty="0" err="1">
                <a:solidFill>
                  <a:srgbClr val="000000"/>
                </a:solidFill>
              </a:rPr>
              <a:t>ğı</a:t>
            </a:r>
            <a:r>
              <a:rPr lang="en-US" altLang="en-US" sz="2800" dirty="0">
                <a:solidFill>
                  <a:srgbClr val="000000"/>
                </a:solidFill>
              </a:rPr>
              <a:t>n</a:t>
            </a:r>
            <a:r>
              <a:rPr lang="tr-TR" altLang="en-US" sz="2800" dirty="0">
                <a:solidFill>
                  <a:srgbClr val="000000"/>
                </a:solidFill>
              </a:rPr>
              <a:t>ı</a:t>
            </a:r>
            <a:r>
              <a:rPr lang="en-US" altLang="en-US" sz="2800" dirty="0">
                <a:solidFill>
                  <a:srgbClr val="000000"/>
                </a:solidFill>
              </a:rPr>
              <a:t> d</a:t>
            </a:r>
            <a:r>
              <a:rPr lang="tr-TR" altLang="en-US" sz="2800" dirty="0">
                <a:solidFill>
                  <a:srgbClr val="000000"/>
                </a:solidFill>
              </a:rPr>
              <a:t>ü</a:t>
            </a:r>
            <a:r>
              <a:rPr lang="en-US" altLang="en-US" sz="2800" dirty="0">
                <a:solidFill>
                  <a:srgbClr val="000000"/>
                </a:solidFill>
              </a:rPr>
              <a:t>z </a:t>
            </a:r>
            <a:r>
              <a:rPr lang="en-US" altLang="en-US" sz="2800" dirty="0" err="1">
                <a:solidFill>
                  <a:srgbClr val="000000"/>
                </a:solidFill>
              </a:rPr>
              <a:t>bir</a:t>
            </a:r>
            <a:r>
              <a:rPr lang="en-US" altLang="en-US" sz="2800" dirty="0">
                <a:solidFill>
                  <a:srgbClr val="000000"/>
                </a:solidFill>
              </a:rPr>
              <a:t> </a:t>
            </a:r>
            <a:r>
              <a:rPr lang="tr-TR" altLang="en-US" sz="2800" dirty="0">
                <a:solidFill>
                  <a:srgbClr val="000000"/>
                </a:solidFill>
              </a:rPr>
              <a:t>şekilde</a:t>
            </a:r>
            <a:r>
              <a:rPr lang="en-US" altLang="en-US" sz="2800" dirty="0">
                <a:solidFill>
                  <a:srgbClr val="000000"/>
                </a:solidFill>
              </a:rPr>
              <a:t> </a:t>
            </a:r>
            <a:r>
              <a:rPr lang="en-US" altLang="en-US" sz="2800" dirty="0" err="1">
                <a:solidFill>
                  <a:srgbClr val="000000"/>
                </a:solidFill>
              </a:rPr>
              <a:t>kald</a:t>
            </a:r>
            <a:r>
              <a:rPr lang="tr-TR" altLang="en-US" sz="2800" dirty="0">
                <a:solidFill>
                  <a:srgbClr val="000000"/>
                </a:solidFill>
              </a:rPr>
              <a:t>ı</a:t>
            </a:r>
            <a:r>
              <a:rPr lang="en-US" altLang="en-US" sz="2800" dirty="0" err="1">
                <a:solidFill>
                  <a:srgbClr val="000000"/>
                </a:solidFill>
              </a:rPr>
              <a:t>rmas</a:t>
            </a:r>
            <a:r>
              <a:rPr lang="tr-TR" altLang="en-US" sz="2800" dirty="0">
                <a:solidFill>
                  <a:srgbClr val="000000"/>
                </a:solidFill>
              </a:rPr>
              <a:t>ı</a:t>
            </a:r>
            <a:r>
              <a:rPr lang="en-US" altLang="en-US" sz="2800" dirty="0">
                <a:solidFill>
                  <a:srgbClr val="000000"/>
                </a:solidFill>
              </a:rPr>
              <a:t>n</a:t>
            </a:r>
            <a:r>
              <a:rPr lang="tr-TR" altLang="en-US" sz="2800" dirty="0">
                <a:solidFill>
                  <a:srgbClr val="000000"/>
                </a:solidFill>
              </a:rPr>
              <a:t>ı</a:t>
            </a:r>
            <a:r>
              <a:rPr lang="en-US" altLang="en-US" sz="2800" dirty="0">
                <a:solidFill>
                  <a:srgbClr val="000000"/>
                </a:solidFill>
              </a:rPr>
              <a:t> </a:t>
            </a:r>
            <a:r>
              <a:rPr lang="en-US" altLang="en-US" sz="2800" dirty="0" err="1">
                <a:solidFill>
                  <a:srgbClr val="000000"/>
                </a:solidFill>
              </a:rPr>
              <a:t>ve</a:t>
            </a:r>
            <a:r>
              <a:rPr lang="en-US" altLang="en-US" sz="2800" dirty="0">
                <a:solidFill>
                  <a:srgbClr val="000000"/>
                </a:solidFill>
              </a:rPr>
              <a:t> 5'e </a:t>
            </a:r>
            <a:r>
              <a:rPr lang="en-US" altLang="en-US" sz="2800" dirty="0" err="1">
                <a:solidFill>
                  <a:srgbClr val="000000"/>
                </a:solidFill>
              </a:rPr>
              <a:t>kadar</a:t>
            </a:r>
            <a:r>
              <a:rPr lang="en-US" altLang="en-US" sz="2800" dirty="0">
                <a:solidFill>
                  <a:srgbClr val="000000"/>
                </a:solidFill>
              </a:rPr>
              <a:t> say</a:t>
            </a:r>
            <a:r>
              <a:rPr lang="tr-TR" altLang="en-US" sz="2800" dirty="0">
                <a:solidFill>
                  <a:srgbClr val="000000"/>
                </a:solidFill>
              </a:rPr>
              <a:t>ı</a:t>
            </a:r>
            <a:r>
              <a:rPr lang="en-US" altLang="en-US" sz="2800" dirty="0">
                <a:solidFill>
                  <a:srgbClr val="000000"/>
                </a:solidFill>
              </a:rPr>
              <a:t>p </a:t>
            </a:r>
            <a:r>
              <a:rPr lang="en-US" altLang="en-US" sz="2800" dirty="0" err="1">
                <a:solidFill>
                  <a:srgbClr val="000000"/>
                </a:solidFill>
              </a:rPr>
              <a:t>indirmesini</a:t>
            </a:r>
            <a:r>
              <a:rPr lang="en-US" altLang="en-US" sz="2800" dirty="0">
                <a:solidFill>
                  <a:srgbClr val="000000"/>
                </a:solidFill>
              </a:rPr>
              <a:t> </a:t>
            </a:r>
            <a:r>
              <a:rPr lang="en-US" altLang="en-US" sz="2800" dirty="0" err="1">
                <a:solidFill>
                  <a:srgbClr val="000000"/>
                </a:solidFill>
              </a:rPr>
              <a:t>isteriz</a:t>
            </a:r>
            <a:r>
              <a:rPr lang="en-US" altLang="en-US" sz="2800" dirty="0">
                <a:solidFill>
                  <a:srgbClr val="000000"/>
                </a:solidFill>
              </a:rPr>
              <a:t>.</a:t>
            </a:r>
            <a:endParaRPr lang="tr-TR" sz="2800" dirty="0">
              <a:solidFill>
                <a:srgbClr val="000000"/>
              </a:solidFill>
            </a:endParaRPr>
          </a:p>
        </p:txBody>
      </p:sp>
    </p:spTree>
  </p:cSld>
  <p:clrMapOvr>
    <a:masterClrMapping/>
  </p:clrMapOvr>
  <p:transition spd="slow">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1" name="1048720 Metin kutusu"/>
          <p:cNvSpPr txBox="1"/>
          <p:nvPr/>
        </p:nvSpPr>
        <p:spPr>
          <a:xfrm>
            <a:off x="251520" y="267494"/>
            <a:ext cx="6527996" cy="646331"/>
          </a:xfrm>
          <a:prstGeom prst="rect">
            <a:avLst/>
          </a:prstGeom>
        </p:spPr>
        <p:txBody>
          <a:bodyPr wrap="square" rtlCol="0">
            <a:spAutoFit/>
          </a:bodyPr>
          <a:lstStyle/>
          <a:p>
            <a:r>
              <a:rPr lang="tr-TR" altLang="en-US" sz="3600" dirty="0">
                <a:solidFill>
                  <a:srgbClr val="008000"/>
                </a:solidFill>
              </a:rPr>
              <a:t>İ</a:t>
            </a:r>
            <a:r>
              <a:rPr lang="en-US" altLang="en-US" sz="3600" dirty="0">
                <a:solidFill>
                  <a:srgbClr val="008000"/>
                </a:solidFill>
              </a:rPr>
              <a:t>ZOTON</a:t>
            </a:r>
            <a:r>
              <a:rPr lang="tr-TR" altLang="en-US" sz="3600" dirty="0">
                <a:solidFill>
                  <a:srgbClr val="008000"/>
                </a:solidFill>
              </a:rPr>
              <a:t>İ</a:t>
            </a:r>
            <a:r>
              <a:rPr lang="en-US" altLang="en-US" sz="3600" dirty="0">
                <a:solidFill>
                  <a:srgbClr val="008000"/>
                </a:solidFill>
              </a:rPr>
              <a:t>K EGZERSİZLER</a:t>
            </a:r>
            <a:endParaRPr lang="tr-TR" sz="3600" dirty="0">
              <a:solidFill>
                <a:srgbClr val="000000"/>
              </a:solidFill>
            </a:endParaRPr>
          </a:p>
        </p:txBody>
      </p:sp>
      <p:pic>
        <p:nvPicPr>
          <p:cNvPr id="2097214" name="2097213 Resim"/>
          <p:cNvPicPr>
            <a:picLocks/>
          </p:cNvPicPr>
          <p:nvPr/>
        </p:nvPicPr>
        <p:blipFill>
          <a:blip r:embed="rId2" cstate="print"/>
          <a:stretch>
            <a:fillRect/>
          </a:stretch>
        </p:blipFill>
        <p:spPr>
          <a:xfrm>
            <a:off x="354591" y="1063674"/>
            <a:ext cx="7725672" cy="1980527"/>
          </a:xfrm>
          <a:prstGeom prst="rect">
            <a:avLst/>
          </a:prstGeom>
        </p:spPr>
      </p:pic>
      <p:sp>
        <p:nvSpPr>
          <p:cNvPr id="1048722" name="1048721 Metin kutusu"/>
          <p:cNvSpPr txBox="1"/>
          <p:nvPr/>
        </p:nvSpPr>
        <p:spPr>
          <a:xfrm>
            <a:off x="354591" y="3241462"/>
            <a:ext cx="8434818" cy="1767840"/>
          </a:xfrm>
          <a:prstGeom prst="rect">
            <a:avLst/>
          </a:prstGeom>
        </p:spPr>
        <p:txBody>
          <a:bodyPr wrap="square" rtlCol="0">
            <a:spAutoFit/>
          </a:bodyPr>
          <a:lstStyle/>
          <a:p>
            <a:r>
              <a:rPr lang="en-US" sz="2800">
                <a:solidFill>
                  <a:srgbClr val="000000"/>
                </a:solidFill>
              </a:rPr>
              <a:t>Hasta sırt üstü yatar. Bir aya</a:t>
            </a:r>
            <a:r>
              <a:rPr lang="tr-TR" altLang="en-US" sz="2800">
                <a:solidFill>
                  <a:srgbClr val="000000"/>
                </a:solidFill>
              </a:rPr>
              <a:t>ğı</a:t>
            </a:r>
            <a:r>
              <a:rPr lang="en-US" altLang="en-US" sz="2800">
                <a:solidFill>
                  <a:srgbClr val="000000"/>
                </a:solidFill>
              </a:rPr>
              <a:t>n</a:t>
            </a:r>
            <a:r>
              <a:rPr lang="tr-TR" altLang="en-US" sz="2800">
                <a:solidFill>
                  <a:srgbClr val="000000"/>
                </a:solidFill>
              </a:rPr>
              <a:t>ı</a:t>
            </a:r>
            <a:r>
              <a:rPr lang="en-US" altLang="en-US" sz="2800">
                <a:solidFill>
                  <a:srgbClr val="000000"/>
                </a:solidFill>
              </a:rPr>
              <a:t> topu</a:t>
            </a:r>
            <a:r>
              <a:rPr lang="tr-TR" altLang="en-US" sz="2800">
                <a:solidFill>
                  <a:srgbClr val="000000"/>
                </a:solidFill>
              </a:rPr>
              <a:t>ğ</a:t>
            </a:r>
            <a:r>
              <a:rPr lang="en-US" altLang="en-US" sz="2800">
                <a:solidFill>
                  <a:srgbClr val="000000"/>
                </a:solidFill>
              </a:rPr>
              <a:t>unu yerden kald</a:t>
            </a:r>
            <a:r>
              <a:rPr lang="tr-TR" altLang="en-US" sz="2800">
                <a:solidFill>
                  <a:srgbClr val="000000"/>
                </a:solidFill>
              </a:rPr>
              <a:t>ı</a:t>
            </a:r>
            <a:r>
              <a:rPr lang="en-US" altLang="en-US" sz="2800">
                <a:solidFill>
                  <a:srgbClr val="000000"/>
                </a:solidFill>
              </a:rPr>
              <a:t>rmadan kayd</a:t>
            </a:r>
            <a:r>
              <a:rPr lang="tr-TR" altLang="en-US" sz="2800">
                <a:solidFill>
                  <a:srgbClr val="000000"/>
                </a:solidFill>
              </a:rPr>
              <a:t>ı</a:t>
            </a:r>
            <a:r>
              <a:rPr lang="en-US" altLang="en-US" sz="2800">
                <a:solidFill>
                  <a:srgbClr val="000000"/>
                </a:solidFill>
              </a:rPr>
              <a:t>rarak kal</a:t>
            </a:r>
            <a:r>
              <a:rPr lang="tr-TR" altLang="en-US" sz="2800">
                <a:solidFill>
                  <a:srgbClr val="000000"/>
                </a:solidFill>
              </a:rPr>
              <a:t>ç</a:t>
            </a:r>
            <a:r>
              <a:rPr lang="en-US" altLang="en-US" sz="2800">
                <a:solidFill>
                  <a:srgbClr val="000000"/>
                </a:solidFill>
              </a:rPr>
              <a:t>as</a:t>
            </a:r>
            <a:r>
              <a:rPr lang="tr-TR" altLang="en-US" sz="2800">
                <a:solidFill>
                  <a:srgbClr val="000000"/>
                </a:solidFill>
              </a:rPr>
              <a:t>ı</a:t>
            </a:r>
            <a:r>
              <a:rPr lang="en-US" altLang="en-US" sz="2800">
                <a:solidFill>
                  <a:srgbClr val="000000"/>
                </a:solidFill>
              </a:rPr>
              <a:t>na do</a:t>
            </a:r>
            <a:r>
              <a:rPr lang="tr-TR" altLang="en-US" sz="2800">
                <a:solidFill>
                  <a:srgbClr val="000000"/>
                </a:solidFill>
              </a:rPr>
              <a:t>ğ</a:t>
            </a:r>
            <a:r>
              <a:rPr lang="en-US" altLang="en-US" sz="2800">
                <a:solidFill>
                  <a:srgbClr val="000000"/>
                </a:solidFill>
              </a:rPr>
              <a:t>ru </a:t>
            </a:r>
            <a:r>
              <a:rPr lang="tr-TR" altLang="en-US" sz="2800">
                <a:solidFill>
                  <a:srgbClr val="000000"/>
                </a:solidFill>
              </a:rPr>
              <a:t>çeker</a:t>
            </a:r>
            <a:r>
              <a:rPr lang="en-US" altLang="en-US" sz="2800">
                <a:solidFill>
                  <a:srgbClr val="000000"/>
                </a:solidFill>
              </a:rPr>
              <a:t>. Topu</a:t>
            </a:r>
            <a:r>
              <a:rPr lang="tr-TR" altLang="en-US" sz="2800">
                <a:solidFill>
                  <a:srgbClr val="000000"/>
                </a:solidFill>
              </a:rPr>
              <a:t>ğ</a:t>
            </a:r>
            <a:r>
              <a:rPr lang="en-US" altLang="en-US" sz="2800">
                <a:solidFill>
                  <a:srgbClr val="000000"/>
                </a:solidFill>
              </a:rPr>
              <a:t>unu kald</a:t>
            </a:r>
            <a:r>
              <a:rPr lang="tr-TR" altLang="en-US" sz="2800">
                <a:solidFill>
                  <a:srgbClr val="000000"/>
                </a:solidFill>
              </a:rPr>
              <a:t>ı</a:t>
            </a:r>
            <a:r>
              <a:rPr lang="en-US" altLang="en-US" sz="2800">
                <a:solidFill>
                  <a:srgbClr val="000000"/>
                </a:solidFill>
              </a:rPr>
              <a:t>rmadan tekrar kayd</a:t>
            </a:r>
            <a:r>
              <a:rPr lang="tr-TR" altLang="en-US" sz="2800">
                <a:solidFill>
                  <a:srgbClr val="000000"/>
                </a:solidFill>
              </a:rPr>
              <a:t>ı</a:t>
            </a:r>
            <a:r>
              <a:rPr lang="en-US" altLang="en-US" sz="2800">
                <a:solidFill>
                  <a:srgbClr val="000000"/>
                </a:solidFill>
              </a:rPr>
              <a:t>rarak baca</a:t>
            </a:r>
            <a:r>
              <a:rPr lang="tr-TR" altLang="en-US" sz="2800">
                <a:solidFill>
                  <a:srgbClr val="000000"/>
                </a:solidFill>
              </a:rPr>
              <a:t>ğı</a:t>
            </a:r>
            <a:r>
              <a:rPr lang="en-US" altLang="en-US" sz="2800">
                <a:solidFill>
                  <a:srgbClr val="000000"/>
                </a:solidFill>
              </a:rPr>
              <a:t>n</a:t>
            </a:r>
            <a:r>
              <a:rPr lang="tr-TR" altLang="en-US" sz="2800">
                <a:solidFill>
                  <a:srgbClr val="000000"/>
                </a:solidFill>
              </a:rPr>
              <a:t>ı</a:t>
            </a:r>
            <a:r>
              <a:rPr lang="en-US" altLang="en-US" sz="2800">
                <a:solidFill>
                  <a:srgbClr val="000000"/>
                </a:solidFill>
              </a:rPr>
              <a:t> uzat</a:t>
            </a:r>
            <a:r>
              <a:rPr lang="tr-TR" altLang="en-US" sz="2800">
                <a:solidFill>
                  <a:srgbClr val="000000"/>
                </a:solidFill>
              </a:rPr>
              <a:t>ı</a:t>
            </a:r>
            <a:r>
              <a:rPr lang="en-US" altLang="en-US" sz="2800">
                <a:solidFill>
                  <a:srgbClr val="000000"/>
                </a:solidFill>
              </a:rPr>
              <a:t>r.</a:t>
            </a:r>
            <a:r>
              <a:rPr lang="en-US" sz="2800">
                <a:solidFill>
                  <a:srgbClr val="000000"/>
                </a:solidFill>
              </a:rPr>
              <a:t> </a:t>
            </a:r>
            <a:endParaRPr lang="tr-TR" sz="2800">
              <a:solidFill>
                <a:srgbClr val="000000"/>
              </a:solidFill>
            </a:endParaRPr>
          </a:p>
        </p:txBody>
      </p:sp>
    </p:spTree>
  </p:cSld>
  <p:clrMapOvr>
    <a:masterClrMapping/>
  </p:clrMapOvr>
  <p:transition spd="slow">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7" name="1048726 Metin kutusu"/>
          <p:cNvSpPr txBox="1"/>
          <p:nvPr/>
        </p:nvSpPr>
        <p:spPr>
          <a:xfrm>
            <a:off x="323528" y="195486"/>
            <a:ext cx="7474374" cy="646331"/>
          </a:xfrm>
          <a:prstGeom prst="rect">
            <a:avLst/>
          </a:prstGeom>
        </p:spPr>
        <p:txBody>
          <a:bodyPr wrap="square" rtlCol="0">
            <a:spAutoFit/>
          </a:bodyPr>
          <a:lstStyle/>
          <a:p>
            <a:r>
              <a:rPr lang="tr-TR" altLang="en-US" sz="3600" dirty="0">
                <a:solidFill>
                  <a:srgbClr val="008000"/>
                </a:solidFill>
              </a:rPr>
              <a:t>İZOTONİK</a:t>
            </a:r>
            <a:r>
              <a:rPr lang="en-US" altLang="en-US" sz="3600" dirty="0">
                <a:solidFill>
                  <a:srgbClr val="008000"/>
                </a:solidFill>
              </a:rPr>
              <a:t> EGZERSİZLER</a:t>
            </a:r>
            <a:endParaRPr lang="tr-TR" sz="3600" dirty="0">
              <a:solidFill>
                <a:srgbClr val="000000"/>
              </a:solidFill>
            </a:endParaRPr>
          </a:p>
        </p:txBody>
      </p:sp>
      <p:pic>
        <p:nvPicPr>
          <p:cNvPr id="2097217" name="2097216 Resim"/>
          <p:cNvPicPr>
            <a:picLocks/>
          </p:cNvPicPr>
          <p:nvPr/>
        </p:nvPicPr>
        <p:blipFill>
          <a:blip r:embed="rId2" cstate="print"/>
          <a:stretch>
            <a:fillRect/>
          </a:stretch>
        </p:blipFill>
        <p:spPr>
          <a:xfrm>
            <a:off x="458474" y="910408"/>
            <a:ext cx="7801922" cy="1893441"/>
          </a:xfrm>
          <a:prstGeom prst="rect">
            <a:avLst/>
          </a:prstGeom>
        </p:spPr>
      </p:pic>
      <p:sp>
        <p:nvSpPr>
          <p:cNvPr id="1048728" name="1048727 Metin kutusu"/>
          <p:cNvSpPr txBox="1"/>
          <p:nvPr/>
        </p:nvSpPr>
        <p:spPr>
          <a:xfrm>
            <a:off x="458473" y="3314387"/>
            <a:ext cx="8284208" cy="1348739"/>
          </a:xfrm>
          <a:prstGeom prst="rect">
            <a:avLst/>
          </a:prstGeom>
        </p:spPr>
        <p:txBody>
          <a:bodyPr wrap="square" rtlCol="0">
            <a:spAutoFit/>
          </a:bodyPr>
          <a:lstStyle/>
          <a:p>
            <a:r>
              <a:rPr lang="en-US" sz="2800">
                <a:solidFill>
                  <a:srgbClr val="000000"/>
                </a:solidFill>
              </a:rPr>
              <a:t>Hasta y</a:t>
            </a:r>
            <a:r>
              <a:rPr lang="tr-TR" altLang="en-US" sz="2800">
                <a:solidFill>
                  <a:srgbClr val="000000"/>
                </a:solidFill>
              </a:rPr>
              <a:t>ü</a:t>
            </a:r>
            <a:r>
              <a:rPr lang="en-US" altLang="en-US" sz="2800">
                <a:solidFill>
                  <a:srgbClr val="000000"/>
                </a:solidFill>
              </a:rPr>
              <a:t>z </a:t>
            </a:r>
            <a:r>
              <a:rPr lang="tr-TR" altLang="en-US" sz="2800">
                <a:solidFill>
                  <a:srgbClr val="000000"/>
                </a:solidFill>
              </a:rPr>
              <a:t>ü</a:t>
            </a:r>
            <a:r>
              <a:rPr lang="en-US" altLang="en-US" sz="2800">
                <a:solidFill>
                  <a:srgbClr val="000000"/>
                </a:solidFill>
              </a:rPr>
              <a:t>st</a:t>
            </a:r>
            <a:r>
              <a:rPr lang="tr-TR" altLang="en-US" sz="2800">
                <a:solidFill>
                  <a:srgbClr val="000000"/>
                </a:solidFill>
              </a:rPr>
              <a:t>ü</a:t>
            </a:r>
            <a:r>
              <a:rPr lang="en-US" altLang="en-US" sz="2800">
                <a:solidFill>
                  <a:srgbClr val="000000"/>
                </a:solidFill>
              </a:rPr>
              <a:t> yatar. </a:t>
            </a:r>
            <a:r>
              <a:rPr lang="tr-TR" altLang="en-US" sz="2800">
                <a:solidFill>
                  <a:srgbClr val="000000"/>
                </a:solidFill>
              </a:rPr>
              <a:t>Ç</a:t>
            </a:r>
            <a:r>
              <a:rPr lang="en-US" altLang="en-US" sz="2800">
                <a:solidFill>
                  <a:srgbClr val="000000"/>
                </a:solidFill>
              </a:rPr>
              <a:t>al</a:t>
            </a:r>
            <a:r>
              <a:rPr lang="tr-TR" altLang="en-US" sz="2800">
                <a:solidFill>
                  <a:srgbClr val="000000"/>
                </a:solidFill>
              </a:rPr>
              <a:t>ış</a:t>
            </a:r>
            <a:r>
              <a:rPr lang="en-US" altLang="en-US" sz="2800">
                <a:solidFill>
                  <a:srgbClr val="000000"/>
                </a:solidFill>
              </a:rPr>
              <a:t>t</a:t>
            </a:r>
            <a:r>
              <a:rPr lang="tr-TR" altLang="en-US" sz="2800">
                <a:solidFill>
                  <a:srgbClr val="000000"/>
                </a:solidFill>
              </a:rPr>
              <a:t>ı</a:t>
            </a:r>
            <a:r>
              <a:rPr lang="en-US" altLang="en-US" sz="2800">
                <a:solidFill>
                  <a:srgbClr val="000000"/>
                </a:solidFill>
              </a:rPr>
              <a:t>raca</a:t>
            </a:r>
            <a:r>
              <a:rPr lang="tr-TR" altLang="en-US" sz="2800">
                <a:solidFill>
                  <a:srgbClr val="000000"/>
                </a:solidFill>
              </a:rPr>
              <a:t>ğı</a:t>
            </a:r>
            <a:r>
              <a:rPr lang="en-US" altLang="en-US" sz="2800">
                <a:solidFill>
                  <a:srgbClr val="000000"/>
                </a:solidFill>
              </a:rPr>
              <a:t>m</a:t>
            </a:r>
            <a:r>
              <a:rPr lang="tr-TR" altLang="en-US" sz="2800">
                <a:solidFill>
                  <a:srgbClr val="000000"/>
                </a:solidFill>
              </a:rPr>
              <a:t>ı</a:t>
            </a:r>
            <a:r>
              <a:rPr lang="en-US" altLang="en-US" sz="2800">
                <a:solidFill>
                  <a:srgbClr val="000000"/>
                </a:solidFill>
              </a:rPr>
              <a:t>z baca</a:t>
            </a:r>
            <a:r>
              <a:rPr lang="tr-TR" altLang="en-US" sz="2800">
                <a:solidFill>
                  <a:srgbClr val="000000"/>
                </a:solidFill>
              </a:rPr>
              <a:t>ğı</a:t>
            </a:r>
            <a:r>
              <a:rPr lang="en-US" altLang="en-US" sz="2800">
                <a:solidFill>
                  <a:srgbClr val="000000"/>
                </a:solidFill>
              </a:rPr>
              <a:t>n</a:t>
            </a:r>
            <a:r>
              <a:rPr lang="tr-TR" altLang="en-US" sz="2800">
                <a:solidFill>
                  <a:srgbClr val="000000"/>
                </a:solidFill>
              </a:rPr>
              <a:t>ı</a:t>
            </a:r>
            <a:r>
              <a:rPr lang="en-US" altLang="en-US" sz="2800">
                <a:solidFill>
                  <a:srgbClr val="000000"/>
                </a:solidFill>
              </a:rPr>
              <a:t> b</a:t>
            </a:r>
            <a:r>
              <a:rPr lang="tr-TR" altLang="en-US" sz="2800">
                <a:solidFill>
                  <a:srgbClr val="000000"/>
                </a:solidFill>
              </a:rPr>
              <a:t>ü</a:t>
            </a:r>
            <a:r>
              <a:rPr lang="en-US" altLang="en-US" sz="2800">
                <a:solidFill>
                  <a:srgbClr val="000000"/>
                </a:solidFill>
              </a:rPr>
              <a:t>kerek topuğunu kalçasına yakla</a:t>
            </a:r>
            <a:r>
              <a:rPr lang="tr-TR" altLang="en-US" sz="2800">
                <a:solidFill>
                  <a:srgbClr val="000000"/>
                </a:solidFill>
              </a:rPr>
              <a:t>ş</a:t>
            </a:r>
            <a:r>
              <a:rPr lang="en-US" altLang="en-US" sz="2800">
                <a:solidFill>
                  <a:srgbClr val="000000"/>
                </a:solidFill>
              </a:rPr>
              <a:t>t</a:t>
            </a:r>
            <a:r>
              <a:rPr lang="tr-TR" altLang="en-US" sz="2800">
                <a:solidFill>
                  <a:srgbClr val="000000"/>
                </a:solidFill>
              </a:rPr>
              <a:t>ı</a:t>
            </a:r>
            <a:r>
              <a:rPr lang="en-US" altLang="en-US" sz="2800">
                <a:solidFill>
                  <a:srgbClr val="000000"/>
                </a:solidFill>
              </a:rPr>
              <a:t>rmas</a:t>
            </a:r>
            <a:r>
              <a:rPr lang="tr-TR" altLang="en-US" sz="2800">
                <a:solidFill>
                  <a:srgbClr val="000000"/>
                </a:solidFill>
              </a:rPr>
              <a:t>ı</a:t>
            </a:r>
            <a:r>
              <a:rPr lang="en-US" altLang="en-US" sz="2800">
                <a:solidFill>
                  <a:srgbClr val="000000"/>
                </a:solidFill>
              </a:rPr>
              <a:t>n</a:t>
            </a:r>
            <a:r>
              <a:rPr lang="tr-TR" altLang="en-US" sz="2800">
                <a:solidFill>
                  <a:srgbClr val="000000"/>
                </a:solidFill>
              </a:rPr>
              <a:t>ı</a:t>
            </a:r>
            <a:r>
              <a:rPr lang="en-US" altLang="en-US" sz="2800">
                <a:solidFill>
                  <a:srgbClr val="000000"/>
                </a:solidFill>
              </a:rPr>
              <a:t> 5'e kadar sayıp bacağını tekrar düzeltmesini isteriz.  </a:t>
            </a:r>
            <a:endParaRPr lang="tr-TR" sz="2800">
              <a:solidFill>
                <a:srgbClr val="000000"/>
              </a:solidFill>
            </a:endParaRPr>
          </a:p>
        </p:txBody>
      </p:sp>
    </p:spTree>
  </p:cSld>
  <p:clrMapOvr>
    <a:masterClrMapping/>
  </p:clrMapOvr>
  <p:transition spd="slow">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2" name="1048711 Metin kutusu"/>
          <p:cNvSpPr txBox="1"/>
          <p:nvPr/>
        </p:nvSpPr>
        <p:spPr>
          <a:xfrm>
            <a:off x="251520" y="267494"/>
            <a:ext cx="8330004" cy="510540"/>
          </a:xfrm>
          <a:prstGeom prst="rect">
            <a:avLst/>
          </a:prstGeom>
        </p:spPr>
        <p:txBody>
          <a:bodyPr wrap="square" rtlCol="0">
            <a:spAutoFit/>
          </a:bodyPr>
          <a:lstStyle/>
          <a:p>
            <a:r>
              <a:rPr lang="tr-TR" altLang="en-US" sz="2800" dirty="0">
                <a:solidFill>
                  <a:srgbClr val="FF6600"/>
                </a:solidFill>
              </a:rPr>
              <a:t>İ</a:t>
            </a:r>
            <a:r>
              <a:rPr lang="en-US" altLang="en-US" sz="2800" dirty="0">
                <a:solidFill>
                  <a:srgbClr val="FF6600"/>
                </a:solidFill>
              </a:rPr>
              <a:t>ZOMETRİK EGZERS</a:t>
            </a:r>
            <a:r>
              <a:rPr lang="tr-TR" altLang="en-US" sz="2800" dirty="0">
                <a:solidFill>
                  <a:srgbClr val="FF6600"/>
                </a:solidFill>
              </a:rPr>
              <a:t>İ</a:t>
            </a:r>
            <a:r>
              <a:rPr lang="en-US" altLang="en-US" sz="2800" dirty="0">
                <a:solidFill>
                  <a:srgbClr val="FF6600"/>
                </a:solidFill>
              </a:rPr>
              <a:t>ZLER</a:t>
            </a:r>
            <a:endParaRPr lang="tr-TR" sz="2800" dirty="0">
              <a:solidFill>
                <a:srgbClr val="000000"/>
              </a:solidFill>
            </a:endParaRPr>
          </a:p>
        </p:txBody>
      </p:sp>
      <p:pic>
        <p:nvPicPr>
          <p:cNvPr id="2097210" name="2097209 Resim"/>
          <p:cNvPicPr>
            <a:picLocks/>
          </p:cNvPicPr>
          <p:nvPr/>
        </p:nvPicPr>
        <p:blipFill>
          <a:blip r:embed="rId2" cstate="print"/>
          <a:stretch>
            <a:fillRect/>
          </a:stretch>
        </p:blipFill>
        <p:spPr>
          <a:xfrm>
            <a:off x="362993" y="1029023"/>
            <a:ext cx="3846011" cy="3762393"/>
          </a:xfrm>
          <a:prstGeom prst="rect">
            <a:avLst/>
          </a:prstGeom>
        </p:spPr>
      </p:pic>
      <p:sp>
        <p:nvSpPr>
          <p:cNvPr id="1048715" name="1048714 Metin kutusu"/>
          <p:cNvSpPr txBox="1"/>
          <p:nvPr/>
        </p:nvSpPr>
        <p:spPr>
          <a:xfrm>
            <a:off x="4364574" y="660203"/>
            <a:ext cx="4463079" cy="4282441"/>
          </a:xfrm>
          <a:prstGeom prst="rect">
            <a:avLst/>
          </a:prstGeom>
        </p:spPr>
        <p:txBody>
          <a:bodyPr wrap="square" rtlCol="0">
            <a:spAutoFit/>
          </a:bodyPr>
          <a:lstStyle/>
          <a:p>
            <a:r>
              <a:rPr lang="en-US" sz="2800">
                <a:solidFill>
                  <a:srgbClr val="000000"/>
                </a:solidFill>
              </a:rPr>
              <a:t>Hastadan oturmas</a:t>
            </a:r>
            <a:r>
              <a:rPr lang="tr-TR" altLang="en-US" sz="2800">
                <a:solidFill>
                  <a:srgbClr val="000000"/>
                </a:solidFill>
              </a:rPr>
              <a:t>ı</a:t>
            </a:r>
            <a:r>
              <a:rPr lang="en-US" altLang="en-US" sz="2800">
                <a:solidFill>
                  <a:srgbClr val="000000"/>
                </a:solidFill>
              </a:rPr>
              <a:t>n</a:t>
            </a:r>
            <a:r>
              <a:rPr lang="tr-TR" altLang="en-US" sz="2800">
                <a:solidFill>
                  <a:srgbClr val="000000"/>
                </a:solidFill>
              </a:rPr>
              <a:t>ı</a:t>
            </a:r>
            <a:r>
              <a:rPr lang="en-US" altLang="en-US" sz="2800">
                <a:solidFill>
                  <a:srgbClr val="000000"/>
                </a:solidFill>
              </a:rPr>
              <a:t> ve ayaklar</a:t>
            </a:r>
            <a:r>
              <a:rPr lang="tr-TR" altLang="en-US" sz="2800">
                <a:solidFill>
                  <a:srgbClr val="000000"/>
                </a:solidFill>
              </a:rPr>
              <a:t>ı</a:t>
            </a:r>
            <a:r>
              <a:rPr lang="en-US" altLang="en-US" sz="2800">
                <a:solidFill>
                  <a:srgbClr val="000000"/>
                </a:solidFill>
              </a:rPr>
              <a:t>n</a:t>
            </a:r>
            <a:r>
              <a:rPr lang="tr-TR" altLang="en-US" sz="2800">
                <a:solidFill>
                  <a:srgbClr val="000000"/>
                </a:solidFill>
              </a:rPr>
              <a:t>ı</a:t>
            </a:r>
            <a:r>
              <a:rPr lang="en-US" altLang="en-US" sz="2800">
                <a:solidFill>
                  <a:srgbClr val="000000"/>
                </a:solidFill>
              </a:rPr>
              <a:t> </a:t>
            </a:r>
            <a:r>
              <a:rPr lang="tr-TR" altLang="en-US" sz="2800">
                <a:solidFill>
                  <a:srgbClr val="000000"/>
                </a:solidFill>
              </a:rPr>
              <a:t>ç</a:t>
            </a:r>
            <a:r>
              <a:rPr lang="en-US" altLang="en-US" sz="2800">
                <a:solidFill>
                  <a:srgbClr val="000000"/>
                </a:solidFill>
              </a:rPr>
              <a:t>arpraz bir </a:t>
            </a:r>
            <a:r>
              <a:rPr lang="tr-TR" altLang="en-US" sz="2800">
                <a:solidFill>
                  <a:srgbClr val="000000"/>
                </a:solidFill>
              </a:rPr>
              <a:t>ş</a:t>
            </a:r>
            <a:r>
              <a:rPr lang="en-US" altLang="en-US" sz="2800">
                <a:solidFill>
                  <a:srgbClr val="000000"/>
                </a:solidFill>
              </a:rPr>
              <a:t>ekilde </a:t>
            </a:r>
            <a:r>
              <a:rPr lang="tr-TR" altLang="en-US" sz="2800">
                <a:solidFill>
                  <a:srgbClr val="000000"/>
                </a:solidFill>
              </a:rPr>
              <a:t>ü</a:t>
            </a:r>
            <a:r>
              <a:rPr lang="en-US" altLang="en-US" sz="2800">
                <a:solidFill>
                  <a:srgbClr val="000000"/>
                </a:solidFill>
              </a:rPr>
              <a:t>st </a:t>
            </a:r>
            <a:r>
              <a:rPr lang="tr-TR" altLang="en-US" sz="2800">
                <a:solidFill>
                  <a:srgbClr val="000000"/>
                </a:solidFill>
              </a:rPr>
              <a:t>ü</a:t>
            </a:r>
            <a:r>
              <a:rPr lang="en-US" altLang="en-US" sz="2800">
                <a:solidFill>
                  <a:srgbClr val="000000"/>
                </a:solidFill>
              </a:rPr>
              <a:t>ste koymas</a:t>
            </a:r>
            <a:r>
              <a:rPr lang="tr-TR" altLang="en-US" sz="2800">
                <a:solidFill>
                  <a:srgbClr val="000000"/>
                </a:solidFill>
              </a:rPr>
              <a:t>ı</a:t>
            </a:r>
            <a:r>
              <a:rPr lang="en-US" altLang="en-US" sz="2800">
                <a:solidFill>
                  <a:srgbClr val="000000"/>
                </a:solidFill>
              </a:rPr>
              <a:t>n</a:t>
            </a:r>
            <a:r>
              <a:rPr lang="tr-TR" altLang="en-US" sz="2800">
                <a:solidFill>
                  <a:srgbClr val="000000"/>
                </a:solidFill>
              </a:rPr>
              <a:t>ı</a:t>
            </a:r>
            <a:r>
              <a:rPr lang="en-US" altLang="en-US" sz="2800">
                <a:solidFill>
                  <a:srgbClr val="000000"/>
                </a:solidFill>
              </a:rPr>
              <a:t> isteriz. Alttaki aya</a:t>
            </a:r>
            <a:r>
              <a:rPr lang="tr-TR" altLang="en-US" sz="2800">
                <a:solidFill>
                  <a:srgbClr val="000000"/>
                </a:solidFill>
              </a:rPr>
              <a:t>ğı</a:t>
            </a:r>
            <a:r>
              <a:rPr lang="en-US" altLang="en-US" sz="2800">
                <a:solidFill>
                  <a:srgbClr val="000000"/>
                </a:solidFill>
              </a:rPr>
              <a:t>n</a:t>
            </a:r>
            <a:r>
              <a:rPr lang="tr-TR" altLang="en-US" sz="2800">
                <a:solidFill>
                  <a:srgbClr val="000000"/>
                </a:solidFill>
              </a:rPr>
              <a:t>ı</a:t>
            </a:r>
            <a:r>
              <a:rPr lang="en-US" altLang="en-US" sz="2800">
                <a:solidFill>
                  <a:srgbClr val="000000"/>
                </a:solidFill>
              </a:rPr>
              <a:t> </a:t>
            </a:r>
            <a:r>
              <a:rPr lang="tr-TR" altLang="en-US" sz="2800">
                <a:solidFill>
                  <a:srgbClr val="000000"/>
                </a:solidFill>
              </a:rPr>
              <a:t>ü</a:t>
            </a:r>
            <a:r>
              <a:rPr lang="en-US" altLang="en-US" sz="2800">
                <a:solidFill>
                  <a:srgbClr val="000000"/>
                </a:solidFill>
              </a:rPr>
              <a:t>ste do</a:t>
            </a:r>
            <a:r>
              <a:rPr lang="tr-TR" altLang="en-US" sz="2800">
                <a:solidFill>
                  <a:srgbClr val="000000"/>
                </a:solidFill>
              </a:rPr>
              <a:t>ğ</a:t>
            </a:r>
            <a:r>
              <a:rPr lang="en-US" altLang="en-US" sz="2800">
                <a:solidFill>
                  <a:srgbClr val="000000"/>
                </a:solidFill>
              </a:rPr>
              <a:t>ru </a:t>
            </a:r>
            <a:r>
              <a:rPr lang="tr-TR" altLang="en-US" sz="2800">
                <a:solidFill>
                  <a:srgbClr val="000000"/>
                </a:solidFill>
              </a:rPr>
              <a:t>ü</a:t>
            </a:r>
            <a:r>
              <a:rPr lang="en-US" altLang="en-US" sz="2800">
                <a:solidFill>
                  <a:srgbClr val="000000"/>
                </a:solidFill>
              </a:rPr>
              <a:t>stteki aya</a:t>
            </a:r>
            <a:r>
              <a:rPr lang="tr-TR" altLang="en-US" sz="2800">
                <a:solidFill>
                  <a:srgbClr val="000000"/>
                </a:solidFill>
              </a:rPr>
              <a:t>ğı</a:t>
            </a:r>
            <a:r>
              <a:rPr lang="en-US" altLang="en-US" sz="2800">
                <a:solidFill>
                  <a:srgbClr val="000000"/>
                </a:solidFill>
              </a:rPr>
              <a:t>n</a:t>
            </a:r>
            <a:r>
              <a:rPr lang="tr-TR" altLang="en-US" sz="2800">
                <a:solidFill>
                  <a:srgbClr val="000000"/>
                </a:solidFill>
              </a:rPr>
              <a:t>ı</a:t>
            </a:r>
            <a:r>
              <a:rPr lang="en-US" altLang="en-US" sz="2800">
                <a:solidFill>
                  <a:srgbClr val="000000"/>
                </a:solidFill>
              </a:rPr>
              <a:t> Alta do</a:t>
            </a:r>
            <a:r>
              <a:rPr lang="tr-TR" altLang="en-US" sz="2800">
                <a:solidFill>
                  <a:srgbClr val="000000"/>
                </a:solidFill>
              </a:rPr>
              <a:t>ğ</a:t>
            </a:r>
            <a:r>
              <a:rPr lang="en-US" altLang="en-US" sz="2800">
                <a:solidFill>
                  <a:srgbClr val="000000"/>
                </a:solidFill>
              </a:rPr>
              <a:t>ru bast</a:t>
            </a:r>
            <a:r>
              <a:rPr lang="tr-TR" altLang="en-US" sz="2800">
                <a:solidFill>
                  <a:srgbClr val="000000"/>
                </a:solidFill>
              </a:rPr>
              <a:t>ı</a:t>
            </a:r>
            <a:r>
              <a:rPr lang="en-US" altLang="en-US" sz="2800">
                <a:solidFill>
                  <a:srgbClr val="000000"/>
                </a:solidFill>
              </a:rPr>
              <a:t>rmas</a:t>
            </a:r>
            <a:r>
              <a:rPr lang="tr-TR" altLang="en-US" sz="2800">
                <a:solidFill>
                  <a:srgbClr val="000000"/>
                </a:solidFill>
              </a:rPr>
              <a:t>ı</a:t>
            </a:r>
            <a:r>
              <a:rPr lang="en-US" altLang="en-US" sz="2800">
                <a:solidFill>
                  <a:srgbClr val="000000"/>
                </a:solidFill>
              </a:rPr>
              <a:t>n</a:t>
            </a:r>
            <a:r>
              <a:rPr lang="tr-TR" altLang="en-US" sz="2800">
                <a:solidFill>
                  <a:srgbClr val="000000"/>
                </a:solidFill>
              </a:rPr>
              <a:t>ı</a:t>
            </a:r>
            <a:r>
              <a:rPr lang="en-US" altLang="en-US" sz="2800">
                <a:solidFill>
                  <a:srgbClr val="000000"/>
                </a:solidFill>
              </a:rPr>
              <a:t> isteriz. 5'e kadar sayar</a:t>
            </a:r>
            <a:r>
              <a:rPr lang="tr-TR" altLang="en-US" sz="2800">
                <a:solidFill>
                  <a:srgbClr val="000000"/>
                </a:solidFill>
              </a:rPr>
              <a:t>ı</a:t>
            </a:r>
            <a:r>
              <a:rPr lang="en-US" altLang="en-US" sz="2800">
                <a:solidFill>
                  <a:srgbClr val="000000"/>
                </a:solidFill>
              </a:rPr>
              <a:t>z. Bu s</a:t>
            </a:r>
            <a:r>
              <a:rPr lang="tr-TR" altLang="en-US" sz="2800">
                <a:solidFill>
                  <a:srgbClr val="000000"/>
                </a:solidFill>
              </a:rPr>
              <a:t>ı</a:t>
            </a:r>
            <a:r>
              <a:rPr lang="en-US" altLang="en-US" sz="2800">
                <a:solidFill>
                  <a:srgbClr val="000000"/>
                </a:solidFill>
              </a:rPr>
              <a:t>rada hareket olmamas</a:t>
            </a:r>
            <a:r>
              <a:rPr lang="tr-TR" altLang="en-US" sz="2800">
                <a:solidFill>
                  <a:srgbClr val="000000"/>
                </a:solidFill>
              </a:rPr>
              <a:t>ı</a:t>
            </a:r>
            <a:r>
              <a:rPr lang="en-US" altLang="en-US" sz="2800">
                <a:solidFill>
                  <a:srgbClr val="000000"/>
                </a:solidFill>
              </a:rPr>
              <a:t>na dikkat etmeliyiz. Sonra gev</a:t>
            </a:r>
            <a:r>
              <a:rPr lang="tr-TR" altLang="en-US" sz="2800">
                <a:solidFill>
                  <a:srgbClr val="000000"/>
                </a:solidFill>
              </a:rPr>
              <a:t>ş</a:t>
            </a:r>
            <a:r>
              <a:rPr lang="en-US" altLang="en-US" sz="2800">
                <a:solidFill>
                  <a:srgbClr val="000000"/>
                </a:solidFill>
              </a:rPr>
              <a:t>emesini isteriz. </a:t>
            </a:r>
            <a:endParaRPr lang="tr-TR" sz="2800">
              <a:solidFill>
                <a:srgbClr val="000000"/>
              </a:solidFill>
            </a:endParaRPr>
          </a:p>
        </p:txBody>
      </p:sp>
    </p:spTree>
  </p:cSld>
  <p:clrMapOvr>
    <a:masterClrMapping/>
  </p:clrMapOvr>
  <p:transition spd="slow">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6" name="1048715 Metin kutusu"/>
          <p:cNvSpPr txBox="1"/>
          <p:nvPr/>
        </p:nvSpPr>
        <p:spPr>
          <a:xfrm>
            <a:off x="251520" y="195486"/>
            <a:ext cx="6164180" cy="584775"/>
          </a:xfrm>
          <a:prstGeom prst="rect">
            <a:avLst/>
          </a:prstGeom>
        </p:spPr>
        <p:txBody>
          <a:bodyPr wrap="square" rtlCol="0">
            <a:spAutoFit/>
          </a:bodyPr>
          <a:lstStyle/>
          <a:p>
            <a:r>
              <a:rPr lang="tr-TR" altLang="en-US" sz="3200" dirty="0">
                <a:solidFill>
                  <a:srgbClr val="AC2900"/>
                </a:solidFill>
              </a:rPr>
              <a:t>İ</a:t>
            </a:r>
            <a:r>
              <a:rPr lang="en-US" altLang="en-US" sz="3200" dirty="0">
                <a:solidFill>
                  <a:srgbClr val="AC2900"/>
                </a:solidFill>
              </a:rPr>
              <a:t>ZOK</a:t>
            </a:r>
            <a:r>
              <a:rPr lang="tr-TR" altLang="en-US" sz="3200" dirty="0">
                <a:solidFill>
                  <a:srgbClr val="AC2900"/>
                </a:solidFill>
              </a:rPr>
              <a:t>İ</a:t>
            </a:r>
            <a:r>
              <a:rPr lang="en-US" altLang="en-US" sz="3200" dirty="0">
                <a:solidFill>
                  <a:srgbClr val="AC2900"/>
                </a:solidFill>
              </a:rPr>
              <a:t>NET</a:t>
            </a:r>
            <a:r>
              <a:rPr lang="tr-TR" altLang="en-US" sz="3200" dirty="0">
                <a:solidFill>
                  <a:srgbClr val="AC2900"/>
                </a:solidFill>
              </a:rPr>
              <a:t>İ</a:t>
            </a:r>
            <a:r>
              <a:rPr lang="en-US" altLang="en-US" sz="3200" dirty="0">
                <a:solidFill>
                  <a:srgbClr val="AC2900"/>
                </a:solidFill>
              </a:rPr>
              <a:t>K EGZERSİZLER</a:t>
            </a:r>
            <a:endParaRPr lang="tr-TR" sz="3200" dirty="0">
              <a:solidFill>
                <a:srgbClr val="AC2900"/>
              </a:solidFill>
            </a:endParaRPr>
          </a:p>
        </p:txBody>
      </p:sp>
      <p:pic>
        <p:nvPicPr>
          <p:cNvPr id="2097211" name="2097210 Resim"/>
          <p:cNvPicPr>
            <a:picLocks/>
          </p:cNvPicPr>
          <p:nvPr/>
        </p:nvPicPr>
        <p:blipFill>
          <a:blip r:embed="rId2" cstate="print"/>
          <a:stretch>
            <a:fillRect/>
          </a:stretch>
        </p:blipFill>
        <p:spPr>
          <a:xfrm>
            <a:off x="971600" y="843558"/>
            <a:ext cx="6814814" cy="4047807"/>
          </a:xfrm>
          <a:prstGeom prst="rect">
            <a:avLst/>
          </a:prstGeom>
        </p:spPr>
      </p:pic>
    </p:spTree>
  </p:cSld>
  <p:clrMapOvr>
    <a:masterClrMapping/>
  </p:clrMapOvr>
  <p:transition spd="slow">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41784" y="681540"/>
            <a:ext cx="7772400" cy="1102519"/>
          </a:xfrm>
        </p:spPr>
        <p:txBody>
          <a:bodyPr>
            <a:normAutofit/>
          </a:bodyPr>
          <a:lstStyle/>
          <a:p>
            <a:r>
              <a:rPr lang="tr-TR" dirty="0" smtClean="0"/>
              <a:t>AYAK-AYAK BİLEĞİ EGZERSİZLERİ</a:t>
            </a:r>
            <a:endParaRPr lang="tr-TR" dirty="0"/>
          </a:p>
        </p:txBody>
      </p:sp>
      <p:sp>
        <p:nvSpPr>
          <p:cNvPr id="3" name="Alt Başlık 2"/>
          <p:cNvSpPr>
            <a:spLocks noGrp="1"/>
          </p:cNvSpPr>
          <p:nvPr>
            <p:ph type="subTitle" idx="1"/>
          </p:nvPr>
        </p:nvSpPr>
        <p:spPr/>
        <p:txBody>
          <a:bodyPr/>
          <a:lstStyle/>
          <a:p>
            <a:endParaRPr lang="tr-TR" dirty="0"/>
          </a:p>
        </p:txBody>
      </p:sp>
      <p:pic>
        <p:nvPicPr>
          <p:cNvPr id="55298" name="Picture 2" descr="C:\Users\mer\Desktop\Screenshot_2020-04-10-03-28-09-310.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7796" y="3419775"/>
            <a:ext cx="2263875" cy="1067414"/>
          </a:xfrm>
          <a:prstGeom prst="rect">
            <a:avLst/>
          </a:prstGeom>
          <a:noFill/>
          <a:extLst>
            <a:ext uri="{909E8E84-426E-40DD-AFC4-6F175D3DCCD1}">
              <a14:hiddenFill xmlns:a14="http://schemas.microsoft.com/office/drawing/2010/main">
                <a:solidFill>
                  <a:srgbClr val="FFFFFF"/>
                </a:solidFill>
              </a14:hiddenFill>
            </a:ext>
          </a:extLst>
        </p:spPr>
      </p:pic>
      <p:pic>
        <p:nvPicPr>
          <p:cNvPr id="55299" name="Picture 3" descr="C:\Users\mer\Desktop\Screenshot_2020-04-10-03-27-59-586.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0288" y="3428200"/>
            <a:ext cx="2952750" cy="1557338"/>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C:\Users\mer\Desktop\Screenshot_2020-04-10-03-27-49-14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0099" y="2247714"/>
            <a:ext cx="1944216" cy="1013365"/>
          </a:xfrm>
          <a:prstGeom prst="rect">
            <a:avLst/>
          </a:prstGeom>
          <a:noFill/>
          <a:extLst>
            <a:ext uri="{909E8E84-426E-40DD-AFC4-6F175D3DCCD1}">
              <a14:hiddenFill xmlns:a14="http://schemas.microsoft.com/office/drawing/2010/main">
                <a:solidFill>
                  <a:srgbClr val="FFFFFF"/>
                </a:solidFill>
              </a14:hiddenFill>
            </a:ext>
          </a:extLst>
        </p:spPr>
      </p:pic>
      <p:pic>
        <p:nvPicPr>
          <p:cNvPr id="55301" name="Picture 5" descr="C:\Users\mer\Desktop\Screenshot_2020-04-10-03-29-13-762.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1670" y="3428200"/>
            <a:ext cx="1368152" cy="987755"/>
          </a:xfrm>
          <a:prstGeom prst="rect">
            <a:avLst/>
          </a:prstGeom>
          <a:noFill/>
          <a:extLst>
            <a:ext uri="{909E8E84-426E-40DD-AFC4-6F175D3DCCD1}">
              <a14:hiddenFill xmlns:a14="http://schemas.microsoft.com/office/drawing/2010/main">
                <a:solidFill>
                  <a:srgbClr val="FFFFFF"/>
                </a:solidFill>
              </a14:hiddenFill>
            </a:ext>
          </a:extLst>
        </p:spPr>
      </p:pic>
      <p:pic>
        <p:nvPicPr>
          <p:cNvPr id="55302" name="Picture 6" descr="C:\Users\mer\Desktop\Screenshot_2020-04-10-03-27-36-850.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574" y="3122642"/>
            <a:ext cx="1682479" cy="1594224"/>
          </a:xfrm>
          <a:prstGeom prst="rect">
            <a:avLst/>
          </a:prstGeom>
          <a:noFill/>
          <a:extLst>
            <a:ext uri="{909E8E84-426E-40DD-AFC4-6F175D3DCCD1}">
              <a14:hiddenFill xmlns:a14="http://schemas.microsoft.com/office/drawing/2010/main">
                <a:solidFill>
                  <a:srgbClr val="FFFFFF"/>
                </a:solidFill>
              </a14:hiddenFill>
            </a:ext>
          </a:extLst>
        </p:spPr>
      </p:pic>
      <p:pic>
        <p:nvPicPr>
          <p:cNvPr id="55303" name="Picture 7" descr="C:\Users\mer\Desktop\Screenshot_2020-04-10-03-28-54-782.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0" y="2139702"/>
            <a:ext cx="1361364" cy="842227"/>
          </a:xfrm>
          <a:prstGeom prst="rect">
            <a:avLst/>
          </a:prstGeom>
          <a:noFill/>
          <a:extLst>
            <a:ext uri="{909E8E84-426E-40DD-AFC4-6F175D3DCCD1}">
              <a14:hiddenFill xmlns:a14="http://schemas.microsoft.com/office/drawing/2010/main">
                <a:solidFill>
                  <a:srgbClr val="FFFFFF"/>
                </a:solidFill>
              </a14:hiddenFill>
            </a:ext>
          </a:extLst>
        </p:spPr>
      </p:pic>
      <p:pic>
        <p:nvPicPr>
          <p:cNvPr id="55304" name="Picture 8" descr="C:\Users\mer\Desktop\Screenshot_2020-04-10-03-28-30-318.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3809" y="2517745"/>
            <a:ext cx="1682479" cy="772646"/>
          </a:xfrm>
          <a:prstGeom prst="rect">
            <a:avLst/>
          </a:prstGeom>
          <a:noFill/>
          <a:extLst>
            <a:ext uri="{909E8E84-426E-40DD-AFC4-6F175D3DCCD1}">
              <a14:hiddenFill xmlns:a14="http://schemas.microsoft.com/office/drawing/2010/main">
                <a:solidFill>
                  <a:srgbClr val="FFFFFF"/>
                </a:solidFill>
              </a14:hiddenFill>
            </a:ext>
          </a:extLst>
        </p:spPr>
      </p:pic>
      <p:pic>
        <p:nvPicPr>
          <p:cNvPr id="55305" name="Picture 9" descr="C:\Users\mer\Desktop\Screenshot_2020-04-10-03-28-23-261.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50479" y="1707654"/>
            <a:ext cx="2056282" cy="1834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7067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lnSpcReduction="10000"/>
          </a:bodyPr>
          <a:lstStyle/>
          <a:p>
            <a:pPr marL="0" indent="0">
              <a:buNone/>
            </a:pPr>
            <a:r>
              <a:rPr lang="tr-TR" dirty="0" smtClean="0"/>
              <a:t> Ayak;</a:t>
            </a:r>
          </a:p>
          <a:p>
            <a:pPr marL="514350" indent="-514350">
              <a:buAutoNum type="arabicParenR"/>
            </a:pPr>
            <a:r>
              <a:rPr lang="tr-TR" dirty="0" smtClean="0"/>
              <a:t>Şokların </a:t>
            </a:r>
            <a:r>
              <a:rPr lang="tr-TR" dirty="0" err="1" smtClean="0"/>
              <a:t>absorbsiyonu</a:t>
            </a:r>
            <a:endParaRPr lang="tr-TR" dirty="0"/>
          </a:p>
          <a:p>
            <a:pPr marL="514350" indent="-514350">
              <a:buAutoNum type="arabicParenR"/>
            </a:pPr>
            <a:r>
              <a:rPr lang="tr-TR" dirty="0" err="1" smtClean="0"/>
              <a:t>Proprisepsion</a:t>
            </a:r>
            <a:endParaRPr lang="tr-TR" dirty="0" smtClean="0"/>
          </a:p>
          <a:p>
            <a:pPr marL="514350" indent="-514350">
              <a:buAutoNum type="arabicParenR"/>
            </a:pPr>
            <a:r>
              <a:rPr lang="tr-TR" dirty="0" smtClean="0"/>
              <a:t>Ağırlık taşıma-</a:t>
            </a:r>
            <a:r>
              <a:rPr lang="tr-TR" dirty="0" err="1" smtClean="0"/>
              <a:t>stabilite</a:t>
            </a:r>
            <a:endParaRPr lang="tr-TR" dirty="0" smtClean="0"/>
          </a:p>
          <a:p>
            <a:pPr marL="514350" indent="-514350">
              <a:buAutoNum type="arabicParenR"/>
            </a:pPr>
            <a:r>
              <a:rPr lang="tr-TR" dirty="0" smtClean="0"/>
              <a:t>Zemine </a:t>
            </a:r>
            <a:r>
              <a:rPr lang="tr-TR" dirty="0" err="1" smtClean="0"/>
              <a:t>pronasyon</a:t>
            </a:r>
            <a:r>
              <a:rPr lang="tr-TR" dirty="0" smtClean="0"/>
              <a:t> ve </a:t>
            </a:r>
            <a:r>
              <a:rPr lang="tr-TR" dirty="0" err="1" smtClean="0"/>
              <a:t>supinasyon</a:t>
            </a:r>
            <a:r>
              <a:rPr lang="tr-TR" dirty="0" smtClean="0"/>
              <a:t> ile uyum yaparak enerji tüketimini kontrol etme</a:t>
            </a:r>
            <a:endParaRPr lang="tr-TR" dirty="0"/>
          </a:p>
          <a:p>
            <a:pPr marL="514350" indent="-514350">
              <a:buAutoNum type="arabicParenR"/>
            </a:pPr>
            <a:endParaRPr lang="tr-TR" dirty="0" smtClean="0"/>
          </a:p>
          <a:p>
            <a:pPr marL="0" indent="0">
              <a:buNone/>
            </a:pPr>
            <a:endParaRPr lang="tr-TR" dirty="0"/>
          </a:p>
          <a:p>
            <a:pPr marL="0" indent="0">
              <a:buNone/>
            </a:pPr>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pPr marL="0" indent="0">
              <a:buNone/>
            </a:pPr>
            <a:endParaRPr lang="tr-TR" dirty="0"/>
          </a:p>
        </p:txBody>
      </p:sp>
      <p:sp>
        <p:nvSpPr>
          <p:cNvPr id="2" name="Başlık 1"/>
          <p:cNvSpPr>
            <a:spLocks noGrp="1"/>
          </p:cNvSpPr>
          <p:nvPr>
            <p:ph type="title"/>
          </p:nvPr>
        </p:nvSpPr>
        <p:spPr/>
        <p:txBody>
          <a:bodyPr/>
          <a:lstStyle/>
          <a:p>
            <a:r>
              <a:rPr lang="tr-TR" dirty="0" smtClean="0"/>
              <a:t>AYAĞIN FONKSİYONLARI</a:t>
            </a:r>
            <a:endParaRPr lang="tr-TR" dirty="0"/>
          </a:p>
        </p:txBody>
      </p:sp>
    </p:spTree>
    <p:extLst>
      <p:ext uri="{BB962C8B-B14F-4D97-AF65-F5344CB8AC3E}">
        <p14:creationId xmlns:p14="http://schemas.microsoft.com/office/powerpoint/2010/main" val="2799218837"/>
      </p:ext>
    </p:extLst>
  </p:cSld>
  <p:clrMapOvr>
    <a:masterClrMapping/>
  </p:clrMapOvr>
  <mc:AlternateContent xmlns:mc="http://schemas.openxmlformats.org/markup-compatibility/2006" xmlns:p14="http://schemas.microsoft.com/office/powerpoint/2010/main">
    <mc:Choice Requires="p14">
      <p:transition spd="slow" p14:dur="2500">
        <p14:ferris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buFont typeface="Arial" pitchFamily="34" charset="0"/>
              <a:buChar char="•"/>
            </a:pPr>
            <a:r>
              <a:rPr lang="tr-TR" i="1" dirty="0" smtClean="0">
                <a:solidFill>
                  <a:schemeClr val="accent3">
                    <a:lumMod val="75000"/>
                  </a:schemeClr>
                </a:solidFill>
              </a:rPr>
              <a:t>Germe Egzersizi </a:t>
            </a:r>
            <a:r>
              <a:rPr lang="tr-TR" i="1" dirty="0" err="1" smtClean="0">
                <a:solidFill>
                  <a:schemeClr val="accent3">
                    <a:lumMod val="75000"/>
                  </a:schemeClr>
                </a:solidFill>
              </a:rPr>
              <a:t>Kontrendikasyonları</a:t>
            </a:r>
            <a:endParaRPr lang="tr-TR" i="1" dirty="0">
              <a:solidFill>
                <a:schemeClr val="accent3">
                  <a:lumMod val="75000"/>
                </a:schemeClr>
              </a:solidFill>
            </a:endParaRPr>
          </a:p>
        </p:txBody>
      </p:sp>
      <p:sp>
        <p:nvSpPr>
          <p:cNvPr id="3" name="2 İçerik Yer Tutucusu"/>
          <p:cNvSpPr>
            <a:spLocks noGrp="1"/>
          </p:cNvSpPr>
          <p:nvPr>
            <p:ph idx="1"/>
          </p:nvPr>
        </p:nvSpPr>
        <p:spPr/>
        <p:txBody>
          <a:bodyPr>
            <a:normAutofit fontScale="92500" lnSpcReduction="20000"/>
          </a:bodyPr>
          <a:lstStyle/>
          <a:p>
            <a:pPr>
              <a:buClr>
                <a:srgbClr val="336600"/>
              </a:buClr>
            </a:pPr>
            <a:r>
              <a:rPr lang="tr-TR" dirty="0" smtClean="0"/>
              <a:t>Kemik doku nedeniyle eklem hareketini kısıtlayan bir durum varsa,</a:t>
            </a:r>
          </a:p>
          <a:p>
            <a:pPr>
              <a:buClr>
                <a:srgbClr val="336600"/>
              </a:buClr>
            </a:pPr>
            <a:r>
              <a:rPr lang="tr-TR" dirty="0" smtClean="0"/>
              <a:t>Yakın zamanda meydana gelmiş herhangi bir </a:t>
            </a:r>
            <a:r>
              <a:rPr lang="tr-TR" dirty="0" err="1" smtClean="0"/>
              <a:t>fraktür</a:t>
            </a:r>
            <a:r>
              <a:rPr lang="tr-TR" dirty="0" smtClean="0"/>
              <a:t> varsa,</a:t>
            </a:r>
          </a:p>
          <a:p>
            <a:pPr>
              <a:buClr>
                <a:srgbClr val="336600"/>
              </a:buClr>
            </a:pPr>
            <a:r>
              <a:rPr lang="tr-TR" dirty="0" smtClean="0"/>
              <a:t>Kasın uzatılması veya eklem hareketi ile keskin ve akut ağrı oluşuyorsa,</a:t>
            </a:r>
          </a:p>
          <a:p>
            <a:pPr>
              <a:buClr>
                <a:srgbClr val="336600"/>
              </a:buClr>
            </a:pPr>
            <a:r>
              <a:rPr lang="tr-TR" dirty="0" err="1" smtClean="0"/>
              <a:t>Hematom</a:t>
            </a:r>
            <a:r>
              <a:rPr lang="tr-TR" dirty="0" smtClean="0"/>
              <a:t> veya diğer doku travması belirtileri varsa.</a:t>
            </a:r>
            <a:endParaRPr lang="tr-TR" dirty="0"/>
          </a:p>
        </p:txBody>
      </p:sp>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r>
              <a:rPr lang="tr-TR" dirty="0" smtClean="0">
                <a:solidFill>
                  <a:schemeClr val="bg2">
                    <a:lumMod val="50000"/>
                  </a:schemeClr>
                </a:solidFill>
              </a:rPr>
              <a:t>5)</a:t>
            </a:r>
            <a:r>
              <a:rPr lang="tr-TR" dirty="0" smtClean="0"/>
              <a:t>Yürüyüş sırasında (</a:t>
            </a:r>
            <a:r>
              <a:rPr lang="tr-TR" dirty="0" err="1" smtClean="0"/>
              <a:t>stance</a:t>
            </a:r>
            <a:r>
              <a:rPr lang="tr-TR" dirty="0" smtClean="0"/>
              <a:t> faz sonunda) </a:t>
            </a:r>
            <a:r>
              <a:rPr lang="tr-TR" dirty="0" err="1" smtClean="0"/>
              <a:t>propulsion</a:t>
            </a:r>
            <a:r>
              <a:rPr lang="tr-TR" dirty="0" smtClean="0"/>
              <a:t> amacı ile </a:t>
            </a:r>
            <a:r>
              <a:rPr lang="tr-TR" dirty="0" err="1" smtClean="0"/>
              <a:t>rijit</a:t>
            </a:r>
            <a:r>
              <a:rPr lang="tr-TR" dirty="0" smtClean="0"/>
              <a:t> bir kaldıraç oluşturma gibi görevler üstlenir</a:t>
            </a:r>
          </a:p>
          <a:p>
            <a:pPr marL="0" indent="0">
              <a:buNone/>
            </a:pPr>
            <a:r>
              <a:rPr lang="tr-TR" dirty="0" smtClean="0">
                <a:solidFill>
                  <a:schemeClr val="bg2">
                    <a:lumMod val="50000"/>
                  </a:schemeClr>
                </a:solidFill>
              </a:rPr>
              <a:t>6)</a:t>
            </a:r>
            <a:r>
              <a:rPr lang="tr-TR" dirty="0" smtClean="0"/>
              <a:t>Ayağın bu görevleri kapalı bir kinetik halkada gerçekleşir</a:t>
            </a:r>
            <a:endParaRPr lang="tr-TR" dirty="0"/>
          </a:p>
        </p:txBody>
      </p:sp>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13519658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70000" lnSpcReduction="20000"/>
          </a:bodyPr>
          <a:lstStyle/>
          <a:p>
            <a:r>
              <a:rPr lang="tr-TR" dirty="0" smtClean="0"/>
              <a:t>Ayağı geriye bükme (</a:t>
            </a:r>
            <a:r>
              <a:rPr lang="tr-TR" dirty="0" err="1" smtClean="0"/>
              <a:t>flexion</a:t>
            </a:r>
            <a:r>
              <a:rPr lang="tr-TR" dirty="0" smtClean="0"/>
              <a:t>)</a:t>
            </a:r>
          </a:p>
          <a:p>
            <a:pPr marL="0" indent="0">
              <a:buNone/>
            </a:pPr>
            <a:r>
              <a:rPr lang="tr-TR" dirty="0"/>
              <a:t> </a:t>
            </a:r>
            <a:r>
              <a:rPr lang="tr-TR" dirty="0" smtClean="0"/>
              <a:t> 1- numaralı hareket</a:t>
            </a:r>
          </a:p>
          <a:p>
            <a:r>
              <a:rPr lang="tr-TR" dirty="0" smtClean="0"/>
              <a:t>Ayağı ileri uzatma (</a:t>
            </a:r>
            <a:r>
              <a:rPr lang="tr-TR" dirty="0" err="1" smtClean="0"/>
              <a:t>extension</a:t>
            </a:r>
            <a:r>
              <a:rPr lang="tr-TR" dirty="0" smtClean="0"/>
              <a:t>)</a:t>
            </a:r>
          </a:p>
          <a:p>
            <a:pPr marL="0" indent="0">
              <a:buNone/>
            </a:pPr>
            <a:r>
              <a:rPr lang="tr-TR" dirty="0"/>
              <a:t> </a:t>
            </a:r>
            <a:r>
              <a:rPr lang="tr-TR" dirty="0" smtClean="0"/>
              <a:t> 2- numaralı hareket</a:t>
            </a:r>
          </a:p>
          <a:p>
            <a:r>
              <a:rPr lang="tr-TR" dirty="0" smtClean="0"/>
              <a:t>Ayağı dışa açma (</a:t>
            </a:r>
            <a:r>
              <a:rPr lang="tr-TR" dirty="0" err="1" smtClean="0"/>
              <a:t>abduction</a:t>
            </a:r>
            <a:r>
              <a:rPr lang="tr-TR" dirty="0" smtClean="0"/>
              <a:t>)</a:t>
            </a:r>
          </a:p>
          <a:p>
            <a:pPr marL="0" indent="0">
              <a:buNone/>
            </a:pPr>
            <a:r>
              <a:rPr lang="tr-TR" dirty="0"/>
              <a:t> </a:t>
            </a:r>
            <a:r>
              <a:rPr lang="tr-TR" dirty="0" smtClean="0"/>
              <a:t> 3- numaralı hareket</a:t>
            </a:r>
          </a:p>
          <a:p>
            <a:r>
              <a:rPr lang="tr-TR" dirty="0" smtClean="0"/>
              <a:t>Ayağı içe kapama (</a:t>
            </a:r>
            <a:r>
              <a:rPr lang="tr-TR" dirty="0" err="1" smtClean="0"/>
              <a:t>adduction</a:t>
            </a:r>
            <a:r>
              <a:rPr lang="tr-TR" dirty="0" smtClean="0"/>
              <a:t>)</a:t>
            </a:r>
          </a:p>
          <a:p>
            <a:pPr marL="0" indent="0">
              <a:buNone/>
            </a:pPr>
            <a:r>
              <a:rPr lang="tr-TR" dirty="0"/>
              <a:t> </a:t>
            </a:r>
            <a:r>
              <a:rPr lang="tr-TR" dirty="0" smtClean="0"/>
              <a:t> 4- numaralı hareket</a:t>
            </a:r>
          </a:p>
          <a:p>
            <a:pPr marL="0" indent="0">
              <a:buNone/>
            </a:pPr>
            <a:r>
              <a:rPr lang="tr-TR" dirty="0"/>
              <a:t> </a:t>
            </a:r>
            <a:endParaRPr lang="tr-TR" dirty="0" smtClean="0"/>
          </a:p>
        </p:txBody>
      </p:sp>
      <p:sp>
        <p:nvSpPr>
          <p:cNvPr id="2" name="Başlık 1"/>
          <p:cNvSpPr>
            <a:spLocks noGrp="1"/>
          </p:cNvSpPr>
          <p:nvPr>
            <p:ph type="title"/>
          </p:nvPr>
        </p:nvSpPr>
        <p:spPr/>
        <p:txBody>
          <a:bodyPr/>
          <a:lstStyle/>
          <a:p>
            <a:r>
              <a:rPr lang="tr-TR" dirty="0" smtClean="0"/>
              <a:t>Ayağın Hareket Yeteneği</a:t>
            </a:r>
            <a:endParaRPr lang="tr-TR" dirty="0"/>
          </a:p>
        </p:txBody>
      </p:sp>
    </p:spTree>
    <p:extLst>
      <p:ext uri="{BB962C8B-B14F-4D97-AF65-F5344CB8AC3E}">
        <p14:creationId xmlns:p14="http://schemas.microsoft.com/office/powerpoint/2010/main" val="9930330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er\Desktop\Screenshot_2020-04-10-01-20-42-141.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519522"/>
            <a:ext cx="8031010" cy="3726414"/>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31740828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smtClean="0"/>
              <a:t>Ayağı içe burkma (</a:t>
            </a:r>
            <a:r>
              <a:rPr lang="tr-TR" dirty="0" err="1" smtClean="0"/>
              <a:t>inversion</a:t>
            </a:r>
            <a:r>
              <a:rPr lang="tr-TR" dirty="0" smtClean="0"/>
              <a:t>)</a:t>
            </a:r>
          </a:p>
          <a:p>
            <a:pPr marL="0" indent="0">
              <a:buNone/>
            </a:pPr>
            <a:r>
              <a:rPr lang="tr-TR" dirty="0"/>
              <a:t> </a:t>
            </a:r>
            <a:r>
              <a:rPr lang="tr-TR" dirty="0" smtClean="0"/>
              <a:t>1- numaralı hareket</a:t>
            </a:r>
          </a:p>
          <a:p>
            <a:r>
              <a:rPr lang="tr-TR" dirty="0" smtClean="0"/>
              <a:t>Ayağı dışa burkma (</a:t>
            </a:r>
            <a:r>
              <a:rPr lang="tr-TR" dirty="0" err="1" smtClean="0"/>
              <a:t>eversion</a:t>
            </a:r>
            <a:r>
              <a:rPr lang="tr-TR" dirty="0" smtClean="0"/>
              <a:t>)</a:t>
            </a:r>
          </a:p>
          <a:p>
            <a:pPr marL="0" indent="0">
              <a:buNone/>
            </a:pPr>
            <a:r>
              <a:rPr lang="tr-TR" dirty="0"/>
              <a:t> </a:t>
            </a:r>
            <a:r>
              <a:rPr lang="tr-TR" dirty="0" smtClean="0"/>
              <a:t>2- numaralı hareket</a:t>
            </a:r>
            <a:endParaRPr lang="tr-TR" dirty="0"/>
          </a:p>
        </p:txBody>
      </p:sp>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23587644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259632" y="789553"/>
            <a:ext cx="6500112" cy="298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34094904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85000" lnSpcReduction="20000"/>
          </a:bodyPr>
          <a:lstStyle/>
          <a:p>
            <a:pPr marL="0" indent="0">
              <a:buNone/>
            </a:pPr>
            <a:r>
              <a:rPr lang="tr-TR" dirty="0" err="1" smtClean="0"/>
              <a:t>Fleksibilite</a:t>
            </a:r>
            <a:r>
              <a:rPr lang="tr-TR" dirty="0" smtClean="0"/>
              <a:t> Egzersizleri</a:t>
            </a:r>
          </a:p>
          <a:p>
            <a:pPr marL="0" indent="0">
              <a:buNone/>
            </a:pPr>
            <a:r>
              <a:rPr lang="tr-TR" dirty="0" smtClean="0"/>
              <a:t>*Aktif ROM (dinamik </a:t>
            </a:r>
            <a:r>
              <a:rPr lang="tr-TR" dirty="0" err="1" smtClean="0"/>
              <a:t>fleksibilite</a:t>
            </a:r>
            <a:r>
              <a:rPr lang="tr-TR" dirty="0" smtClean="0"/>
              <a:t>)</a:t>
            </a:r>
          </a:p>
          <a:p>
            <a:pPr marL="0" indent="0">
              <a:buNone/>
            </a:pPr>
            <a:r>
              <a:rPr lang="tr-TR" dirty="0" smtClean="0"/>
              <a:t>*Pasif ROM (statik </a:t>
            </a:r>
            <a:r>
              <a:rPr lang="tr-TR" dirty="0" err="1" smtClean="0"/>
              <a:t>fleksibilite</a:t>
            </a:r>
            <a:r>
              <a:rPr lang="tr-TR" dirty="0" smtClean="0"/>
              <a:t>)</a:t>
            </a:r>
          </a:p>
          <a:p>
            <a:pPr marL="0" indent="0">
              <a:buNone/>
            </a:pPr>
            <a:r>
              <a:rPr lang="tr-TR" dirty="0" smtClean="0"/>
              <a:t>*Germe egzersizleri</a:t>
            </a:r>
          </a:p>
          <a:p>
            <a:pPr marL="0" indent="0">
              <a:buNone/>
            </a:pPr>
            <a:r>
              <a:rPr lang="tr-TR" dirty="0"/>
              <a:t> </a:t>
            </a:r>
            <a:r>
              <a:rPr lang="tr-TR" dirty="0" smtClean="0"/>
              <a:t>      -Pasif germe (statik germe)</a:t>
            </a:r>
          </a:p>
          <a:p>
            <a:pPr marL="0" indent="0">
              <a:buNone/>
            </a:pPr>
            <a:r>
              <a:rPr lang="tr-TR" dirty="0"/>
              <a:t> </a:t>
            </a:r>
            <a:r>
              <a:rPr lang="tr-TR" dirty="0" smtClean="0"/>
              <a:t>      -Aktif germe (balistik germe)</a:t>
            </a:r>
          </a:p>
          <a:p>
            <a:pPr marL="0" indent="0">
              <a:buNone/>
            </a:pPr>
            <a:r>
              <a:rPr lang="tr-TR" dirty="0"/>
              <a:t> </a:t>
            </a:r>
            <a:r>
              <a:rPr lang="tr-TR" dirty="0" smtClean="0"/>
              <a:t>      -</a:t>
            </a:r>
            <a:r>
              <a:rPr lang="tr-TR" dirty="0" err="1" smtClean="0"/>
              <a:t>Proprioseptif</a:t>
            </a:r>
            <a:r>
              <a:rPr lang="tr-TR" dirty="0" smtClean="0"/>
              <a:t> </a:t>
            </a:r>
            <a:r>
              <a:rPr lang="tr-TR" dirty="0" err="1" smtClean="0"/>
              <a:t>nöromüsküler</a:t>
            </a:r>
            <a:r>
              <a:rPr lang="tr-TR" dirty="0" smtClean="0"/>
              <a:t> </a:t>
            </a:r>
            <a:r>
              <a:rPr lang="tr-TR" dirty="0" err="1" smtClean="0"/>
              <a:t>fasilitasyon</a:t>
            </a:r>
            <a:r>
              <a:rPr lang="tr-TR" dirty="0" smtClean="0"/>
              <a:t> (PNF)</a:t>
            </a:r>
            <a:endParaRPr lang="tr-TR" dirty="0"/>
          </a:p>
          <a:p>
            <a:pPr marL="0" indent="0">
              <a:buNone/>
            </a:pPr>
            <a:r>
              <a:rPr lang="tr-TR" dirty="0" smtClean="0"/>
              <a:t>*</a:t>
            </a:r>
            <a:r>
              <a:rPr lang="tr-TR" dirty="0" err="1" smtClean="0"/>
              <a:t>Mobilizasyon</a:t>
            </a:r>
            <a:r>
              <a:rPr lang="tr-TR" dirty="0" smtClean="0"/>
              <a:t> egzersizleri</a:t>
            </a:r>
          </a:p>
        </p:txBody>
      </p:sp>
      <p:sp>
        <p:nvSpPr>
          <p:cNvPr id="2" name="Başlık 1"/>
          <p:cNvSpPr>
            <a:spLocks noGrp="1"/>
          </p:cNvSpPr>
          <p:nvPr>
            <p:ph type="title"/>
          </p:nvPr>
        </p:nvSpPr>
        <p:spPr/>
        <p:txBody>
          <a:bodyPr>
            <a:normAutofit fontScale="90000"/>
          </a:bodyPr>
          <a:lstStyle/>
          <a:p>
            <a:r>
              <a:rPr lang="tr-TR" dirty="0" smtClean="0"/>
              <a:t>Ayak-Ayak Bileği Hastalıklarında Uygulanacak </a:t>
            </a:r>
            <a:r>
              <a:rPr lang="tr-TR" dirty="0"/>
              <a:t>E</a:t>
            </a:r>
            <a:r>
              <a:rPr lang="tr-TR" dirty="0" smtClean="0"/>
              <a:t>gzersiz </a:t>
            </a:r>
            <a:r>
              <a:rPr lang="tr-TR" dirty="0"/>
              <a:t>Ç</a:t>
            </a:r>
            <a:r>
              <a:rPr lang="tr-TR" dirty="0" smtClean="0"/>
              <a:t>eşitleri</a:t>
            </a:r>
            <a:endParaRPr lang="tr-TR" dirty="0"/>
          </a:p>
        </p:txBody>
      </p:sp>
    </p:spTree>
    <p:extLst>
      <p:ext uri="{BB962C8B-B14F-4D97-AF65-F5344CB8AC3E}">
        <p14:creationId xmlns:p14="http://schemas.microsoft.com/office/powerpoint/2010/main" val="24958067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r\Desktop\Screenshot_2020-04-10-00-26-25-015.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47664" y="1209294"/>
            <a:ext cx="6336704" cy="2311161"/>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21265016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lnSpcReduction="10000"/>
          </a:bodyPr>
          <a:lstStyle/>
          <a:p>
            <a:pPr marL="0" indent="0">
              <a:buNone/>
            </a:pPr>
            <a:r>
              <a:rPr lang="tr-TR" dirty="0" smtClean="0"/>
              <a:t>Güçlendirme Egzersizleri</a:t>
            </a:r>
          </a:p>
          <a:p>
            <a:pPr marL="0" indent="0">
              <a:buNone/>
            </a:pPr>
            <a:r>
              <a:rPr lang="tr-TR" dirty="0" smtClean="0"/>
              <a:t>*</a:t>
            </a:r>
            <a:r>
              <a:rPr lang="tr-TR" dirty="0" err="1" smtClean="0"/>
              <a:t>İzometrik</a:t>
            </a:r>
            <a:r>
              <a:rPr lang="tr-TR" dirty="0" smtClean="0"/>
              <a:t> güçlendirme</a:t>
            </a:r>
          </a:p>
          <a:p>
            <a:pPr marL="0" indent="0">
              <a:buNone/>
            </a:pPr>
            <a:r>
              <a:rPr lang="tr-TR" dirty="0" smtClean="0"/>
              <a:t>*</a:t>
            </a:r>
            <a:r>
              <a:rPr lang="tr-TR" dirty="0" err="1" smtClean="0"/>
              <a:t>izotonik</a:t>
            </a:r>
            <a:r>
              <a:rPr lang="tr-TR" dirty="0" smtClean="0"/>
              <a:t> güçlendirme</a:t>
            </a:r>
          </a:p>
          <a:p>
            <a:pPr marL="0" indent="0">
              <a:buNone/>
            </a:pPr>
            <a:r>
              <a:rPr lang="tr-TR" dirty="0"/>
              <a:t> </a:t>
            </a:r>
            <a:r>
              <a:rPr lang="tr-TR" dirty="0" smtClean="0"/>
              <a:t>   -</a:t>
            </a:r>
            <a:r>
              <a:rPr lang="tr-TR" dirty="0" err="1"/>
              <a:t>K</a:t>
            </a:r>
            <a:r>
              <a:rPr lang="tr-TR" dirty="0" err="1" smtClean="0"/>
              <a:t>onsantrik</a:t>
            </a:r>
            <a:r>
              <a:rPr lang="tr-TR" dirty="0" smtClean="0"/>
              <a:t> </a:t>
            </a:r>
          </a:p>
          <a:p>
            <a:pPr marL="0" indent="0">
              <a:buNone/>
            </a:pPr>
            <a:r>
              <a:rPr lang="tr-TR" dirty="0"/>
              <a:t> </a:t>
            </a:r>
            <a:r>
              <a:rPr lang="tr-TR" dirty="0" smtClean="0"/>
              <a:t>   -Eksantrik</a:t>
            </a:r>
          </a:p>
          <a:p>
            <a:pPr marL="0" indent="0">
              <a:buNone/>
            </a:pPr>
            <a:r>
              <a:rPr lang="tr-TR" dirty="0" smtClean="0"/>
              <a:t>*</a:t>
            </a:r>
            <a:r>
              <a:rPr lang="tr-TR" dirty="0" err="1" smtClean="0"/>
              <a:t>izokinetik</a:t>
            </a:r>
            <a:endParaRPr lang="tr-TR" dirty="0"/>
          </a:p>
        </p:txBody>
      </p:sp>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6692762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er\Desktop\Screenshot_2020-04-10-00-26-39-349.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11300" y="1767483"/>
            <a:ext cx="6121400" cy="2081213"/>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p:txBody>
          <a:bodyPr/>
          <a:lstStyle/>
          <a:p>
            <a:r>
              <a:rPr lang="tr-TR" dirty="0" err="1" smtClean="0"/>
              <a:t>İzometrik</a:t>
            </a:r>
            <a:r>
              <a:rPr lang="tr-TR" dirty="0" smtClean="0"/>
              <a:t> Güçlendirme</a:t>
            </a:r>
            <a:endParaRPr lang="tr-TR" dirty="0"/>
          </a:p>
        </p:txBody>
      </p:sp>
    </p:spTree>
    <p:extLst>
      <p:ext uri="{BB962C8B-B14F-4D97-AF65-F5344CB8AC3E}">
        <p14:creationId xmlns:p14="http://schemas.microsoft.com/office/powerpoint/2010/main" val="32061355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er\Desktop\Screenshot_2020-04-10-00-26-52-043.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83568" y="1761660"/>
            <a:ext cx="7924442" cy="1836204"/>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p:txBody>
          <a:bodyPr/>
          <a:lstStyle/>
          <a:p>
            <a:r>
              <a:rPr lang="tr-TR" dirty="0" err="1" smtClean="0"/>
              <a:t>İzotonik</a:t>
            </a:r>
            <a:r>
              <a:rPr lang="tr-TR" dirty="0" smtClean="0"/>
              <a:t> Güçlendirme</a:t>
            </a:r>
            <a:endParaRPr lang="tr-TR" dirty="0"/>
          </a:p>
        </p:txBody>
      </p:sp>
    </p:spTree>
    <p:extLst>
      <p:ext uri="{BB962C8B-B14F-4D97-AF65-F5344CB8AC3E}">
        <p14:creationId xmlns:p14="http://schemas.microsoft.com/office/powerpoint/2010/main" val="27091886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55576" y="1851670"/>
            <a:ext cx="7848872" cy="2592287"/>
          </a:xfrm>
        </p:spPr>
        <p:style>
          <a:lnRef idx="2">
            <a:schemeClr val="accent2">
              <a:shade val="50000"/>
            </a:schemeClr>
          </a:lnRef>
          <a:fillRef idx="1">
            <a:schemeClr val="accent2"/>
          </a:fillRef>
          <a:effectRef idx="0">
            <a:schemeClr val="accent2"/>
          </a:effectRef>
          <a:fontRef idx="minor">
            <a:schemeClr val="lt1"/>
          </a:fontRef>
        </p:style>
        <p:txBody>
          <a:bodyPr anchor="ctr">
            <a:normAutofit/>
          </a:bodyPr>
          <a:lstStyle/>
          <a:p>
            <a:r>
              <a:rPr lang="tr-TR" dirty="0" smtClean="0"/>
              <a:t>Germe egzersizleri, 15-30 saniye arasında yapılır.</a:t>
            </a:r>
          </a:p>
          <a:p>
            <a:r>
              <a:rPr lang="tr-TR" dirty="0" smtClean="0"/>
              <a:t>Yapılan bir sette minimum 10 tekrar yapılması gerekir.</a:t>
            </a:r>
            <a:endParaRPr lang="tr-TR" dirty="0"/>
          </a:p>
        </p:txBody>
      </p:sp>
      <p:pic>
        <p:nvPicPr>
          <p:cNvPr id="9218" name="Picture 2" descr="C:\Users\pc\AppData\Local\Microsoft\Windows\INetCache\IE\OUIDMPBL\495f2bc77177f294280ac6d94808-1439801[1].jpg"/>
          <p:cNvPicPr>
            <a:picLocks noChangeAspect="1" noChangeArrowheads="1"/>
          </p:cNvPicPr>
          <p:nvPr/>
        </p:nvPicPr>
        <p:blipFill>
          <a:blip r:embed="rId2" cstate="print"/>
          <a:srcRect/>
          <a:stretch>
            <a:fillRect/>
          </a:stretch>
        </p:blipFill>
        <p:spPr bwMode="auto">
          <a:xfrm>
            <a:off x="323528" y="0"/>
            <a:ext cx="2344231" cy="1779662"/>
          </a:xfrm>
          <a:prstGeom prst="rect">
            <a:avLst/>
          </a:prstGeom>
          <a:noFill/>
        </p:spPr>
      </p:pic>
    </p:spTree>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er\Desktop\Screenshot_2020-04-10-00-27-02-775.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755576" y="1275606"/>
            <a:ext cx="7468654" cy="2322258"/>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p:txBody>
          <a:bodyPr/>
          <a:lstStyle/>
          <a:p>
            <a:r>
              <a:rPr lang="tr-TR" dirty="0" err="1" smtClean="0"/>
              <a:t>İzotonik</a:t>
            </a:r>
            <a:r>
              <a:rPr lang="tr-TR" dirty="0" smtClean="0"/>
              <a:t> Güçlendirme</a:t>
            </a:r>
            <a:endParaRPr lang="tr-TR" dirty="0"/>
          </a:p>
        </p:txBody>
      </p:sp>
    </p:spTree>
    <p:extLst>
      <p:ext uri="{BB962C8B-B14F-4D97-AF65-F5344CB8AC3E}">
        <p14:creationId xmlns:p14="http://schemas.microsoft.com/office/powerpoint/2010/main" val="16041146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smtClean="0"/>
              <a:t>Denge- koordinasyon </a:t>
            </a:r>
          </a:p>
          <a:p>
            <a:r>
              <a:rPr lang="tr-TR" dirty="0" err="1" smtClean="0"/>
              <a:t>Kardiovasküler</a:t>
            </a:r>
            <a:r>
              <a:rPr lang="tr-TR" dirty="0" smtClean="0"/>
              <a:t> </a:t>
            </a:r>
            <a:r>
              <a:rPr lang="tr-TR" dirty="0" err="1" smtClean="0"/>
              <a:t>fitness</a:t>
            </a:r>
            <a:endParaRPr lang="tr-TR" dirty="0" smtClean="0"/>
          </a:p>
          <a:p>
            <a:r>
              <a:rPr lang="tr-TR" dirty="0" err="1" smtClean="0"/>
              <a:t>Ajilite</a:t>
            </a:r>
            <a:r>
              <a:rPr lang="tr-TR" dirty="0" smtClean="0"/>
              <a:t> ve </a:t>
            </a:r>
            <a:r>
              <a:rPr lang="tr-TR" dirty="0" err="1" smtClean="0"/>
              <a:t>Pliometrik</a:t>
            </a:r>
            <a:r>
              <a:rPr lang="tr-TR" dirty="0" smtClean="0"/>
              <a:t> egzersizler</a:t>
            </a:r>
            <a:endParaRPr lang="tr-TR" dirty="0"/>
          </a:p>
        </p:txBody>
      </p:sp>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14606713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er\Desktop\Screenshot_2020-04-10-00-27-13-004.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67089" y="-6393246"/>
            <a:ext cx="8121149" cy="237600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14725128" y="-5961198"/>
            <a:ext cx="8229600" cy="857250"/>
          </a:xfrm>
        </p:spPr>
        <p:txBody>
          <a:bodyPr/>
          <a:lstStyle/>
          <a:p>
            <a:endParaRPr lang="tr-TR" dirty="0"/>
          </a:p>
        </p:txBody>
      </p:sp>
      <p:pic>
        <p:nvPicPr>
          <p:cNvPr id="5123" name="Picture 3" descr="C:\Users\mer\Desktop\Screenshot_2020-04-10-00-27-13-004.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9" y="735546"/>
            <a:ext cx="7506781" cy="329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9450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fontScale="92500" lnSpcReduction="10000"/>
          </a:bodyPr>
          <a:lstStyle/>
          <a:p>
            <a:r>
              <a:rPr lang="tr-TR" dirty="0" smtClean="0"/>
              <a:t>Her harekette 10´a kadar sayınız</a:t>
            </a:r>
          </a:p>
          <a:p>
            <a:r>
              <a:rPr lang="tr-TR" dirty="0" smtClean="0"/>
              <a:t>Daha sonra 5-10 saniye gevşeyiniz</a:t>
            </a:r>
          </a:p>
          <a:p>
            <a:r>
              <a:rPr lang="tr-TR" dirty="0" smtClean="0"/>
              <a:t>Her egzersizi günde 1 defa 10 tekrar olarak yapınız</a:t>
            </a:r>
          </a:p>
          <a:p>
            <a:r>
              <a:rPr lang="tr-TR" dirty="0" smtClean="0"/>
              <a:t>Egzersizleri daha kolay yapabildiğinizde veya ağrıda azalma olduğunda tekrar </a:t>
            </a:r>
            <a:r>
              <a:rPr lang="tr-TR" smtClean="0"/>
              <a:t>sayısını arttırabilirsiniz</a:t>
            </a:r>
          </a:p>
          <a:p>
            <a:endParaRPr lang="tr-TR" dirty="0" smtClean="0"/>
          </a:p>
          <a:p>
            <a:endParaRPr lang="tr-TR" dirty="0"/>
          </a:p>
        </p:txBody>
      </p:sp>
      <p:sp>
        <p:nvSpPr>
          <p:cNvPr id="3" name="Başlık 2"/>
          <p:cNvSpPr>
            <a:spLocks noGrp="1"/>
          </p:cNvSpPr>
          <p:nvPr>
            <p:ph type="title"/>
          </p:nvPr>
        </p:nvSpPr>
        <p:spPr/>
        <p:txBody>
          <a:bodyPr>
            <a:normAutofit fontScale="90000"/>
          </a:bodyPr>
          <a:lstStyle/>
          <a:p>
            <a:r>
              <a:rPr lang="tr-TR" dirty="0" smtClean="0"/>
              <a:t>      AYAK BİLEĞİ EGZERSİZLERİ </a:t>
            </a:r>
            <a:br>
              <a:rPr lang="tr-TR" dirty="0" smtClean="0"/>
            </a:br>
            <a:r>
              <a:rPr lang="tr-TR" dirty="0"/>
              <a:t> </a:t>
            </a:r>
            <a:r>
              <a:rPr lang="tr-TR" dirty="0" smtClean="0"/>
              <a:t>             NASIL YAPILIR?                                                         </a:t>
            </a:r>
            <a:endParaRPr lang="tr-TR" dirty="0"/>
          </a:p>
        </p:txBody>
      </p:sp>
    </p:spTree>
    <p:extLst>
      <p:ext uri="{BB962C8B-B14F-4D97-AF65-F5344CB8AC3E}">
        <p14:creationId xmlns:p14="http://schemas.microsoft.com/office/powerpoint/2010/main" val="17913350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marL="0" indent="0">
              <a:buNone/>
            </a:pPr>
            <a:r>
              <a:rPr lang="tr-TR" sz="9600" dirty="0" smtClean="0"/>
              <a:t>   AYAK BİLEĞİ</a:t>
            </a:r>
          </a:p>
          <a:p>
            <a:pPr marL="0" indent="0">
              <a:buNone/>
            </a:pPr>
            <a:r>
              <a:rPr lang="tr-TR" sz="9600" dirty="0" smtClean="0"/>
              <a:t>  EGZERSİZLERİ</a:t>
            </a:r>
            <a:endParaRPr lang="tr-TR" sz="9600" dirty="0"/>
          </a:p>
        </p:txBody>
      </p:sp>
      <p:sp>
        <p:nvSpPr>
          <p:cNvPr id="2" name="Başlık 1"/>
          <p:cNvSpPr>
            <a:spLocks noGrp="1"/>
          </p:cNvSpPr>
          <p:nvPr>
            <p:ph type="title"/>
          </p:nvPr>
        </p:nvSpPr>
        <p:spPr/>
        <p:txBody>
          <a:bodyPr/>
          <a:lstStyle/>
          <a:p>
            <a:endParaRPr lang="tr-TR" dirty="0"/>
          </a:p>
        </p:txBody>
      </p:sp>
    </p:spTree>
    <p:extLst>
      <p:ext uri="{BB962C8B-B14F-4D97-AF65-F5344CB8AC3E}">
        <p14:creationId xmlns:p14="http://schemas.microsoft.com/office/powerpoint/2010/main" val="26917016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er\Desktop\Screenshot_2020-04-10-01-49-47-947.jpe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31640" y="1437624"/>
            <a:ext cx="6689029" cy="2754306"/>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p:txBody>
          <a:bodyPr>
            <a:normAutofit/>
          </a:bodyPr>
          <a:lstStyle/>
          <a:p>
            <a:r>
              <a:rPr lang="tr-TR" dirty="0" smtClean="0"/>
              <a:t>AYAK BİLEĞİ EHA EGZERSİZLERİ</a:t>
            </a:r>
            <a:endParaRPr lang="tr-TR" dirty="0"/>
          </a:p>
        </p:txBody>
      </p:sp>
    </p:spTree>
    <p:extLst>
      <p:ext uri="{BB962C8B-B14F-4D97-AF65-F5344CB8AC3E}">
        <p14:creationId xmlns:p14="http://schemas.microsoft.com/office/powerpoint/2010/main" val="38293244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mer\Desktop\Screenshot_2020-04-10-01-50-03-640.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43609" y="951570"/>
            <a:ext cx="6895467" cy="2937514"/>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13114579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mer\Desktop\Screenshot_2020-04-10-01-50-22-282.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907147" y="617829"/>
            <a:ext cx="7121237" cy="3397554"/>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22489441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er\Desktop\Screenshot_2020-04-10-01-50-42-867.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475656" y="1113588"/>
            <a:ext cx="6264696" cy="2763165"/>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41626400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er\Desktop\Screenshot_2020-04-10-01-50-56-548.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187625" y="1059582"/>
            <a:ext cx="6596751" cy="3402378"/>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20929597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marL="742950" indent="-742950">
              <a:buFont typeface="+mj-lt"/>
              <a:buAutoNum type="arabicPeriod" startAt="3"/>
            </a:pPr>
            <a:r>
              <a:rPr lang="tr-TR" b="1" i="1" u="sng" dirty="0" smtClean="0">
                <a:solidFill>
                  <a:schemeClr val="accent3">
                    <a:lumMod val="75000"/>
                  </a:schemeClr>
                </a:solidFill>
              </a:rPr>
              <a:t>KUVVETLENDİRME EGZERSİZLERİ</a:t>
            </a:r>
            <a:endParaRPr lang="tr-TR" b="1" i="1" u="sng" dirty="0">
              <a:solidFill>
                <a:schemeClr val="accent3">
                  <a:lumMod val="75000"/>
                </a:schemeClr>
              </a:solidFill>
            </a:endParaRPr>
          </a:p>
        </p:txBody>
      </p:sp>
      <p:sp>
        <p:nvSpPr>
          <p:cNvPr id="3" name="2 İçerik Yer Tutucusu"/>
          <p:cNvSpPr>
            <a:spLocks noGrp="1"/>
          </p:cNvSpPr>
          <p:nvPr>
            <p:ph idx="1"/>
          </p:nvPr>
        </p:nvSpPr>
        <p:spPr>
          <a:xfrm>
            <a:off x="251520" y="1059582"/>
            <a:ext cx="8568952" cy="3816423"/>
          </a:xfrm>
        </p:spPr>
        <p:txBody>
          <a:bodyPr>
            <a:normAutofit fontScale="92500"/>
          </a:bodyPr>
          <a:lstStyle/>
          <a:p>
            <a:pPr>
              <a:buClr>
                <a:srgbClr val="336600"/>
              </a:buClr>
            </a:pPr>
            <a:r>
              <a:rPr lang="nn-NO" sz="2400" dirty="0" smtClean="0"/>
              <a:t>Kuvvet arttırma yöntemleri kasa yük bindirme prensibine dayanır.</a:t>
            </a:r>
            <a:endParaRPr lang="tr-TR" sz="2400" dirty="0" smtClean="0"/>
          </a:p>
          <a:p>
            <a:pPr>
              <a:buClr>
                <a:srgbClr val="336600"/>
              </a:buClr>
            </a:pPr>
            <a:r>
              <a:rPr lang="tr-TR" sz="2400" dirty="0" smtClean="0"/>
              <a:t>Dirençli egzersiz dinamik veya statik kas kasılmasına bir kuvvetle karşı koyulmasıyla gerçekleşir.</a:t>
            </a:r>
          </a:p>
          <a:p>
            <a:pPr>
              <a:buClr>
                <a:srgbClr val="336600"/>
              </a:buClr>
            </a:pPr>
            <a:r>
              <a:rPr lang="tr-TR" sz="2400" dirty="0" smtClean="0"/>
              <a:t>Direnç birçok değişik şekilde sağlanabilir. </a:t>
            </a:r>
          </a:p>
          <a:p>
            <a:pPr>
              <a:buClr>
                <a:srgbClr val="336600"/>
              </a:buClr>
              <a:buNone/>
            </a:pPr>
            <a:r>
              <a:rPr lang="tr-TR" sz="2400" dirty="0" smtClean="0"/>
              <a:t>● serbest ağırlıkla </a:t>
            </a:r>
          </a:p>
          <a:p>
            <a:pPr>
              <a:buClr>
                <a:srgbClr val="336600"/>
              </a:buClr>
              <a:buNone/>
            </a:pPr>
            <a:r>
              <a:rPr lang="tr-TR" sz="2400" dirty="0" smtClean="0"/>
              <a:t>● özel cihazlarla </a:t>
            </a:r>
          </a:p>
          <a:p>
            <a:pPr>
              <a:buClr>
                <a:srgbClr val="336600"/>
              </a:buClr>
              <a:buNone/>
            </a:pPr>
            <a:r>
              <a:rPr lang="tr-TR" sz="2400" dirty="0" smtClean="0"/>
              <a:t>● kum torbaları ile </a:t>
            </a:r>
          </a:p>
          <a:p>
            <a:pPr>
              <a:buClr>
                <a:srgbClr val="336600"/>
              </a:buClr>
              <a:buNone/>
            </a:pPr>
            <a:r>
              <a:rPr lang="tr-TR" sz="2400" dirty="0" smtClean="0"/>
              <a:t>● elastik bantlarla </a:t>
            </a:r>
          </a:p>
          <a:p>
            <a:pPr>
              <a:buClr>
                <a:srgbClr val="336600"/>
              </a:buClr>
              <a:buNone/>
            </a:pPr>
            <a:r>
              <a:rPr lang="tr-TR" sz="2400" dirty="0" smtClean="0"/>
              <a:t>● bir kişinin yardımı ile gerçekleşen </a:t>
            </a:r>
            <a:r>
              <a:rPr lang="tr-TR" sz="2400" dirty="0" err="1" smtClean="0"/>
              <a:t>manuel</a:t>
            </a:r>
            <a:r>
              <a:rPr lang="tr-TR" sz="2400" dirty="0" smtClean="0"/>
              <a:t> direnç ile.</a:t>
            </a:r>
            <a:endParaRPr lang="tr-TR" sz="2400" dirty="0"/>
          </a:p>
        </p:txBody>
      </p:sp>
    </p:spTree>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sp>
        <p:nvSpPr>
          <p:cNvPr id="2" name="Başlık 1"/>
          <p:cNvSpPr>
            <a:spLocks noGrp="1"/>
          </p:cNvSpPr>
          <p:nvPr>
            <p:ph type="title"/>
          </p:nvPr>
        </p:nvSpPr>
        <p:spPr/>
        <p:txBody>
          <a:bodyPr>
            <a:normAutofit/>
          </a:bodyPr>
          <a:lstStyle/>
          <a:p>
            <a:r>
              <a:rPr lang="tr-TR" dirty="0" smtClean="0"/>
              <a:t>AYAK BİLEĞİ GERME EGZERSİZLERİ</a:t>
            </a:r>
            <a:endParaRPr lang="tr-TR" dirty="0"/>
          </a:p>
        </p:txBody>
      </p:sp>
      <p:pic>
        <p:nvPicPr>
          <p:cNvPr id="13322" name="Picture 10" descr="C:\Users\mer\Desktop\Screenshot_2020-04-10-01-58-23-536.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05576"/>
            <a:ext cx="840709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8031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763688" y="843559"/>
            <a:ext cx="5771772" cy="355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dirty="0"/>
          </a:p>
        </p:txBody>
      </p:sp>
    </p:spTree>
    <p:extLst>
      <p:ext uri="{BB962C8B-B14F-4D97-AF65-F5344CB8AC3E}">
        <p14:creationId xmlns:p14="http://schemas.microsoft.com/office/powerpoint/2010/main" val="30785134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62132" y="1110853"/>
            <a:ext cx="7019737"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35707512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755576" y="1221601"/>
            <a:ext cx="7716712" cy="248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1646900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sp>
        <p:nvSpPr>
          <p:cNvPr id="2" name="Başlık 1"/>
          <p:cNvSpPr>
            <a:spLocks noGrp="1"/>
          </p:cNvSpPr>
          <p:nvPr>
            <p:ph type="title"/>
          </p:nvPr>
        </p:nvSpPr>
        <p:spPr/>
        <p:txBody>
          <a:bodyPr>
            <a:normAutofit/>
          </a:bodyPr>
          <a:lstStyle/>
          <a:p>
            <a:r>
              <a:rPr lang="tr-TR" dirty="0" smtClean="0"/>
              <a:t>MOBİLİZASYON EGZERSİZLERİ</a:t>
            </a:r>
            <a:endParaRPr lang="tr-TR" dirty="0"/>
          </a:p>
        </p:txBody>
      </p:sp>
      <p:pic>
        <p:nvPicPr>
          <p:cNvPr id="17410" name="Picture 2" descr="C:\Users\mer\Desktop\Screenshot_2020-04-10-02-08-05-034.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005576"/>
            <a:ext cx="8197478" cy="3402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7475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99592" y="1437624"/>
            <a:ext cx="7501406" cy="238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17316784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smtClean="0"/>
              <a:t>İZOMETRİK EGZERSİZLERİ</a:t>
            </a:r>
            <a:endParaRPr lang="tr-TR" dirty="0"/>
          </a:p>
        </p:txBody>
      </p:sp>
      <p:sp>
        <p:nvSpPr>
          <p:cNvPr id="2" name="Başlık 1"/>
          <p:cNvSpPr>
            <a:spLocks noGrp="1"/>
          </p:cNvSpPr>
          <p:nvPr>
            <p:ph type="title"/>
          </p:nvPr>
        </p:nvSpPr>
        <p:spPr/>
        <p:txBody>
          <a:bodyPr>
            <a:normAutofit fontScale="90000"/>
          </a:bodyPr>
          <a:lstStyle/>
          <a:p>
            <a:r>
              <a:rPr lang="tr-TR" dirty="0" smtClean="0"/>
              <a:t> AYAK BİLEĞİ GÜÇLENDİRME EGZERSİZLERİ</a:t>
            </a:r>
            <a:endParaRPr lang="tr-TR"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9" y="1869672"/>
            <a:ext cx="7715275" cy="248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3085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57200" y="1451631"/>
            <a:ext cx="8229600" cy="271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26519130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smtClean="0"/>
              <a:t>İZOTONİK EGZERSİZLERİ</a:t>
            </a:r>
            <a:endParaRPr lang="tr-TR" dirty="0"/>
          </a:p>
        </p:txBody>
      </p:sp>
      <p:sp>
        <p:nvSpPr>
          <p:cNvPr id="2" name="Başlık 1"/>
          <p:cNvSpPr>
            <a:spLocks noGrp="1"/>
          </p:cNvSpPr>
          <p:nvPr>
            <p:ph type="title"/>
          </p:nvPr>
        </p:nvSpPr>
        <p:spPr/>
        <p:txBody>
          <a:bodyPr/>
          <a:lstStyle/>
          <a:p>
            <a:endParaRPr lang="tr-TR"/>
          </a:p>
        </p:txBody>
      </p:sp>
      <p:pic>
        <p:nvPicPr>
          <p:cNvPr id="21506" name="Picture 2" descr="C:\Users\mer\Desktop\Screenshot_2020-04-10-02-17-03-073.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9" y="897564"/>
            <a:ext cx="7822647" cy="3341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4059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sp>
        <p:nvSpPr>
          <p:cNvPr id="2" name="Başlık 1"/>
          <p:cNvSpPr>
            <a:spLocks noGrp="1"/>
          </p:cNvSpPr>
          <p:nvPr>
            <p:ph type="title"/>
          </p:nvPr>
        </p:nvSpPr>
        <p:spPr/>
        <p:txBody>
          <a:bodyPr/>
          <a:lstStyle/>
          <a:p>
            <a:endParaRPr lang="tr-T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7" y="681541"/>
            <a:ext cx="6696743" cy="3926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2545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1"/>
            <a:ext cx="8229600" cy="843558"/>
          </a:xfrm>
        </p:spPr>
        <p:txBody>
          <a:bodyPr/>
          <a:lstStyle/>
          <a:p>
            <a:r>
              <a:rPr lang="tr-TR" b="1" i="1" u="sng" dirty="0" smtClean="0">
                <a:solidFill>
                  <a:srgbClr val="CC3300"/>
                </a:solidFill>
              </a:rPr>
              <a:t>Egzersiz Tipleri</a:t>
            </a:r>
            <a:endParaRPr lang="tr-TR" b="1" i="1" u="sng" dirty="0">
              <a:solidFill>
                <a:srgbClr val="CC3300"/>
              </a:solidFill>
            </a:endParaRPr>
          </a:p>
        </p:txBody>
      </p:sp>
      <p:sp>
        <p:nvSpPr>
          <p:cNvPr id="3" name="2 İçerik Yer Tutucusu"/>
          <p:cNvSpPr>
            <a:spLocks noGrp="1"/>
          </p:cNvSpPr>
          <p:nvPr>
            <p:ph idx="1"/>
          </p:nvPr>
        </p:nvSpPr>
        <p:spPr>
          <a:xfrm>
            <a:off x="323528" y="771550"/>
            <a:ext cx="8363272" cy="3823073"/>
          </a:xfrm>
        </p:spPr>
        <p:txBody>
          <a:bodyPr>
            <a:normAutofit lnSpcReduction="10000"/>
          </a:bodyPr>
          <a:lstStyle/>
          <a:p>
            <a:r>
              <a:rPr lang="tr-TR" sz="2800" b="1" i="1" u="sng" dirty="0" err="1" smtClean="0">
                <a:solidFill>
                  <a:schemeClr val="bg2">
                    <a:lumMod val="50000"/>
                  </a:schemeClr>
                </a:solidFill>
              </a:rPr>
              <a:t>İzometrik</a:t>
            </a:r>
            <a:r>
              <a:rPr lang="tr-TR" sz="2800" b="1" i="1" u="sng" dirty="0" smtClean="0">
                <a:solidFill>
                  <a:schemeClr val="bg2">
                    <a:lumMod val="50000"/>
                  </a:schemeClr>
                </a:solidFill>
              </a:rPr>
              <a:t>; </a:t>
            </a:r>
            <a:r>
              <a:rPr lang="tr-TR" sz="2400" dirty="0" smtClean="0"/>
              <a:t>görülebilir bir eklem hareketi olmaksızın sadece kas kasılmasının olduğu statik egzersizdir. Dirence karşı yapıldığında kas kuvvetinde ve dayanıklılığında artış sağlanabilir.Bir </a:t>
            </a:r>
            <a:r>
              <a:rPr lang="tr-TR" sz="2400" dirty="0" err="1" smtClean="0"/>
              <a:t>izometrik</a:t>
            </a:r>
            <a:r>
              <a:rPr lang="tr-TR" sz="2400" dirty="0" smtClean="0"/>
              <a:t> egzersiz için kabul edilen minimum </a:t>
            </a:r>
            <a:r>
              <a:rPr lang="tr-TR" sz="2400" i="1" u="sng" dirty="0" smtClean="0">
                <a:solidFill>
                  <a:schemeClr val="accent2">
                    <a:lumMod val="75000"/>
                  </a:schemeClr>
                </a:solidFill>
              </a:rPr>
              <a:t>“kasılma süresi 6-10 saniye” </a:t>
            </a:r>
            <a:r>
              <a:rPr lang="tr-TR" sz="2400" dirty="0" smtClean="0"/>
              <a:t>arasındadır.</a:t>
            </a:r>
            <a:endParaRPr lang="tr-TR" sz="2800" dirty="0" smtClean="0"/>
          </a:p>
          <a:p>
            <a:r>
              <a:rPr lang="tr-TR" sz="2800" b="1" i="1" u="sng" dirty="0" err="1" smtClean="0">
                <a:solidFill>
                  <a:schemeClr val="bg2">
                    <a:lumMod val="50000"/>
                  </a:schemeClr>
                </a:solidFill>
              </a:rPr>
              <a:t>İzotonik</a:t>
            </a:r>
            <a:r>
              <a:rPr lang="tr-TR" sz="2800" b="1" i="1" u="sng" dirty="0" smtClean="0">
                <a:solidFill>
                  <a:schemeClr val="bg2">
                    <a:lumMod val="50000"/>
                  </a:schemeClr>
                </a:solidFill>
              </a:rPr>
              <a:t>; </a:t>
            </a:r>
            <a:r>
              <a:rPr lang="tr-TR" sz="2400" dirty="0" smtClean="0"/>
              <a:t>eklem hareket açıklığı boyunca sabit bir dirence karşı yapılan dinamik kas </a:t>
            </a:r>
            <a:r>
              <a:rPr lang="tr-TR" sz="2400" dirty="0" err="1" smtClean="0"/>
              <a:t>kontraksiyonları</a:t>
            </a:r>
            <a:r>
              <a:rPr lang="tr-TR" sz="2400" dirty="0" smtClean="0"/>
              <a:t> ile gerçekleştirilir. Her kas grubunun </a:t>
            </a:r>
            <a:r>
              <a:rPr lang="tr-TR" sz="2400" dirty="0" smtClean="0">
                <a:solidFill>
                  <a:schemeClr val="accent2">
                    <a:lumMod val="75000"/>
                  </a:schemeClr>
                </a:solidFill>
              </a:rPr>
              <a:t>“</a:t>
            </a:r>
            <a:r>
              <a:rPr lang="tr-TR" sz="2400" i="1" u="sng" dirty="0" smtClean="0">
                <a:solidFill>
                  <a:schemeClr val="accent2">
                    <a:lumMod val="75000"/>
                  </a:schemeClr>
                </a:solidFill>
              </a:rPr>
              <a:t>haftada en az 3 </a:t>
            </a:r>
            <a:r>
              <a:rPr lang="tr-TR" sz="2400" i="1" u="sng" dirty="0" err="1" smtClean="0">
                <a:solidFill>
                  <a:schemeClr val="accent2">
                    <a:lumMod val="75000"/>
                  </a:schemeClr>
                </a:solidFill>
              </a:rPr>
              <a:t>gün”</a:t>
            </a:r>
            <a:r>
              <a:rPr lang="tr-TR" sz="2400" dirty="0" err="1" smtClean="0"/>
              <a:t>çalıştırılması</a:t>
            </a:r>
            <a:r>
              <a:rPr lang="tr-TR" sz="2400" dirty="0" smtClean="0"/>
              <a:t> gerekir. </a:t>
            </a:r>
          </a:p>
          <a:p>
            <a:r>
              <a:rPr lang="tr-TR" sz="2800" b="1" i="1" u="sng" dirty="0" err="1" smtClean="0">
                <a:solidFill>
                  <a:schemeClr val="bg2">
                    <a:lumMod val="50000"/>
                  </a:schemeClr>
                </a:solidFill>
              </a:rPr>
              <a:t>İzokinetik</a:t>
            </a:r>
            <a:r>
              <a:rPr lang="tr-TR" sz="2800" b="1" i="1" u="sng" dirty="0" smtClean="0">
                <a:solidFill>
                  <a:schemeClr val="bg2">
                    <a:lumMod val="50000"/>
                  </a:schemeClr>
                </a:solidFill>
              </a:rPr>
              <a:t>; </a:t>
            </a:r>
            <a:r>
              <a:rPr lang="tr-TR" sz="2400" dirty="0" err="1" smtClean="0"/>
              <a:t>İzokinetik</a:t>
            </a:r>
            <a:r>
              <a:rPr lang="tr-TR" sz="2400" dirty="0" smtClean="0"/>
              <a:t> egzersiz kas kasılma hızının mekanik bir cihazla kontrol edildiği bir tür dinamik egzersizdir. </a:t>
            </a:r>
            <a:endParaRPr lang="tr-TR" sz="2400" dirty="0"/>
          </a:p>
        </p:txBody>
      </p:sp>
    </p:spTree>
  </p:cSld>
  <p:clrMapOvr>
    <a:masterClrMapping/>
  </p:clrMapOvr>
  <p:transition>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39553" y="1113588"/>
            <a:ext cx="8167487" cy="307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41600866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sp>
        <p:nvSpPr>
          <p:cNvPr id="2" name="Başlık 1"/>
          <p:cNvSpPr>
            <a:spLocks noGrp="1"/>
          </p:cNvSpPr>
          <p:nvPr>
            <p:ph type="title"/>
          </p:nvPr>
        </p:nvSpPr>
        <p:spPr/>
        <p:txBody>
          <a:bodyPr/>
          <a:lstStyle/>
          <a:p>
            <a:endParaRPr lang="tr-T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843558"/>
            <a:ext cx="8585041" cy="378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7182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331640" y="951571"/>
            <a:ext cx="6696744" cy="334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22023951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67545" y="1113588"/>
            <a:ext cx="8594345" cy="324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36759938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43608" y="715558"/>
            <a:ext cx="7776864" cy="3830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20860331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755576" y="1221601"/>
            <a:ext cx="8047062" cy="3017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6681783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11561" y="1167594"/>
            <a:ext cx="8102169" cy="297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34288233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sp>
        <p:nvSpPr>
          <p:cNvPr id="2" name="Başlık 1"/>
          <p:cNvSpPr>
            <a:spLocks noGrp="1"/>
          </p:cNvSpPr>
          <p:nvPr>
            <p:ph type="title"/>
          </p:nvPr>
        </p:nvSpPr>
        <p:spPr/>
        <p:txBody>
          <a:bodyPr/>
          <a:lstStyle/>
          <a:p>
            <a:endParaRPr lang="tr-T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843558"/>
            <a:ext cx="8539876" cy="344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64554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mer\Desktop\Screenshot_2020-04-10-02-32-04-171.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43608" y="1379225"/>
            <a:ext cx="6696744" cy="302010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p:txBody>
          <a:bodyPr>
            <a:normAutofit fontScale="90000"/>
          </a:bodyPr>
          <a:lstStyle/>
          <a:p>
            <a:r>
              <a:rPr lang="tr-TR" dirty="0" smtClean="0"/>
              <a:t>ALT EKSTREMİTE KAPALI KİNETİK ZİNCİR EGZERSİZLERİ</a:t>
            </a:r>
            <a:endParaRPr lang="tr-TR" dirty="0"/>
          </a:p>
        </p:txBody>
      </p:sp>
    </p:spTree>
    <p:extLst>
      <p:ext uri="{BB962C8B-B14F-4D97-AF65-F5344CB8AC3E}">
        <p14:creationId xmlns:p14="http://schemas.microsoft.com/office/powerpoint/2010/main" val="13127517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mer\Desktop\Screenshot_2020-04-10-02-32-29-638.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11561" y="951571"/>
            <a:ext cx="7470115" cy="273587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1802223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TotalTime>
  <Words>2843</Words>
  <Application>Microsoft Office PowerPoint</Application>
  <PresentationFormat>Ekran Gösterisi (16:9)</PresentationFormat>
  <Paragraphs>357</Paragraphs>
  <Slides>155</Slides>
  <Notes>2</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155</vt:i4>
      </vt:variant>
    </vt:vector>
  </HeadingPairs>
  <TitlesOfParts>
    <vt:vector size="161" baseType="lpstr">
      <vt:lpstr>Arial</vt:lpstr>
      <vt:lpstr>Calibri</vt:lpstr>
      <vt:lpstr>Calibri Light</vt:lpstr>
      <vt:lpstr>Courier New</vt:lpstr>
      <vt:lpstr>Wingdings</vt:lpstr>
      <vt:lpstr>Ofis Teması</vt:lpstr>
      <vt:lpstr>KALÇA, DİZ, AYAK-AYAK BİLEĞİ, GÖVDE EGZERSİZLERİ </vt:lpstr>
      <vt:lpstr> EKLEM HAREKET AÇIKLIĞI EGZERSİZLERİ</vt:lpstr>
      <vt:lpstr>PowerPoint Sunusu</vt:lpstr>
      <vt:lpstr>GERME EGZERSİZLERİ</vt:lpstr>
      <vt:lpstr>Germe Egzersizi Endikasyonları</vt:lpstr>
      <vt:lpstr>Germe Egzersizi Kontrendikasyonları</vt:lpstr>
      <vt:lpstr>PowerPoint Sunusu</vt:lpstr>
      <vt:lpstr>KUVVETLENDİRME EGZERSİZLERİ</vt:lpstr>
      <vt:lpstr>Egzersiz Tipleri</vt:lpstr>
      <vt:lpstr>PowerPoint Sunusu</vt:lpstr>
      <vt:lpstr>KALÇA EGZERSİZLERİ</vt:lpstr>
      <vt:lpstr>KALÇA ROM EGZERSİZLERİ</vt:lpstr>
      <vt:lpstr>PowerPoint Sunusu</vt:lpstr>
      <vt:lpstr>FLEKSİYON(120ͦ)</vt:lpstr>
      <vt:lpstr>PowerPoint Sunusu</vt:lpstr>
      <vt:lpstr>EKSTANSİYON(20-30ͦ)</vt:lpstr>
      <vt:lpstr>PowerPoint Sunusu</vt:lpstr>
      <vt:lpstr>ABDUKSİYON(45ͦ)</vt:lpstr>
      <vt:lpstr>PowerPoint Sunusu</vt:lpstr>
      <vt:lpstr>ADDUKSİYON(30ͦ)</vt:lpstr>
      <vt:lpstr>PowerPoint Sunusu</vt:lpstr>
      <vt:lpstr>İÇ ROTASYON(45ͦ)</vt:lpstr>
      <vt:lpstr>PowerPoint Sunusu</vt:lpstr>
      <vt:lpstr>DIŞ ROTASYON(45ͦ)</vt:lpstr>
      <vt:lpstr>PowerPoint Sunusu</vt:lpstr>
      <vt:lpstr>Kalça Germe Egzersizleri</vt:lpstr>
      <vt:lpstr>PowerPoint Sunusu</vt:lpstr>
      <vt:lpstr>PowerPoint Sunusu</vt:lpstr>
      <vt:lpstr>Hamstring Germe(flexion)</vt:lpstr>
      <vt:lpstr>PowerPoint Sunusu</vt:lpstr>
      <vt:lpstr>İliopsoas Germe(extansion)</vt:lpstr>
      <vt:lpstr>PowerPoint Sunusu</vt:lpstr>
      <vt:lpstr>Kalça Adduktörleri Germe</vt:lpstr>
      <vt:lpstr>PowerPoint Sunusu</vt:lpstr>
      <vt:lpstr>Kalça Abduktörlerini Germe</vt:lpstr>
      <vt:lpstr>Priformis Germe</vt:lpstr>
      <vt:lpstr>PowerPoint Sunusu</vt:lpstr>
      <vt:lpstr>Kalça İnternal ve Eksternal Rotatörleri Germe</vt:lpstr>
      <vt:lpstr>PowerPoint Sunusu</vt:lpstr>
      <vt:lpstr>KALÇA KUVVETLENDİRME EGZERSİZLERİ</vt:lpstr>
      <vt:lpstr>PowerPoint Sunusu</vt:lpstr>
      <vt:lpstr>PowerPoint Sunusu</vt:lpstr>
      <vt:lpstr>PowerPoint Sunusu</vt:lpstr>
      <vt:lpstr>PowerPoint Sunusu</vt:lpstr>
      <vt:lpstr>PowerPoint Sunusu</vt:lpstr>
      <vt:lpstr>Thereband Egzersizleri</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AYAK-AYAK BİLEĞİ EGZERSİZLERİ</vt:lpstr>
      <vt:lpstr>AYAĞIN FONKSİYONLARI</vt:lpstr>
      <vt:lpstr>PowerPoint Sunusu</vt:lpstr>
      <vt:lpstr>Ayağın Hareket Yeteneği</vt:lpstr>
      <vt:lpstr>PowerPoint Sunusu</vt:lpstr>
      <vt:lpstr>PowerPoint Sunusu</vt:lpstr>
      <vt:lpstr>PowerPoint Sunusu</vt:lpstr>
      <vt:lpstr>Ayak-Ayak Bileği Hastalıklarında Uygulanacak Egzersiz Çeşitleri</vt:lpstr>
      <vt:lpstr>PowerPoint Sunusu</vt:lpstr>
      <vt:lpstr>PowerPoint Sunusu</vt:lpstr>
      <vt:lpstr>İzometrik Güçlendirme</vt:lpstr>
      <vt:lpstr>İzotonik Güçlendirme</vt:lpstr>
      <vt:lpstr>İzotonik Güçlendirme</vt:lpstr>
      <vt:lpstr>PowerPoint Sunusu</vt:lpstr>
      <vt:lpstr>PowerPoint Sunusu</vt:lpstr>
      <vt:lpstr>      AYAK BİLEĞİ EGZERSİZLERİ                NASIL YAPILIR?                                                         </vt:lpstr>
      <vt:lpstr>PowerPoint Sunusu</vt:lpstr>
      <vt:lpstr>AYAK BİLEĞİ EHA EGZERSİZLERİ</vt:lpstr>
      <vt:lpstr>PowerPoint Sunusu</vt:lpstr>
      <vt:lpstr>PowerPoint Sunusu</vt:lpstr>
      <vt:lpstr>PowerPoint Sunusu</vt:lpstr>
      <vt:lpstr>PowerPoint Sunusu</vt:lpstr>
      <vt:lpstr>AYAK BİLEĞİ GERME EGZERSİZLERİ</vt:lpstr>
      <vt:lpstr>PowerPoint Sunusu</vt:lpstr>
      <vt:lpstr>PowerPoint Sunusu</vt:lpstr>
      <vt:lpstr>PowerPoint Sunusu</vt:lpstr>
      <vt:lpstr>MOBİLİZASYON EGZERSİZLERİ</vt:lpstr>
      <vt:lpstr>PowerPoint Sunusu</vt:lpstr>
      <vt:lpstr> AYAK BİLEĞİ GÜÇLENDİRME EGZERSİZLERİ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ALT EKSTREMİTE KAPALI KİNETİK ZİNCİR EGZERSİZLERİ</vt:lpstr>
      <vt:lpstr>PowerPoint Sunusu</vt:lpstr>
      <vt:lpstr>PowerPoint Sunusu</vt:lpstr>
      <vt:lpstr>PowerPoint Sunusu</vt:lpstr>
      <vt:lpstr>PROPRİOSEPTİF VE PLİYOMETRİK EGZERSİZLER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GÖVDE EGZERSİZLERİ</vt:lpstr>
      <vt:lpstr>1)GÖVDE ROM EGZERSİZLERİ</vt:lpstr>
      <vt:lpstr>B) EKSTANSİYON 20-30 DERECEDİR   C)LATERAL FLEKSİYON 30-35 DERECEDİR   D)SAĞA VE SOLA ROTASYON 3-18 DERECEDİR</vt:lpstr>
      <vt:lpstr>PowerPoint Sunusu</vt:lpstr>
      <vt:lpstr>Gövde Stabilizasyonunun Önemi </vt:lpstr>
      <vt:lpstr>CORE KASLARI NELERDİR? </vt:lpstr>
      <vt:lpstr>CORE BÖLGESİNİ GÜÇLENDİRMEK NEDEN ÖNEMLİDİR?</vt:lpstr>
      <vt:lpstr>CORE BÖLGESİ GÜÇLENDİRME EGZERSİZLERİ  VE LOMBER STABİLİZASYON EGZERSİZLERİ</vt:lpstr>
      <vt:lpstr>PowerPoint Sunusu</vt:lpstr>
      <vt:lpstr>PowerPoint Sunusu</vt:lpstr>
      <vt:lpstr>PowerPoint Sunusu</vt:lpstr>
      <vt:lpstr>PowerPoint Sunusu</vt:lpstr>
      <vt:lpstr>PowerPoint Sunusu</vt:lpstr>
      <vt:lpstr>Ağırlıkla Yana Eğilme</vt:lpstr>
      <vt:lpstr>KEDİ DEVE EGZERSİZİ: Bu egzersizimiz omurga kuvvetini arttırmak için kullanılır. Kişi emekleme pozisyonun gelir eller ve dizler üzerinde durur. 1. aşamada kalça ve başı içeri çeker. 2.aşamada kalça ve baş dışarı çıkartılır.</vt:lpstr>
      <vt:lpstr>İleri Esneme</vt:lpstr>
      <vt:lpstr>Yüzüstü bir biçimde, ağırlığınızı ön ayak tabanınıza ve avuç içlerinize verin. Ellerinizi omuz hizasında tutun.  Bel bölgesinin gerilmesini önlemek için karın kaslarınızı kasın. Daha sonra, omuzlarınızla dizleriniz aynı hizaya gelene kadar aşağı inin. Başladığınız pozisyona geri dönün ve bu hareketleri on defa tekrarlayın. Üç ya da dört set yapın. </vt:lpstr>
      <vt:lpstr> KÖPRÜ EGZERSİZİ: Bu egzersizde hasta sırtüstü uzanır, dizler bükülü ayaklar hafif açıktır. Ayak tabanları yere basarken bel ve kalça yukarı kaldırılır. Kalça yukarıda iken 5’e kadar sayılıp bırakılır. Bu hareket 10 defa tekrarlanır.</vt:lpstr>
      <vt:lpstr> Ters Kol Ve Bacak Kaldırma Egzersizi Bu kolay egzersiz bel bölgenizdeki gerginliği azaltır ve karın kaslarınızı güçlendirir. Yerde, avuçlarınız ve dizleriniz hafifçe bükülmüş şekilde el ve ayaklarınızın üzerinde durun. Sağ kolunuzu ve sol bacağınızı yere paralel olana kadar kaldırın ve gerin. 4 saniye bu şekilde kalın. Sonra yavaş yavaş başlangıç konumuna geri dönün. Aynı egzersizi sol kol ve sağ bacağınızla tekrarlayın. Her bir taraf için, 10 kez tekrarlayarak bu egzersizi 3 set halinde yapabilirsiniz. </vt:lpstr>
      <vt:lpstr>Deve Duruşu Egzersizi</vt:lpstr>
      <vt:lpstr>Köpek Duruşu</vt:lpstr>
      <vt:lpstr>PELVİK TİLT EGZERSİZİ:  Düz bir zemine sırt üstü uzanın, dizlerinizi bükün, ayak tabanı yere basar şekilde bel bölgenizi yerden kaldırın. 10'a kadar sayın, gevşeyin. Hareketi 10 kez tekrarlayın. (Hareketi ellerinizi bel çukuruna koyarak kontrol edebilirsiniz.)</vt:lpstr>
      <vt:lpstr>Yüz üstü emekleme pozisyonunda durun. Belinizi kalça seviyesinde ve başınızı önde tutmaya özen gösterin. Hareket: Doğal duruşunuzu bozmadan kalçanızı ayaklarınıza değdirene kadar yavaş hareketlerle geriye doğru gidin. Üç saniye boyunca sırtınızı gererek ilk pozisyonunuza dönün. Dizlerinizde herhangi bir sorun varsa hareketi uygularken çok fazla esnememeye çalışın. Bu hareket ile sırt kaslarınızı ve omurganızı esnetmiş ve güçlendirmiş olursunuz. </vt:lpstr>
      <vt:lpstr>Üçgen Poz:</vt:lpstr>
      <vt:lpstr>2)- GÖVDE GERME EGZERSİZLERİ</vt:lpstr>
      <vt:lpstr>PowerPoint Sunusu</vt:lpstr>
      <vt:lpstr>PowerPoint Sunusu</vt:lpstr>
      <vt:lpstr>Yüz Üstü Gerdirme</vt:lpstr>
      <vt:lpstr>Yüz Üstü Yastıkla Gerdirme</vt:lpstr>
      <vt:lpstr>Lomber Bölge Germe Egzersizi</vt:lpstr>
      <vt:lpstr>Yatarak tek bacak çekme hareketi için sırt üstü uzanarak rahat bir pozisyon alın. Bel boşluğu bırakmamaya özen gösterin. Hareket: Bir dizinizi göğsünüze gelecek şekilde kendinize doğru çekin. 20'ye kadar sayarak dizinizi tutun. Daha sonra diğer bacağa geçerek aynı işlemleri tekrarlayın. Bu hareket sırt ve bel kaslarını esnetir. Her bacak için 5 kez hareketi tekrarlayabilir ve zamanla tekrar sayısını artırabilirsiniz. </vt:lpstr>
      <vt:lpstr>Boyun Sırt Germe Egzersizi</vt:lpstr>
      <vt:lpstr>Ellerinizi açın, sağ ve solda uyluk bölgesine koyun, vücudunuzu öne doğru eğerek 5’e kadar sayın. Bu hareket sırasında sırt kaslarınızı mümkün olduğunca germeye özen gösterin</vt:lpstr>
      <vt:lpstr>Sırt Kası Gerdirme Egzersizi:</vt:lpstr>
      <vt:lpstr>Yan Gerdirme Egzersizi</vt:lpstr>
      <vt:lpstr>Kısmi Doğrulma:</vt:lpstr>
      <vt:lpstr>KAYNAKÇA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KALÇA EGZERSİZLERİ</dc:title>
  <dc:creator>pc</dc:creator>
  <cp:lastModifiedBy>büşra içer</cp:lastModifiedBy>
  <cp:revision>51</cp:revision>
  <dcterms:created xsi:type="dcterms:W3CDTF">2020-03-05T14:12:19Z</dcterms:created>
  <dcterms:modified xsi:type="dcterms:W3CDTF">2020-04-24T08:42:42Z</dcterms:modified>
</cp:coreProperties>
</file>