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97" r:id="rId3"/>
    <p:sldId id="298" r:id="rId4"/>
    <p:sldId id="299" r:id="rId5"/>
    <p:sldId id="300" r:id="rId6"/>
    <p:sldId id="301" r:id="rId7"/>
    <p:sldId id="282" r:id="rId8"/>
    <p:sldId id="278" r:id="rId9"/>
    <p:sldId id="276" r:id="rId10"/>
    <p:sldId id="302" r:id="rId11"/>
    <p:sldId id="277" r:id="rId12"/>
    <p:sldId id="284" r:id="rId13"/>
    <p:sldId id="285" r:id="rId14"/>
    <p:sldId id="286" r:id="rId15"/>
    <p:sldId id="303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zyolab1" initials="F" lastIdx="1" clrIdx="0">
    <p:extLst>
      <p:ext uri="{19B8F6BF-5375-455C-9EA6-DF929625EA0E}">
        <p15:presenceInfo xmlns:p15="http://schemas.microsoft.com/office/powerpoint/2012/main" userId="Fizyolab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0131" autoAdjust="0"/>
  </p:normalViewPr>
  <p:slideViewPr>
    <p:cSldViewPr snapToGrid="0">
      <p:cViewPr varScale="1">
        <p:scale>
          <a:sx n="81" d="100"/>
          <a:sy n="81" d="100"/>
        </p:scale>
        <p:origin x="9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F1CB9-3C01-47E5-B87F-75E89C1738A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2452D-F162-4297-B6F5-5D06C73C88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676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2452D-F162-4297-B6F5-5D06C73C8859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2747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 since animal cells have flexible walls, osmosis would make them swell and eventually rupture if it were not for Na+-K+ ATPase pumping ions back out of cells.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2452D-F162-4297-B6F5-5D06C73C8859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163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91508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150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832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099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11680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725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186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658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539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2164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9648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985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70" y="1586702"/>
            <a:ext cx="6395384" cy="3021874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  <a:scene3d>
            <a:camera prst="perspectiveFront"/>
            <a:lightRig rig="threePt" dir="t"/>
          </a:scene3d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744685" y="0"/>
            <a:ext cx="9944100" cy="1330037"/>
          </a:xfrm>
          <a:ln w="38100"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4000" b="1" dirty="0" err="1">
                <a:solidFill>
                  <a:schemeClr val="tx1">
                    <a:lumMod val="85000"/>
                  </a:schemeClr>
                </a:solidFill>
              </a:rPr>
              <a:t>Membranes</a:t>
            </a:r>
            <a:r>
              <a:rPr lang="tr-TR" sz="4000" b="1" dirty="0">
                <a:solidFill>
                  <a:schemeClr val="tx1">
                    <a:lumMod val="85000"/>
                  </a:schemeClr>
                </a:solidFill>
              </a:rPr>
              <a:t>, CHANNELS AND TRANSFER</a:t>
            </a:r>
            <a:br>
              <a:rPr lang="tr-TR" sz="4000" b="1">
                <a:solidFill>
                  <a:schemeClr val="tx1">
                    <a:lumMod val="85000"/>
                  </a:schemeClr>
                </a:solidFill>
              </a:rPr>
            </a:br>
            <a:endParaRPr lang="tr-TR" sz="40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915912" y="5055211"/>
            <a:ext cx="5105400" cy="690888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Dr. Etkin ŞAFAK</a:t>
            </a:r>
          </a:p>
          <a:p>
            <a:r>
              <a:rPr lang="tr-TR" b="1" dirty="0" err="1">
                <a:solidFill>
                  <a:schemeClr val="tx1">
                    <a:lumMod val="85000"/>
                  </a:schemeClr>
                </a:solidFill>
              </a:rPr>
              <a:t>Department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of </a:t>
            </a:r>
            <a:r>
              <a:rPr lang="tr-TR" b="1" dirty="0" err="1">
                <a:solidFill>
                  <a:schemeClr val="tx1">
                    <a:lumMod val="85000"/>
                  </a:schemeClr>
                </a:solidFill>
              </a:rPr>
              <a:t>Physiology</a:t>
            </a:r>
            <a:endParaRPr lang="tr-TR" b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08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999722" y="346517"/>
            <a:ext cx="11431588" cy="1507067"/>
          </a:xfrm>
        </p:spPr>
        <p:txBody>
          <a:bodyPr>
            <a:normAutofit/>
          </a:bodyPr>
          <a:lstStyle/>
          <a:p>
            <a:r>
              <a:rPr lang="en-US" sz="3200" b="1" cap="none" dirty="0"/>
              <a:t>THE DONNAN </a:t>
            </a:r>
            <a:r>
              <a:rPr lang="tr-TR" sz="3200" b="1" cap="none" dirty="0"/>
              <a:t>EFFECTS IN THE BODY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63008" y="1699299"/>
            <a:ext cx="6206135" cy="418766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B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ecause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of proteins (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Prot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-) in cells, there are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more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osmotically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active particles in cells than in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interstitial fluid,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B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ecause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at equilibrium there is an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asymmetric distribution of permeant ions across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 membrane, there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will be an electrical difference across the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membrane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S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ince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there are more proteins in plasma than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in interstitial fluid, there is a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Donnan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effect on ion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movement across the capillary wall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928" t="21603"/>
          <a:stretch/>
        </p:blipFill>
        <p:spPr>
          <a:xfrm>
            <a:off x="7069143" y="1853584"/>
            <a:ext cx="4934739" cy="29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48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41388" y="419669"/>
            <a:ext cx="11431588" cy="1507067"/>
          </a:xfrm>
        </p:spPr>
        <p:txBody>
          <a:bodyPr>
            <a:normAutofit/>
          </a:bodyPr>
          <a:lstStyle/>
          <a:p>
            <a:r>
              <a:rPr lang="en-US" sz="2400" b="1" cap="none" dirty="0"/>
              <a:t>WHAT IS THE MECHANISM THAT PREVENTS CELLS FROM SWELLING AND RUPTURING?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8237" y="1791101"/>
            <a:ext cx="6172199" cy="49718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 answer is the sodium pump (Na⁺- K⁺ ATPase) in the cell membrane.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 presence of the ATP-driven Na⁺ and K⁺ pump is nature’s way of preventing cells from rupturing by continuously pushing out excess ions.</a:t>
            </a: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 pump together with the membrane’s low permeability to sodium effectively prevents sodium from entering the cell.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 sodium pump renders the membrane impermeable to sodium, setting up a second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Donnan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Equilibrium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771" y="2146899"/>
            <a:ext cx="4687979" cy="290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91946" y="346517"/>
            <a:ext cx="11431588" cy="1507067"/>
          </a:xfrm>
        </p:spPr>
        <p:txBody>
          <a:bodyPr>
            <a:normAutofit/>
          </a:bodyPr>
          <a:lstStyle/>
          <a:p>
            <a:r>
              <a:rPr lang="tr-TR" sz="2400" b="1" cap="none" dirty="0"/>
              <a:t>FACILITATED DIFFUSION</a:t>
            </a:r>
            <a:endParaRPr lang="en-US" sz="2400" b="1" cap="non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4752" y="1510685"/>
            <a:ext cx="6172199" cy="49718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 term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arose because the end results of both diffusion and facilitated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diffusion are the same.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In both processes, the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net flux of </a:t>
            </a:r>
            <a:r>
              <a:rPr lang="tr-TR" sz="2100" dirty="0" err="1">
                <a:solidFill>
                  <a:schemeClr val="tx1">
                    <a:lumMod val="85000"/>
                  </a:schemeClr>
                </a:solidFill>
              </a:rPr>
              <a:t>molecules</a:t>
            </a:r>
            <a:r>
              <a:rPr lang="tr-TR" sz="21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across a membrane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proceeds from higher to lower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concentratio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n</a:t>
            </a:r>
          </a:p>
          <a:p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It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continues until the concentrations on the two sides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of the membrane become equal.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Neither diffusion nor facilitated diffusion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is coupled to energy derived from metabolism,</a:t>
            </a:r>
          </a:p>
          <a:p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T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hey are incapable of moving solute from a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lower to a higher concentration across a membrane.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5122" name="Picture 2" descr="facilitated diffusion glucos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596" y="2265829"/>
            <a:ext cx="5303404" cy="263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258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94410" y="322133"/>
            <a:ext cx="11431588" cy="1507067"/>
          </a:xfrm>
        </p:spPr>
        <p:txBody>
          <a:bodyPr>
            <a:normAutofit/>
          </a:bodyPr>
          <a:lstStyle/>
          <a:p>
            <a:r>
              <a:rPr lang="tr-TR" sz="2400" b="1" cap="none" dirty="0"/>
              <a:t>FACILITATED DIFFUSION</a:t>
            </a:r>
            <a:endParaRPr lang="en-US" sz="2400" b="1" cap="non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11600" y="1730141"/>
            <a:ext cx="6172199" cy="49718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Among the most important facilitated-diffusion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systems in the body are those that move glucose across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plasma membranes.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One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might expect that as a result of facilitated diffusion the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glucose concentration inside cells would become equal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to the extracellular concentration.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This does not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oc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c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ur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-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because glucose is metabolized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to glucose 6-phosphate almost as quickly as it enters.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335" y="1869898"/>
            <a:ext cx="5645665" cy="273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57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96874" y="224597"/>
            <a:ext cx="11431588" cy="1507067"/>
          </a:xfrm>
        </p:spPr>
        <p:txBody>
          <a:bodyPr>
            <a:normAutofit/>
          </a:bodyPr>
          <a:lstStyle/>
          <a:p>
            <a:r>
              <a:rPr lang="tr-TR" sz="2400" b="1" cap="none" dirty="0"/>
              <a:t>FACILITATED DIFFUSION</a:t>
            </a:r>
            <a:endParaRPr lang="en-US" sz="2400" b="1" cap="non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6993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21893" y="4718826"/>
            <a:ext cx="8534400" cy="1507067"/>
          </a:xfrm>
        </p:spPr>
        <p:txBody>
          <a:bodyPr/>
          <a:lstStyle/>
          <a:p>
            <a:r>
              <a:rPr lang="tr-TR" dirty="0"/>
              <a:t>ANY QUESTIONS?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2588" y="163590"/>
            <a:ext cx="4555236" cy="455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04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238699" y="334325"/>
            <a:ext cx="11431588" cy="1507067"/>
          </a:xfrm>
        </p:spPr>
        <p:txBody>
          <a:bodyPr>
            <a:normAutofit/>
          </a:bodyPr>
          <a:lstStyle/>
          <a:p>
            <a:r>
              <a:rPr lang="tr-TR" sz="3200" b="1" dirty="0"/>
              <a:t>OSMOSIS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3792" y="1449723"/>
            <a:ext cx="6172199" cy="49718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Artificial phospholipid bilayer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is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somewhat permeable to water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to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some extent, through the membrane lipid layer.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Most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plasma membranes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have a permeability to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water that is 10 times greater than that of an artificial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lipid membrane.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 reason is that a group of membrane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proteins known as </a:t>
            </a:r>
            <a:r>
              <a:rPr lang="en-US" b="1" dirty="0" err="1">
                <a:solidFill>
                  <a:schemeClr val="tx1">
                    <a:lumMod val="85000"/>
                  </a:schemeClr>
                </a:solidFill>
              </a:rPr>
              <a:t>aquaporins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.</a:t>
            </a:r>
          </a:p>
          <a:p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They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form channels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through which water can diffuse.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The net diffusion of water across a membrane is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called osmosis.</a:t>
            </a:r>
            <a:endParaRPr lang="tr-TR" b="1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737" y="2127288"/>
            <a:ext cx="4063588" cy="22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68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77290" y="383093"/>
            <a:ext cx="11431588" cy="1507067"/>
          </a:xfrm>
        </p:spPr>
        <p:txBody>
          <a:bodyPr>
            <a:normAutofit/>
          </a:bodyPr>
          <a:lstStyle/>
          <a:p>
            <a:r>
              <a:rPr lang="tr-TR" sz="3200" b="1" dirty="0"/>
              <a:t>OSMOSIS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9408" y="1279037"/>
            <a:ext cx="6172199" cy="49718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As with any diffusion process, there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must be a concentration difference in order to produce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a net flux.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How can a difference in water concentration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be established across a membrane?</a:t>
            </a:r>
            <a:endParaRPr lang="tr-TR" b="1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T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he water concentration in a solution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depends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upon the number of solute particles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 total solute concentration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of a solution is known as its </a:t>
            </a:r>
            <a:r>
              <a:rPr lang="en-US" b="1" dirty="0" err="1">
                <a:solidFill>
                  <a:schemeClr val="tx1">
                    <a:lumMod val="85000"/>
                  </a:schemeClr>
                </a:solidFill>
              </a:rPr>
              <a:t>osmolarity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. </a:t>
            </a:r>
            <a:endParaRPr lang="tr-TR" b="1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One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osmol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is equal to 1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mol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of solute particles. Thus, a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1 M solution of glucose has a concentration of 1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Osm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(1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osmol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per liter), whereas a 1 M solution of sodium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chloride contains 2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osmol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of solute per liter of solution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918" y="1792624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8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47978" y="309941"/>
            <a:ext cx="11431588" cy="1507067"/>
          </a:xfrm>
        </p:spPr>
        <p:txBody>
          <a:bodyPr>
            <a:normAutofit/>
          </a:bodyPr>
          <a:lstStyle/>
          <a:p>
            <a:r>
              <a:rPr lang="tr-TR" sz="3200" b="1" dirty="0"/>
              <a:t>OSMOSIS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11472" y="1425341"/>
            <a:ext cx="6172199" cy="4971857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O</a:t>
            </a:r>
            <a:r>
              <a:rPr lang="en-US" b="1" dirty="0" err="1">
                <a:solidFill>
                  <a:schemeClr val="tx1">
                    <a:lumMod val="85000"/>
                  </a:schemeClr>
                </a:solidFill>
              </a:rPr>
              <a:t>smolarity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refers to the concentration of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solute particles,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 also determines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 water concentration in the solution 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- </a:t>
            </a:r>
            <a:r>
              <a:rPr lang="en-US" i="1" dirty="0">
                <a:solidFill>
                  <a:schemeClr val="tx1">
                    <a:lumMod val="85000"/>
                  </a:schemeClr>
                </a:solidFill>
              </a:rPr>
              <a:t>the higher the </a:t>
            </a:r>
            <a:r>
              <a:rPr lang="en-US" i="1" dirty="0" err="1">
                <a:solidFill>
                  <a:schemeClr val="tx1">
                    <a:lumMod val="85000"/>
                  </a:schemeClr>
                </a:solidFill>
              </a:rPr>
              <a:t>osmolarity</a:t>
            </a:r>
            <a:r>
              <a:rPr lang="en-US" i="1" dirty="0">
                <a:solidFill>
                  <a:schemeClr val="tx1">
                    <a:lumMod val="85000"/>
                  </a:schemeClr>
                </a:solidFill>
              </a:rPr>
              <a:t>, the lower the water concentration.</a:t>
            </a:r>
            <a:endParaRPr lang="tr-TR" i="1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T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he pressure that must be applied to the solution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to prevent the net flow of water into the solution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-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osmotic pressure</a:t>
            </a:r>
            <a:endParaRPr lang="tr-TR" b="1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greater the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osmolarity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of a solution, the greater its osmotic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pressure.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endParaRPr lang="tr-TR" i="1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026" name="Picture 2" descr="osmotic pressur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963" y="1558912"/>
            <a:ext cx="2781301" cy="320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739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04010" y="358709"/>
            <a:ext cx="11431588" cy="1507067"/>
          </a:xfrm>
        </p:spPr>
        <p:txBody>
          <a:bodyPr>
            <a:normAutofit/>
          </a:bodyPr>
          <a:lstStyle/>
          <a:p>
            <a:r>
              <a:rPr lang="tr-TR" sz="3200" b="1" dirty="0"/>
              <a:t>TONICITY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9408" y="1522877"/>
            <a:ext cx="6172199" cy="49718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The ability of an extracellular solution to make water move into or out of a cell by osmosis is know as its tonicity.</a:t>
            </a:r>
            <a:endParaRPr lang="tr-TR" b="1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A solution's tonicity is related to its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osmolarity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A solution with low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osmolarity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has fewer solute particles per liter of solution, while a solution with high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osmolarity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has more solute particles per liter of solution.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When solutions of different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osmolarities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are separated by a membrane permeable to water, but not to solute, water will move from the side with lower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osmolarity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to the side with higher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osmolarity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058" y="1768808"/>
            <a:ext cx="4994564" cy="374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19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235358" y="389466"/>
            <a:ext cx="11431588" cy="1507067"/>
          </a:xfrm>
        </p:spPr>
        <p:txBody>
          <a:bodyPr>
            <a:normAutofit/>
          </a:bodyPr>
          <a:lstStyle/>
          <a:p>
            <a:r>
              <a:rPr lang="tr-TR" sz="3200" b="1" dirty="0"/>
              <a:t>TONICITY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82288" y="1461917"/>
            <a:ext cx="6172199" cy="49718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Three terms—hypotonic, isotonic, and hypertonic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—are used to compare the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osmolarity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of a cell to the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osmolarity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of the extracellular fluid around it.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If the extracellular fluid has lower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osmolarity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than the fluid inside the cell, it’s said to be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hypotonic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—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 net flow of water will be into the cell.</a:t>
            </a:r>
          </a:p>
          <a:p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f the extracellular fluid has a higher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osmolarity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than the cell’s cytoplasm, it’s said to be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hypertonic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—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water will move out of the cell to the region of higher solute concentration.</a:t>
            </a:r>
          </a:p>
          <a:p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In an isotonic solution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—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there will be no net movement of water into or out of the cell.</a:t>
            </a:r>
            <a:endParaRPr lang="tr-TR" b="1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491" y="1896533"/>
            <a:ext cx="44672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78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57962" y="358709"/>
            <a:ext cx="11431588" cy="1507067"/>
          </a:xfrm>
        </p:spPr>
        <p:txBody>
          <a:bodyPr>
            <a:normAutofit/>
          </a:bodyPr>
          <a:lstStyle/>
          <a:p>
            <a:r>
              <a:rPr lang="tr-TR" sz="3200" b="1" dirty="0" err="1"/>
              <a:t>Osmosıs</a:t>
            </a:r>
            <a:r>
              <a:rPr lang="tr-TR" sz="3200" b="1" dirty="0"/>
              <a:t> vs. TONICITY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0294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97002" y="376035"/>
            <a:ext cx="11431588" cy="1507067"/>
          </a:xfrm>
        </p:spPr>
        <p:txBody>
          <a:bodyPr>
            <a:normAutofit/>
          </a:bodyPr>
          <a:lstStyle/>
          <a:p>
            <a:r>
              <a:rPr lang="tr-TR" sz="3200" b="1" dirty="0" err="1"/>
              <a:t>Donnan</a:t>
            </a:r>
            <a:r>
              <a:rPr lang="tr-TR" sz="3200" b="1" dirty="0"/>
              <a:t> </a:t>
            </a:r>
            <a:r>
              <a:rPr lang="tr-TR" sz="3200" b="1" dirty="0" err="1"/>
              <a:t>Equılıbrıum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8448" y="1400957"/>
            <a:ext cx="6172199" cy="4971857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The Gibbs-</a:t>
            </a:r>
            <a:r>
              <a:rPr lang="en-US" b="1" dirty="0" err="1">
                <a:solidFill>
                  <a:schemeClr val="tx1">
                    <a:lumMod val="85000"/>
                  </a:schemeClr>
                </a:solidFill>
              </a:rPr>
              <a:t>Donnan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 Equilibrium or </a:t>
            </a:r>
            <a:r>
              <a:rPr lang="en-US" b="1" dirty="0" err="1">
                <a:solidFill>
                  <a:schemeClr val="tx1">
                    <a:lumMod val="85000"/>
                  </a:schemeClr>
                </a:solidFill>
              </a:rPr>
              <a:t>Donnan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 Equilibrium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is the basis for electrical charges that are found across the membranes of many cells (e.g. nerve and muscle cells).</a:t>
            </a:r>
            <a:endParaRPr lang="en-US" b="1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It refers to the uneven distribution of charged particles on one side of a semipermeable membrane.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When two solutions of differing concentrations are separated by a semipermeable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membrane their concentrations will equalize as a result of diffusion.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f there is an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impermeable solute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in one of the solutions, the concentration of the solution does not equalize.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 concentration of the solution with impermeable solutes remains high even at equilibrium. This effect is called the </a:t>
            </a:r>
            <a:r>
              <a:rPr lang="en-US" b="1" dirty="0" err="1">
                <a:solidFill>
                  <a:schemeClr val="tx1">
                    <a:lumMod val="85000"/>
                  </a:schemeClr>
                </a:solidFill>
              </a:rPr>
              <a:t>Donnan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 equilibrium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240" y="2243328"/>
            <a:ext cx="5493760" cy="219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56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04778" y="224597"/>
            <a:ext cx="11431588" cy="1507067"/>
          </a:xfrm>
        </p:spPr>
        <p:txBody>
          <a:bodyPr>
            <a:normAutofit/>
          </a:bodyPr>
          <a:lstStyle/>
          <a:p>
            <a:r>
              <a:rPr lang="en-US" sz="3200" b="1" cap="none" dirty="0"/>
              <a:t>THE DONNAN EQUILIBRIUM IN LIVING CELLS</a:t>
            </a:r>
            <a:endParaRPr lang="tr-TR" sz="3200" b="1" cap="non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8176" y="1731664"/>
            <a:ext cx="6172199" cy="49718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 flow of molecules and ions between a cell and its environment is regulated by the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Donnan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effect.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Living cells contain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impermeable anionic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colloids, which are mostly made up of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proteins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and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organic phosphates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As a result of this, there is a high concentration of non-diffusible anions across the cell membrane, thus creating the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Donnan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Equilibrium.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This means that there are more ions inside the cell than outside.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375" y="1731664"/>
            <a:ext cx="4797934" cy="348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7704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kırpılmış</Template>
  <TotalTime>1248</TotalTime>
  <Words>1041</Words>
  <Application>Microsoft Office PowerPoint</Application>
  <PresentationFormat>Geniş ekran</PresentationFormat>
  <Paragraphs>66</Paragraphs>
  <Slides>15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8" baseType="lpstr">
      <vt:lpstr>Calibri</vt:lpstr>
      <vt:lpstr>Franklin Gothic Book</vt:lpstr>
      <vt:lpstr>Crop</vt:lpstr>
      <vt:lpstr>Membranes, CHANNELS AND TRANSFER </vt:lpstr>
      <vt:lpstr>OSMOSIS</vt:lpstr>
      <vt:lpstr>OSMOSIS</vt:lpstr>
      <vt:lpstr>OSMOSIS</vt:lpstr>
      <vt:lpstr>TONICITY</vt:lpstr>
      <vt:lpstr>TONICITY</vt:lpstr>
      <vt:lpstr>Osmosıs vs. TONICITY</vt:lpstr>
      <vt:lpstr>Donnan Equılıbrıum</vt:lpstr>
      <vt:lpstr>THE DONNAN EQUILIBRIUM IN LIVING CELLS</vt:lpstr>
      <vt:lpstr>THE DONNAN EFFECTS IN THE BODY</vt:lpstr>
      <vt:lpstr>WHAT IS THE MECHANISM THAT PREVENTS CELLS FROM SWELLING AND RUPTURING?</vt:lpstr>
      <vt:lpstr>FACILITATED DIFFUSION</vt:lpstr>
      <vt:lpstr>FACILITATED DIFFUSION</vt:lpstr>
      <vt:lpstr>FACILITATED DIFFUSION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Movement of Molecules Across Cell Membranes</dc:title>
  <dc:creator>Fizyolab1</dc:creator>
  <cp:lastModifiedBy>nailmert bıçakcı</cp:lastModifiedBy>
  <cp:revision>67</cp:revision>
  <dcterms:created xsi:type="dcterms:W3CDTF">2017-07-27T10:52:27Z</dcterms:created>
  <dcterms:modified xsi:type="dcterms:W3CDTF">2025-09-09T08:15:17Z</dcterms:modified>
</cp:coreProperties>
</file>