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28.05.18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BİYOKİMYASAL ANALİZDE KULLANILAN SPEKTROSKOPİK YÖNTEMLER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7289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443 ANALİTİK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ea typeface="Times New Roman" pitchFamily="18" charset="0"/>
                <a:cs typeface="Arial" charset="0"/>
              </a:rPr>
              <a:t>Geçirgenlik ve Absorbansın </a:t>
            </a:r>
            <a:r>
              <a:rPr lang="tr-TR" dirty="0" smtClean="0">
                <a:ea typeface="Times New Roman" pitchFamily="18" charset="0"/>
                <a:cs typeface="Arial" charset="0"/>
              </a:rPr>
              <a:t>Ölçülmesi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Geçirgenlik ve </a:t>
            </a:r>
            <a:r>
              <a:rPr lang="tr-TR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Absorbansı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ölçülecek çözelti geçirgen bir kaba veya hücreye konur. 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endParaRPr lang="tr-TR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Kaptan dolayı </a:t>
            </a:r>
            <a:r>
              <a:rPr lang="tr-TR" sz="1800" b="1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saçılmalar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ve </a:t>
            </a:r>
            <a:r>
              <a:rPr lang="tr-TR" sz="1800" b="1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yansımalar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olduğu için doğrudan bu eşitliklerle ölçülemez.</a:t>
            </a:r>
          </a:p>
          <a:p>
            <a:pPr eaLnBrk="0" hangingPunct="0">
              <a:lnSpc>
                <a:spcPct val="80000"/>
              </a:lnSpc>
            </a:pP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İki ayrı </a:t>
            </a:r>
            <a:r>
              <a:rPr lang="tr-TR" sz="1800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hava/duvar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ara yüzeylerinde ve iki ayrı </a:t>
            </a:r>
            <a:r>
              <a:rPr lang="tr-TR" sz="1800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duvar/çözelti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ara yüzeylerinde yansımalar gerçekleşir.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endParaRPr lang="tr-TR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Bu yansımalar nedeniyle çözeltiye gelen ve çıkan ışın şiddetinde azalmalar olur. </a:t>
            </a: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endParaRPr lang="tr-TR" sz="1800" i="1" u="sng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  <a:buFont typeface="Arial" pitchFamily="34" charset="0"/>
              <a:buChar char="•"/>
            </a:pPr>
            <a:r>
              <a:rPr lang="tr-TR" sz="1800" i="1" u="sng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Bu etkileri yok etmek için;</a:t>
            </a:r>
            <a:r>
              <a:rPr lang="tr-TR" sz="1800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aynı şiddetteki ışın demeti sadece çözücüyü içeren özdeş bir hücreden geçirilir ve böylece doğru </a:t>
            </a:r>
            <a:r>
              <a:rPr lang="tr-TR" sz="1800" i="1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absorbans</a:t>
            </a:r>
            <a:r>
              <a:rPr lang="tr-TR" sz="1800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değeri ve geçirgenlik değeri belirlenebilir.</a:t>
            </a:r>
          </a:p>
          <a:p>
            <a:pPr eaLnBrk="0" hangingPunct="0">
              <a:lnSpc>
                <a:spcPct val="80000"/>
              </a:lnSpc>
            </a:pPr>
            <a:endParaRPr lang="tr-TR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tr-TR" sz="1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A=</a:t>
            </a:r>
            <a:r>
              <a:rPr lang="tr-TR" sz="1800" b="1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log</a:t>
            </a:r>
            <a:r>
              <a:rPr lang="tr-TR" sz="1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P çözücü/ </a:t>
            </a:r>
            <a:r>
              <a:rPr lang="tr-TR" sz="1800" b="1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Pçözelti</a:t>
            </a:r>
            <a:r>
              <a:rPr lang="tr-TR" sz="1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;     yaklaşık </a:t>
            </a:r>
            <a:r>
              <a:rPr lang="tr-TR" sz="18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Log</a:t>
            </a:r>
            <a:r>
              <a:rPr lang="tr-TR" sz="1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Po/P, </a:t>
            </a:r>
          </a:p>
          <a:p>
            <a:pPr eaLnBrk="0" hangingPunct="0">
              <a:lnSpc>
                <a:spcPct val="80000"/>
              </a:lnSpc>
            </a:pPr>
            <a:endParaRPr lang="tr-TR" sz="1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tr-TR" sz="1800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        </a:t>
            </a:r>
            <a:r>
              <a:rPr lang="tr-TR" sz="1800" b="1" i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T </a:t>
            </a:r>
            <a:r>
              <a:rPr lang="tr-TR" sz="1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= </a:t>
            </a:r>
            <a:r>
              <a:rPr lang="tr-TR" sz="1800" b="1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Pçözelti</a:t>
            </a:r>
            <a:r>
              <a:rPr lang="tr-TR" sz="1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/ P çözücü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Moleküler </a:t>
            </a:r>
            <a:r>
              <a:rPr lang="tr-TR" sz="3600" dirty="0" err="1" smtClean="0">
                <a:solidFill>
                  <a:srgbClr val="000000"/>
                </a:solidFill>
                <a:latin typeface="Calibri"/>
                <a:cs typeface="Calibri"/>
              </a:rPr>
              <a:t>Absorpsiyon</a:t>
            </a:r>
            <a:r>
              <a:rPr lang="tr-TR" sz="36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– </a:t>
            </a:r>
            <a:r>
              <a:rPr lang="tr-TR" sz="3600" dirty="0" smtClean="0">
                <a:solidFill>
                  <a:srgbClr val="000000"/>
                </a:solidFill>
                <a:latin typeface="Calibri"/>
                <a:cs typeface="Calibri"/>
              </a:rPr>
              <a:t>Ultraviyole 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ve </a:t>
            </a:r>
            <a:b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tr-TR" sz="3600" dirty="0" smtClean="0">
                <a:solidFill>
                  <a:srgbClr val="000000"/>
                </a:solidFill>
                <a:latin typeface="Calibri"/>
                <a:cs typeface="Calibri"/>
              </a:rPr>
              <a:t>Görünür </a:t>
            </a:r>
            <a:r>
              <a:rPr lang="tr-TR" sz="36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  <a:r>
              <a:rPr lang="tr-TR" sz="3600" dirty="0" smtClean="0">
                <a:solidFill>
                  <a:srgbClr val="000000"/>
                </a:solidFill>
                <a:latin typeface="Calibri"/>
                <a:cs typeface="Calibri"/>
              </a:rPr>
              <a:t>ölge</a:t>
            </a:r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Bu alan kantitatif biyokimyanın büyük ilgisindedir ve karbon bileşiklerinin elektronik yapılarına bağlıdır. </a:t>
            </a:r>
          </a:p>
          <a:p>
            <a:pPr>
              <a:lnSpc>
                <a:spcPct val="80000"/>
              </a:lnSpc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Bu bölge spektrumun da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ışınımın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absorpsiyonu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moleküler bağ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orbitalinden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yüksek enerjili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moleküler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antibağ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orbitaline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elektronların geçişine neden olur.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Karbon atomunun elektronik yapısı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1s</a:t>
            </a:r>
            <a:r>
              <a:rPr lang="tr-TR" sz="20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2s</a:t>
            </a:r>
            <a:r>
              <a:rPr lang="tr-TR" sz="2000" b="1" baseline="30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2p</a:t>
            </a:r>
            <a:r>
              <a:rPr lang="tr-TR" sz="2000" b="1" baseline="-25000" dirty="0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lang="tr-TR" sz="2000" b="1" baseline="300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2p</a:t>
            </a:r>
            <a:r>
              <a:rPr lang="tr-TR" sz="2000" b="1" baseline="-2500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tr-TR" sz="2000" b="1" baseline="30000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şeklindedir ve buda bütün mevcut </a:t>
            </a:r>
            <a:r>
              <a:rPr lang="tr-TR" sz="2000" dirty="0" err="1">
                <a:solidFill>
                  <a:srgbClr val="000000"/>
                </a:solidFill>
                <a:latin typeface="Calibri"/>
                <a:cs typeface="Calibri"/>
              </a:rPr>
              <a:t>orbitallerin</a:t>
            </a: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dolması için 4 tane fazladan elektrona ihtiyacı olduğu anlamına gelir.  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birer tanesi 2p</a:t>
            </a:r>
            <a:r>
              <a:rPr lang="tr-TR" sz="2000" b="1" i="1" baseline="-25000" dirty="0">
                <a:solidFill>
                  <a:srgbClr val="000000"/>
                </a:solidFill>
                <a:latin typeface="Calibri"/>
                <a:cs typeface="Calibri"/>
              </a:rPr>
              <a:t>x 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 ve </a:t>
            </a:r>
            <a:r>
              <a:rPr lang="tr-TR" sz="2000" b="1" i="1" baseline="-250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2p</a:t>
            </a:r>
            <a:r>
              <a:rPr lang="tr-TR" sz="2000" b="1" i="1" baseline="-2500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 , 2 tanesi de 2p</a:t>
            </a:r>
            <a:r>
              <a:rPr lang="tr-TR" sz="2000" b="1" i="1" baseline="-25000" dirty="0">
                <a:solidFill>
                  <a:srgbClr val="000000"/>
                </a:solidFill>
                <a:latin typeface="Calibri"/>
                <a:cs typeface="Calibri"/>
              </a:rPr>
              <a:t>z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 ye olacak şekilde ) </a:t>
            </a:r>
          </a:p>
          <a:p>
            <a:pPr>
              <a:lnSpc>
                <a:spcPct val="80000"/>
              </a:lnSpc>
            </a:pPr>
            <a:endParaRPr lang="tr-TR" sz="2000" i="1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Bu 4 boşluk (elektronca) 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enerji ve yön 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olarak eşit değildir. 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Karbon atomunun 4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valensi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b="1" dirty="0" err="1">
                <a:solidFill>
                  <a:srgbClr val="000000"/>
                </a:solidFill>
                <a:latin typeface="Calibri"/>
                <a:cs typeface="Calibri"/>
              </a:rPr>
              <a:t>equavalen</a:t>
            </a:r>
            <a:r>
              <a:rPr lang="tr-TR" sz="2000" b="1" dirty="0">
                <a:solidFill>
                  <a:srgbClr val="000000"/>
                </a:solidFill>
                <a:latin typeface="Calibri"/>
                <a:cs typeface="Calibri"/>
              </a:rPr>
              <a:t> ve simetriktir.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 Bu simetri, aynı temel enerji seviyesi ile </a:t>
            </a:r>
            <a:r>
              <a:rPr lang="tr-TR" sz="2000" i="1" dirty="0" err="1">
                <a:solidFill>
                  <a:srgbClr val="000000"/>
                </a:solidFill>
                <a:latin typeface="Calibri"/>
                <a:cs typeface="Calibri"/>
              </a:rPr>
              <a:t>orbitallerin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 kombinasyonuna bağlıdır, yani 2s ve 2p, </a:t>
            </a:r>
            <a:r>
              <a:rPr lang="tr-TR" sz="2000" b="1" i="1" dirty="0" err="1">
                <a:solidFill>
                  <a:srgbClr val="000000"/>
                </a:solidFill>
                <a:latin typeface="Calibri"/>
                <a:cs typeface="Calibri"/>
              </a:rPr>
              <a:t>sp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b="1" i="1" dirty="0" err="1">
                <a:solidFill>
                  <a:srgbClr val="000000"/>
                </a:solidFill>
                <a:latin typeface="Calibri"/>
                <a:cs typeface="Calibri"/>
              </a:rPr>
              <a:t>orbitalleri</a:t>
            </a:r>
            <a:r>
              <a:rPr lang="tr-TR" sz="2000" b="1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000" i="1" dirty="0">
                <a:solidFill>
                  <a:srgbClr val="000000"/>
                </a:solidFill>
                <a:latin typeface="Calibri"/>
                <a:cs typeface="Calibri"/>
              </a:rPr>
              <a:t>vermek gibi</a:t>
            </a:r>
            <a:r>
              <a:rPr lang="tr-TR" sz="2000" i="1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000" dirty="0">
                <a:solidFill>
                  <a:srgbClr val="000000"/>
                </a:solidFill>
                <a:latin typeface="Calibri"/>
                <a:cs typeface="Calibri"/>
              </a:rPr>
              <a:t>      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821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Calibri"/>
                <a:cs typeface="Calibri"/>
              </a:rPr>
              <a:t>Moleküler</a:t>
            </a:r>
            <a:r>
              <a:rPr lang="en-US" sz="3600" dirty="0" smtClean="0">
                <a:latin typeface="Calibri"/>
                <a:cs typeface="Calibri"/>
              </a:rPr>
              <a:t> </a:t>
            </a:r>
            <a:r>
              <a:rPr lang="en-US" sz="3600" dirty="0" err="1" smtClean="0">
                <a:latin typeface="Calibri"/>
                <a:cs typeface="Calibri"/>
              </a:rPr>
              <a:t>Absorbsiyon</a:t>
            </a:r>
            <a:r>
              <a:rPr lang="en-US" sz="3600" dirty="0">
                <a:latin typeface="Calibri"/>
                <a:cs typeface="Calibri"/>
              </a:rPr>
              <a:t> </a:t>
            </a:r>
            <a:r>
              <a:rPr lang="mr-IN" sz="3600" dirty="0" smtClean="0">
                <a:latin typeface="Calibri"/>
                <a:cs typeface="Calibri"/>
              </a:rPr>
              <a:t>–</a:t>
            </a:r>
            <a:r>
              <a:rPr lang="en-US" sz="3600" dirty="0" smtClean="0">
                <a:latin typeface="Calibri"/>
                <a:cs typeface="Calibri"/>
              </a:rPr>
              <a:t> Infrared </a:t>
            </a:r>
            <a:r>
              <a:rPr lang="en-US" sz="3600" dirty="0" err="1" smtClean="0">
                <a:latin typeface="Calibri"/>
                <a:cs typeface="Calibri"/>
              </a:rPr>
              <a:t>Bölge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Organik 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bileşikler sadece UV ve görünür bölge spektrumundaki ışığı 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absorplayamaz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aynı zamanda </a:t>
            </a:r>
            <a:r>
              <a:rPr lang="tr-TR" sz="2000" i="1" dirty="0" err="1">
                <a:solidFill>
                  <a:srgbClr val="000000"/>
                </a:solidFill>
                <a:latin typeface="Calibri" charset="0"/>
              </a:rPr>
              <a:t>titreşimsel</a:t>
            </a:r>
            <a:r>
              <a:rPr lang="tr-TR" sz="2000" i="1" dirty="0">
                <a:solidFill>
                  <a:srgbClr val="000000"/>
                </a:solidFill>
                <a:latin typeface="Calibri" charset="0"/>
              </a:rPr>
              <a:t> değişimlere bağlı olarak IR ışınım </a:t>
            </a:r>
            <a:r>
              <a:rPr lang="tr-TR" sz="2000" i="1" dirty="0" err="1">
                <a:solidFill>
                  <a:srgbClr val="000000"/>
                </a:solidFill>
                <a:latin typeface="Calibri" charset="0"/>
              </a:rPr>
              <a:t>absorpsiyonu</a:t>
            </a:r>
            <a:r>
              <a:rPr lang="tr-TR" sz="2000" i="1" dirty="0">
                <a:solidFill>
                  <a:srgbClr val="000000"/>
                </a:solidFill>
                <a:latin typeface="Calibri" charset="0"/>
              </a:rPr>
              <a:t> da gösterir.</a:t>
            </a:r>
          </a:p>
          <a:p>
            <a:pPr algn="just">
              <a:lnSpc>
                <a:spcPct val="90000"/>
              </a:lnSpc>
            </a:pPr>
            <a:endParaRPr lang="tr-TR" sz="2000" i="1" dirty="0">
              <a:solidFill>
                <a:srgbClr val="000000"/>
              </a:solidFill>
              <a:latin typeface="Calibri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000" dirty="0" err="1" smtClean="0">
                <a:solidFill>
                  <a:srgbClr val="000000"/>
                </a:solidFill>
                <a:latin typeface="Calibri" charset="0"/>
              </a:rPr>
              <a:t>Elektromagnetik</a:t>
            </a: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spektrumun IR bölgesi 700nm ile 1x10</a:t>
            </a:r>
            <a:r>
              <a:rPr lang="tr-TR" sz="2000" baseline="30000" dirty="0">
                <a:solidFill>
                  <a:srgbClr val="000000"/>
                </a:solidFill>
                <a:latin typeface="Calibri" charset="0"/>
              </a:rPr>
              <a:t>6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tr-TR" sz="2000" dirty="0" err="1">
                <a:solidFill>
                  <a:srgbClr val="000000"/>
                </a:solidFill>
                <a:latin typeface="Calibri" charset="0"/>
              </a:rPr>
              <a:t>nm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(1mm) dalga boylu ışınları kapsar. </a:t>
            </a:r>
            <a:endParaRPr lang="tr-TR" sz="2000" dirty="0" smtClean="0">
              <a:solidFill>
                <a:srgbClr val="000000"/>
              </a:solidFill>
              <a:latin typeface="Calibri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Bu ışınların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      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- enerjileri düşüktür ve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 - 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madde ile etkileşimi sırasında UV-görünür ve X ışınlarında gözlediğimiz elektronik geçişleri gerçekleştiremez. </a:t>
            </a:r>
          </a:p>
          <a:p>
            <a:pPr algn="just">
              <a:lnSpc>
                <a:spcPct val="90000"/>
              </a:lnSpc>
            </a:pPr>
            <a:endParaRPr lang="tr-TR" sz="2000" dirty="0">
              <a:solidFill>
                <a:srgbClr val="000000"/>
              </a:solidFill>
              <a:latin typeface="Calibri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tr-TR" sz="2000" dirty="0" smtClean="0">
                <a:solidFill>
                  <a:srgbClr val="000000"/>
                </a:solidFill>
                <a:latin typeface="Calibri" charset="0"/>
              </a:rPr>
              <a:t>Ancak </a:t>
            </a:r>
            <a:r>
              <a:rPr lang="tr-TR" sz="2000" dirty="0">
                <a:solidFill>
                  <a:srgbClr val="000000"/>
                </a:solidFill>
                <a:latin typeface="Calibri" charset="0"/>
              </a:rPr>
              <a:t>moleküllerin titreşim ve dönme seviyelerine uyarılmalarını sağlar. Bu yüzden bu spektroskopi dalı sadece moleküler yapılarda sınırlıdır. Atomlarda titreşim ve dönme seviyeleri yoktur.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3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Işınım</a:t>
            </a:r>
            <a:r>
              <a:rPr lang="en-US" dirty="0" smtClean="0"/>
              <a:t> </a:t>
            </a:r>
            <a:r>
              <a:rPr lang="en-US" dirty="0" err="1" smtClean="0"/>
              <a:t>Emisyonu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	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Bir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atom veya moleküle, elektronik veya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titreşimsel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geçişlere neden olan enerji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absorplandığında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b="1" dirty="0">
                <a:solidFill>
                  <a:srgbClr val="000000"/>
                </a:solidFill>
                <a:latin typeface="Calibri"/>
                <a:cs typeface="Calibri"/>
              </a:rPr>
              <a:t>uyarılmış veya kararsız 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durumdadır denir. Temel hale çok hızlı bir şekilde döner ve enerji 3 yolla kaybolur:</a:t>
            </a:r>
          </a:p>
          <a:p>
            <a:pPr>
              <a:buFont typeface="Arial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         1) kimyasal reaksiyonlar sonucunda</a:t>
            </a:r>
          </a:p>
          <a:p>
            <a:pPr>
              <a:buFont typeface="Arial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         2) ısı olarak</a:t>
            </a:r>
          </a:p>
          <a:p>
            <a:pPr>
              <a:buFont typeface="Arial" charset="0"/>
              <a:buNone/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             3) ışık </a:t>
            </a: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yayarak</a:t>
            </a:r>
          </a:p>
          <a:p>
            <a:pPr>
              <a:buFont typeface="Arial" charset="0"/>
              <a:buNone/>
            </a:pPr>
            <a:r>
              <a:rPr lang="tr-TR" sz="2400" dirty="0" smtClean="0">
                <a:solidFill>
                  <a:srgbClr val="000000"/>
                </a:solidFill>
                <a:latin typeface="Calibri"/>
                <a:cs typeface="Calibri"/>
              </a:rPr>
              <a:t>	Eğer atom veya molekül ışınım olarak bütün enerjisini kaybediyorsa enerji fotonları dahil olan enerji seviyelerine karşılık gelecek şekilde yayılır.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29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Atomik</a:t>
            </a:r>
            <a:r>
              <a:rPr lang="en-US" dirty="0" smtClean="0"/>
              <a:t> </a:t>
            </a:r>
            <a:r>
              <a:rPr lang="en-US" dirty="0" err="1" smtClean="0"/>
              <a:t>Floresans</a:t>
            </a:r>
            <a:r>
              <a:rPr lang="en-US" dirty="0" smtClean="0"/>
              <a:t> </a:t>
            </a:r>
            <a:r>
              <a:rPr lang="en-US" dirty="0" err="1" smtClean="0"/>
              <a:t>Spektroskopisi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Floresans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ve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olaylarında, uyarılmış atom fazla enerjisini fotonlar halinde salarak temel hale dönerler. </a:t>
            </a: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Floresans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fosforesansa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göre daha hızlıdır.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Floresans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uyarılmadan sonra en fazla 10-5 s sürerken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fosforesans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uyarılmadan sonra dakikalarca sürer. </a:t>
            </a:r>
          </a:p>
          <a:p>
            <a:pPr>
              <a:lnSpc>
                <a:spcPct val="90000"/>
              </a:lnSpc>
            </a:pPr>
            <a:endParaRPr lang="tr-TR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Atomik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floresans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spektroskopisinde bir ışın kaynağından yayılan ışımayı </a:t>
            </a:r>
            <a:r>
              <a:rPr lang="tr-TR" sz="2400" dirty="0" err="1">
                <a:solidFill>
                  <a:srgbClr val="000000"/>
                </a:solidFill>
                <a:latin typeface="Calibri"/>
                <a:cs typeface="Calibri"/>
              </a:rPr>
              <a:t>absorplayarak</a:t>
            </a:r>
            <a:r>
              <a:rPr lang="tr-TR" sz="2400" dirty="0">
                <a:solidFill>
                  <a:srgbClr val="000000"/>
                </a:solidFill>
                <a:latin typeface="Calibri"/>
                <a:cs typeface="Calibri"/>
              </a:rPr>
              <a:t> uyarılmış enerji düzeyine çıkan atomların temel enerji düzeyine dönerken yaydıkları ışıma ölçülür. 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7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408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BİYOKİMYASAL ANALİZDE KULLANILAN SPEKTROSKOPİK YÖNTEMLER</vt:lpstr>
      <vt:lpstr>Geçirgenlik ve Absorbansın Ölçülmesi</vt:lpstr>
      <vt:lpstr>Moleküler Absorpsiyon – Ultraviyole ve  Görünür Bölge</vt:lpstr>
      <vt:lpstr>Moleküler Absorbsiyon – Infrared Bölge</vt:lpstr>
      <vt:lpstr>Işınım Emisyonu</vt:lpstr>
      <vt:lpstr>Atomik Floresans Spektroskopisi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16</cp:revision>
  <dcterms:created xsi:type="dcterms:W3CDTF">2018-05-08T12:08:33Z</dcterms:created>
  <dcterms:modified xsi:type="dcterms:W3CDTF">2018-05-28T13:14:11Z</dcterms:modified>
</cp:coreProperties>
</file>