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-18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28.05.18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0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28.05.18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28.05.18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28.05.18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5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28.05.18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28.05.18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28.05.18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28.05.18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9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28.05.18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28.05.18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28.05.18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E3D8C-AF71-2646-AADA-C735D885E414}" type="datetimeFigureOut">
              <a:rPr lang="en-US" smtClean="0"/>
              <a:t>28.05.18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z="4000" b="1" dirty="0" smtClean="0">
                <a:latin typeface="Calibri"/>
                <a:cs typeface="Calibri"/>
              </a:rPr>
              <a:t>BİYOKİMYASAL ANALİZDE KULLANILAN SPEKTROSKOPİK YÖNTEMLER</a:t>
            </a:r>
            <a:endParaRPr lang="en-US" sz="4000" b="1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3225" y="719031"/>
            <a:ext cx="728917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/>
              <a:t>KİM 443 ANALİTİK BİYOKİMYA </a:t>
            </a:r>
            <a:endParaRPr lang="en-US" sz="44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9910" y="502162"/>
            <a:ext cx="1236579" cy="1236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>
                <a:ea typeface="Times New Roman" pitchFamily="18" charset="0"/>
                <a:cs typeface="Arial" charset="0"/>
              </a:rPr>
              <a:t>Geçirgenlik ve Absorbansın </a:t>
            </a:r>
            <a:r>
              <a:rPr lang="tr-TR" dirty="0" smtClean="0">
                <a:ea typeface="Times New Roman" pitchFamily="18" charset="0"/>
                <a:cs typeface="Arial" charset="0"/>
              </a:rPr>
              <a:t>Ölçülmesi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tr-TR" sz="1800" dirty="0">
              <a:solidFill>
                <a:srgbClr val="000000"/>
              </a:solidFill>
              <a:ea typeface="Times New Roman" pitchFamily="18" charset="0"/>
              <a:cs typeface="Arial" charset="0"/>
            </a:endParaRPr>
          </a:p>
          <a:p>
            <a:pPr eaLnBrk="0" hangingPunct="0">
              <a:lnSpc>
                <a:spcPct val="80000"/>
              </a:lnSpc>
              <a:buFont typeface="Arial" pitchFamily="34" charset="0"/>
              <a:buChar char="•"/>
            </a:pPr>
            <a:r>
              <a:rPr lang="tr-TR" sz="1800" dirty="0">
                <a:solidFill>
                  <a:srgbClr val="000000"/>
                </a:solidFill>
                <a:ea typeface="Times New Roman" pitchFamily="18" charset="0"/>
                <a:cs typeface="Arial" charset="0"/>
              </a:rPr>
              <a:t>Geçirgenlik ve </a:t>
            </a:r>
            <a:r>
              <a:rPr lang="tr-TR" sz="1800" dirty="0" err="1">
                <a:solidFill>
                  <a:srgbClr val="000000"/>
                </a:solidFill>
                <a:ea typeface="Times New Roman" pitchFamily="18" charset="0"/>
                <a:cs typeface="Arial" charset="0"/>
              </a:rPr>
              <a:t>Absorbansı</a:t>
            </a:r>
            <a:r>
              <a:rPr lang="tr-TR" sz="1800" dirty="0">
                <a:solidFill>
                  <a:srgbClr val="000000"/>
                </a:solidFill>
                <a:ea typeface="Times New Roman" pitchFamily="18" charset="0"/>
                <a:cs typeface="Arial" charset="0"/>
              </a:rPr>
              <a:t> ölçülecek çözelti geçirgen bir kaba veya hücreye konur. </a:t>
            </a:r>
          </a:p>
          <a:p>
            <a:pPr eaLnBrk="0" hangingPunct="0">
              <a:lnSpc>
                <a:spcPct val="80000"/>
              </a:lnSpc>
              <a:buFont typeface="Arial" pitchFamily="34" charset="0"/>
              <a:buChar char="•"/>
            </a:pPr>
            <a:endParaRPr lang="tr-TR" sz="1800" dirty="0">
              <a:solidFill>
                <a:srgbClr val="000000"/>
              </a:solidFill>
              <a:ea typeface="Times New Roman" pitchFamily="18" charset="0"/>
              <a:cs typeface="Arial" charset="0"/>
            </a:endParaRPr>
          </a:p>
          <a:p>
            <a:pPr eaLnBrk="0" hangingPunct="0">
              <a:lnSpc>
                <a:spcPct val="80000"/>
              </a:lnSpc>
              <a:buFont typeface="Arial" pitchFamily="34" charset="0"/>
              <a:buChar char="•"/>
            </a:pPr>
            <a:r>
              <a:rPr lang="tr-TR" sz="1800" dirty="0">
                <a:solidFill>
                  <a:srgbClr val="000000"/>
                </a:solidFill>
                <a:ea typeface="Times New Roman" pitchFamily="18" charset="0"/>
                <a:cs typeface="Arial" charset="0"/>
              </a:rPr>
              <a:t>Kaptan dolayı </a:t>
            </a:r>
            <a:r>
              <a:rPr lang="tr-TR" sz="1800" b="1" u="sng" dirty="0">
                <a:solidFill>
                  <a:srgbClr val="000000"/>
                </a:solidFill>
                <a:ea typeface="Times New Roman" pitchFamily="18" charset="0"/>
                <a:cs typeface="Arial" charset="0"/>
              </a:rPr>
              <a:t>saçılmalar</a:t>
            </a:r>
            <a:r>
              <a:rPr lang="tr-TR" sz="1800" dirty="0">
                <a:solidFill>
                  <a:srgbClr val="000000"/>
                </a:solidFill>
                <a:ea typeface="Times New Roman" pitchFamily="18" charset="0"/>
                <a:cs typeface="Arial" charset="0"/>
              </a:rPr>
              <a:t> ve </a:t>
            </a:r>
            <a:r>
              <a:rPr lang="tr-TR" sz="1800" b="1" u="sng" dirty="0">
                <a:solidFill>
                  <a:srgbClr val="000000"/>
                </a:solidFill>
                <a:ea typeface="Times New Roman" pitchFamily="18" charset="0"/>
                <a:cs typeface="Arial" charset="0"/>
              </a:rPr>
              <a:t>yansımalar</a:t>
            </a:r>
            <a:r>
              <a:rPr lang="tr-TR" sz="1800" dirty="0">
                <a:solidFill>
                  <a:srgbClr val="000000"/>
                </a:solidFill>
                <a:ea typeface="Times New Roman" pitchFamily="18" charset="0"/>
                <a:cs typeface="Arial" charset="0"/>
              </a:rPr>
              <a:t> olduğu için doğrudan bu eşitliklerle ölçülemez.</a:t>
            </a:r>
          </a:p>
          <a:p>
            <a:pPr eaLnBrk="0" hangingPunct="0">
              <a:lnSpc>
                <a:spcPct val="80000"/>
              </a:lnSpc>
            </a:pPr>
            <a:r>
              <a:rPr lang="tr-TR" sz="1800" dirty="0">
                <a:solidFill>
                  <a:srgbClr val="000000"/>
                </a:solidFill>
                <a:ea typeface="Times New Roman" pitchFamily="18" charset="0"/>
                <a:cs typeface="Arial" charset="0"/>
              </a:rPr>
              <a:t>İki ayrı </a:t>
            </a:r>
            <a:r>
              <a:rPr lang="tr-TR" sz="1800" u="sng" dirty="0">
                <a:solidFill>
                  <a:srgbClr val="000000"/>
                </a:solidFill>
                <a:ea typeface="Times New Roman" pitchFamily="18" charset="0"/>
                <a:cs typeface="Arial" charset="0"/>
              </a:rPr>
              <a:t>hava/duvar</a:t>
            </a:r>
            <a:r>
              <a:rPr lang="tr-TR" sz="1800" dirty="0">
                <a:solidFill>
                  <a:srgbClr val="000000"/>
                </a:solidFill>
                <a:ea typeface="Times New Roman" pitchFamily="18" charset="0"/>
                <a:cs typeface="Arial" charset="0"/>
              </a:rPr>
              <a:t> ara yüzeylerinde ve iki ayrı </a:t>
            </a:r>
            <a:r>
              <a:rPr lang="tr-TR" sz="1800" u="sng" dirty="0">
                <a:solidFill>
                  <a:srgbClr val="000000"/>
                </a:solidFill>
                <a:ea typeface="Times New Roman" pitchFamily="18" charset="0"/>
                <a:cs typeface="Arial" charset="0"/>
              </a:rPr>
              <a:t>duvar/çözelti</a:t>
            </a:r>
            <a:r>
              <a:rPr lang="tr-TR" sz="1800" dirty="0">
                <a:solidFill>
                  <a:srgbClr val="000000"/>
                </a:solidFill>
                <a:ea typeface="Times New Roman" pitchFamily="18" charset="0"/>
                <a:cs typeface="Arial" charset="0"/>
              </a:rPr>
              <a:t> ara yüzeylerinde yansımalar gerçekleşir.</a:t>
            </a:r>
          </a:p>
          <a:p>
            <a:pPr eaLnBrk="0" hangingPunct="0">
              <a:lnSpc>
                <a:spcPct val="80000"/>
              </a:lnSpc>
              <a:buFont typeface="Arial" pitchFamily="34" charset="0"/>
              <a:buChar char="•"/>
            </a:pPr>
            <a:endParaRPr lang="tr-TR" sz="1800" dirty="0">
              <a:solidFill>
                <a:srgbClr val="000000"/>
              </a:solidFill>
              <a:ea typeface="Times New Roman" pitchFamily="18" charset="0"/>
              <a:cs typeface="Arial" charset="0"/>
            </a:endParaRPr>
          </a:p>
          <a:p>
            <a:pPr eaLnBrk="0" hangingPunct="0">
              <a:lnSpc>
                <a:spcPct val="80000"/>
              </a:lnSpc>
              <a:buFont typeface="Arial" pitchFamily="34" charset="0"/>
              <a:buChar char="•"/>
            </a:pPr>
            <a:r>
              <a:rPr lang="tr-TR" sz="1800" dirty="0">
                <a:solidFill>
                  <a:srgbClr val="000000"/>
                </a:solidFill>
                <a:ea typeface="Times New Roman" pitchFamily="18" charset="0"/>
                <a:cs typeface="Arial" charset="0"/>
              </a:rPr>
              <a:t>Bu yansımalar nedeniyle çözeltiye gelen ve çıkan ışın şiddetinde azalmalar olur. </a:t>
            </a:r>
          </a:p>
          <a:p>
            <a:pPr eaLnBrk="0" hangingPunct="0">
              <a:lnSpc>
                <a:spcPct val="80000"/>
              </a:lnSpc>
              <a:buFont typeface="Arial" pitchFamily="34" charset="0"/>
              <a:buChar char="•"/>
            </a:pPr>
            <a:endParaRPr lang="tr-TR" sz="1800" i="1" u="sng" dirty="0">
              <a:solidFill>
                <a:srgbClr val="000000"/>
              </a:solidFill>
              <a:ea typeface="Times New Roman" pitchFamily="18" charset="0"/>
              <a:cs typeface="Arial" charset="0"/>
            </a:endParaRPr>
          </a:p>
          <a:p>
            <a:pPr eaLnBrk="0" hangingPunct="0">
              <a:lnSpc>
                <a:spcPct val="80000"/>
              </a:lnSpc>
              <a:buFont typeface="Arial" pitchFamily="34" charset="0"/>
              <a:buChar char="•"/>
            </a:pPr>
            <a:r>
              <a:rPr lang="tr-TR" sz="1800" i="1" u="sng" dirty="0">
                <a:solidFill>
                  <a:srgbClr val="000000"/>
                </a:solidFill>
                <a:ea typeface="Times New Roman" pitchFamily="18" charset="0"/>
                <a:cs typeface="Arial" charset="0"/>
              </a:rPr>
              <a:t>Bu etkileri yok etmek için;</a:t>
            </a:r>
            <a:r>
              <a:rPr lang="tr-TR" sz="1800" i="1" dirty="0">
                <a:solidFill>
                  <a:srgbClr val="000000"/>
                </a:solidFill>
                <a:ea typeface="Times New Roman" pitchFamily="18" charset="0"/>
                <a:cs typeface="Arial" charset="0"/>
              </a:rPr>
              <a:t> aynı şiddetteki ışın demeti sadece çözücüyü içeren özdeş bir hücreden geçirilir ve böylece doğru </a:t>
            </a:r>
            <a:r>
              <a:rPr lang="tr-TR" sz="1800" i="1" dirty="0" err="1">
                <a:solidFill>
                  <a:srgbClr val="000000"/>
                </a:solidFill>
                <a:ea typeface="Times New Roman" pitchFamily="18" charset="0"/>
                <a:cs typeface="Arial" charset="0"/>
              </a:rPr>
              <a:t>absorbans</a:t>
            </a:r>
            <a:r>
              <a:rPr lang="tr-TR" sz="1800" i="1" dirty="0">
                <a:solidFill>
                  <a:srgbClr val="000000"/>
                </a:solidFill>
                <a:ea typeface="Times New Roman" pitchFamily="18" charset="0"/>
                <a:cs typeface="Arial" charset="0"/>
              </a:rPr>
              <a:t> değeri ve geçirgenlik değeri belirlenebilir.</a:t>
            </a:r>
          </a:p>
          <a:p>
            <a:pPr eaLnBrk="0" hangingPunct="0">
              <a:lnSpc>
                <a:spcPct val="80000"/>
              </a:lnSpc>
            </a:pPr>
            <a:endParaRPr lang="tr-TR" sz="1800" dirty="0">
              <a:solidFill>
                <a:srgbClr val="000000"/>
              </a:solidFill>
              <a:ea typeface="Times New Roman" pitchFamily="18" charset="0"/>
              <a:cs typeface="Arial" charset="0"/>
            </a:endParaRPr>
          </a:p>
          <a:p>
            <a:pPr eaLnBrk="0" hangingPunct="0">
              <a:lnSpc>
                <a:spcPct val="80000"/>
              </a:lnSpc>
            </a:pPr>
            <a:r>
              <a:rPr lang="tr-TR" sz="1800" b="1" dirty="0">
                <a:solidFill>
                  <a:srgbClr val="000000"/>
                </a:solidFill>
                <a:ea typeface="Times New Roman" pitchFamily="18" charset="0"/>
                <a:cs typeface="Arial" charset="0"/>
              </a:rPr>
              <a:t>A=</a:t>
            </a:r>
            <a:r>
              <a:rPr lang="tr-TR" sz="1800" b="1" dirty="0" err="1">
                <a:solidFill>
                  <a:srgbClr val="000000"/>
                </a:solidFill>
                <a:ea typeface="Times New Roman" pitchFamily="18" charset="0"/>
                <a:cs typeface="Arial" charset="0"/>
              </a:rPr>
              <a:t>log</a:t>
            </a:r>
            <a:r>
              <a:rPr lang="tr-TR" sz="1800" b="1" dirty="0">
                <a:solidFill>
                  <a:srgbClr val="000000"/>
                </a:solidFill>
                <a:ea typeface="Times New Roman" pitchFamily="18" charset="0"/>
                <a:cs typeface="Arial" charset="0"/>
              </a:rPr>
              <a:t> P çözücü/ </a:t>
            </a:r>
            <a:r>
              <a:rPr lang="tr-TR" sz="1800" b="1" dirty="0" err="1">
                <a:solidFill>
                  <a:srgbClr val="000000"/>
                </a:solidFill>
                <a:ea typeface="Times New Roman" pitchFamily="18" charset="0"/>
                <a:cs typeface="Arial" charset="0"/>
              </a:rPr>
              <a:t>Pçözelti</a:t>
            </a:r>
            <a:r>
              <a:rPr lang="tr-TR" sz="1800" b="1" dirty="0">
                <a:solidFill>
                  <a:srgbClr val="000000"/>
                </a:solidFill>
                <a:ea typeface="Times New Roman" pitchFamily="18" charset="0"/>
                <a:cs typeface="Arial" charset="0"/>
              </a:rPr>
              <a:t>            </a:t>
            </a:r>
            <a:r>
              <a:rPr lang="tr-TR" sz="1800" dirty="0">
                <a:solidFill>
                  <a:srgbClr val="000000"/>
                </a:solidFill>
                <a:ea typeface="Times New Roman" pitchFamily="18" charset="0"/>
                <a:cs typeface="Arial" charset="0"/>
              </a:rPr>
              <a:t>;     yaklaşık </a:t>
            </a:r>
            <a:r>
              <a:rPr lang="tr-TR" sz="1800" dirty="0" err="1">
                <a:solidFill>
                  <a:srgbClr val="000000"/>
                </a:solidFill>
                <a:ea typeface="Times New Roman" pitchFamily="18" charset="0"/>
                <a:cs typeface="Arial" charset="0"/>
              </a:rPr>
              <a:t>Log</a:t>
            </a:r>
            <a:r>
              <a:rPr lang="tr-TR" sz="1800" dirty="0">
                <a:solidFill>
                  <a:srgbClr val="000000"/>
                </a:solidFill>
                <a:ea typeface="Times New Roman" pitchFamily="18" charset="0"/>
                <a:cs typeface="Arial" charset="0"/>
              </a:rPr>
              <a:t> Po/P, </a:t>
            </a:r>
          </a:p>
          <a:p>
            <a:pPr eaLnBrk="0" hangingPunct="0">
              <a:lnSpc>
                <a:spcPct val="80000"/>
              </a:lnSpc>
            </a:pPr>
            <a:endParaRPr lang="tr-TR" sz="1800" dirty="0">
              <a:solidFill>
                <a:srgbClr val="000000"/>
              </a:solidFill>
              <a:ea typeface="Times New Roman" pitchFamily="18" charset="0"/>
              <a:cs typeface="Arial" charset="0"/>
            </a:endParaRPr>
          </a:p>
          <a:p>
            <a:pPr eaLnBrk="0" hangingPunct="0">
              <a:lnSpc>
                <a:spcPct val="80000"/>
              </a:lnSpc>
            </a:pPr>
            <a:r>
              <a:rPr lang="tr-TR" sz="1800" i="1" dirty="0">
                <a:solidFill>
                  <a:srgbClr val="000000"/>
                </a:solidFill>
                <a:ea typeface="Times New Roman" pitchFamily="18" charset="0"/>
                <a:cs typeface="Arial" charset="0"/>
              </a:rPr>
              <a:t>                         </a:t>
            </a:r>
            <a:r>
              <a:rPr lang="tr-TR" sz="1800" b="1" i="1" dirty="0">
                <a:solidFill>
                  <a:srgbClr val="000000"/>
                </a:solidFill>
                <a:ea typeface="Times New Roman" pitchFamily="18" charset="0"/>
                <a:cs typeface="Arial" charset="0"/>
              </a:rPr>
              <a:t>T </a:t>
            </a:r>
            <a:r>
              <a:rPr lang="tr-TR" sz="1800" b="1" dirty="0">
                <a:solidFill>
                  <a:srgbClr val="000000"/>
                </a:solidFill>
                <a:ea typeface="Times New Roman" pitchFamily="18" charset="0"/>
                <a:cs typeface="Arial" charset="0"/>
              </a:rPr>
              <a:t>= </a:t>
            </a:r>
            <a:r>
              <a:rPr lang="tr-TR" sz="1800" b="1" dirty="0" err="1">
                <a:solidFill>
                  <a:srgbClr val="000000"/>
                </a:solidFill>
                <a:ea typeface="Times New Roman" pitchFamily="18" charset="0"/>
                <a:cs typeface="Arial" charset="0"/>
              </a:rPr>
              <a:t>Pçözelti</a:t>
            </a:r>
            <a:r>
              <a:rPr lang="tr-TR" sz="1800" b="1" dirty="0">
                <a:solidFill>
                  <a:srgbClr val="000000"/>
                </a:solidFill>
                <a:ea typeface="Times New Roman" pitchFamily="18" charset="0"/>
                <a:cs typeface="Arial" charset="0"/>
              </a:rPr>
              <a:t>/ P çözücü</a:t>
            </a:r>
          </a:p>
          <a:p>
            <a:pPr>
              <a:lnSpc>
                <a:spcPct val="80000"/>
              </a:lnSpc>
            </a:pPr>
            <a:endParaRPr lang="en-US" sz="1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651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tr-TR" sz="3600" dirty="0">
                <a:solidFill>
                  <a:srgbClr val="000000"/>
                </a:solidFill>
                <a:latin typeface="Calibri"/>
                <a:cs typeface="Calibri"/>
              </a:rPr>
              <a:t>Moleküler </a:t>
            </a:r>
            <a:r>
              <a:rPr lang="tr-TR" sz="3600" dirty="0" err="1" smtClean="0">
                <a:solidFill>
                  <a:srgbClr val="000000"/>
                </a:solidFill>
                <a:latin typeface="Calibri"/>
                <a:cs typeface="Calibri"/>
              </a:rPr>
              <a:t>Absorpsiyon</a:t>
            </a:r>
            <a:r>
              <a:rPr lang="tr-TR" sz="360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3600" dirty="0">
                <a:solidFill>
                  <a:srgbClr val="000000"/>
                </a:solidFill>
                <a:latin typeface="Calibri"/>
                <a:cs typeface="Calibri"/>
              </a:rPr>
              <a:t>– </a:t>
            </a:r>
            <a:r>
              <a:rPr lang="tr-TR" sz="3600" dirty="0" smtClean="0">
                <a:solidFill>
                  <a:srgbClr val="000000"/>
                </a:solidFill>
                <a:latin typeface="Calibri"/>
                <a:cs typeface="Calibri"/>
              </a:rPr>
              <a:t>Ultraviyole </a:t>
            </a:r>
            <a:r>
              <a:rPr lang="tr-TR" sz="3600" dirty="0">
                <a:solidFill>
                  <a:srgbClr val="000000"/>
                </a:solidFill>
                <a:latin typeface="Calibri"/>
                <a:cs typeface="Calibri"/>
              </a:rPr>
              <a:t>ve </a:t>
            </a:r>
            <a:br>
              <a:rPr lang="tr-TR" sz="3600" dirty="0">
                <a:solidFill>
                  <a:srgbClr val="000000"/>
                </a:solidFill>
                <a:latin typeface="Calibri"/>
                <a:cs typeface="Calibri"/>
              </a:rPr>
            </a:br>
            <a:r>
              <a:rPr lang="tr-TR" sz="3600" dirty="0" smtClean="0">
                <a:solidFill>
                  <a:srgbClr val="000000"/>
                </a:solidFill>
                <a:latin typeface="Calibri"/>
                <a:cs typeface="Calibri"/>
              </a:rPr>
              <a:t>Görünür </a:t>
            </a:r>
            <a:r>
              <a:rPr lang="tr-TR" sz="3600" dirty="0">
                <a:solidFill>
                  <a:srgbClr val="000000"/>
                </a:solidFill>
                <a:latin typeface="Calibri"/>
                <a:cs typeface="Calibri"/>
              </a:rPr>
              <a:t>B</a:t>
            </a:r>
            <a:r>
              <a:rPr lang="tr-TR" sz="3600" dirty="0" smtClean="0">
                <a:solidFill>
                  <a:srgbClr val="000000"/>
                </a:solidFill>
                <a:latin typeface="Calibri"/>
                <a:cs typeface="Calibri"/>
              </a:rPr>
              <a:t>ölge</a:t>
            </a:r>
            <a:endParaRPr lang="en-US" sz="36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endParaRPr lang="tr-TR" sz="20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80000"/>
              </a:lnSpc>
            </a:pP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Bu alan kantitatif biyokimyanın büyük ilgisindedir ve karbon bileşiklerinin elektronik yapılarına bağlıdır. </a:t>
            </a:r>
          </a:p>
          <a:p>
            <a:pPr>
              <a:lnSpc>
                <a:spcPct val="80000"/>
              </a:lnSpc>
            </a:pPr>
            <a:endParaRPr lang="tr-TR" sz="20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80000"/>
              </a:lnSpc>
            </a:pP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Bu bölge spektrumun da </a:t>
            </a:r>
            <a:r>
              <a:rPr lang="tr-TR" sz="2000" b="1" dirty="0">
                <a:solidFill>
                  <a:srgbClr val="000000"/>
                </a:solidFill>
                <a:latin typeface="Calibri"/>
                <a:cs typeface="Calibri"/>
              </a:rPr>
              <a:t>ışınımın </a:t>
            </a:r>
            <a:r>
              <a:rPr lang="tr-TR" sz="2000" b="1" dirty="0" err="1">
                <a:solidFill>
                  <a:srgbClr val="000000"/>
                </a:solidFill>
                <a:latin typeface="Calibri"/>
                <a:cs typeface="Calibri"/>
              </a:rPr>
              <a:t>absorpsiyonu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, </a:t>
            </a:r>
            <a:r>
              <a:rPr lang="tr-TR" sz="2000" b="1" dirty="0">
                <a:solidFill>
                  <a:srgbClr val="000000"/>
                </a:solidFill>
                <a:latin typeface="Calibri"/>
                <a:cs typeface="Calibri"/>
              </a:rPr>
              <a:t>moleküler bağ </a:t>
            </a:r>
            <a:r>
              <a:rPr lang="tr-TR" sz="2000" b="1" dirty="0" err="1">
                <a:solidFill>
                  <a:srgbClr val="000000"/>
                </a:solidFill>
                <a:latin typeface="Calibri"/>
                <a:cs typeface="Calibri"/>
              </a:rPr>
              <a:t>orbitalinden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yüksek enerjili </a:t>
            </a:r>
            <a:r>
              <a:rPr lang="tr-TR" sz="2000" b="1" dirty="0">
                <a:solidFill>
                  <a:srgbClr val="000000"/>
                </a:solidFill>
                <a:latin typeface="Calibri"/>
                <a:cs typeface="Calibri"/>
              </a:rPr>
              <a:t>moleküler </a:t>
            </a:r>
            <a:r>
              <a:rPr lang="tr-TR" sz="2000" b="1" dirty="0" err="1">
                <a:solidFill>
                  <a:srgbClr val="000000"/>
                </a:solidFill>
                <a:latin typeface="Calibri"/>
                <a:cs typeface="Calibri"/>
              </a:rPr>
              <a:t>antibağ</a:t>
            </a:r>
            <a:r>
              <a:rPr lang="tr-TR" sz="2000" b="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000" b="1" dirty="0" err="1">
                <a:solidFill>
                  <a:srgbClr val="000000"/>
                </a:solidFill>
                <a:latin typeface="Calibri"/>
                <a:cs typeface="Calibri"/>
              </a:rPr>
              <a:t>orbitaline</a:t>
            </a:r>
            <a:r>
              <a:rPr lang="tr-TR" sz="2000" b="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elektronların geçişine neden olur.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tr-TR" sz="20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80000"/>
              </a:lnSpc>
            </a:pP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Karbon atomunun elektronik yapısı </a:t>
            </a:r>
            <a:r>
              <a:rPr lang="tr-TR" sz="2000" b="1" dirty="0">
                <a:solidFill>
                  <a:srgbClr val="000000"/>
                </a:solidFill>
                <a:latin typeface="Calibri"/>
                <a:cs typeface="Calibri"/>
              </a:rPr>
              <a:t>1s</a:t>
            </a:r>
            <a:r>
              <a:rPr lang="tr-TR" sz="2000" b="1" baseline="30000" dirty="0">
                <a:solidFill>
                  <a:srgbClr val="000000"/>
                </a:solidFill>
                <a:latin typeface="Calibri"/>
                <a:cs typeface="Calibri"/>
              </a:rPr>
              <a:t>2</a:t>
            </a:r>
            <a:r>
              <a:rPr lang="tr-TR" sz="2000" b="1" dirty="0">
                <a:solidFill>
                  <a:srgbClr val="000000"/>
                </a:solidFill>
                <a:latin typeface="Calibri"/>
                <a:cs typeface="Calibri"/>
              </a:rPr>
              <a:t> 2s</a:t>
            </a:r>
            <a:r>
              <a:rPr lang="tr-TR" sz="2000" b="1" baseline="30000" dirty="0">
                <a:solidFill>
                  <a:srgbClr val="000000"/>
                </a:solidFill>
                <a:latin typeface="Calibri"/>
                <a:cs typeface="Calibri"/>
              </a:rPr>
              <a:t>2</a:t>
            </a:r>
            <a:r>
              <a:rPr lang="tr-TR" sz="2000" b="1" dirty="0">
                <a:solidFill>
                  <a:srgbClr val="000000"/>
                </a:solidFill>
                <a:latin typeface="Calibri"/>
                <a:cs typeface="Calibri"/>
              </a:rPr>
              <a:t> 2p</a:t>
            </a:r>
            <a:r>
              <a:rPr lang="tr-TR" sz="2000" b="1" baseline="-25000" dirty="0">
                <a:solidFill>
                  <a:srgbClr val="000000"/>
                </a:solidFill>
                <a:latin typeface="Calibri"/>
                <a:cs typeface="Calibri"/>
              </a:rPr>
              <a:t>x</a:t>
            </a:r>
            <a:r>
              <a:rPr lang="tr-TR" sz="2000" b="1" baseline="30000" dirty="0">
                <a:solidFill>
                  <a:srgbClr val="000000"/>
                </a:solidFill>
                <a:latin typeface="Calibri"/>
                <a:cs typeface="Calibri"/>
              </a:rPr>
              <a:t>1</a:t>
            </a:r>
            <a:r>
              <a:rPr lang="tr-TR" sz="2000" b="1" dirty="0">
                <a:solidFill>
                  <a:srgbClr val="000000"/>
                </a:solidFill>
                <a:latin typeface="Calibri"/>
                <a:cs typeface="Calibri"/>
              </a:rPr>
              <a:t> 2p</a:t>
            </a:r>
            <a:r>
              <a:rPr lang="tr-TR" sz="2000" b="1" baseline="-25000" dirty="0">
                <a:solidFill>
                  <a:srgbClr val="000000"/>
                </a:solidFill>
                <a:latin typeface="Calibri"/>
                <a:cs typeface="Calibri"/>
              </a:rPr>
              <a:t>y</a:t>
            </a:r>
            <a:r>
              <a:rPr lang="tr-TR" sz="2000" b="1" baseline="30000" dirty="0">
                <a:solidFill>
                  <a:srgbClr val="000000"/>
                </a:solidFill>
                <a:latin typeface="Calibri"/>
                <a:cs typeface="Calibri"/>
              </a:rPr>
              <a:t>1</a:t>
            </a:r>
            <a:r>
              <a:rPr lang="tr-TR" sz="2000" b="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şeklindedir ve buda bütün mevcut </a:t>
            </a: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orbitallerin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dolması için 4 tane fazladan elektrona ihtiyacı olduğu anlamına gelir.  </a:t>
            </a:r>
            <a:r>
              <a:rPr lang="tr-TR" sz="2000" i="1" dirty="0">
                <a:solidFill>
                  <a:srgbClr val="000000"/>
                </a:solidFill>
                <a:latin typeface="Calibri"/>
                <a:cs typeface="Calibri"/>
              </a:rPr>
              <a:t>(</a:t>
            </a:r>
            <a:r>
              <a:rPr lang="tr-TR" sz="2000" b="1" i="1" dirty="0">
                <a:solidFill>
                  <a:srgbClr val="000000"/>
                </a:solidFill>
                <a:latin typeface="Calibri"/>
                <a:cs typeface="Calibri"/>
              </a:rPr>
              <a:t>birer tanesi 2p</a:t>
            </a:r>
            <a:r>
              <a:rPr lang="tr-TR" sz="2000" b="1" i="1" baseline="-25000" dirty="0">
                <a:solidFill>
                  <a:srgbClr val="000000"/>
                </a:solidFill>
                <a:latin typeface="Calibri"/>
                <a:cs typeface="Calibri"/>
              </a:rPr>
              <a:t>x </a:t>
            </a:r>
            <a:r>
              <a:rPr lang="tr-TR" sz="2000" b="1" i="1" dirty="0">
                <a:solidFill>
                  <a:srgbClr val="000000"/>
                </a:solidFill>
                <a:latin typeface="Calibri"/>
                <a:cs typeface="Calibri"/>
              </a:rPr>
              <a:t> ve </a:t>
            </a:r>
            <a:r>
              <a:rPr lang="tr-TR" sz="2000" b="1" i="1" baseline="-25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000" b="1" i="1" dirty="0">
                <a:solidFill>
                  <a:srgbClr val="000000"/>
                </a:solidFill>
                <a:latin typeface="Calibri"/>
                <a:cs typeface="Calibri"/>
              </a:rPr>
              <a:t>2p</a:t>
            </a:r>
            <a:r>
              <a:rPr lang="tr-TR" sz="2000" b="1" i="1" baseline="-25000" dirty="0">
                <a:solidFill>
                  <a:srgbClr val="000000"/>
                </a:solidFill>
                <a:latin typeface="Calibri"/>
                <a:cs typeface="Calibri"/>
              </a:rPr>
              <a:t>y</a:t>
            </a:r>
            <a:r>
              <a:rPr lang="tr-TR" sz="2000" b="1" i="1" dirty="0">
                <a:solidFill>
                  <a:srgbClr val="000000"/>
                </a:solidFill>
                <a:latin typeface="Calibri"/>
                <a:cs typeface="Calibri"/>
              </a:rPr>
              <a:t> , 2 tanesi de 2p</a:t>
            </a:r>
            <a:r>
              <a:rPr lang="tr-TR" sz="2000" b="1" i="1" baseline="-25000" dirty="0">
                <a:solidFill>
                  <a:srgbClr val="000000"/>
                </a:solidFill>
                <a:latin typeface="Calibri"/>
                <a:cs typeface="Calibri"/>
              </a:rPr>
              <a:t>z</a:t>
            </a:r>
            <a:r>
              <a:rPr lang="tr-TR" sz="2000" b="1" i="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000" i="1" dirty="0">
                <a:solidFill>
                  <a:srgbClr val="000000"/>
                </a:solidFill>
                <a:latin typeface="Calibri"/>
                <a:cs typeface="Calibri"/>
              </a:rPr>
              <a:t> ye olacak şekilde ) </a:t>
            </a:r>
          </a:p>
          <a:p>
            <a:pPr>
              <a:lnSpc>
                <a:spcPct val="80000"/>
              </a:lnSpc>
            </a:pPr>
            <a:endParaRPr lang="tr-TR" sz="2000" i="1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80000"/>
              </a:lnSpc>
            </a:pPr>
            <a:r>
              <a:rPr lang="tr-TR" sz="2000" i="1" dirty="0">
                <a:solidFill>
                  <a:srgbClr val="000000"/>
                </a:solidFill>
                <a:latin typeface="Calibri"/>
                <a:cs typeface="Calibri"/>
              </a:rPr>
              <a:t>Bu 4 boşluk (elektronca) </a:t>
            </a:r>
            <a:r>
              <a:rPr lang="tr-TR" sz="2000" b="1" i="1" dirty="0">
                <a:solidFill>
                  <a:srgbClr val="000000"/>
                </a:solidFill>
                <a:latin typeface="Calibri"/>
                <a:cs typeface="Calibri"/>
              </a:rPr>
              <a:t>enerji ve yön </a:t>
            </a:r>
            <a:r>
              <a:rPr lang="tr-TR" sz="2000" i="1" dirty="0">
                <a:solidFill>
                  <a:srgbClr val="000000"/>
                </a:solidFill>
                <a:latin typeface="Calibri"/>
                <a:cs typeface="Calibri"/>
              </a:rPr>
              <a:t>olarak eşit değildir. </a:t>
            </a:r>
            <a:r>
              <a:rPr lang="tr-TR" sz="2000" b="1" dirty="0">
                <a:solidFill>
                  <a:srgbClr val="000000"/>
                </a:solidFill>
                <a:latin typeface="Calibri"/>
                <a:cs typeface="Calibri"/>
              </a:rPr>
              <a:t>Karbon atomunun 4 </a:t>
            </a:r>
            <a:r>
              <a:rPr lang="tr-TR" sz="2000" b="1" dirty="0" err="1">
                <a:solidFill>
                  <a:srgbClr val="000000"/>
                </a:solidFill>
                <a:latin typeface="Calibri"/>
                <a:cs typeface="Calibri"/>
              </a:rPr>
              <a:t>valensi</a:t>
            </a:r>
            <a:r>
              <a:rPr lang="tr-TR" sz="2000" b="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000" b="1" dirty="0" err="1">
                <a:solidFill>
                  <a:srgbClr val="000000"/>
                </a:solidFill>
                <a:latin typeface="Calibri"/>
                <a:cs typeface="Calibri"/>
              </a:rPr>
              <a:t>equavalen</a:t>
            </a:r>
            <a:r>
              <a:rPr lang="tr-TR" sz="2000" b="1" dirty="0">
                <a:solidFill>
                  <a:srgbClr val="000000"/>
                </a:solidFill>
                <a:latin typeface="Calibri"/>
                <a:cs typeface="Calibri"/>
              </a:rPr>
              <a:t> ve simetriktir.</a:t>
            </a:r>
            <a:r>
              <a:rPr lang="tr-TR" sz="2000" i="1" dirty="0">
                <a:solidFill>
                  <a:srgbClr val="000000"/>
                </a:solidFill>
                <a:latin typeface="Calibri"/>
                <a:cs typeface="Calibri"/>
              </a:rPr>
              <a:t> Bu simetri, aynı temel enerji seviyesi ile </a:t>
            </a:r>
            <a:r>
              <a:rPr lang="tr-TR" sz="2000" i="1" dirty="0" err="1">
                <a:solidFill>
                  <a:srgbClr val="000000"/>
                </a:solidFill>
                <a:latin typeface="Calibri"/>
                <a:cs typeface="Calibri"/>
              </a:rPr>
              <a:t>orbitallerin</a:t>
            </a:r>
            <a:r>
              <a:rPr lang="tr-TR" sz="2000" i="1" dirty="0">
                <a:solidFill>
                  <a:srgbClr val="000000"/>
                </a:solidFill>
                <a:latin typeface="Calibri"/>
                <a:cs typeface="Calibri"/>
              </a:rPr>
              <a:t> kombinasyonuna bağlıdır, yani 2s ve 2p, </a:t>
            </a:r>
            <a:r>
              <a:rPr lang="tr-TR" sz="2000" b="1" i="1" dirty="0" err="1">
                <a:solidFill>
                  <a:srgbClr val="000000"/>
                </a:solidFill>
                <a:latin typeface="Calibri"/>
                <a:cs typeface="Calibri"/>
              </a:rPr>
              <a:t>sp</a:t>
            </a:r>
            <a:r>
              <a:rPr lang="tr-TR" sz="2000" b="1" i="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000" b="1" i="1" dirty="0" err="1">
                <a:solidFill>
                  <a:srgbClr val="000000"/>
                </a:solidFill>
                <a:latin typeface="Calibri"/>
                <a:cs typeface="Calibri"/>
              </a:rPr>
              <a:t>orbitalleri</a:t>
            </a:r>
            <a:r>
              <a:rPr lang="tr-TR" sz="2000" b="1" i="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000" i="1" dirty="0">
                <a:solidFill>
                  <a:srgbClr val="000000"/>
                </a:solidFill>
                <a:latin typeface="Calibri"/>
                <a:cs typeface="Calibri"/>
              </a:rPr>
              <a:t>vermek gibi</a:t>
            </a:r>
            <a:r>
              <a:rPr lang="tr-TR" sz="2000" i="1" dirty="0" smtClean="0">
                <a:solidFill>
                  <a:srgbClr val="000000"/>
                </a:solidFill>
                <a:latin typeface="Calibri"/>
                <a:cs typeface="Calibri"/>
              </a:rPr>
              <a:t>.</a:t>
            </a:r>
            <a:endParaRPr lang="tr-TR" sz="20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tr-TR" sz="20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       </a:t>
            </a: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28214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>
                <a:latin typeface="Calibri"/>
                <a:cs typeface="Calibri"/>
              </a:rPr>
              <a:t>Moleküler</a:t>
            </a:r>
            <a:r>
              <a:rPr lang="en-US" sz="3600" dirty="0" smtClean="0">
                <a:latin typeface="Calibri"/>
                <a:cs typeface="Calibri"/>
              </a:rPr>
              <a:t> </a:t>
            </a:r>
            <a:r>
              <a:rPr lang="en-US" sz="3600" dirty="0" err="1" smtClean="0">
                <a:latin typeface="Calibri"/>
                <a:cs typeface="Calibri"/>
              </a:rPr>
              <a:t>Absorbsiyon</a:t>
            </a:r>
            <a:r>
              <a:rPr lang="en-US" sz="3600" dirty="0">
                <a:latin typeface="Calibri"/>
                <a:cs typeface="Calibri"/>
              </a:rPr>
              <a:t> </a:t>
            </a:r>
            <a:r>
              <a:rPr lang="mr-IN" sz="3600" dirty="0" smtClean="0">
                <a:latin typeface="Calibri"/>
                <a:cs typeface="Calibri"/>
              </a:rPr>
              <a:t>–</a:t>
            </a:r>
            <a:r>
              <a:rPr lang="en-US" sz="3600" dirty="0" smtClean="0">
                <a:latin typeface="Calibri"/>
                <a:cs typeface="Calibri"/>
              </a:rPr>
              <a:t> Infrared </a:t>
            </a:r>
            <a:r>
              <a:rPr lang="en-US" sz="3600" dirty="0" err="1" smtClean="0">
                <a:latin typeface="Calibri"/>
                <a:cs typeface="Calibri"/>
              </a:rPr>
              <a:t>Bölge</a:t>
            </a:r>
            <a:endParaRPr lang="en-US" sz="3600" dirty="0">
              <a:latin typeface="Calibri"/>
              <a:cs typeface="Calibri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90000"/>
              </a:lnSpc>
              <a:buNone/>
            </a:pPr>
            <a:r>
              <a:rPr lang="tr-TR" sz="2000" dirty="0" smtClean="0">
                <a:solidFill>
                  <a:srgbClr val="000000"/>
                </a:solidFill>
                <a:latin typeface="Calibri" charset="0"/>
              </a:rPr>
              <a:t>Organik </a:t>
            </a:r>
            <a:r>
              <a:rPr lang="tr-TR" sz="2000" dirty="0">
                <a:solidFill>
                  <a:srgbClr val="000000"/>
                </a:solidFill>
                <a:latin typeface="Calibri" charset="0"/>
              </a:rPr>
              <a:t>bileşikler sadece UV ve görünür bölge spektrumundaki ışığı </a:t>
            </a:r>
            <a:r>
              <a:rPr lang="tr-TR" sz="2000" dirty="0" err="1">
                <a:solidFill>
                  <a:srgbClr val="000000"/>
                </a:solidFill>
                <a:latin typeface="Calibri" charset="0"/>
              </a:rPr>
              <a:t>absorplayamaz</a:t>
            </a:r>
            <a:r>
              <a:rPr lang="tr-TR" sz="2000" dirty="0">
                <a:solidFill>
                  <a:srgbClr val="000000"/>
                </a:solidFill>
                <a:latin typeface="Calibri" charset="0"/>
              </a:rPr>
              <a:t> aynı zamanda </a:t>
            </a:r>
            <a:r>
              <a:rPr lang="tr-TR" sz="2000" i="1" dirty="0" err="1">
                <a:solidFill>
                  <a:srgbClr val="000000"/>
                </a:solidFill>
                <a:latin typeface="Calibri" charset="0"/>
              </a:rPr>
              <a:t>titreşimsel</a:t>
            </a:r>
            <a:r>
              <a:rPr lang="tr-TR" sz="2000" i="1" dirty="0">
                <a:solidFill>
                  <a:srgbClr val="000000"/>
                </a:solidFill>
                <a:latin typeface="Calibri" charset="0"/>
              </a:rPr>
              <a:t> değişimlere bağlı olarak IR ışınım </a:t>
            </a:r>
            <a:r>
              <a:rPr lang="tr-TR" sz="2000" i="1" dirty="0" err="1">
                <a:solidFill>
                  <a:srgbClr val="000000"/>
                </a:solidFill>
                <a:latin typeface="Calibri" charset="0"/>
              </a:rPr>
              <a:t>absorpsiyonu</a:t>
            </a:r>
            <a:r>
              <a:rPr lang="tr-TR" sz="2000" i="1" dirty="0">
                <a:solidFill>
                  <a:srgbClr val="000000"/>
                </a:solidFill>
                <a:latin typeface="Calibri" charset="0"/>
              </a:rPr>
              <a:t> da gösterir.</a:t>
            </a:r>
          </a:p>
          <a:p>
            <a:pPr algn="just">
              <a:lnSpc>
                <a:spcPct val="90000"/>
              </a:lnSpc>
            </a:pPr>
            <a:endParaRPr lang="tr-TR" sz="2000" i="1" dirty="0">
              <a:solidFill>
                <a:srgbClr val="000000"/>
              </a:solidFill>
              <a:latin typeface="Calibri" charset="0"/>
            </a:endParaRPr>
          </a:p>
          <a:p>
            <a:pPr marL="0" indent="0" algn="just">
              <a:lnSpc>
                <a:spcPct val="90000"/>
              </a:lnSpc>
              <a:buNone/>
            </a:pPr>
            <a:r>
              <a:rPr lang="tr-TR" sz="2000" dirty="0" err="1" smtClean="0">
                <a:solidFill>
                  <a:srgbClr val="000000"/>
                </a:solidFill>
                <a:latin typeface="Calibri" charset="0"/>
              </a:rPr>
              <a:t>Elektromagnetik</a:t>
            </a:r>
            <a:r>
              <a:rPr lang="tr-TR" sz="2000" dirty="0" smtClean="0">
                <a:solidFill>
                  <a:srgbClr val="000000"/>
                </a:solidFill>
                <a:latin typeface="Calibri" charset="0"/>
              </a:rPr>
              <a:t> </a:t>
            </a:r>
            <a:r>
              <a:rPr lang="tr-TR" sz="2000" dirty="0">
                <a:solidFill>
                  <a:srgbClr val="000000"/>
                </a:solidFill>
                <a:latin typeface="Calibri" charset="0"/>
              </a:rPr>
              <a:t>spektrumun IR bölgesi 700nm ile 1x10</a:t>
            </a:r>
            <a:r>
              <a:rPr lang="tr-TR" sz="2000" baseline="30000" dirty="0">
                <a:solidFill>
                  <a:srgbClr val="000000"/>
                </a:solidFill>
                <a:latin typeface="Calibri" charset="0"/>
              </a:rPr>
              <a:t>6</a:t>
            </a:r>
            <a:r>
              <a:rPr lang="tr-TR" sz="2000" dirty="0">
                <a:solidFill>
                  <a:srgbClr val="000000"/>
                </a:solidFill>
                <a:latin typeface="Calibri" charset="0"/>
              </a:rPr>
              <a:t> </a:t>
            </a:r>
            <a:r>
              <a:rPr lang="tr-TR" sz="2000" dirty="0" err="1">
                <a:solidFill>
                  <a:srgbClr val="000000"/>
                </a:solidFill>
                <a:latin typeface="Calibri" charset="0"/>
              </a:rPr>
              <a:t>nm</a:t>
            </a:r>
            <a:r>
              <a:rPr lang="tr-TR" sz="2000" dirty="0">
                <a:solidFill>
                  <a:srgbClr val="000000"/>
                </a:solidFill>
                <a:latin typeface="Calibri" charset="0"/>
              </a:rPr>
              <a:t> (1mm) dalga boylu ışınları kapsar. </a:t>
            </a:r>
            <a:endParaRPr lang="tr-TR" sz="2000" dirty="0" smtClean="0">
              <a:solidFill>
                <a:srgbClr val="000000"/>
              </a:solidFill>
              <a:latin typeface="Calibri" charset="0"/>
            </a:endParaRPr>
          </a:p>
          <a:p>
            <a:pPr marL="0" indent="0" algn="just">
              <a:lnSpc>
                <a:spcPct val="90000"/>
              </a:lnSpc>
              <a:buNone/>
            </a:pPr>
            <a:r>
              <a:rPr lang="tr-TR" sz="2000" dirty="0" smtClean="0">
                <a:solidFill>
                  <a:srgbClr val="000000"/>
                </a:solidFill>
                <a:latin typeface="Calibri" charset="0"/>
              </a:rPr>
              <a:t>Bu ışınların </a:t>
            </a:r>
          </a:p>
          <a:p>
            <a:pPr algn="just">
              <a:lnSpc>
                <a:spcPct val="90000"/>
              </a:lnSpc>
              <a:buFont typeface="Arial" charset="0"/>
              <a:buNone/>
            </a:pPr>
            <a:r>
              <a:rPr lang="tr-TR" sz="2000" dirty="0" smtClean="0">
                <a:solidFill>
                  <a:srgbClr val="000000"/>
                </a:solidFill>
                <a:latin typeface="Calibri" charset="0"/>
              </a:rPr>
              <a:t>      </a:t>
            </a:r>
            <a:r>
              <a:rPr lang="tr-TR" sz="2000" dirty="0">
                <a:solidFill>
                  <a:srgbClr val="000000"/>
                </a:solidFill>
                <a:latin typeface="Calibri" charset="0"/>
              </a:rPr>
              <a:t>- enerjileri düşüktür ve </a:t>
            </a:r>
          </a:p>
          <a:p>
            <a:pPr algn="just">
              <a:lnSpc>
                <a:spcPct val="90000"/>
              </a:lnSpc>
              <a:buFont typeface="Arial" charset="0"/>
              <a:buNone/>
            </a:pPr>
            <a:r>
              <a:rPr lang="tr-TR" sz="2000" dirty="0">
                <a:solidFill>
                  <a:srgbClr val="000000"/>
                </a:solidFill>
                <a:latin typeface="Calibri" charset="0"/>
              </a:rPr>
              <a:t>  </a:t>
            </a:r>
            <a:r>
              <a:rPr lang="tr-TR" sz="2000" dirty="0" smtClean="0">
                <a:solidFill>
                  <a:srgbClr val="000000"/>
                </a:solidFill>
                <a:latin typeface="Calibri" charset="0"/>
              </a:rPr>
              <a:t> - </a:t>
            </a:r>
            <a:r>
              <a:rPr lang="tr-TR" sz="2000" dirty="0">
                <a:solidFill>
                  <a:srgbClr val="000000"/>
                </a:solidFill>
                <a:latin typeface="Calibri" charset="0"/>
              </a:rPr>
              <a:t>madde ile etkileşimi sırasında UV-görünür ve X ışınlarında gözlediğimiz elektronik geçişleri gerçekleştiremez. </a:t>
            </a:r>
          </a:p>
          <a:p>
            <a:pPr algn="just">
              <a:lnSpc>
                <a:spcPct val="90000"/>
              </a:lnSpc>
            </a:pPr>
            <a:endParaRPr lang="tr-TR" sz="2000" dirty="0">
              <a:solidFill>
                <a:srgbClr val="000000"/>
              </a:solidFill>
              <a:latin typeface="Calibri" charset="0"/>
            </a:endParaRPr>
          </a:p>
          <a:p>
            <a:pPr marL="0" indent="0" algn="just">
              <a:lnSpc>
                <a:spcPct val="90000"/>
              </a:lnSpc>
              <a:buNone/>
            </a:pPr>
            <a:r>
              <a:rPr lang="tr-TR" sz="2000" dirty="0" smtClean="0">
                <a:solidFill>
                  <a:srgbClr val="000000"/>
                </a:solidFill>
                <a:latin typeface="Calibri" charset="0"/>
              </a:rPr>
              <a:t>Ancak </a:t>
            </a:r>
            <a:r>
              <a:rPr lang="tr-TR" sz="2000" dirty="0">
                <a:solidFill>
                  <a:srgbClr val="000000"/>
                </a:solidFill>
                <a:latin typeface="Calibri" charset="0"/>
              </a:rPr>
              <a:t>moleküllerin titreşim ve dönme seviyelerine uyarılmalarını sağlar. Bu yüzden bu spektroskopi dalı sadece moleküler yapılarda sınırlıdır. Atomlarda titreşim ve dönme seviyeleri yoktur.</a:t>
            </a:r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9939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Işınım</a:t>
            </a:r>
            <a:r>
              <a:rPr lang="en-US" dirty="0" smtClean="0"/>
              <a:t> </a:t>
            </a:r>
            <a:r>
              <a:rPr lang="en-US" dirty="0" err="1" smtClean="0"/>
              <a:t>Emisyonu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Arial" charset="0"/>
              <a:buNone/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	</a:t>
            </a:r>
            <a:r>
              <a:rPr lang="tr-TR" sz="2400" dirty="0" smtClean="0">
                <a:solidFill>
                  <a:srgbClr val="000000"/>
                </a:solidFill>
                <a:latin typeface="Calibri"/>
                <a:cs typeface="Calibri"/>
              </a:rPr>
              <a:t>Bir 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atom veya moleküle, elektronik veya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titreşimsel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geçişlere neden olan enerji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absorplandığında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400" b="1" dirty="0">
                <a:solidFill>
                  <a:srgbClr val="000000"/>
                </a:solidFill>
                <a:latin typeface="Calibri"/>
                <a:cs typeface="Calibri"/>
              </a:rPr>
              <a:t>uyarılmış veya kararsız 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durumdadır denir. Temel hale çok hızlı bir şekilde döner ve enerji 3 yolla kaybolur:</a:t>
            </a:r>
          </a:p>
          <a:p>
            <a:pPr>
              <a:buFont typeface="Arial" charset="0"/>
              <a:buNone/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             1) kimyasal reaksiyonlar sonucunda</a:t>
            </a:r>
          </a:p>
          <a:p>
            <a:pPr>
              <a:buFont typeface="Arial" charset="0"/>
              <a:buNone/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             2) ısı olarak</a:t>
            </a:r>
          </a:p>
          <a:p>
            <a:pPr>
              <a:buFont typeface="Arial" charset="0"/>
              <a:buNone/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             3) ışık </a:t>
            </a:r>
            <a:r>
              <a:rPr lang="tr-TR" sz="2400" dirty="0" smtClean="0">
                <a:solidFill>
                  <a:srgbClr val="000000"/>
                </a:solidFill>
                <a:latin typeface="Calibri"/>
                <a:cs typeface="Calibri"/>
              </a:rPr>
              <a:t>yayarak</a:t>
            </a:r>
          </a:p>
          <a:p>
            <a:pPr>
              <a:buFont typeface="Arial" charset="0"/>
              <a:buNone/>
            </a:pPr>
            <a:r>
              <a:rPr lang="tr-TR" sz="2400" dirty="0" smtClean="0">
                <a:solidFill>
                  <a:srgbClr val="000000"/>
                </a:solidFill>
                <a:latin typeface="Calibri"/>
                <a:cs typeface="Calibri"/>
              </a:rPr>
              <a:t>	Eğer atom veya molekül ışınım olarak bütün enerjisini kaybediyorsa enerji fotonları dahil olan enerji seviyelerine karşılık gelecek şekilde yayılır.</a:t>
            </a:r>
            <a:endParaRPr lang="en-US" sz="24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78294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Atomik</a:t>
            </a:r>
            <a:r>
              <a:rPr lang="en-US" dirty="0" smtClean="0"/>
              <a:t> </a:t>
            </a:r>
            <a:r>
              <a:rPr lang="en-US" dirty="0" err="1" smtClean="0"/>
              <a:t>Floresans</a:t>
            </a:r>
            <a:r>
              <a:rPr lang="en-US" dirty="0" smtClean="0"/>
              <a:t> </a:t>
            </a:r>
            <a:r>
              <a:rPr lang="en-US" dirty="0" err="1" smtClean="0"/>
              <a:t>Spektroskopisi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Floresans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ve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fosforesans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olaylarında, uyarılmış atom fazla enerjisini fotonlar halinde salarak temel hale dönerler. </a:t>
            </a:r>
          </a:p>
          <a:p>
            <a:pPr>
              <a:lnSpc>
                <a:spcPct val="90000"/>
              </a:lnSpc>
            </a:pPr>
            <a:endParaRPr lang="tr-TR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90000"/>
              </a:lnSpc>
            </a:pP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Floresans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fosforesansa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göre daha hızlıdır.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Floresans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uyarılmadan sonra en fazla 10-5 s sürerken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fosforesans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uyarılmadan sonra dakikalarca sürer. </a:t>
            </a:r>
          </a:p>
          <a:p>
            <a:pPr>
              <a:lnSpc>
                <a:spcPct val="90000"/>
              </a:lnSpc>
            </a:pPr>
            <a:endParaRPr lang="tr-TR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90000"/>
              </a:lnSpc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Atomik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floresans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spektroskopisinde bir ışın kaynağından yayılan ışımayı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absorplayarak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uyarılmış enerji düzeyine çıkan atomların temel enerji düzeyine dönerken yaydıkları ışıma ölçülür. </a:t>
            </a:r>
          </a:p>
          <a:p>
            <a:pPr marL="0" indent="0">
              <a:buNone/>
            </a:pPr>
            <a:endParaRPr lang="en-US" sz="24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84775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591</TotalTime>
  <Words>408</Words>
  <Application>Microsoft Macintosh PowerPoint</Application>
  <PresentationFormat>On-screen Show (4:3)</PresentationFormat>
  <Paragraphs>53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BİYOKİMYASAL ANALİZDE KULLANILAN SPEKTROSKOPİK YÖNTEMLER</vt:lpstr>
      <vt:lpstr>Geçirgenlik ve Absorbansın Ölçülmesi</vt:lpstr>
      <vt:lpstr>Moleküler Absorpsiyon – Ultraviyole ve  Görünür Bölge</vt:lpstr>
      <vt:lpstr>Moleküler Absorbsiyon – Infrared Bölge</vt:lpstr>
      <vt:lpstr>Işınım Emisyonu</vt:lpstr>
      <vt:lpstr>Atomik Floresans Spektroskopisi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BİYOKİMYAYA GİRİŞ ve YAŞAMIN MOLEKÜLER ANLAMI ve SU</dc:title>
  <dc:creator>hatice ercan</dc:creator>
  <cp:lastModifiedBy>hatice ercan</cp:lastModifiedBy>
  <cp:revision>16</cp:revision>
  <dcterms:created xsi:type="dcterms:W3CDTF">2018-05-08T12:08:33Z</dcterms:created>
  <dcterms:modified xsi:type="dcterms:W3CDTF">2018-05-28T13:14:11Z</dcterms:modified>
</cp:coreProperties>
</file>