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3" r:id="rId8"/>
    <p:sldId id="261"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BA56A6D2-6336-40A8-8039-EB0749A4AE65}" type="datetimeFigureOut">
              <a:rPr lang="tr-TR" smtClean="0"/>
              <a:t>19.10.2018</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BACAF67-861D-4502-B950-B61F517623B1}"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42425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A56A6D2-6336-40A8-8039-EB0749A4AE65}"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1871832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A56A6D2-6336-40A8-8039-EB0749A4AE65}"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115984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A56A6D2-6336-40A8-8039-EB0749A4AE65}"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3215425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BA56A6D2-6336-40A8-8039-EB0749A4AE65}" type="datetimeFigureOut">
              <a:rPr lang="tr-TR" smtClean="0"/>
              <a:t>19.10.2018</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BACAF67-861D-4502-B950-B61F517623B1}"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46766526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A56A6D2-6336-40A8-8039-EB0749A4AE65}" type="datetimeFigureOut">
              <a:rPr lang="tr-TR" smtClean="0"/>
              <a:t>19.10.2018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428638500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A56A6D2-6336-40A8-8039-EB0749A4AE65}" type="datetimeFigureOut">
              <a:rPr lang="tr-TR" smtClean="0"/>
              <a:t>19.10.2018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4012046050"/>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A56A6D2-6336-40A8-8039-EB0749A4AE65}" type="datetimeFigureOut">
              <a:rPr lang="tr-TR" smtClean="0"/>
              <a:t>19.10.2018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470205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56A6D2-6336-40A8-8039-EB0749A4AE65}" type="datetimeFigureOut">
              <a:rPr lang="tr-TR" smtClean="0"/>
              <a:t>19.10.2018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94120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BA56A6D2-6336-40A8-8039-EB0749A4AE65}" type="datetimeFigureOut">
              <a:rPr lang="tr-TR" smtClean="0"/>
              <a:t>19.10.2018</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7BACAF67-861D-4502-B950-B61F517623B1}"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82077980"/>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BA56A6D2-6336-40A8-8039-EB0749A4AE65}" type="datetimeFigureOut">
              <a:rPr lang="tr-TR" smtClean="0"/>
              <a:t>19.10.2018</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7BACAF67-861D-4502-B950-B61F517623B1}" type="slidenum">
              <a:rPr lang="tr-TR" smtClean="0"/>
              <a:t>‹#›</a:t>
            </a:fld>
            <a:endParaRPr lang="tr-TR"/>
          </a:p>
        </p:txBody>
      </p:sp>
    </p:spTree>
    <p:extLst>
      <p:ext uri="{BB962C8B-B14F-4D97-AF65-F5344CB8AC3E}">
        <p14:creationId xmlns:p14="http://schemas.microsoft.com/office/powerpoint/2010/main" val="230152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BA56A6D2-6336-40A8-8039-EB0749A4AE65}" type="datetimeFigureOut">
              <a:rPr lang="tr-TR" smtClean="0"/>
              <a:t>19.10.2018</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BACAF67-861D-4502-B950-B61F517623B1}"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19500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a:t>İslamiyetin</a:t>
            </a:r>
            <a:r>
              <a:rPr lang="tr-TR" dirty="0"/>
              <a:t> Kabulü Sonrası Yazılan İlk Eserler</a:t>
            </a:r>
          </a:p>
        </p:txBody>
      </p:sp>
    </p:spTree>
    <p:extLst>
      <p:ext uri="{BB962C8B-B14F-4D97-AF65-F5344CB8AC3E}">
        <p14:creationId xmlns:p14="http://schemas.microsoft.com/office/powerpoint/2010/main" val="2256546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54183"/>
            <a:ext cx="10178322" cy="5325410"/>
          </a:xfrm>
        </p:spPr>
        <p:txBody>
          <a:bodyPr>
            <a:normAutofit/>
          </a:bodyPr>
          <a:lstStyle/>
          <a:p>
            <a:pPr marL="0" indent="0" algn="just">
              <a:buNone/>
            </a:pPr>
            <a:r>
              <a:rPr lang="tr-TR" dirty="0"/>
              <a:t>Kutadgu Bilig’in anlamı: Kut : </a:t>
            </a:r>
            <a:r>
              <a:rPr lang="tr-TR" dirty="0" err="1"/>
              <a:t>Saâdet</a:t>
            </a:r>
            <a:r>
              <a:rPr lang="tr-TR" dirty="0"/>
              <a:t>, gerçek mutluluk, ikbâl, sürekli esenlik. -ad : “Kılmak, yapmak, etmek” anlamı veren, isimden fiil yapma eki. -</a:t>
            </a:r>
            <a:r>
              <a:rPr lang="tr-TR" dirty="0" err="1"/>
              <a:t>gu</a:t>
            </a:r>
            <a:r>
              <a:rPr lang="tr-TR" dirty="0"/>
              <a:t> : “Kılan, yapan, veren” anlamlarında bir sıfat fiil. Bil- : “Bilmek fiilinin kökü. -</a:t>
            </a:r>
            <a:r>
              <a:rPr lang="tr-TR" dirty="0" err="1"/>
              <a:t>ig</a:t>
            </a:r>
            <a:r>
              <a:rPr lang="tr-TR" dirty="0"/>
              <a:t> : Fiilden isim yapmak için kullanılan bir ek. Bilig : “Bilgi” kelimesinin </a:t>
            </a:r>
            <a:r>
              <a:rPr lang="tr-TR" dirty="0" err="1"/>
              <a:t>Hâkaniye</a:t>
            </a:r>
            <a:r>
              <a:rPr lang="tr-TR" dirty="0"/>
              <a:t> Türkçesi’ndeki karşılığı. </a:t>
            </a:r>
            <a:endParaRPr lang="tr-TR" dirty="0" smtClean="0"/>
          </a:p>
          <a:p>
            <a:pPr marL="0" indent="0" algn="just">
              <a:buNone/>
            </a:pPr>
            <a:r>
              <a:rPr lang="tr-TR" dirty="0" smtClean="0"/>
              <a:t>Buna </a:t>
            </a:r>
            <a:r>
              <a:rPr lang="tr-TR" dirty="0"/>
              <a:t>göre, Kutadgu Bilig, “Mutluluk veren bilgi, sürekli esenlik sağlayan bilgi, mutluluk yollarını öğreten bilgi, </a:t>
            </a:r>
            <a:r>
              <a:rPr lang="tr-TR" dirty="0" err="1"/>
              <a:t>dünyâ</a:t>
            </a:r>
            <a:r>
              <a:rPr lang="tr-TR" dirty="0"/>
              <a:t> ve </a:t>
            </a:r>
            <a:r>
              <a:rPr lang="tr-TR" dirty="0" err="1"/>
              <a:t>âhirette</a:t>
            </a:r>
            <a:r>
              <a:rPr lang="tr-TR" dirty="0"/>
              <a:t> </a:t>
            </a:r>
            <a:r>
              <a:rPr lang="tr-TR" dirty="0" err="1"/>
              <a:t>saâdete</a:t>
            </a:r>
            <a:r>
              <a:rPr lang="tr-TR" dirty="0"/>
              <a:t> ulaştıran bilgi” anlamlarına gelir.. </a:t>
            </a:r>
            <a:endParaRPr lang="tr-TR" dirty="0" smtClean="0"/>
          </a:p>
          <a:p>
            <a:pPr marL="0" indent="0" algn="just">
              <a:buNone/>
            </a:pPr>
            <a:r>
              <a:rPr lang="tr-TR" dirty="0" smtClean="0"/>
              <a:t>Kutadgu </a:t>
            </a:r>
            <a:r>
              <a:rPr lang="tr-TR" dirty="0"/>
              <a:t>Bilig’in dili, aşağıdaki beyitte de görüldüğü üzere, yazarın kendisi tarafından herhangi bir sıfat belirtmeden doğrudan “Türkçe” şeklinde </a:t>
            </a:r>
            <a:r>
              <a:rPr lang="tr-TR" dirty="0" err="1"/>
              <a:t>takdîm</a:t>
            </a:r>
            <a:r>
              <a:rPr lang="tr-TR" dirty="0"/>
              <a:t> edilmiş olmakla beraber, Türkçe’nin önemli lehçelerinden biri olan ve </a:t>
            </a:r>
            <a:r>
              <a:rPr lang="tr-TR" dirty="0" err="1"/>
              <a:t>Karahanlıların</a:t>
            </a:r>
            <a:r>
              <a:rPr lang="tr-TR" dirty="0"/>
              <a:t> kullandığı dil olan </a:t>
            </a:r>
            <a:r>
              <a:rPr lang="tr-TR" dirty="0" err="1"/>
              <a:t>Hâkâniye</a:t>
            </a:r>
            <a:r>
              <a:rPr lang="tr-TR" dirty="0"/>
              <a:t> Türkçesi ile yazılmıştır. Yukarıda da belirtildiği üzere, özellikle </a:t>
            </a:r>
            <a:r>
              <a:rPr lang="tr-TR" dirty="0" err="1"/>
              <a:t>dînî</a:t>
            </a:r>
            <a:r>
              <a:rPr lang="tr-TR" dirty="0"/>
              <a:t> kavramları </a:t>
            </a:r>
            <a:r>
              <a:rPr lang="tr-TR" dirty="0" err="1"/>
              <a:t>ifâde</a:t>
            </a:r>
            <a:r>
              <a:rPr lang="tr-TR" dirty="0"/>
              <a:t> etmek üzere zorunlu olmasına rağmen, kullanılan Arapça ve Farsça kelime, eserin hacmine göre az denebilecek sayıdadır.</a:t>
            </a:r>
          </a:p>
        </p:txBody>
      </p:sp>
    </p:spTree>
    <p:extLst>
      <p:ext uri="{BB962C8B-B14F-4D97-AF65-F5344CB8AC3E}">
        <p14:creationId xmlns:p14="http://schemas.microsoft.com/office/powerpoint/2010/main" val="939998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360219"/>
            <a:ext cx="10178322" cy="5519374"/>
          </a:xfrm>
        </p:spPr>
        <p:txBody>
          <a:bodyPr>
            <a:normAutofit/>
          </a:bodyPr>
          <a:lstStyle/>
          <a:p>
            <a:pPr algn="just"/>
            <a:r>
              <a:rPr lang="tr-TR" dirty="0"/>
              <a:t>Kutadgu Bilig, manzum olarak yazılmıştır. Bu bakımdan, Türk edebiyatının, tam bir kitap olarak günümüze ulaşmış ilk manzum örneği olması bakımından oldukça önemlidir. Ancak o sâdece bu yönüyle önemli olan bir eser değildir. Aynı zamanda bir </a:t>
            </a:r>
            <a:r>
              <a:rPr lang="tr-TR" dirty="0" err="1"/>
              <a:t>siyâset</a:t>
            </a:r>
            <a:r>
              <a:rPr lang="tr-TR" dirty="0"/>
              <a:t>-nâmedir, bir </a:t>
            </a:r>
            <a:r>
              <a:rPr lang="tr-TR" dirty="0" err="1"/>
              <a:t>nasîhat</a:t>
            </a:r>
            <a:r>
              <a:rPr lang="tr-TR" dirty="0"/>
              <a:t>-nâmedir ve öğretici bir eserdir. Bu bakımdan dil ve edebiyat bakımından olduğu gibi, </a:t>
            </a:r>
            <a:r>
              <a:rPr lang="tr-TR" dirty="0" err="1"/>
              <a:t>tarîh</a:t>
            </a:r>
            <a:r>
              <a:rPr lang="tr-TR" dirty="0"/>
              <a:t>, siyaset, sosyoloji ve düşünce tarihi bakımından da önemlidir. Yazıldığı dönemin insanına ve devlet adamlarına, her iki </a:t>
            </a:r>
            <a:r>
              <a:rPr lang="tr-TR" dirty="0" err="1"/>
              <a:t>dünyâda</a:t>
            </a:r>
            <a:r>
              <a:rPr lang="tr-TR" dirty="0"/>
              <a:t> tam anlamıyla kutlu olmak için gerekli olan doğru yolu göstermek, yanlışlardan kaçındırmak ve yöneticilikle ilgili bilgiler vermek amacıyla yazılmıştır. Birbiri ile sıkı bağı olan fert, toplum ve devlet </a:t>
            </a:r>
            <a:r>
              <a:rPr lang="tr-TR" dirty="0" err="1"/>
              <a:t>hayâtının</a:t>
            </a:r>
            <a:r>
              <a:rPr lang="tr-TR" dirty="0"/>
              <a:t> ideal bir şekilde </a:t>
            </a:r>
            <a:r>
              <a:rPr lang="tr-TR" dirty="0" err="1"/>
              <a:t>tanzîmi</a:t>
            </a:r>
            <a:r>
              <a:rPr lang="tr-TR" dirty="0"/>
              <a:t> için gerekli olan zihniyet, bilgi ve </a:t>
            </a:r>
            <a:r>
              <a:rPr lang="tr-TR" dirty="0" err="1"/>
              <a:t>fazîletlerin</a:t>
            </a:r>
            <a:r>
              <a:rPr lang="tr-TR" dirty="0"/>
              <a:t> ne olduğu ve bunların ne şekilde elde edileceği ve nasıl kullanılacağı üzerinde durulmaktadır. O, Allah’a övgü ile başlar, Hz. Peygamber’e övgü ile devam eder. Arkasından “</a:t>
            </a:r>
            <a:r>
              <a:rPr lang="tr-TR" dirty="0" err="1"/>
              <a:t>Hulefâ</a:t>
            </a:r>
            <a:r>
              <a:rPr lang="tr-TR" dirty="0"/>
              <a:t>-i </a:t>
            </a:r>
            <a:r>
              <a:rPr lang="tr-TR" dirty="0" err="1"/>
              <a:t>Râşidîn</a:t>
            </a:r>
            <a:r>
              <a:rPr lang="tr-TR" dirty="0"/>
              <a:t>” ve “</a:t>
            </a:r>
            <a:r>
              <a:rPr lang="tr-TR" dirty="0" err="1"/>
              <a:t>Çâr</a:t>
            </a:r>
            <a:r>
              <a:rPr lang="tr-TR" dirty="0"/>
              <a:t>-ı Yâr-ı </a:t>
            </a:r>
            <a:r>
              <a:rPr lang="tr-TR" dirty="0" err="1"/>
              <a:t>Güzîn</a:t>
            </a:r>
            <a:r>
              <a:rPr lang="tr-TR" dirty="0"/>
              <a:t>” olarak anılan ilk dört </a:t>
            </a:r>
            <a:r>
              <a:rPr lang="tr-TR" dirty="0" err="1"/>
              <a:t>halîfe</a:t>
            </a:r>
            <a:r>
              <a:rPr lang="tr-TR" dirty="0"/>
              <a:t>, yaz mevsimi ve </a:t>
            </a:r>
            <a:r>
              <a:rPr lang="tr-TR" dirty="0" err="1"/>
              <a:t>Tavgaç</a:t>
            </a:r>
            <a:r>
              <a:rPr lang="tr-TR" dirty="0"/>
              <a:t> Buğra Han’a övgü gelmektedir. Bundan sonra, asıl konuya geçene kadar şu başlıklar yer alır : - Yedi gezegen ve on iki burcu, söyler. - İnsanoğlunun değerinin anlayış ve bilgiden geldiğini, söyler. - Dilin </a:t>
            </a:r>
            <a:r>
              <a:rPr lang="tr-TR" dirty="0" err="1"/>
              <a:t>fazîletini</a:t>
            </a:r>
            <a:r>
              <a:rPr lang="tr-TR" dirty="0"/>
              <a:t> ve kusurlarını, fayda ve zararlarını, söyler. - Kitap sahibi kendi özrünü, söyler. - İyilik yapma hususunda öğüt, verir. - Bilgi ve anlayışın </a:t>
            </a:r>
            <a:r>
              <a:rPr lang="tr-TR" dirty="0" err="1"/>
              <a:t>fazîletini</a:t>
            </a:r>
            <a:r>
              <a:rPr lang="tr-TR" dirty="0"/>
              <a:t> ve faydasını, söyler. - Kitabın adını, </a:t>
            </a:r>
            <a:r>
              <a:rPr lang="tr-TR" dirty="0" err="1"/>
              <a:t>tefsîrini</a:t>
            </a:r>
            <a:r>
              <a:rPr lang="tr-TR" dirty="0"/>
              <a:t> ve kendi ihtiyarlığını, söyler. - Bozuk tavır ve hareketler ile bunların zararlarını söyler.</a:t>
            </a:r>
          </a:p>
        </p:txBody>
      </p:sp>
    </p:spTree>
    <p:extLst>
      <p:ext uri="{BB962C8B-B14F-4D97-AF65-F5344CB8AC3E}">
        <p14:creationId xmlns:p14="http://schemas.microsoft.com/office/powerpoint/2010/main" val="2120659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360219"/>
            <a:ext cx="10178322" cy="5519374"/>
          </a:xfrm>
        </p:spPr>
        <p:txBody>
          <a:bodyPr/>
          <a:lstStyle/>
          <a:p>
            <a:r>
              <a:rPr lang="tr-TR" dirty="0"/>
              <a:t>Kutadgu Bilig’in asıl kısmı dört kişi arasında geçen konuşmalar şeklinde sürer. Bu dört kişi şunlardır: </a:t>
            </a:r>
            <a:r>
              <a:rPr lang="tr-TR" dirty="0" err="1"/>
              <a:t>Kün-doğdı</a:t>
            </a:r>
            <a:r>
              <a:rPr lang="tr-TR" dirty="0"/>
              <a:t> (Gündoğdu) : Toplumda en seçkin yeri </a:t>
            </a:r>
            <a:r>
              <a:rPr lang="tr-TR" dirty="0" err="1"/>
              <a:t>işgâl</a:t>
            </a:r>
            <a:r>
              <a:rPr lang="tr-TR" dirty="0"/>
              <a:t> eden ve yönetimde en üst </a:t>
            </a:r>
            <a:r>
              <a:rPr lang="tr-TR" dirty="0" err="1"/>
              <a:t>makâmın</a:t>
            </a:r>
            <a:r>
              <a:rPr lang="tr-TR" dirty="0"/>
              <a:t> sahibi olan hükümdardır. Doğru yasayı ve adaleti temsil eder. Adalet, doğruluk, ödül ve </a:t>
            </a:r>
            <a:r>
              <a:rPr lang="tr-TR" dirty="0" err="1"/>
              <a:t>cezâ</a:t>
            </a:r>
            <a:r>
              <a:rPr lang="tr-TR" dirty="0"/>
              <a:t> ile ülkeyi yönettiği için, aynı zamanda “</a:t>
            </a:r>
            <a:r>
              <a:rPr lang="tr-TR" dirty="0" err="1"/>
              <a:t>düzen”i</a:t>
            </a:r>
            <a:r>
              <a:rPr lang="tr-TR" dirty="0"/>
              <a:t> sağlayan </a:t>
            </a:r>
            <a:r>
              <a:rPr lang="tr-TR" dirty="0" smtClean="0"/>
              <a:t>kimsedir.</a:t>
            </a:r>
          </a:p>
          <a:p>
            <a:r>
              <a:rPr lang="tr-TR" dirty="0"/>
              <a:t>Ay-</a:t>
            </a:r>
            <a:r>
              <a:rPr lang="tr-TR" dirty="0" err="1"/>
              <a:t>toldı</a:t>
            </a:r>
            <a:r>
              <a:rPr lang="tr-TR" dirty="0"/>
              <a:t> (</a:t>
            </a:r>
            <a:r>
              <a:rPr lang="tr-TR" dirty="0" err="1"/>
              <a:t>Aydoldu</a:t>
            </a:r>
            <a:r>
              <a:rPr lang="tr-TR" dirty="0"/>
              <a:t>): Vezirdir. </a:t>
            </a:r>
            <a:r>
              <a:rPr lang="tr-TR" dirty="0" err="1"/>
              <a:t>Kutluluğu</a:t>
            </a:r>
            <a:r>
              <a:rPr lang="tr-TR" dirty="0"/>
              <a:t> (mutluluğu) temsil eder. </a:t>
            </a:r>
            <a:endParaRPr lang="tr-TR" dirty="0" smtClean="0"/>
          </a:p>
          <a:p>
            <a:pPr algn="just"/>
            <a:r>
              <a:rPr lang="tr-TR" dirty="0" err="1" smtClean="0"/>
              <a:t>Öğdülmiş</a:t>
            </a:r>
            <a:r>
              <a:rPr lang="tr-TR" dirty="0"/>
              <a:t>: </a:t>
            </a:r>
            <a:r>
              <a:rPr lang="tr-TR" dirty="0" err="1"/>
              <a:t>Vezîrin</a:t>
            </a:r>
            <a:r>
              <a:rPr lang="tr-TR" dirty="0"/>
              <a:t> oğludur. Aklı ve bilgiyi temsil eder</a:t>
            </a:r>
            <a:r>
              <a:rPr lang="tr-TR" dirty="0" smtClean="0"/>
              <a:t>.</a:t>
            </a:r>
          </a:p>
          <a:p>
            <a:r>
              <a:rPr lang="tr-TR" dirty="0" smtClean="0"/>
              <a:t> </a:t>
            </a:r>
            <a:r>
              <a:rPr lang="tr-TR" dirty="0" err="1"/>
              <a:t>Odgurmış</a:t>
            </a:r>
            <a:r>
              <a:rPr lang="tr-TR" dirty="0"/>
              <a:t>: </a:t>
            </a:r>
            <a:r>
              <a:rPr lang="tr-TR" dirty="0" err="1"/>
              <a:t>Vezîrin</a:t>
            </a:r>
            <a:r>
              <a:rPr lang="tr-TR" dirty="0"/>
              <a:t> akrabasıdır. Kendini </a:t>
            </a:r>
            <a:r>
              <a:rPr lang="tr-TR" dirty="0" err="1"/>
              <a:t>âhirete</a:t>
            </a:r>
            <a:r>
              <a:rPr lang="tr-TR" dirty="0"/>
              <a:t> adamış </a:t>
            </a:r>
            <a:r>
              <a:rPr lang="tr-TR" dirty="0" err="1"/>
              <a:t>zâhit</a:t>
            </a:r>
            <a:r>
              <a:rPr lang="tr-TR" dirty="0"/>
              <a:t> bir kimsedir, </a:t>
            </a:r>
            <a:r>
              <a:rPr lang="tr-TR" dirty="0" err="1"/>
              <a:t>kanâatkarlığı</a:t>
            </a:r>
            <a:r>
              <a:rPr lang="tr-TR" dirty="0"/>
              <a:t> ve </a:t>
            </a:r>
            <a:r>
              <a:rPr lang="tr-TR" dirty="0" err="1"/>
              <a:t>âkıbeti</a:t>
            </a:r>
            <a:r>
              <a:rPr lang="tr-TR" dirty="0"/>
              <a:t> temsil eder.</a:t>
            </a:r>
          </a:p>
        </p:txBody>
      </p:sp>
    </p:spTree>
    <p:extLst>
      <p:ext uri="{BB962C8B-B14F-4D97-AF65-F5344CB8AC3E}">
        <p14:creationId xmlns:p14="http://schemas.microsoft.com/office/powerpoint/2010/main" val="1604420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260763"/>
            <a:ext cx="10178322" cy="5436247"/>
          </a:xfrm>
        </p:spPr>
        <p:txBody>
          <a:bodyPr/>
          <a:lstStyle/>
          <a:p>
            <a:pPr algn="just"/>
            <a:r>
              <a:rPr lang="tr-TR" dirty="0"/>
              <a:t>Konular, karşılıklı konuşma ve yarı hikâye tarzında işlendiği için, çok güzel bir üslup ile metin içine yerleştirilmiştir. </a:t>
            </a:r>
            <a:r>
              <a:rPr lang="tr-TR" dirty="0" err="1"/>
              <a:t>Şâir</a:t>
            </a:r>
            <a:r>
              <a:rPr lang="tr-TR" dirty="0"/>
              <a:t> aslında idealindeki hayat şeklini ortaya koymayı amaç edinmişse de, çevresinde olup bitenden de habersiz kalmamış, yaşanılan gerçek hayata da yer vermiştir. </a:t>
            </a:r>
            <a:r>
              <a:rPr lang="tr-TR" dirty="0" err="1"/>
              <a:t>Yûsuf</a:t>
            </a:r>
            <a:r>
              <a:rPr lang="tr-TR" dirty="0"/>
              <a:t> </a:t>
            </a:r>
            <a:r>
              <a:rPr lang="tr-TR" dirty="0" err="1"/>
              <a:t>Hâs</a:t>
            </a:r>
            <a:r>
              <a:rPr lang="tr-TR" dirty="0"/>
              <a:t> </a:t>
            </a:r>
            <a:r>
              <a:rPr lang="tr-TR" dirty="0" err="1"/>
              <a:t>Hâcib</a:t>
            </a:r>
            <a:r>
              <a:rPr lang="tr-TR" dirty="0"/>
              <a:t>, eserinin aslını, mesnevî nazım şeklinde 6520 beyit olarak yazmış ve bunu 85 bâba ayırmıştır. Bu kısmın aruz kalıbı </a:t>
            </a:r>
            <a:r>
              <a:rPr lang="tr-TR" dirty="0" err="1"/>
              <a:t>mütekârib</a:t>
            </a:r>
            <a:r>
              <a:rPr lang="tr-TR" dirty="0"/>
              <a:t> olarak adlandırılan ve </a:t>
            </a:r>
            <a:r>
              <a:rPr lang="tr-TR" dirty="0" err="1"/>
              <a:t>Firdevsî’nin</a:t>
            </a:r>
            <a:r>
              <a:rPr lang="tr-TR" dirty="0"/>
              <a:t> </a:t>
            </a:r>
            <a:r>
              <a:rPr lang="tr-TR" dirty="0" err="1"/>
              <a:t>Şeh-nâme’sinin</a:t>
            </a:r>
            <a:r>
              <a:rPr lang="tr-TR" dirty="0"/>
              <a:t> de vezni olan, “</a:t>
            </a:r>
            <a:r>
              <a:rPr lang="tr-TR" dirty="0" err="1"/>
              <a:t>feûlün</a:t>
            </a:r>
            <a:r>
              <a:rPr lang="tr-TR" dirty="0"/>
              <a:t> / </a:t>
            </a:r>
            <a:r>
              <a:rPr lang="tr-TR" dirty="0" err="1"/>
              <a:t>feûlün</a:t>
            </a:r>
            <a:r>
              <a:rPr lang="tr-TR" dirty="0"/>
              <a:t> / </a:t>
            </a:r>
            <a:r>
              <a:rPr lang="tr-TR" dirty="0" err="1"/>
              <a:t>feûlün</a:t>
            </a:r>
            <a:r>
              <a:rPr lang="tr-TR" dirty="0"/>
              <a:t> / </a:t>
            </a:r>
            <a:r>
              <a:rPr lang="tr-TR" dirty="0" err="1"/>
              <a:t>feûl</a:t>
            </a:r>
            <a:r>
              <a:rPr lang="tr-TR" dirty="0"/>
              <a:t> ” şeklindedir. İlk yazılan 6520 </a:t>
            </a:r>
            <a:r>
              <a:rPr lang="tr-TR" dirty="0" err="1"/>
              <a:t>beyite</a:t>
            </a:r>
            <a:r>
              <a:rPr lang="tr-TR" dirty="0"/>
              <a:t> sonradan bazı ilâveler yapılmıştır. Bunlar, sonuna eklenen 3 bâb hâlindeki 125 beyitlik bir bölümdür. Böylece bâb sayısı 88’e; beyit sayısı 6645’e çıkmıştır</a:t>
            </a:r>
          </a:p>
        </p:txBody>
      </p:sp>
    </p:spTree>
    <p:extLst>
      <p:ext uri="{BB962C8B-B14F-4D97-AF65-F5344CB8AC3E}">
        <p14:creationId xmlns:p14="http://schemas.microsoft.com/office/powerpoint/2010/main" val="1848740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Dîvânu</a:t>
            </a:r>
            <a:r>
              <a:rPr lang="tr-TR" dirty="0"/>
              <a:t> </a:t>
            </a:r>
            <a:r>
              <a:rPr lang="tr-TR" dirty="0" err="1" smtClean="0"/>
              <a:t>Lugâti’t</a:t>
            </a:r>
            <a:r>
              <a:rPr lang="tr-TR" dirty="0" smtClean="0"/>
              <a:t>-Türk</a:t>
            </a:r>
            <a:endParaRPr lang="tr-TR" dirty="0"/>
          </a:p>
        </p:txBody>
      </p:sp>
      <p:sp>
        <p:nvSpPr>
          <p:cNvPr id="3" name="İçerik Yer Tutucusu 2"/>
          <p:cNvSpPr>
            <a:spLocks noGrp="1"/>
          </p:cNvSpPr>
          <p:nvPr>
            <p:ph idx="1"/>
          </p:nvPr>
        </p:nvSpPr>
        <p:spPr>
          <a:xfrm>
            <a:off x="1251678" y="1128451"/>
            <a:ext cx="10178322" cy="5480167"/>
          </a:xfrm>
        </p:spPr>
        <p:txBody>
          <a:bodyPr/>
          <a:lstStyle/>
          <a:p>
            <a:pPr marL="0" indent="0" algn="just">
              <a:buNone/>
            </a:pPr>
            <a:r>
              <a:rPr lang="tr-TR" dirty="0"/>
              <a:t>İslâmî döneme ait olup da sonraki asırlara ve günümüze bir bütün olarak </a:t>
            </a:r>
            <a:r>
              <a:rPr lang="tr-TR" dirty="0" err="1"/>
              <a:t>intikâl</a:t>
            </a:r>
            <a:r>
              <a:rPr lang="tr-TR" dirty="0"/>
              <a:t> eden Türk edebiyatı eserlerinin ikincisi </a:t>
            </a:r>
            <a:r>
              <a:rPr lang="tr-TR" dirty="0" err="1"/>
              <a:t>Dîvânu</a:t>
            </a:r>
            <a:r>
              <a:rPr lang="tr-TR" dirty="0"/>
              <a:t> </a:t>
            </a:r>
            <a:r>
              <a:rPr lang="tr-TR" dirty="0" err="1"/>
              <a:t>Lugâti’t</a:t>
            </a:r>
            <a:r>
              <a:rPr lang="tr-TR" dirty="0"/>
              <a:t>-Türk’tür. Yazılış amacı Araplara </a:t>
            </a:r>
            <a:r>
              <a:rPr lang="tr-TR" dirty="0" err="1"/>
              <a:t>Türkçe’yi</a:t>
            </a:r>
            <a:r>
              <a:rPr lang="tr-TR" dirty="0"/>
              <a:t> öğretmek ve Türkçe’nin de en az Arapça kadar zengin bir dil olduğunu göstermektir</a:t>
            </a:r>
            <a:r>
              <a:rPr lang="tr-TR" dirty="0" smtClean="0"/>
              <a:t>.</a:t>
            </a:r>
          </a:p>
          <a:p>
            <a:pPr marL="0" indent="0" algn="just">
              <a:buNone/>
            </a:pPr>
            <a:r>
              <a:rPr lang="tr-TR" dirty="0" err="1"/>
              <a:t>Dîvânu</a:t>
            </a:r>
            <a:r>
              <a:rPr lang="tr-TR" dirty="0"/>
              <a:t> </a:t>
            </a:r>
            <a:r>
              <a:rPr lang="tr-TR" dirty="0" err="1"/>
              <a:t>Lugâti’t</a:t>
            </a:r>
            <a:r>
              <a:rPr lang="tr-TR" dirty="0"/>
              <a:t>-Türk, eserin mukaddimesinde kendisinin belirttiği üzere, </a:t>
            </a:r>
            <a:r>
              <a:rPr lang="tr-TR" dirty="0" err="1"/>
              <a:t>Mahmûd</a:t>
            </a:r>
            <a:r>
              <a:rPr lang="tr-TR" dirty="0"/>
              <a:t> b. Hüseyin b. Muhammed tarafından yazılmıştır. Bu yazar, “Kaşgarlı </a:t>
            </a:r>
            <a:r>
              <a:rPr lang="tr-TR" dirty="0" err="1"/>
              <a:t>Mahmud</a:t>
            </a:r>
            <a:r>
              <a:rPr lang="tr-TR" dirty="0"/>
              <a:t>” diye şöhret bulmuştur. Bu şöhreti onun Kaşgarlı olabileceğini akla getirmektedir. Son zamanlarda yapılan yeni araştırmaların sonuçları ortaya çıkana kadar onun doğum yerinin </a:t>
            </a:r>
            <a:r>
              <a:rPr lang="tr-TR" dirty="0" err="1"/>
              <a:t>Bergsan</a:t>
            </a:r>
            <a:r>
              <a:rPr lang="tr-TR" dirty="0"/>
              <a:t> olduğu kabul edilirdi. Son zamanlarda özellikle Orta Asya’da yapılan bazı araştırmalar sonucunda, onun, </a:t>
            </a:r>
            <a:r>
              <a:rPr lang="tr-TR" dirty="0" err="1"/>
              <a:t>Kaşgar’ın</a:t>
            </a:r>
            <a:r>
              <a:rPr lang="tr-TR" dirty="0"/>
              <a:t> yakınlarında Opal köyünden olma ihtimali de ortaya çıkmıştır</a:t>
            </a:r>
            <a:r>
              <a:rPr lang="tr-TR" dirty="0" smtClean="0"/>
              <a:t>.</a:t>
            </a:r>
          </a:p>
          <a:p>
            <a:pPr marL="0" indent="0" algn="just">
              <a:buNone/>
            </a:pPr>
            <a:r>
              <a:rPr lang="tr-TR" dirty="0"/>
              <a:t>Kaşgarlı </a:t>
            </a:r>
            <a:r>
              <a:rPr lang="tr-TR" dirty="0" err="1"/>
              <a:t>Mahmud</a:t>
            </a:r>
            <a:r>
              <a:rPr lang="tr-TR" dirty="0"/>
              <a:t>, </a:t>
            </a:r>
            <a:r>
              <a:rPr lang="tr-TR" dirty="0" err="1"/>
              <a:t>Dîvânu</a:t>
            </a:r>
            <a:r>
              <a:rPr lang="tr-TR" dirty="0"/>
              <a:t> </a:t>
            </a:r>
            <a:r>
              <a:rPr lang="tr-TR" dirty="0" err="1"/>
              <a:t>Lugâti’t</a:t>
            </a:r>
            <a:r>
              <a:rPr lang="tr-TR" dirty="0"/>
              <a:t>-Türk’ten başka </a:t>
            </a:r>
            <a:r>
              <a:rPr lang="tr-TR" dirty="0" err="1"/>
              <a:t>Kitâbu</a:t>
            </a:r>
            <a:r>
              <a:rPr lang="tr-TR" dirty="0"/>
              <a:t> </a:t>
            </a:r>
            <a:r>
              <a:rPr lang="tr-TR" dirty="0" err="1"/>
              <a:t>Cevâhiri’n-Nahv</a:t>
            </a:r>
            <a:r>
              <a:rPr lang="tr-TR" dirty="0"/>
              <a:t> fî </a:t>
            </a:r>
            <a:r>
              <a:rPr lang="tr-TR" dirty="0" err="1"/>
              <a:t>Lugâti’t</a:t>
            </a:r>
            <a:r>
              <a:rPr lang="tr-TR" dirty="0"/>
              <a:t>-Türk adlı bir eserinin daha olduğunu kendisi haber verir (Atalay, 1992, 25). Fakat bu eser henüz ortaya çıkmamıştır.</a:t>
            </a:r>
          </a:p>
        </p:txBody>
      </p:sp>
    </p:spTree>
    <p:extLst>
      <p:ext uri="{BB962C8B-B14F-4D97-AF65-F5344CB8AC3E}">
        <p14:creationId xmlns:p14="http://schemas.microsoft.com/office/powerpoint/2010/main" val="3796472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6369" y="498764"/>
            <a:ext cx="10178322" cy="5671774"/>
          </a:xfrm>
        </p:spPr>
        <p:txBody>
          <a:bodyPr>
            <a:normAutofit fontScale="92500" lnSpcReduction="10000"/>
          </a:bodyPr>
          <a:lstStyle/>
          <a:p>
            <a:pPr marL="0" indent="0" algn="just">
              <a:buNone/>
            </a:pPr>
            <a:r>
              <a:rPr lang="tr-TR" dirty="0" err="1"/>
              <a:t>Dîvânu</a:t>
            </a:r>
            <a:r>
              <a:rPr lang="tr-TR" dirty="0"/>
              <a:t> </a:t>
            </a:r>
            <a:r>
              <a:rPr lang="tr-TR" dirty="0" err="1"/>
              <a:t>Lugâti’t</a:t>
            </a:r>
            <a:r>
              <a:rPr lang="tr-TR" dirty="0"/>
              <a:t>-Türk, manzum bir eser değildir. İsminden de anlaşılacağı üzere bir sözlüktür; Türkçe kelimelerin Arapça karşılıklarını vermektedir. Bu sözlükte bugün kullanılmayan birçok Türkçe kelime bulunmaktadır. Ayrıca, kelimelerin anlamları açıklanırken kullanılan bilgilerden yazıldığı </a:t>
            </a:r>
            <a:r>
              <a:rPr lang="tr-TR" dirty="0" err="1"/>
              <a:t>zamânın</a:t>
            </a:r>
            <a:r>
              <a:rPr lang="tr-TR" dirty="0"/>
              <a:t> kültürünü, sosyal yapısını, medeniyetini, hatta ilmî seviyesini çıkarmak mümkün olmaktadır. Bu bakımdan Türk kültür ve medeniyet tarihi bakımından da oldukça önemlidir. Ayrıca Türk dilinin yapısı ve dilbilgisi kuralları açısından da zengin malzeme bulundurmaktadır; dilin kurallarıyla ilgili önemli şeyler söylenmektedir. Fiillerde ses değişimleri, fiil çekim kuralları, </a:t>
            </a:r>
            <a:r>
              <a:rPr lang="tr-TR" dirty="0" err="1"/>
              <a:t>sîgalar</a:t>
            </a:r>
            <a:r>
              <a:rPr lang="tr-TR" dirty="0"/>
              <a:t> açık olarak gösterilmiştir. En önemli bir yön de, bunlarla ilgili örnekler ve tanıklar kullanılmış olmasıdır. Bu örnekler </a:t>
            </a:r>
            <a:r>
              <a:rPr lang="tr-TR" dirty="0" err="1"/>
              <a:t>bazan</a:t>
            </a:r>
            <a:r>
              <a:rPr lang="tr-TR" dirty="0"/>
              <a:t> bir cümle, </a:t>
            </a:r>
            <a:r>
              <a:rPr lang="tr-TR" dirty="0" err="1"/>
              <a:t>bazan</a:t>
            </a:r>
            <a:r>
              <a:rPr lang="tr-TR" dirty="0"/>
              <a:t> bir beyit veya dörtlük, </a:t>
            </a:r>
            <a:r>
              <a:rPr lang="tr-TR" dirty="0" err="1"/>
              <a:t>bazan</a:t>
            </a:r>
            <a:r>
              <a:rPr lang="tr-TR" dirty="0"/>
              <a:t> bir kişinin görüşleri ve bir yerden alınmış bir metin parçası olabilmektedir. Bu örneklerden sâdece o devrin dil yapısıyla ilgili bilgiler edinilmekle kalmıyor, aynı zamanda tarih, edebiyat, o zamanki </a:t>
            </a:r>
            <a:r>
              <a:rPr lang="tr-TR" dirty="0" err="1"/>
              <a:t>coğrâfî</a:t>
            </a:r>
            <a:r>
              <a:rPr lang="tr-TR" dirty="0"/>
              <a:t> durum, sosyal hayat ve düşünce yapısı hakkında da bilgi ve fikir edinilebiliyor. Meselâ atalarımızın o zaman ipek mendil ve elbise kırışıklarını gidermek için ütü kullandıkları, askeri kayıtların çok itinalı bir şekilde tutulduğu, Türklerin kadınlara, çocuklara ve düşkünlere gösterdikleri saygı ve hizmet bu eserden çıkarılabilen birkaç sosyal yapı örneğidir (Atalay, 1992, X- XI). O, </a:t>
            </a:r>
            <a:r>
              <a:rPr lang="tr-TR" dirty="0" err="1"/>
              <a:t>Türkçe’ye</a:t>
            </a:r>
            <a:r>
              <a:rPr lang="tr-TR" dirty="0"/>
              <a:t> ait bir dilbilgisi kitabı; kişi, boy ve yer adları kaynağı; Türk tarihine, coğrafyasına ve halk edebiyatına dair bilgiler yanında dönemin tıp bilgisi ve </a:t>
            </a:r>
            <a:r>
              <a:rPr lang="tr-TR" dirty="0" err="1"/>
              <a:t>tedâvi</a:t>
            </a:r>
            <a:r>
              <a:rPr lang="tr-TR" dirty="0"/>
              <a:t> usulleri hakkında da bilgiler veren bir ansiklopedidir. Kelimelerin </a:t>
            </a:r>
            <a:r>
              <a:rPr lang="tr-TR" dirty="0" err="1"/>
              <a:t>Hâkâniye</a:t>
            </a:r>
            <a:r>
              <a:rPr lang="tr-TR" dirty="0"/>
              <a:t> Türkçesi ve Oğuz Türkçesi’ndeki özellikleri üzerinde durarak, bunlara göre farkları belirtilmektedir. </a:t>
            </a:r>
          </a:p>
        </p:txBody>
      </p:sp>
    </p:spTree>
    <p:extLst>
      <p:ext uri="{BB962C8B-B14F-4D97-AF65-F5344CB8AC3E}">
        <p14:creationId xmlns:p14="http://schemas.microsoft.com/office/powerpoint/2010/main" val="3002182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2624" y="1440872"/>
            <a:ext cx="10178322" cy="3352801"/>
          </a:xfrm>
        </p:spPr>
        <p:txBody>
          <a:bodyPr/>
          <a:lstStyle/>
          <a:p>
            <a:pPr marL="0" indent="0" algn="just">
              <a:buNone/>
            </a:pPr>
            <a:r>
              <a:rPr lang="tr-TR" dirty="0"/>
              <a:t>Bu özellikleriyle de çok önemli olan </a:t>
            </a:r>
            <a:r>
              <a:rPr lang="tr-TR" dirty="0" err="1"/>
              <a:t>Dîvânu</a:t>
            </a:r>
            <a:r>
              <a:rPr lang="tr-TR" dirty="0"/>
              <a:t> </a:t>
            </a:r>
            <a:r>
              <a:rPr lang="tr-TR" dirty="0" err="1"/>
              <a:t>Lugâti’t</a:t>
            </a:r>
            <a:r>
              <a:rPr lang="tr-TR" dirty="0"/>
              <a:t>-Türk, yukarıda söylendiği gibi bir sözlüktür. Türkçe kelimelerin Arapça karşılıklarını vermektedir. Kitabın aslında yalnız açıklaması yapılacak kelime Türkçe, örnekler dışındaki açıklamalar ise </a:t>
            </a:r>
            <a:r>
              <a:rPr lang="tr-TR" dirty="0" err="1"/>
              <a:t>Arapça’dır</a:t>
            </a:r>
            <a:r>
              <a:rPr lang="tr-TR" dirty="0"/>
              <a:t>. Bu eserin başında bir mukaddime vardır. Mukaddime, İslâmî dönemin bütün eserlerinde olduğu gibi Besmele, </a:t>
            </a:r>
            <a:r>
              <a:rPr lang="tr-TR" dirty="0" err="1"/>
              <a:t>Hamdele</a:t>
            </a:r>
            <a:r>
              <a:rPr lang="tr-TR" dirty="0"/>
              <a:t> ve </a:t>
            </a:r>
            <a:r>
              <a:rPr lang="tr-TR" dirty="0" err="1"/>
              <a:t>Salvele</a:t>
            </a:r>
            <a:r>
              <a:rPr lang="tr-TR" dirty="0"/>
              <a:t> ile başlamaktadır. Arkasından eserin önemi vurgulandıktan sonra nasıl hazırlandığı, </a:t>
            </a:r>
            <a:r>
              <a:rPr lang="tr-TR" dirty="0" err="1"/>
              <a:t>muhtevâsı</a:t>
            </a:r>
            <a:r>
              <a:rPr lang="tr-TR" dirty="0"/>
              <a:t>, sistemi, kime takdim edildiği anlatılmakta, bunu </a:t>
            </a:r>
            <a:r>
              <a:rPr lang="tr-TR" dirty="0" err="1"/>
              <a:t>müteâkip</a:t>
            </a:r>
            <a:r>
              <a:rPr lang="tr-TR" dirty="0"/>
              <a:t> de Türk dili üzerinde durulmaktadır.</a:t>
            </a:r>
          </a:p>
        </p:txBody>
      </p:sp>
    </p:spTree>
    <p:extLst>
      <p:ext uri="{BB962C8B-B14F-4D97-AF65-F5344CB8AC3E}">
        <p14:creationId xmlns:p14="http://schemas.microsoft.com/office/powerpoint/2010/main" val="3346844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01783"/>
            <a:ext cx="10178322" cy="5477810"/>
          </a:xfrm>
        </p:spPr>
        <p:txBody>
          <a:bodyPr>
            <a:normAutofit/>
          </a:bodyPr>
          <a:lstStyle/>
          <a:p>
            <a:pPr marL="0" indent="0" algn="just">
              <a:buNone/>
            </a:pPr>
            <a:r>
              <a:rPr lang="tr-TR" sz="2800" dirty="0"/>
              <a:t>Eserin isminin “</a:t>
            </a:r>
            <a:r>
              <a:rPr lang="tr-TR" sz="2800" dirty="0" err="1"/>
              <a:t>Dîvânu</a:t>
            </a:r>
            <a:r>
              <a:rPr lang="tr-TR" sz="2800" dirty="0"/>
              <a:t> </a:t>
            </a:r>
            <a:r>
              <a:rPr lang="tr-TR" sz="2800" dirty="0" err="1"/>
              <a:t>Lugâti’t</a:t>
            </a:r>
            <a:r>
              <a:rPr lang="tr-TR" sz="2800" dirty="0"/>
              <a:t>-Türk” konulduğu yazarı tarafından açık bir şekilde </a:t>
            </a:r>
            <a:r>
              <a:rPr lang="tr-TR" sz="2800" dirty="0" err="1"/>
              <a:t>ifâde</a:t>
            </a:r>
            <a:r>
              <a:rPr lang="tr-TR" sz="2800" dirty="0"/>
              <a:t> edilmiş; aynı şekilde, </a:t>
            </a:r>
            <a:r>
              <a:rPr lang="tr-TR" sz="2800" dirty="0" err="1"/>
              <a:t>Abbâsî</a:t>
            </a:r>
            <a:r>
              <a:rPr lang="tr-TR" sz="2800" dirty="0"/>
              <a:t> </a:t>
            </a:r>
            <a:r>
              <a:rPr lang="tr-TR" sz="2800" dirty="0" err="1"/>
              <a:t>halîfesi</a:t>
            </a:r>
            <a:r>
              <a:rPr lang="tr-TR" sz="2800" dirty="0"/>
              <a:t> </a:t>
            </a:r>
            <a:r>
              <a:rPr lang="tr-TR" sz="2800" dirty="0" err="1"/>
              <a:t>Ebu’l-Kâsım</a:t>
            </a:r>
            <a:r>
              <a:rPr lang="tr-TR" sz="2800" dirty="0"/>
              <a:t> Abdullah b. Muhammed el-</a:t>
            </a:r>
            <a:r>
              <a:rPr lang="tr-TR" sz="2800" dirty="0" err="1"/>
              <a:t>Muktadâ</a:t>
            </a:r>
            <a:r>
              <a:rPr lang="tr-TR" sz="2800" dirty="0"/>
              <a:t> </a:t>
            </a:r>
            <a:r>
              <a:rPr lang="tr-TR" sz="2800" dirty="0" err="1"/>
              <a:t>Bi-emrillâh’a</a:t>
            </a:r>
            <a:r>
              <a:rPr lang="tr-TR" sz="2800" dirty="0"/>
              <a:t> </a:t>
            </a:r>
            <a:r>
              <a:rPr lang="tr-TR" sz="2800" dirty="0" err="1"/>
              <a:t>takdîm</a:t>
            </a:r>
            <a:r>
              <a:rPr lang="tr-TR" sz="2800" dirty="0"/>
              <a:t> edildiği de </a:t>
            </a:r>
            <a:r>
              <a:rPr lang="tr-TR" sz="2800" dirty="0" smtClean="0"/>
              <a:t>belirtilmiştir.</a:t>
            </a:r>
          </a:p>
          <a:p>
            <a:pPr marL="0" indent="0" algn="just">
              <a:buNone/>
            </a:pPr>
            <a:r>
              <a:rPr lang="tr-TR" sz="2800" dirty="0" err="1" smtClean="0"/>
              <a:t>Dîvânu</a:t>
            </a:r>
            <a:r>
              <a:rPr lang="tr-TR" sz="2800" dirty="0" smtClean="0"/>
              <a:t> </a:t>
            </a:r>
            <a:r>
              <a:rPr lang="tr-TR" sz="2800" dirty="0" err="1"/>
              <a:t>Lugâti’t</a:t>
            </a:r>
            <a:r>
              <a:rPr lang="tr-TR" sz="2800" dirty="0"/>
              <a:t>-Türk’te bir başka orijinal yön de, Türkçe kelimelerin Arapça kelimelerin kalıplarıyla anılmasıdır. </a:t>
            </a:r>
            <a:r>
              <a:rPr lang="tr-TR" sz="2800" dirty="0" err="1"/>
              <a:t>Arapça’da</a:t>
            </a:r>
            <a:r>
              <a:rPr lang="tr-TR" sz="2800" dirty="0"/>
              <a:t> mevcut olan ve bilinen kalıplara uymayan kelimeler için ise kalıplar uydurulmuştur. </a:t>
            </a:r>
            <a:r>
              <a:rPr lang="tr-TR" sz="2800" dirty="0" err="1"/>
              <a:t>Dîvânu</a:t>
            </a:r>
            <a:r>
              <a:rPr lang="tr-TR" sz="2800" dirty="0"/>
              <a:t> </a:t>
            </a:r>
            <a:r>
              <a:rPr lang="tr-TR" sz="2800" dirty="0" err="1"/>
              <a:t>Lugâti’t</a:t>
            </a:r>
            <a:r>
              <a:rPr lang="tr-TR" sz="2800" dirty="0"/>
              <a:t>-Türk’te madde başı olarak yer verilen kelime sayısı 8000’e yakındır.</a:t>
            </a:r>
          </a:p>
        </p:txBody>
      </p:sp>
    </p:spTree>
    <p:extLst>
      <p:ext uri="{BB962C8B-B14F-4D97-AF65-F5344CB8AC3E}">
        <p14:creationId xmlns:p14="http://schemas.microsoft.com/office/powerpoint/2010/main" val="2154025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Atabetü’l-Hakâyık</a:t>
            </a:r>
            <a:endParaRPr lang="tr-TR" dirty="0"/>
          </a:p>
        </p:txBody>
      </p:sp>
      <p:sp>
        <p:nvSpPr>
          <p:cNvPr id="3" name="İçerik Yer Tutucusu 2"/>
          <p:cNvSpPr>
            <a:spLocks noGrp="1"/>
          </p:cNvSpPr>
          <p:nvPr>
            <p:ph idx="1"/>
          </p:nvPr>
        </p:nvSpPr>
        <p:spPr>
          <a:xfrm>
            <a:off x="1251678" y="1108365"/>
            <a:ext cx="10178322" cy="4771228"/>
          </a:xfrm>
        </p:spPr>
        <p:txBody>
          <a:bodyPr/>
          <a:lstStyle/>
          <a:p>
            <a:pPr marL="0" indent="0" algn="just">
              <a:buNone/>
            </a:pPr>
            <a:r>
              <a:rPr lang="tr-TR" dirty="0"/>
              <a:t>İslâmî dönem Türk edebiyatının ilk eserlerinden, sonraki asırlara ve günümüze tam bir metin hâlinde ulaşan eserlerden biri de </a:t>
            </a:r>
            <a:r>
              <a:rPr lang="tr-TR" dirty="0" err="1"/>
              <a:t>Edîb</a:t>
            </a:r>
            <a:r>
              <a:rPr lang="tr-TR" dirty="0"/>
              <a:t> </a:t>
            </a:r>
            <a:r>
              <a:rPr lang="tr-TR" dirty="0" err="1"/>
              <a:t>Ahmed</a:t>
            </a:r>
            <a:r>
              <a:rPr lang="tr-TR" dirty="0"/>
              <a:t> isimli bir </a:t>
            </a:r>
            <a:r>
              <a:rPr lang="tr-TR" dirty="0" err="1"/>
              <a:t>şâir</a:t>
            </a:r>
            <a:r>
              <a:rPr lang="tr-TR" dirty="0"/>
              <a:t> tarafından yazılmış olan </a:t>
            </a:r>
            <a:r>
              <a:rPr lang="tr-TR" dirty="0" err="1"/>
              <a:t>Atabetü’l-Hakâyık’tır</a:t>
            </a:r>
            <a:r>
              <a:rPr lang="tr-TR" dirty="0"/>
              <a:t>. Bu eserin yazarının </a:t>
            </a:r>
            <a:r>
              <a:rPr lang="tr-TR" dirty="0" err="1"/>
              <a:t>Edîb</a:t>
            </a:r>
            <a:r>
              <a:rPr lang="tr-TR" dirty="0"/>
              <a:t> </a:t>
            </a:r>
            <a:r>
              <a:rPr lang="tr-TR" dirty="0" err="1"/>
              <a:t>Ahmed</a:t>
            </a:r>
            <a:r>
              <a:rPr lang="tr-TR" dirty="0"/>
              <a:t> olduğu bilinmektedir</a:t>
            </a:r>
            <a:r>
              <a:rPr lang="tr-TR" dirty="0" smtClean="0"/>
              <a:t>.</a:t>
            </a:r>
          </a:p>
          <a:p>
            <a:pPr marL="0" indent="0" algn="just">
              <a:buNone/>
            </a:pPr>
            <a:r>
              <a:rPr lang="tr-TR" dirty="0"/>
              <a:t>İsminin bilinmesine ve XI. Yüzyılın sonları ile XII. Yüzyılın ilk yarısında yaşadığı tahmin edilmesine rağmen, </a:t>
            </a:r>
            <a:r>
              <a:rPr lang="tr-TR" dirty="0" err="1"/>
              <a:t>Edîb</a:t>
            </a:r>
            <a:r>
              <a:rPr lang="tr-TR" dirty="0"/>
              <a:t> </a:t>
            </a:r>
            <a:r>
              <a:rPr lang="tr-TR" dirty="0" err="1"/>
              <a:t>Ahmed’in</a:t>
            </a:r>
            <a:r>
              <a:rPr lang="tr-TR" dirty="0"/>
              <a:t> kim olduğu, şahsiyeti, ne zaman ve nerede doğduğu, hatta yaşadığı dönem ve çevresi hakkında yeteri kadar bilgi yoktur. </a:t>
            </a:r>
            <a:r>
              <a:rPr lang="tr-TR" dirty="0" err="1"/>
              <a:t>Karahanlılar</a:t>
            </a:r>
            <a:r>
              <a:rPr lang="tr-TR" dirty="0"/>
              <a:t> zamanı Türk şairlerindendir. Eski kaynaklarda hakkında bazı </a:t>
            </a:r>
            <a:r>
              <a:rPr lang="tr-TR" dirty="0" err="1"/>
              <a:t>rivâyetlere</a:t>
            </a:r>
            <a:r>
              <a:rPr lang="tr-TR" dirty="0"/>
              <a:t> rastlanmaktadır. Bu </a:t>
            </a:r>
            <a:r>
              <a:rPr lang="tr-TR" dirty="0" err="1"/>
              <a:t>rivâyetlere</a:t>
            </a:r>
            <a:r>
              <a:rPr lang="tr-TR" dirty="0"/>
              <a:t> göre o, Arapça ve Farsça bilen, tefsir ve hadis gibi temel İslâmî ilimleri tahsil etmiş, </a:t>
            </a:r>
            <a:r>
              <a:rPr lang="tr-TR" dirty="0" err="1"/>
              <a:t>takvâ</a:t>
            </a:r>
            <a:r>
              <a:rPr lang="tr-TR" dirty="0"/>
              <a:t> sahibi, âlim ve </a:t>
            </a:r>
            <a:r>
              <a:rPr lang="tr-TR" dirty="0" err="1"/>
              <a:t>fâzıl</a:t>
            </a:r>
            <a:r>
              <a:rPr lang="tr-TR" dirty="0"/>
              <a:t> bir şairdir. Buna benzer </a:t>
            </a:r>
            <a:r>
              <a:rPr lang="tr-TR" dirty="0" err="1"/>
              <a:t>ifâdelerin</a:t>
            </a:r>
            <a:r>
              <a:rPr lang="tr-TR" dirty="0"/>
              <a:t> bir kısmı Ali </a:t>
            </a:r>
            <a:r>
              <a:rPr lang="tr-TR" dirty="0" err="1"/>
              <a:t>Şir</a:t>
            </a:r>
            <a:r>
              <a:rPr lang="tr-TR" dirty="0"/>
              <a:t> </a:t>
            </a:r>
            <a:r>
              <a:rPr lang="tr-TR" dirty="0" err="1"/>
              <a:t>Nevâî’nin</a:t>
            </a:r>
            <a:r>
              <a:rPr lang="tr-TR" dirty="0"/>
              <a:t> </a:t>
            </a:r>
            <a:r>
              <a:rPr lang="tr-TR" dirty="0" err="1"/>
              <a:t>Nesâyimü’l-Mehabbe</a:t>
            </a:r>
            <a:r>
              <a:rPr lang="tr-TR" dirty="0"/>
              <a:t> isimli eserinde de yer almaktadır. Bu kaynağa göre onun gözleri görmemektedir; dindar ve </a:t>
            </a:r>
            <a:r>
              <a:rPr lang="tr-TR" dirty="0" err="1"/>
              <a:t>zekî</a:t>
            </a:r>
            <a:r>
              <a:rPr lang="tr-TR" dirty="0"/>
              <a:t> bir kimsedir; Bağdat’ın dışında, uzak bir yerde oturduğu hâlde, her gün yürüyerek </a:t>
            </a:r>
            <a:r>
              <a:rPr lang="tr-TR" dirty="0" err="1"/>
              <a:t>İmâm</a:t>
            </a:r>
            <a:r>
              <a:rPr lang="tr-TR" dirty="0"/>
              <a:t>-ı Azam (öl. : 150/767)’</a:t>
            </a:r>
            <a:r>
              <a:rPr lang="tr-TR" dirty="0" err="1"/>
              <a:t>ın</a:t>
            </a:r>
            <a:r>
              <a:rPr lang="tr-TR" dirty="0"/>
              <a:t> derslerine katılmış ve hocası tarafından çok </a:t>
            </a:r>
            <a:r>
              <a:rPr lang="tr-TR" dirty="0" err="1"/>
              <a:t>takdîr</a:t>
            </a:r>
            <a:r>
              <a:rPr lang="tr-TR" dirty="0"/>
              <a:t> edilmiştir (Ali </a:t>
            </a:r>
            <a:r>
              <a:rPr lang="tr-TR" dirty="0" err="1"/>
              <a:t>Şir</a:t>
            </a:r>
            <a:r>
              <a:rPr lang="tr-TR" dirty="0"/>
              <a:t> </a:t>
            </a:r>
            <a:r>
              <a:rPr lang="tr-TR" dirty="0" err="1"/>
              <a:t>Nevâî</a:t>
            </a:r>
            <a:r>
              <a:rPr lang="tr-TR" dirty="0"/>
              <a:t>, 1979, 390- 391). Onun, </a:t>
            </a:r>
            <a:r>
              <a:rPr lang="tr-TR" dirty="0" err="1"/>
              <a:t>İmâm</a:t>
            </a:r>
            <a:r>
              <a:rPr lang="tr-TR" dirty="0"/>
              <a:t>-ı </a:t>
            </a:r>
            <a:r>
              <a:rPr lang="tr-TR" dirty="0" err="1"/>
              <a:t>Azam’dan</a:t>
            </a:r>
            <a:r>
              <a:rPr lang="tr-TR" dirty="0"/>
              <a:t> ders almasının </a:t>
            </a:r>
            <a:r>
              <a:rPr lang="tr-TR" dirty="0" err="1"/>
              <a:t>tarihen</a:t>
            </a:r>
            <a:r>
              <a:rPr lang="tr-TR" dirty="0"/>
              <a:t> mümkün olmadığı ortadadır.</a:t>
            </a:r>
          </a:p>
        </p:txBody>
      </p:sp>
    </p:spTree>
    <p:extLst>
      <p:ext uri="{BB962C8B-B14F-4D97-AF65-F5344CB8AC3E}">
        <p14:creationId xmlns:p14="http://schemas.microsoft.com/office/powerpoint/2010/main" val="2556958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37823" y="803564"/>
            <a:ext cx="10178322" cy="5560937"/>
          </a:xfrm>
        </p:spPr>
        <p:txBody>
          <a:bodyPr>
            <a:normAutofit/>
          </a:bodyPr>
          <a:lstStyle/>
          <a:p>
            <a:pPr marL="0" indent="0" algn="justLow">
              <a:buNone/>
            </a:pPr>
            <a:r>
              <a:rPr lang="tr-TR" sz="2400" dirty="0" err="1"/>
              <a:t>Atabetü’l-Hakâyık</a:t>
            </a:r>
            <a:r>
              <a:rPr lang="tr-TR" sz="2400" dirty="0"/>
              <a:t>, bu edip tarafından yazılmış manzum bir ahlâk kitabıdır. Yazarın Türk ve Acem hükümdarı diye </a:t>
            </a:r>
            <a:r>
              <a:rPr lang="tr-TR" sz="2400" dirty="0" err="1"/>
              <a:t>takdîm</a:t>
            </a:r>
            <a:r>
              <a:rPr lang="tr-TR" sz="2400" dirty="0"/>
              <a:t> ettiği ve </a:t>
            </a:r>
            <a:r>
              <a:rPr lang="tr-TR" sz="2400" dirty="0" err="1"/>
              <a:t>medhi</a:t>
            </a:r>
            <a:r>
              <a:rPr lang="tr-TR" sz="2400" dirty="0"/>
              <a:t> için bir bölüm yazdığı (Arat, 1991, 41 – 68. mısralar) </a:t>
            </a:r>
            <a:r>
              <a:rPr lang="tr-TR" sz="2400" dirty="0" err="1"/>
              <a:t>Emîr</a:t>
            </a:r>
            <a:r>
              <a:rPr lang="tr-TR" sz="2400" dirty="0"/>
              <a:t> Muhammed </a:t>
            </a:r>
            <a:r>
              <a:rPr lang="tr-TR" sz="2400" dirty="0" err="1" smtClean="0"/>
              <a:t>Sipehs</a:t>
            </a:r>
            <a:endParaRPr lang="tr-TR" sz="2400" dirty="0" smtClean="0"/>
          </a:p>
          <a:p>
            <a:pPr marL="0" indent="0" algn="justLow">
              <a:buNone/>
            </a:pPr>
            <a:r>
              <a:rPr lang="tr-TR" sz="2400" dirty="0" err="1"/>
              <a:t>Atabetü’l-Hakâyık</a:t>
            </a:r>
            <a:r>
              <a:rPr lang="tr-TR" sz="2400" dirty="0"/>
              <a:t>, aynen Kutadgu Bilig gibi, </a:t>
            </a:r>
            <a:r>
              <a:rPr lang="tr-TR" sz="2400" dirty="0" err="1"/>
              <a:t>mütekârib</a:t>
            </a:r>
            <a:r>
              <a:rPr lang="tr-TR" sz="2400" dirty="0"/>
              <a:t> olarak adlandırılan “</a:t>
            </a:r>
            <a:r>
              <a:rPr lang="tr-TR" sz="2400" dirty="0" err="1"/>
              <a:t>feûlün</a:t>
            </a:r>
            <a:r>
              <a:rPr lang="tr-TR" sz="2400" dirty="0"/>
              <a:t> / </a:t>
            </a:r>
            <a:r>
              <a:rPr lang="tr-TR" sz="2400" dirty="0" err="1"/>
              <a:t>feûlun</a:t>
            </a:r>
            <a:r>
              <a:rPr lang="tr-TR" sz="2400" dirty="0"/>
              <a:t> / </a:t>
            </a:r>
            <a:r>
              <a:rPr lang="tr-TR" sz="2400" dirty="0" err="1"/>
              <a:t>feûlün</a:t>
            </a:r>
            <a:r>
              <a:rPr lang="tr-TR" sz="2400" dirty="0"/>
              <a:t> / </a:t>
            </a:r>
            <a:r>
              <a:rPr lang="tr-TR" sz="2400" dirty="0" err="1"/>
              <a:t>feûl</a:t>
            </a:r>
            <a:r>
              <a:rPr lang="tr-TR" sz="2400" dirty="0"/>
              <a:t> şeklindeki aruz kalıbıyla yazılmıştır. İlk beş bölüm beyitler hâlindeki </a:t>
            </a:r>
            <a:r>
              <a:rPr lang="tr-TR" sz="2400" dirty="0" err="1"/>
              <a:t>manzûmelerden</a:t>
            </a:r>
            <a:r>
              <a:rPr lang="tr-TR" sz="2400" dirty="0"/>
              <a:t> meydana gelmektedir ve </a:t>
            </a:r>
            <a:r>
              <a:rPr lang="tr-TR" sz="2400" dirty="0" err="1"/>
              <a:t>tamâmı</a:t>
            </a:r>
            <a:r>
              <a:rPr lang="tr-TR" sz="2400" dirty="0"/>
              <a:t> 40 beyittir. Buraların kâfiye düzeni aynen </a:t>
            </a:r>
            <a:r>
              <a:rPr lang="tr-TR" sz="2400" dirty="0" err="1"/>
              <a:t>kasîde</a:t>
            </a:r>
            <a:r>
              <a:rPr lang="tr-TR" sz="2400" dirty="0"/>
              <a:t> gibi, </a:t>
            </a:r>
            <a:r>
              <a:rPr lang="tr-TR" sz="2400" dirty="0" err="1"/>
              <a:t>aa</a:t>
            </a:r>
            <a:r>
              <a:rPr lang="tr-TR" sz="2400" dirty="0"/>
              <a:t> </a:t>
            </a:r>
            <a:r>
              <a:rPr lang="tr-TR" sz="2400" dirty="0" err="1"/>
              <a:t>ba</a:t>
            </a:r>
            <a:r>
              <a:rPr lang="tr-TR" sz="2400" dirty="0"/>
              <a:t> </a:t>
            </a:r>
            <a:r>
              <a:rPr lang="tr-TR" sz="2400" dirty="0" err="1"/>
              <a:t>ca</a:t>
            </a:r>
            <a:r>
              <a:rPr lang="tr-TR" sz="2400" dirty="0"/>
              <a:t> da </a:t>
            </a:r>
            <a:r>
              <a:rPr lang="tr-TR" sz="2400" dirty="0" err="1"/>
              <a:t>ea</a:t>
            </a:r>
            <a:r>
              <a:rPr lang="tr-TR" sz="2400" dirty="0"/>
              <a:t> ….. tarzındadır. Kitapta anlatılmak istenen asıl konunun yer aldığı altıncı bölümden sonraki kısım dörtlükler hâlinde yazılmıştır ve manilerde kullanılan </a:t>
            </a:r>
            <a:r>
              <a:rPr lang="tr-TR" sz="2400" dirty="0" err="1"/>
              <a:t>aaxa</a:t>
            </a:r>
            <a:r>
              <a:rPr lang="tr-TR" sz="2400" dirty="0"/>
              <a:t> </a:t>
            </a:r>
            <a:r>
              <a:rPr lang="tr-TR" sz="2400" dirty="0" err="1"/>
              <a:t>bbxb</a:t>
            </a:r>
            <a:r>
              <a:rPr lang="tr-TR" sz="2400" dirty="0"/>
              <a:t> ccxc …. tarzındaki kâfiye düzeniyle yazılmıştır. Burada 102 dörtlük vardır. </a:t>
            </a:r>
            <a:r>
              <a:rPr lang="tr-TR" sz="2400" dirty="0" err="1"/>
              <a:t>âlâr</a:t>
            </a:r>
            <a:r>
              <a:rPr lang="tr-TR" sz="2400" dirty="0"/>
              <a:t> Bey’e </a:t>
            </a:r>
            <a:r>
              <a:rPr lang="tr-TR" sz="2400" dirty="0" err="1"/>
              <a:t>takdîm</a:t>
            </a:r>
            <a:r>
              <a:rPr lang="tr-TR" sz="2400" dirty="0"/>
              <a:t> </a:t>
            </a:r>
            <a:r>
              <a:rPr lang="tr-TR" sz="2400" dirty="0" smtClean="0"/>
              <a:t>edilmiştir.</a:t>
            </a:r>
            <a:endParaRPr lang="tr-TR" sz="2400" dirty="0"/>
          </a:p>
        </p:txBody>
      </p:sp>
    </p:spTree>
    <p:extLst>
      <p:ext uri="{BB962C8B-B14F-4D97-AF65-F5344CB8AC3E}">
        <p14:creationId xmlns:p14="http://schemas.microsoft.com/office/powerpoint/2010/main" val="415961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748145"/>
            <a:ext cx="10178322" cy="5131447"/>
          </a:xfrm>
        </p:spPr>
        <p:txBody>
          <a:bodyPr>
            <a:normAutofit/>
          </a:bodyPr>
          <a:lstStyle/>
          <a:p>
            <a:pPr marL="0" indent="0" algn="just">
              <a:buNone/>
            </a:pPr>
            <a:r>
              <a:rPr lang="tr-TR" dirty="0"/>
              <a:t>Müslümanlığı kabul eden Türkler, elbette bu </a:t>
            </a:r>
            <a:r>
              <a:rPr lang="tr-TR" dirty="0" err="1"/>
              <a:t>dîne</a:t>
            </a:r>
            <a:r>
              <a:rPr lang="tr-TR" dirty="0"/>
              <a:t> </a:t>
            </a:r>
            <a:r>
              <a:rPr lang="tr-TR" dirty="0" err="1"/>
              <a:t>mensûbiyetten</a:t>
            </a:r>
            <a:r>
              <a:rPr lang="tr-TR" dirty="0"/>
              <a:t> sonra, sâdece askerî bakımdan hizmet etmekle kalmamışlar; </a:t>
            </a:r>
            <a:r>
              <a:rPr lang="tr-TR" dirty="0" err="1"/>
              <a:t>siyâsî</a:t>
            </a:r>
            <a:r>
              <a:rPr lang="tr-TR" dirty="0"/>
              <a:t>, </a:t>
            </a:r>
            <a:r>
              <a:rPr lang="tr-TR" dirty="0" err="1"/>
              <a:t>idârî</a:t>
            </a:r>
            <a:r>
              <a:rPr lang="tr-TR" dirty="0"/>
              <a:t>, ilmî ve kültürel alanlarda da varlık göstermişlerdir. Araplar ve İranlılar tarafından başlatılmış olan İslâm ilim ve kültürüne, o dinin mensubu olduktan sonra Türkler de katkı yapmışlar, o alanlarda da varlık göstermişler ve gelişmeler elde etmişlerdir. Abdullah b. </a:t>
            </a:r>
            <a:r>
              <a:rPr lang="tr-TR" dirty="0" err="1"/>
              <a:t>Mübârek</a:t>
            </a:r>
            <a:r>
              <a:rPr lang="tr-TR" dirty="0"/>
              <a:t> el-</a:t>
            </a:r>
            <a:r>
              <a:rPr lang="tr-TR" dirty="0" err="1"/>
              <a:t>Mervezî</a:t>
            </a:r>
            <a:r>
              <a:rPr lang="tr-TR" dirty="0"/>
              <a:t> et-Türkî (öl. : 797), Muhammed b. </a:t>
            </a:r>
            <a:r>
              <a:rPr lang="tr-TR" dirty="0" err="1"/>
              <a:t>Yûsuf</a:t>
            </a:r>
            <a:r>
              <a:rPr lang="tr-TR" dirty="0"/>
              <a:t> el-</a:t>
            </a:r>
            <a:r>
              <a:rPr lang="tr-TR" dirty="0" err="1"/>
              <a:t>Firyâbî</a:t>
            </a:r>
            <a:r>
              <a:rPr lang="tr-TR" dirty="0"/>
              <a:t> (öl. : 827), Muhammed b. Mûsâ </a:t>
            </a:r>
            <a:r>
              <a:rPr lang="tr-TR" dirty="0" err="1"/>
              <a:t>elHârizmî</a:t>
            </a:r>
            <a:r>
              <a:rPr lang="tr-TR" dirty="0"/>
              <a:t>, </a:t>
            </a:r>
            <a:r>
              <a:rPr lang="tr-TR" dirty="0" err="1"/>
              <a:t>Abdülhamîd</a:t>
            </a:r>
            <a:r>
              <a:rPr lang="tr-TR" dirty="0"/>
              <a:t> b. Türk (IX. Yüzyıl), </a:t>
            </a:r>
            <a:r>
              <a:rPr lang="tr-TR" dirty="0" err="1"/>
              <a:t>Ebû</a:t>
            </a:r>
            <a:r>
              <a:rPr lang="tr-TR" dirty="0"/>
              <a:t> </a:t>
            </a:r>
            <a:r>
              <a:rPr lang="tr-TR" dirty="0" err="1"/>
              <a:t>İshâk</a:t>
            </a:r>
            <a:r>
              <a:rPr lang="tr-TR" dirty="0"/>
              <a:t> </a:t>
            </a:r>
            <a:r>
              <a:rPr lang="tr-TR" dirty="0" err="1"/>
              <a:t>İbrâhîm</a:t>
            </a:r>
            <a:r>
              <a:rPr lang="tr-TR" dirty="0"/>
              <a:t> b. </a:t>
            </a:r>
            <a:r>
              <a:rPr lang="tr-TR" dirty="0" err="1"/>
              <a:t>elAbbâs</a:t>
            </a:r>
            <a:r>
              <a:rPr lang="tr-TR" dirty="0"/>
              <a:t> b. Muhammed b. </a:t>
            </a:r>
            <a:r>
              <a:rPr lang="tr-TR" dirty="0" err="1"/>
              <a:t>Sûl</a:t>
            </a:r>
            <a:r>
              <a:rPr lang="tr-TR" dirty="0"/>
              <a:t>-Tekin (öl. : 857), </a:t>
            </a:r>
            <a:r>
              <a:rPr lang="tr-TR" dirty="0" err="1"/>
              <a:t>Ahmed</a:t>
            </a:r>
            <a:r>
              <a:rPr lang="tr-TR" dirty="0"/>
              <a:t> b. Muhammed b. </a:t>
            </a:r>
            <a:r>
              <a:rPr lang="tr-TR" dirty="0" err="1"/>
              <a:t>Kesîr</a:t>
            </a:r>
            <a:r>
              <a:rPr lang="tr-TR" dirty="0"/>
              <a:t> el-</a:t>
            </a:r>
            <a:r>
              <a:rPr lang="tr-TR" dirty="0" err="1"/>
              <a:t>Fergânî</a:t>
            </a:r>
            <a:r>
              <a:rPr lang="tr-TR" dirty="0"/>
              <a:t> (IX. Yüzyıl), </a:t>
            </a:r>
            <a:r>
              <a:rPr lang="tr-TR" dirty="0" err="1"/>
              <a:t>Ebûl-Kâsım</a:t>
            </a:r>
            <a:r>
              <a:rPr lang="tr-TR" dirty="0"/>
              <a:t> Abdullah b. </a:t>
            </a:r>
            <a:r>
              <a:rPr lang="tr-TR" dirty="0" err="1"/>
              <a:t>Amâcûr</a:t>
            </a:r>
            <a:r>
              <a:rPr lang="tr-TR" dirty="0"/>
              <a:t>, </a:t>
            </a:r>
            <a:r>
              <a:rPr lang="tr-TR" dirty="0" err="1"/>
              <a:t>Ebû</a:t>
            </a:r>
            <a:r>
              <a:rPr lang="tr-TR" dirty="0"/>
              <a:t> </a:t>
            </a:r>
            <a:r>
              <a:rPr lang="tr-TR" dirty="0" err="1"/>
              <a:t>Nasr</a:t>
            </a:r>
            <a:r>
              <a:rPr lang="tr-TR" dirty="0"/>
              <a:t> Muhammed el-</a:t>
            </a:r>
            <a:r>
              <a:rPr lang="tr-TR" dirty="0" err="1"/>
              <a:t>Fârâbî</a:t>
            </a:r>
            <a:r>
              <a:rPr lang="tr-TR" dirty="0"/>
              <a:t> (öl. : 950), </a:t>
            </a:r>
            <a:r>
              <a:rPr lang="tr-TR" dirty="0" err="1"/>
              <a:t>İshâk</a:t>
            </a:r>
            <a:r>
              <a:rPr lang="tr-TR" dirty="0"/>
              <a:t> b. </a:t>
            </a:r>
            <a:r>
              <a:rPr lang="tr-TR" dirty="0" err="1"/>
              <a:t>İbrâhîm</a:t>
            </a:r>
            <a:r>
              <a:rPr lang="tr-TR" dirty="0"/>
              <a:t> el-</a:t>
            </a:r>
            <a:r>
              <a:rPr lang="tr-TR" dirty="0" err="1"/>
              <a:t>Fârâbî</a:t>
            </a:r>
            <a:r>
              <a:rPr lang="tr-TR" dirty="0"/>
              <a:t> (öl. : 961), </a:t>
            </a:r>
            <a:r>
              <a:rPr lang="tr-TR" dirty="0" err="1"/>
              <a:t>İsmâîl</a:t>
            </a:r>
            <a:r>
              <a:rPr lang="tr-TR" dirty="0"/>
              <a:t> </a:t>
            </a:r>
            <a:r>
              <a:rPr lang="tr-TR" dirty="0" err="1"/>
              <a:t>Hammâd</a:t>
            </a:r>
            <a:r>
              <a:rPr lang="tr-TR" dirty="0"/>
              <a:t> el-</a:t>
            </a:r>
            <a:r>
              <a:rPr lang="tr-TR" dirty="0" err="1"/>
              <a:t>Cevherî</a:t>
            </a:r>
            <a:r>
              <a:rPr lang="tr-TR" dirty="0"/>
              <a:t> (öl. : 1003), </a:t>
            </a:r>
            <a:r>
              <a:rPr lang="tr-TR" dirty="0" err="1"/>
              <a:t>İbn</a:t>
            </a:r>
            <a:r>
              <a:rPr lang="tr-TR" dirty="0"/>
              <a:t>-i </a:t>
            </a:r>
            <a:r>
              <a:rPr lang="tr-TR" dirty="0" err="1"/>
              <a:t>Süreyc</a:t>
            </a:r>
            <a:r>
              <a:rPr lang="tr-TR" dirty="0"/>
              <a:t>, </a:t>
            </a:r>
            <a:r>
              <a:rPr lang="tr-TR" dirty="0" err="1"/>
              <a:t>İbn</a:t>
            </a:r>
            <a:r>
              <a:rPr lang="tr-TR" dirty="0"/>
              <a:t>-i </a:t>
            </a:r>
            <a:r>
              <a:rPr lang="tr-TR" dirty="0" err="1"/>
              <a:t>Sînâ</a:t>
            </a:r>
            <a:r>
              <a:rPr lang="tr-TR" dirty="0"/>
              <a:t> (öl. : 1037), </a:t>
            </a:r>
            <a:r>
              <a:rPr lang="tr-TR" dirty="0" err="1"/>
              <a:t>Ebû</a:t>
            </a:r>
            <a:r>
              <a:rPr lang="tr-TR" dirty="0"/>
              <a:t> Bekir eş-</a:t>
            </a:r>
            <a:r>
              <a:rPr lang="tr-TR" dirty="0" err="1"/>
              <a:t>Şâşî</a:t>
            </a:r>
            <a:r>
              <a:rPr lang="tr-TR" dirty="0"/>
              <a:t> (XI. Yüzyıl), el-</a:t>
            </a:r>
            <a:r>
              <a:rPr lang="tr-TR" dirty="0" err="1"/>
              <a:t>Bîrûnî</a:t>
            </a:r>
            <a:r>
              <a:rPr lang="tr-TR" dirty="0"/>
              <a:t> (öl. : 1061), </a:t>
            </a:r>
            <a:r>
              <a:rPr lang="tr-TR" dirty="0" err="1"/>
              <a:t>İbn</a:t>
            </a:r>
            <a:r>
              <a:rPr lang="tr-TR" dirty="0"/>
              <a:t>-i Türk el-</a:t>
            </a:r>
            <a:r>
              <a:rPr lang="tr-TR" dirty="0" err="1"/>
              <a:t>Cîlî</a:t>
            </a:r>
            <a:r>
              <a:rPr lang="tr-TR" dirty="0"/>
              <a:t> gibi isimler, henüz Müslüman Türk devletlerinin kurulmadığı dönemde </a:t>
            </a:r>
            <a:r>
              <a:rPr lang="tr-TR" dirty="0" err="1"/>
              <a:t>Emevî</a:t>
            </a:r>
            <a:r>
              <a:rPr lang="tr-TR" dirty="0"/>
              <a:t> ve </a:t>
            </a:r>
            <a:r>
              <a:rPr lang="tr-TR" dirty="0" err="1"/>
              <a:t>Abbâsî</a:t>
            </a:r>
            <a:r>
              <a:rPr lang="tr-TR" dirty="0"/>
              <a:t> hâkimiyeti altında yetişmiş, eserlerini Arapça yazmış ve ilim, kültür, müzik ve sanat alanındaki çalışmalarıyla meşhur olmuş bulunan Türklerdir</a:t>
            </a:r>
          </a:p>
        </p:txBody>
      </p:sp>
    </p:spTree>
    <p:extLst>
      <p:ext uri="{BB962C8B-B14F-4D97-AF65-F5344CB8AC3E}">
        <p14:creationId xmlns:p14="http://schemas.microsoft.com/office/powerpoint/2010/main" val="3625682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263237"/>
            <a:ext cx="10178322" cy="5616356"/>
          </a:xfrm>
        </p:spPr>
        <p:txBody>
          <a:bodyPr>
            <a:normAutofit fontScale="92500"/>
          </a:bodyPr>
          <a:lstStyle/>
          <a:p>
            <a:pPr marL="0" indent="0" algn="just">
              <a:buNone/>
            </a:pPr>
            <a:endParaRPr lang="tr-TR" sz="2800" dirty="0" smtClean="0"/>
          </a:p>
          <a:p>
            <a:pPr marL="0" indent="0" algn="just">
              <a:buNone/>
            </a:pPr>
            <a:endParaRPr lang="tr-TR" sz="2800" dirty="0"/>
          </a:p>
          <a:p>
            <a:pPr marL="0" indent="0" algn="just">
              <a:buNone/>
            </a:pPr>
            <a:r>
              <a:rPr lang="tr-TR" sz="2800" dirty="0" smtClean="0"/>
              <a:t>Başlıklarından </a:t>
            </a:r>
            <a:r>
              <a:rPr lang="tr-TR" sz="2800" dirty="0"/>
              <a:t>da anlaşıldığı üzere kitap </a:t>
            </a:r>
            <a:r>
              <a:rPr lang="tr-TR" sz="2800" dirty="0" err="1"/>
              <a:t>tamâmen</a:t>
            </a:r>
            <a:r>
              <a:rPr lang="tr-TR" sz="2800" dirty="0"/>
              <a:t> ahlâkî öğütler vermek </a:t>
            </a:r>
            <a:r>
              <a:rPr lang="tr-TR" sz="2800" dirty="0" err="1"/>
              <a:t>gâyesiyle</a:t>
            </a:r>
            <a:r>
              <a:rPr lang="tr-TR" sz="2800" dirty="0"/>
              <a:t> yazılmıştır. </a:t>
            </a:r>
            <a:r>
              <a:rPr lang="tr-TR" sz="2800" dirty="0" err="1"/>
              <a:t>Muhtevâsından</a:t>
            </a:r>
            <a:r>
              <a:rPr lang="tr-TR" sz="2800" dirty="0"/>
              <a:t> Kutadgu Bilig’in, kişisel ahlâkî davranışlarla ilgili kısımlarının kısa bir özeti olduğu sonucuna varılabilir. </a:t>
            </a:r>
            <a:r>
              <a:rPr lang="tr-TR" sz="2800" dirty="0" err="1"/>
              <a:t>Atabettü’l-Hakâyık’ın</a:t>
            </a:r>
            <a:r>
              <a:rPr lang="tr-TR" sz="2800" dirty="0"/>
              <a:t> dili de aynen Kutadgu Bilig gibi </a:t>
            </a:r>
            <a:r>
              <a:rPr lang="tr-TR" sz="2800" dirty="0" err="1"/>
              <a:t>Hâkânî</a:t>
            </a:r>
            <a:r>
              <a:rPr lang="tr-TR" sz="2800" dirty="0"/>
              <a:t> </a:t>
            </a:r>
            <a:r>
              <a:rPr lang="tr-TR" sz="2800" dirty="0" smtClean="0"/>
              <a:t>Türkçesi’dir.</a:t>
            </a:r>
          </a:p>
          <a:p>
            <a:pPr marL="0" indent="0" algn="just">
              <a:buNone/>
            </a:pPr>
            <a:r>
              <a:rPr lang="tr-TR" sz="2800" dirty="0" err="1"/>
              <a:t>Atabetü’l-Hakâyık</a:t>
            </a:r>
            <a:r>
              <a:rPr lang="tr-TR" sz="2800" dirty="0"/>
              <a:t>, İslâmî dönem kitap tertip geleneğine uygun olarak </a:t>
            </a:r>
            <a:r>
              <a:rPr lang="tr-TR" sz="2800" dirty="0" err="1"/>
              <a:t>tevhîd</a:t>
            </a:r>
            <a:r>
              <a:rPr lang="tr-TR" sz="2800" dirty="0"/>
              <a:t> ile başlamıştır, onun arkasından bir </a:t>
            </a:r>
            <a:r>
              <a:rPr lang="tr-TR" sz="2800" dirty="0" err="1"/>
              <a:t>na’t</a:t>
            </a:r>
            <a:r>
              <a:rPr lang="tr-TR" sz="2800" dirty="0"/>
              <a:t>-ı </a:t>
            </a:r>
            <a:r>
              <a:rPr lang="tr-TR" sz="2800" dirty="0" err="1"/>
              <a:t>şerîf</a:t>
            </a:r>
            <a:r>
              <a:rPr lang="tr-TR" sz="2800" dirty="0"/>
              <a:t> ve edebiyatta genellikle “</a:t>
            </a:r>
            <a:r>
              <a:rPr lang="tr-TR" sz="2800" dirty="0" err="1"/>
              <a:t>Çehâr</a:t>
            </a:r>
            <a:r>
              <a:rPr lang="tr-TR" sz="2800" dirty="0"/>
              <a:t>-ı Yâr-ı </a:t>
            </a:r>
            <a:r>
              <a:rPr lang="tr-TR" sz="2800" dirty="0" err="1"/>
              <a:t>Güzîn</a:t>
            </a:r>
            <a:r>
              <a:rPr lang="tr-TR" sz="2800" dirty="0"/>
              <a:t>” diye zikredilen dört halifeye övgü ile devam eder. Arkadan yine geleneğe uygun olarak, eserin kendisine </a:t>
            </a:r>
            <a:r>
              <a:rPr lang="tr-TR" sz="2800" dirty="0" err="1"/>
              <a:t>takdîm</a:t>
            </a:r>
            <a:r>
              <a:rPr lang="tr-TR" sz="2800" dirty="0"/>
              <a:t> edildiği hükümdar hakkında </a:t>
            </a:r>
            <a:r>
              <a:rPr lang="tr-TR" sz="2800" dirty="0" err="1"/>
              <a:t>medhiye</a:t>
            </a:r>
            <a:r>
              <a:rPr lang="tr-TR" sz="2800" dirty="0"/>
              <a:t> gelir. Esas konuya ondan sonra girilir.</a:t>
            </a:r>
          </a:p>
        </p:txBody>
      </p:sp>
    </p:spTree>
    <p:extLst>
      <p:ext uri="{BB962C8B-B14F-4D97-AF65-F5344CB8AC3E}">
        <p14:creationId xmlns:p14="http://schemas.microsoft.com/office/powerpoint/2010/main" val="3378776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Dîvân</a:t>
            </a:r>
            <a:r>
              <a:rPr lang="tr-TR" dirty="0"/>
              <a:t>-ı Hikmet</a:t>
            </a:r>
          </a:p>
        </p:txBody>
      </p:sp>
      <p:sp>
        <p:nvSpPr>
          <p:cNvPr id="3" name="İçerik Yer Tutucusu 2"/>
          <p:cNvSpPr>
            <a:spLocks noGrp="1"/>
          </p:cNvSpPr>
          <p:nvPr>
            <p:ph idx="1"/>
          </p:nvPr>
        </p:nvSpPr>
        <p:spPr>
          <a:xfrm>
            <a:off x="1251678" y="1094509"/>
            <a:ext cx="10178322" cy="4785083"/>
          </a:xfrm>
        </p:spPr>
        <p:txBody>
          <a:bodyPr>
            <a:normAutofit/>
          </a:bodyPr>
          <a:lstStyle/>
          <a:p>
            <a:pPr marL="0" indent="0" algn="just">
              <a:buNone/>
            </a:pPr>
            <a:r>
              <a:rPr lang="tr-TR" sz="2400" dirty="0"/>
              <a:t>Türk edebiyatının en önemli temel kaynaklarından biri de </a:t>
            </a:r>
            <a:r>
              <a:rPr lang="tr-TR" sz="2400" dirty="0" err="1"/>
              <a:t>Dîvân</a:t>
            </a:r>
            <a:r>
              <a:rPr lang="tr-TR" sz="2400" dirty="0"/>
              <a:t>-ı Hikmet’tir. Bu eser, genel edebiyat açısından böyle olmasının yanında, özellikle </a:t>
            </a:r>
            <a:r>
              <a:rPr lang="tr-TR" sz="2400" dirty="0" err="1"/>
              <a:t>dînî</a:t>
            </a:r>
            <a:r>
              <a:rPr lang="tr-TR" sz="2400" dirty="0"/>
              <a:t> ve </a:t>
            </a:r>
            <a:r>
              <a:rPr lang="tr-TR" sz="2400" dirty="0" err="1"/>
              <a:t>dînî</a:t>
            </a:r>
            <a:r>
              <a:rPr lang="tr-TR" sz="2400" dirty="0"/>
              <a:t>-tasavvufî edebiyat açısından ayrıca bir öneme </a:t>
            </a:r>
            <a:r>
              <a:rPr lang="tr-TR" sz="2400" dirty="0" smtClean="0"/>
              <a:t>sahiptir.</a:t>
            </a:r>
          </a:p>
          <a:p>
            <a:pPr marL="0" indent="0" algn="just">
              <a:buNone/>
            </a:pPr>
            <a:r>
              <a:rPr lang="tr-TR" sz="2400" dirty="0"/>
              <a:t>Genel edebiyatımız açısından baktığımızda, Türk edebiyatının </a:t>
            </a:r>
            <a:r>
              <a:rPr lang="tr-TR" sz="2400" dirty="0" err="1"/>
              <a:t>manzûm</a:t>
            </a:r>
            <a:r>
              <a:rPr lang="tr-TR" sz="2400" dirty="0"/>
              <a:t> en eski eseri olan Kutadgu </a:t>
            </a:r>
            <a:r>
              <a:rPr lang="tr-TR" sz="2400" dirty="0" err="1"/>
              <a:t>Bilig’ten</a:t>
            </a:r>
            <a:r>
              <a:rPr lang="tr-TR" sz="2400" dirty="0"/>
              <a:t> sonra, aynı veya yakın zamana ait olup da, bir kısmı eksik bile olsa günümüze </a:t>
            </a:r>
            <a:r>
              <a:rPr lang="tr-TR" sz="2400" dirty="0" err="1"/>
              <a:t>intikâl</a:t>
            </a:r>
            <a:r>
              <a:rPr lang="tr-TR" sz="2400" dirty="0"/>
              <a:t> etmiş ikinci manzum eser </a:t>
            </a:r>
            <a:r>
              <a:rPr lang="tr-TR" sz="2400" dirty="0" err="1"/>
              <a:t>Dîvân</a:t>
            </a:r>
            <a:r>
              <a:rPr lang="tr-TR" sz="2400" dirty="0"/>
              <a:t>-ı Hikmet’tir. Bu bakımdan genel olarak edebiyatımız için oldukça önemlidir. Ayrıca </a:t>
            </a:r>
            <a:r>
              <a:rPr lang="tr-TR" sz="2400" dirty="0" err="1"/>
              <a:t>Dîvân</a:t>
            </a:r>
            <a:r>
              <a:rPr lang="tr-TR" sz="2400" dirty="0"/>
              <a:t>-ı Hikmet, </a:t>
            </a:r>
            <a:r>
              <a:rPr lang="tr-TR" sz="2400" dirty="0" err="1"/>
              <a:t>muhtevâsı</a:t>
            </a:r>
            <a:r>
              <a:rPr lang="tr-TR" sz="2400" dirty="0"/>
              <a:t> itibarıyla </a:t>
            </a:r>
            <a:r>
              <a:rPr lang="tr-TR" sz="2400" dirty="0" err="1"/>
              <a:t>tamâmen</a:t>
            </a:r>
            <a:r>
              <a:rPr lang="tr-TR" sz="2400" dirty="0"/>
              <a:t> </a:t>
            </a:r>
            <a:r>
              <a:rPr lang="tr-TR" sz="2400" dirty="0" err="1"/>
              <a:t>dînî</a:t>
            </a:r>
            <a:r>
              <a:rPr lang="tr-TR" sz="2400" dirty="0"/>
              <a:t> tasavvufî şiirlerden meydana gelmiş durumdadır. Bu hâliyle İslâmî döneme ait, </a:t>
            </a:r>
            <a:r>
              <a:rPr lang="tr-TR" sz="2400" dirty="0" err="1"/>
              <a:t>dînî</a:t>
            </a:r>
            <a:r>
              <a:rPr lang="tr-TR" sz="2400" dirty="0"/>
              <a:t>-tasavvufî </a:t>
            </a:r>
            <a:r>
              <a:rPr lang="tr-TR" sz="2400" dirty="0" err="1"/>
              <a:t>muhtevâlı</a:t>
            </a:r>
            <a:r>
              <a:rPr lang="tr-TR" sz="2400" dirty="0"/>
              <a:t> en eski eserimiz budur ve </a:t>
            </a:r>
            <a:r>
              <a:rPr lang="tr-TR" sz="2400" dirty="0" err="1"/>
              <a:t>dînîtasavvufî</a:t>
            </a:r>
            <a:r>
              <a:rPr lang="tr-TR" sz="2400" dirty="0"/>
              <a:t> edebiyatın temelini oluşturmaktadır.</a:t>
            </a:r>
          </a:p>
        </p:txBody>
      </p:sp>
    </p:spTree>
    <p:extLst>
      <p:ext uri="{BB962C8B-B14F-4D97-AF65-F5344CB8AC3E}">
        <p14:creationId xmlns:p14="http://schemas.microsoft.com/office/powerpoint/2010/main" val="3856459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57201"/>
            <a:ext cx="10178322" cy="5422392"/>
          </a:xfrm>
        </p:spPr>
        <p:txBody>
          <a:bodyPr>
            <a:normAutofit lnSpcReduction="10000"/>
          </a:bodyPr>
          <a:lstStyle/>
          <a:p>
            <a:pPr marL="0" indent="0" algn="just">
              <a:buNone/>
            </a:pPr>
            <a:r>
              <a:rPr lang="tr-TR" dirty="0"/>
              <a:t>Daha önceki ünitelerde de anlatıldığı üzere İslâmiyet’in </a:t>
            </a:r>
            <a:r>
              <a:rPr lang="tr-TR" dirty="0" err="1"/>
              <a:t>kabûlünden</a:t>
            </a:r>
            <a:r>
              <a:rPr lang="tr-TR" dirty="0"/>
              <a:t> önce Türkler arasında sözlü bir şiir geleneği vardı. Çeşitli </a:t>
            </a:r>
            <a:r>
              <a:rPr lang="tr-TR" dirty="0" err="1"/>
              <a:t>vesîlelerle</a:t>
            </a:r>
            <a:r>
              <a:rPr lang="tr-TR" dirty="0"/>
              <a:t> yapılan törenlerde şairler söylerler, toplanmış olan insanlar da onların söyledikleri bu şiirlerle coşarlar, belki de göçebe hayat tarzının yegâne toplu gösterisini sergilerler, böylece birbirleriyle bütünlük ve dayanışma içinde olduklarını gösterirlerdi. Burada, aynı zamanda din adamı da kabul edilen şairlerin söylediği bu şiirlerin en önemli özelliği </a:t>
            </a:r>
            <a:r>
              <a:rPr lang="tr-TR" dirty="0" err="1"/>
              <a:t>dînî</a:t>
            </a:r>
            <a:r>
              <a:rPr lang="tr-TR" dirty="0"/>
              <a:t> </a:t>
            </a:r>
            <a:r>
              <a:rPr lang="tr-TR" dirty="0" err="1"/>
              <a:t>muhtevâlı</a:t>
            </a:r>
            <a:r>
              <a:rPr lang="tr-TR" dirty="0"/>
              <a:t> olmalarıdır. Genellikle saz eşliğinde söylenen bu şiirler, aynı zamanda, o günün anlayışına uygun </a:t>
            </a:r>
            <a:r>
              <a:rPr lang="tr-TR" dirty="0" err="1"/>
              <a:t>dînî</a:t>
            </a:r>
            <a:r>
              <a:rPr lang="tr-TR" dirty="0"/>
              <a:t> duyguları da dile getirmeye; dolayısıyla </a:t>
            </a:r>
            <a:r>
              <a:rPr lang="tr-TR" dirty="0" err="1"/>
              <a:t>dînî</a:t>
            </a:r>
            <a:r>
              <a:rPr lang="tr-TR" dirty="0"/>
              <a:t> ve manevî </a:t>
            </a:r>
            <a:r>
              <a:rPr lang="tr-TR" dirty="0" err="1"/>
              <a:t>tatmîne</a:t>
            </a:r>
            <a:r>
              <a:rPr lang="tr-TR" dirty="0"/>
              <a:t> de </a:t>
            </a:r>
            <a:r>
              <a:rPr lang="tr-TR" dirty="0" err="1"/>
              <a:t>vesîle</a:t>
            </a:r>
            <a:r>
              <a:rPr lang="tr-TR" dirty="0"/>
              <a:t> oluyordu. İslâmiyet’in </a:t>
            </a:r>
            <a:r>
              <a:rPr lang="tr-TR" dirty="0" err="1"/>
              <a:t>kabûlünden</a:t>
            </a:r>
            <a:r>
              <a:rPr lang="tr-TR" dirty="0"/>
              <a:t> sonra bu şiir geleneği, bu kez İslâmiyet’in yayılması ve yerleşmesi için vâsıta olarak kullanılmıştır. Yeni Müslüman olmuş </a:t>
            </a:r>
            <a:r>
              <a:rPr lang="tr-TR" dirty="0" err="1"/>
              <a:t>şâirler</a:t>
            </a:r>
            <a:r>
              <a:rPr lang="tr-TR" dirty="0"/>
              <a:t>, henüz Müslüman olmamış soydaşı topluluklar içine gide </a:t>
            </a:r>
            <a:r>
              <a:rPr lang="tr-TR" dirty="0" err="1"/>
              <a:t>rek</a:t>
            </a:r>
            <a:r>
              <a:rPr lang="tr-TR" dirty="0"/>
              <a:t>, </a:t>
            </a:r>
            <a:r>
              <a:rPr lang="tr-TR" dirty="0" err="1"/>
              <a:t>zâten</a:t>
            </a:r>
            <a:r>
              <a:rPr lang="tr-TR" dirty="0"/>
              <a:t> şiir geleneğine alışkın olan bu insanlara İslâmiyet’i anlatıyorlardı. Aynı şairler, Müslüman olmuş bulunan topluluklar arasında da, İslâmiyet’in öğrenilmesi, iyice yerleşmesi ve hayata geçmesi için çalışıyorlardı. Orta Asya’da Türkler arasında tasavvuf anlayışının yayılması hemen hemen İslâmiyet’in yerleşmesi ile paralel yürümüştür. Müslüman </a:t>
            </a:r>
            <a:r>
              <a:rPr lang="tr-TR" dirty="0" err="1"/>
              <a:t>şâirler</a:t>
            </a:r>
            <a:r>
              <a:rPr lang="tr-TR" dirty="0"/>
              <a:t> kısa zamanda tasavvufî kimliğe de bürünerek, hitap ettikleri topluluklara İslâmiyet’in temel esasları yanında, tasavvufî duygu ve yaşayış tarzını da </a:t>
            </a:r>
            <a:r>
              <a:rPr lang="tr-TR" dirty="0" err="1"/>
              <a:t>ifâde</a:t>
            </a:r>
            <a:r>
              <a:rPr lang="tr-TR" dirty="0"/>
              <a:t> etmeye ve yerleştirmeye çalışmışlardır. Bu şairlerden biri ve en önemlisi söylediği şiirlerin büyük kısmı günümüze kadar ulaşmış olan Hoca </a:t>
            </a:r>
            <a:r>
              <a:rPr lang="tr-TR" dirty="0" err="1"/>
              <a:t>Ahmed</a:t>
            </a:r>
            <a:r>
              <a:rPr lang="tr-TR" dirty="0"/>
              <a:t>-i </a:t>
            </a:r>
            <a:r>
              <a:rPr lang="tr-TR" dirty="0" err="1"/>
              <a:t>Yesevî’dir</a:t>
            </a:r>
            <a:r>
              <a:rPr lang="tr-TR" dirty="0"/>
              <a:t>. </a:t>
            </a:r>
          </a:p>
        </p:txBody>
      </p:sp>
    </p:spTree>
    <p:extLst>
      <p:ext uri="{BB962C8B-B14F-4D97-AF65-F5344CB8AC3E}">
        <p14:creationId xmlns:p14="http://schemas.microsoft.com/office/powerpoint/2010/main" val="3111445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15637"/>
            <a:ext cx="10178322" cy="5463956"/>
          </a:xfrm>
        </p:spPr>
        <p:txBody>
          <a:bodyPr>
            <a:normAutofit lnSpcReduction="10000"/>
          </a:bodyPr>
          <a:lstStyle/>
          <a:p>
            <a:pPr marL="0" indent="0" algn="just">
              <a:buNone/>
            </a:pPr>
            <a:r>
              <a:rPr lang="tr-TR" dirty="0" err="1"/>
              <a:t>Ahmed</a:t>
            </a:r>
            <a:r>
              <a:rPr lang="tr-TR" dirty="0"/>
              <a:t>-i </a:t>
            </a:r>
            <a:r>
              <a:rPr lang="tr-TR" dirty="0" err="1"/>
              <a:t>Yesevî</a:t>
            </a:r>
            <a:r>
              <a:rPr lang="tr-TR" dirty="0"/>
              <a:t>, Batı Türkistan’ın </a:t>
            </a:r>
            <a:r>
              <a:rPr lang="tr-TR" dirty="0" err="1"/>
              <a:t>Çimkent</a:t>
            </a:r>
            <a:r>
              <a:rPr lang="tr-TR" dirty="0"/>
              <a:t> şehrinin doğusunda bulunan </a:t>
            </a:r>
            <a:r>
              <a:rPr lang="tr-TR" dirty="0" err="1"/>
              <a:t>Sayram</a:t>
            </a:r>
            <a:r>
              <a:rPr lang="tr-TR" dirty="0"/>
              <a:t> kasabasında doğmuş, sonra </a:t>
            </a:r>
            <a:r>
              <a:rPr lang="tr-TR" dirty="0" err="1"/>
              <a:t>Yesi’ye</a:t>
            </a:r>
            <a:r>
              <a:rPr lang="tr-TR" dirty="0"/>
              <a:t> yerleşmiş; </a:t>
            </a:r>
            <a:r>
              <a:rPr lang="tr-TR" dirty="0" err="1"/>
              <a:t>Buhârâ’da</a:t>
            </a:r>
            <a:r>
              <a:rPr lang="tr-TR" dirty="0"/>
              <a:t> </a:t>
            </a:r>
            <a:r>
              <a:rPr lang="tr-TR" dirty="0" err="1"/>
              <a:t>Yûsuf</a:t>
            </a:r>
            <a:r>
              <a:rPr lang="tr-TR" dirty="0"/>
              <a:t>-ı </a:t>
            </a:r>
            <a:r>
              <a:rPr lang="tr-TR" dirty="0" err="1"/>
              <a:t>Hemedânî’den</a:t>
            </a:r>
            <a:r>
              <a:rPr lang="tr-TR" dirty="0"/>
              <a:t> ders almış ve onun vâsıtasıyla tasavvufa </a:t>
            </a:r>
            <a:r>
              <a:rPr lang="tr-TR" dirty="0" err="1"/>
              <a:t>intisâb</a:t>
            </a:r>
            <a:r>
              <a:rPr lang="tr-TR" dirty="0"/>
              <a:t> etmiş; tekrar </a:t>
            </a:r>
            <a:r>
              <a:rPr lang="tr-TR" dirty="0" err="1"/>
              <a:t>Yesi’ye</a:t>
            </a:r>
            <a:r>
              <a:rPr lang="tr-TR" dirty="0"/>
              <a:t> dönerek hayatının sonuna kadar orada kalmış ve orada </a:t>
            </a:r>
            <a:r>
              <a:rPr lang="tr-TR" dirty="0" err="1"/>
              <a:t>vefât</a:t>
            </a:r>
            <a:r>
              <a:rPr lang="tr-TR" dirty="0"/>
              <a:t> etmiştir. Kendisi de “</a:t>
            </a:r>
            <a:r>
              <a:rPr lang="tr-TR" dirty="0" err="1"/>
              <a:t>Toğgan</a:t>
            </a:r>
            <a:r>
              <a:rPr lang="tr-TR" dirty="0"/>
              <a:t> </a:t>
            </a:r>
            <a:r>
              <a:rPr lang="tr-TR" dirty="0" err="1"/>
              <a:t>yirim</a:t>
            </a:r>
            <a:r>
              <a:rPr lang="tr-TR" dirty="0"/>
              <a:t> ol </a:t>
            </a:r>
            <a:r>
              <a:rPr lang="tr-TR" dirty="0" err="1"/>
              <a:t>mübârek</a:t>
            </a:r>
            <a:r>
              <a:rPr lang="tr-TR" dirty="0"/>
              <a:t> </a:t>
            </a:r>
            <a:r>
              <a:rPr lang="tr-TR" dirty="0" err="1"/>
              <a:t>Türkistân’dın</a:t>
            </a:r>
            <a:r>
              <a:rPr lang="tr-TR" dirty="0"/>
              <a:t>” (Doğduğum yer o </a:t>
            </a:r>
            <a:r>
              <a:rPr lang="tr-TR" dirty="0" err="1"/>
              <a:t>mübârek</a:t>
            </a:r>
            <a:r>
              <a:rPr lang="tr-TR" dirty="0"/>
              <a:t> Türkistan’dan) ve “Atım </a:t>
            </a:r>
            <a:r>
              <a:rPr lang="tr-TR" dirty="0" err="1"/>
              <a:t>Ahmed</a:t>
            </a:r>
            <a:r>
              <a:rPr lang="tr-TR" dirty="0"/>
              <a:t> Türkistan’dır ilim </a:t>
            </a:r>
            <a:r>
              <a:rPr lang="tr-TR" dirty="0" err="1"/>
              <a:t>mening</a:t>
            </a:r>
            <a:r>
              <a:rPr lang="tr-TR" dirty="0"/>
              <a:t>” (Adım </a:t>
            </a:r>
            <a:r>
              <a:rPr lang="tr-TR" dirty="0" err="1"/>
              <a:t>Ahmed</a:t>
            </a:r>
            <a:r>
              <a:rPr lang="tr-TR" dirty="0"/>
              <a:t>, Türkistan’dır ilim benim.) diyerek memleketini belirtmiştir (Eraslan, 1993, 94 ve 134). </a:t>
            </a:r>
            <a:r>
              <a:rPr lang="tr-TR" dirty="0" err="1"/>
              <a:t>Yesi</a:t>
            </a:r>
            <a:r>
              <a:rPr lang="tr-TR" dirty="0"/>
              <a:t> şehri sonradan Türkistan adını almıştır; </a:t>
            </a:r>
            <a:r>
              <a:rPr lang="tr-TR" dirty="0" err="1"/>
              <a:t>Ahmed</a:t>
            </a:r>
            <a:r>
              <a:rPr lang="tr-TR" dirty="0"/>
              <a:t>-i </a:t>
            </a:r>
            <a:r>
              <a:rPr lang="tr-TR" dirty="0" err="1"/>
              <a:t>Yesevî’nin</a:t>
            </a:r>
            <a:r>
              <a:rPr lang="tr-TR" dirty="0"/>
              <a:t> muhteşem türbesi Türkistan şehrinde hâlen </a:t>
            </a:r>
            <a:r>
              <a:rPr lang="tr-TR" dirty="0" smtClean="0"/>
              <a:t>ayaktadır.</a:t>
            </a:r>
          </a:p>
          <a:p>
            <a:pPr marL="0" indent="0" algn="just">
              <a:buNone/>
            </a:pPr>
            <a:r>
              <a:rPr lang="tr-TR" dirty="0"/>
              <a:t>Doğum ve ölüm tarihleri tam olarak bilinmeyen ve h. V./m. XII. Yüzyılda yaşadığı kabul edilen bu büyük </a:t>
            </a:r>
            <a:r>
              <a:rPr lang="tr-TR" dirty="0" err="1"/>
              <a:t>zâta</a:t>
            </a:r>
            <a:r>
              <a:rPr lang="tr-TR" dirty="0"/>
              <a:t>, hayatını geçirdiği yere </a:t>
            </a:r>
            <a:r>
              <a:rPr lang="tr-TR" dirty="0" err="1"/>
              <a:t>nisbetle</a:t>
            </a:r>
            <a:r>
              <a:rPr lang="tr-TR" dirty="0"/>
              <a:t> “</a:t>
            </a:r>
            <a:r>
              <a:rPr lang="tr-TR" dirty="0" err="1"/>
              <a:t>Yesevî</a:t>
            </a:r>
            <a:r>
              <a:rPr lang="tr-TR" dirty="0"/>
              <a:t>” denmiştir. Babasının adı Şeyh İbrahim’dir. Annesi, babasının </a:t>
            </a:r>
            <a:r>
              <a:rPr lang="tr-TR" dirty="0" err="1"/>
              <a:t>halîfelerinden</a:t>
            </a:r>
            <a:r>
              <a:rPr lang="tr-TR" dirty="0"/>
              <a:t> Mûsâ Şeyh’in kızı Ayşe Hatun’dur. </a:t>
            </a:r>
            <a:r>
              <a:rPr lang="tr-TR" dirty="0" err="1"/>
              <a:t>Ahmed</a:t>
            </a:r>
            <a:r>
              <a:rPr lang="tr-TR" dirty="0"/>
              <a:t>-i </a:t>
            </a:r>
            <a:r>
              <a:rPr lang="tr-TR" dirty="0" err="1"/>
              <a:t>Yesevî</a:t>
            </a:r>
            <a:r>
              <a:rPr lang="tr-TR" dirty="0"/>
              <a:t>, ilmî faaliyetleri yanında, kendi adına </a:t>
            </a:r>
            <a:r>
              <a:rPr lang="tr-TR" dirty="0" err="1"/>
              <a:t>izâfe</a:t>
            </a:r>
            <a:r>
              <a:rPr lang="tr-TR" dirty="0"/>
              <a:t> edilen </a:t>
            </a:r>
            <a:r>
              <a:rPr lang="tr-TR" dirty="0" err="1"/>
              <a:t>Yeseviyye</a:t>
            </a:r>
            <a:r>
              <a:rPr lang="tr-TR" dirty="0"/>
              <a:t> </a:t>
            </a:r>
            <a:r>
              <a:rPr lang="tr-TR" dirty="0" err="1"/>
              <a:t>tarîkatının</a:t>
            </a:r>
            <a:r>
              <a:rPr lang="tr-TR" dirty="0"/>
              <a:t> kurulmasına da öncülük etmiştir. Hakkında çeşitli </a:t>
            </a:r>
            <a:r>
              <a:rPr lang="tr-TR" dirty="0" err="1"/>
              <a:t>menkabeler</a:t>
            </a:r>
            <a:r>
              <a:rPr lang="tr-TR" dirty="0"/>
              <a:t> de anlatılır. Bunlardan birine göre o, Hz. Peygamber’in sünnetine bağlılığı sebebiyle altmış üç yaşına geldiğinde dergâhının avlusunda, yer altında bir </a:t>
            </a:r>
            <a:r>
              <a:rPr lang="tr-TR" dirty="0" err="1"/>
              <a:t>çilehâne</a:t>
            </a:r>
            <a:r>
              <a:rPr lang="tr-TR" dirty="0"/>
              <a:t> hazırlatmış, Hz. Peygamber’in öldüğü yaş olan 63 yaşından sonra yaşamanın ona saygısızlık olacağı düşüncesiyle ömrünün sonuna kadar </a:t>
            </a:r>
            <a:r>
              <a:rPr lang="tr-TR" dirty="0" err="1"/>
              <a:t>çilehânede</a:t>
            </a:r>
            <a:r>
              <a:rPr lang="tr-TR" dirty="0"/>
              <a:t> yaşamıştır. Burada ne kadar yaşadığına dair kesin bir bilgi yoktur. Bazı hikmetlerinde hayatının altmış üç yaşına kadar olan kısmı hakkında bazı bilgiler vermektedir.</a:t>
            </a:r>
          </a:p>
        </p:txBody>
      </p:sp>
    </p:spTree>
    <p:extLst>
      <p:ext uri="{BB962C8B-B14F-4D97-AF65-F5344CB8AC3E}">
        <p14:creationId xmlns:p14="http://schemas.microsoft.com/office/powerpoint/2010/main" val="1328941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81891"/>
            <a:ext cx="10178322" cy="5985164"/>
          </a:xfrm>
        </p:spPr>
        <p:txBody>
          <a:bodyPr>
            <a:normAutofit lnSpcReduction="10000"/>
          </a:bodyPr>
          <a:lstStyle/>
          <a:p>
            <a:pPr marL="0" indent="0" algn="just">
              <a:buNone/>
            </a:pPr>
            <a:r>
              <a:rPr lang="tr-TR" dirty="0" err="1"/>
              <a:t>Ahmed</a:t>
            </a:r>
            <a:r>
              <a:rPr lang="tr-TR" dirty="0"/>
              <a:t>-i </a:t>
            </a:r>
            <a:r>
              <a:rPr lang="tr-TR" dirty="0" err="1"/>
              <a:t>Yesevî</a:t>
            </a:r>
            <a:r>
              <a:rPr lang="tr-TR" dirty="0"/>
              <a:t>, hikmetlerinde mahlası daha çok “Kul Hâce </a:t>
            </a:r>
            <a:r>
              <a:rPr lang="tr-TR" dirty="0" err="1"/>
              <a:t>Ahmed</a:t>
            </a:r>
            <a:r>
              <a:rPr lang="tr-TR" dirty="0"/>
              <a:t>” şeklinde kullanmıştır. Ancak sadece “</a:t>
            </a:r>
            <a:r>
              <a:rPr lang="tr-TR" dirty="0" err="1"/>
              <a:t>Ahmed</a:t>
            </a:r>
            <a:r>
              <a:rPr lang="tr-TR" dirty="0"/>
              <a:t>” dediği olduğu gibi, “Hâce </a:t>
            </a:r>
            <a:r>
              <a:rPr lang="tr-TR" dirty="0" err="1"/>
              <a:t>Ahmed</a:t>
            </a:r>
            <a:r>
              <a:rPr lang="tr-TR" dirty="0"/>
              <a:t>”, “Miskin </a:t>
            </a:r>
            <a:r>
              <a:rPr lang="tr-TR" dirty="0" err="1"/>
              <a:t>Ahmed</a:t>
            </a:r>
            <a:r>
              <a:rPr lang="tr-TR" dirty="0"/>
              <a:t>”, “Kul </a:t>
            </a:r>
            <a:r>
              <a:rPr lang="tr-TR" dirty="0" err="1"/>
              <a:t>Ahmed</a:t>
            </a:r>
            <a:r>
              <a:rPr lang="tr-TR" dirty="0"/>
              <a:t>”, “Miskin Hâce </a:t>
            </a:r>
            <a:r>
              <a:rPr lang="tr-TR" dirty="0" err="1"/>
              <a:t>Ahmed</a:t>
            </a:r>
            <a:r>
              <a:rPr lang="tr-TR" dirty="0"/>
              <a:t>”, “Miskin </a:t>
            </a:r>
            <a:r>
              <a:rPr lang="tr-TR" dirty="0" err="1"/>
              <a:t>Ahmed</a:t>
            </a:r>
            <a:r>
              <a:rPr lang="tr-TR" dirty="0"/>
              <a:t> </a:t>
            </a:r>
            <a:r>
              <a:rPr lang="tr-TR" dirty="0" err="1"/>
              <a:t>Yesevî</a:t>
            </a:r>
            <a:r>
              <a:rPr lang="tr-TR" dirty="0"/>
              <a:t>” ve “</a:t>
            </a:r>
            <a:r>
              <a:rPr lang="tr-TR" dirty="0" err="1"/>
              <a:t>Yesevî</a:t>
            </a:r>
            <a:r>
              <a:rPr lang="tr-TR" dirty="0"/>
              <a:t>” şeklinde yazdıkları da vardır. </a:t>
            </a:r>
            <a:r>
              <a:rPr lang="tr-TR" dirty="0" err="1"/>
              <a:t>Dîvân</a:t>
            </a:r>
            <a:r>
              <a:rPr lang="tr-TR" dirty="0"/>
              <a:t>-ı Hikmet’e sonradan bazı şiirlerin karıştığı kabul edildiğinden, bu değişik isimlerin bir kısmının başkasına ait olabileceği de öne sürülmektedir. </a:t>
            </a:r>
            <a:r>
              <a:rPr lang="tr-TR" dirty="0" err="1"/>
              <a:t>Dîvân</a:t>
            </a:r>
            <a:r>
              <a:rPr lang="tr-TR" dirty="0"/>
              <a:t>-ı </a:t>
            </a:r>
            <a:r>
              <a:rPr lang="tr-TR" dirty="0" err="1"/>
              <a:t>Hikmet’ın</a:t>
            </a:r>
            <a:r>
              <a:rPr lang="tr-TR" dirty="0"/>
              <a:t> yazma ve basma nüshalarındaki hikmetlerin hepsi aynı değildir. Bundan, onun farklı müstensihler tarafından farklı şekilde istinsah edildiği anlaşılır. Özellikle Sayın Kemal Eraslan’ın gayretleriyle bugüne kadar toplanabilen hikmet sayısı 250 </a:t>
            </a:r>
            <a:r>
              <a:rPr lang="tr-TR" dirty="0" err="1"/>
              <a:t>civârındadır</a:t>
            </a:r>
            <a:r>
              <a:rPr lang="tr-TR" dirty="0" smtClean="0"/>
              <a:t>.</a:t>
            </a:r>
          </a:p>
          <a:p>
            <a:pPr marL="0" indent="0" algn="just">
              <a:buNone/>
            </a:pPr>
            <a:r>
              <a:rPr lang="tr-TR" dirty="0"/>
              <a:t>Hikmetler hece vezniyle ve </a:t>
            </a:r>
            <a:r>
              <a:rPr lang="tr-TR" dirty="0" err="1"/>
              <a:t>sâde</a:t>
            </a:r>
            <a:r>
              <a:rPr lang="tr-TR" dirty="0"/>
              <a:t> bir dille herkesin anlayabileceği şekilde söylenmiştir. Onun için fazla sanat kaygısı gütmemiştir, </a:t>
            </a:r>
            <a:r>
              <a:rPr lang="tr-TR" dirty="0" err="1"/>
              <a:t>şâirâne</a:t>
            </a:r>
            <a:r>
              <a:rPr lang="tr-TR" dirty="0"/>
              <a:t> tasvirler ve ince sanat ifadeleri bulunmamaktadır. Ancak onun hikmetleri tamamen basit sözler, kuru değersiz </a:t>
            </a:r>
            <a:r>
              <a:rPr lang="tr-TR" dirty="0" err="1"/>
              <a:t>ifâdeler</a:t>
            </a:r>
            <a:r>
              <a:rPr lang="tr-TR" dirty="0"/>
              <a:t> de değildir. Özellikle </a:t>
            </a:r>
            <a:r>
              <a:rPr lang="tr-TR" dirty="0" err="1"/>
              <a:t>dînî</a:t>
            </a:r>
            <a:r>
              <a:rPr lang="tr-TR" dirty="0"/>
              <a:t> terimleri </a:t>
            </a:r>
            <a:r>
              <a:rPr lang="tr-TR" dirty="0" err="1"/>
              <a:t>ifâde</a:t>
            </a:r>
            <a:r>
              <a:rPr lang="tr-TR" dirty="0"/>
              <a:t> etmek için Arapça kelimeler kullanılmışsa da, Arapça ve Farsça kelimeler dikkati çekecek kadar çok değildir. Mevcut </a:t>
            </a:r>
            <a:r>
              <a:rPr lang="tr-TR" dirty="0" err="1"/>
              <a:t>Dîvân</a:t>
            </a:r>
            <a:r>
              <a:rPr lang="tr-TR" dirty="0"/>
              <a:t>-ı Hikmet nüshalarındaki bütün hikmetlerin </a:t>
            </a:r>
            <a:r>
              <a:rPr lang="tr-TR" dirty="0" err="1"/>
              <a:t>Ahmed</a:t>
            </a:r>
            <a:r>
              <a:rPr lang="tr-TR" dirty="0"/>
              <a:t>-i </a:t>
            </a:r>
            <a:r>
              <a:rPr lang="tr-TR" dirty="0" err="1"/>
              <a:t>Yesevî’ye</a:t>
            </a:r>
            <a:r>
              <a:rPr lang="tr-TR" dirty="0"/>
              <a:t> ait olmayabileceği kabul edilmekle beraber, </a:t>
            </a:r>
            <a:r>
              <a:rPr lang="tr-TR" dirty="0" err="1"/>
              <a:t>Yesevî</a:t>
            </a:r>
            <a:r>
              <a:rPr lang="tr-TR" dirty="0"/>
              <a:t> </a:t>
            </a:r>
            <a:r>
              <a:rPr lang="tr-TR" dirty="0" err="1"/>
              <a:t>şâirlere</a:t>
            </a:r>
            <a:r>
              <a:rPr lang="tr-TR" dirty="0"/>
              <a:t> ait oldukları ve </a:t>
            </a:r>
            <a:r>
              <a:rPr lang="tr-TR" dirty="0" err="1"/>
              <a:t>Yeseviyye</a:t>
            </a:r>
            <a:r>
              <a:rPr lang="tr-TR" dirty="0"/>
              <a:t> geleneğini temsil ettikleri kesindir. </a:t>
            </a:r>
            <a:r>
              <a:rPr lang="tr-TR" dirty="0" err="1"/>
              <a:t>Ahmed</a:t>
            </a:r>
            <a:r>
              <a:rPr lang="tr-TR" dirty="0"/>
              <a:t>-i </a:t>
            </a:r>
            <a:r>
              <a:rPr lang="tr-TR" dirty="0" err="1"/>
              <a:t>Yesevî’nin</a:t>
            </a:r>
            <a:r>
              <a:rPr lang="tr-TR" dirty="0"/>
              <a:t> </a:t>
            </a:r>
            <a:r>
              <a:rPr lang="tr-TR" dirty="0" err="1"/>
              <a:t>Dîvân</a:t>
            </a:r>
            <a:r>
              <a:rPr lang="tr-TR" dirty="0"/>
              <a:t>-ı Hikmet’indeki hikmetlerin büyük bir kısmı beş ile yirmi dokuz arasında değişen dörtlüklerden oluşmaktadır. Bir kısmı da gazel tarzındadır. Dörtlüklerde hece vezninin on ikili (4 + 4 + 4) ölçüsü, gazel tarzında olanlarda da on dörtlü (7 + 7) ölçüsü kullanılmıştır. Gazel tarzındaki bazı hikmetlerde aruz veznini de kullanmıştır.</a:t>
            </a:r>
          </a:p>
        </p:txBody>
      </p:sp>
    </p:spTree>
    <p:extLst>
      <p:ext uri="{BB962C8B-B14F-4D97-AF65-F5344CB8AC3E}">
        <p14:creationId xmlns:p14="http://schemas.microsoft.com/office/powerpoint/2010/main" val="2668372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40327"/>
            <a:ext cx="10178322" cy="5339265"/>
          </a:xfrm>
        </p:spPr>
        <p:txBody>
          <a:bodyPr/>
          <a:lstStyle/>
          <a:p>
            <a:pPr marL="0" indent="0">
              <a:buNone/>
            </a:pPr>
            <a:endParaRPr lang="tr-TR" dirty="0" smtClean="0"/>
          </a:p>
          <a:p>
            <a:pPr marL="0" indent="0">
              <a:buNone/>
            </a:pPr>
            <a:endParaRPr lang="tr-TR" dirty="0"/>
          </a:p>
          <a:p>
            <a:pPr marL="0" indent="0">
              <a:buNone/>
            </a:pPr>
            <a:endParaRPr lang="tr-TR" dirty="0" smtClean="0"/>
          </a:p>
          <a:p>
            <a:pPr marL="0" indent="0" algn="just">
              <a:buNone/>
            </a:pPr>
            <a:r>
              <a:rPr lang="tr-TR" dirty="0" err="1" smtClean="0"/>
              <a:t>Dîvân</a:t>
            </a:r>
            <a:r>
              <a:rPr lang="tr-TR" dirty="0" smtClean="0"/>
              <a:t>-ı </a:t>
            </a:r>
            <a:r>
              <a:rPr lang="tr-TR" dirty="0"/>
              <a:t>Hikmet’in </a:t>
            </a:r>
            <a:r>
              <a:rPr lang="tr-TR" dirty="0" err="1"/>
              <a:t>Ahmed</a:t>
            </a:r>
            <a:r>
              <a:rPr lang="tr-TR" dirty="0"/>
              <a:t>-i </a:t>
            </a:r>
            <a:r>
              <a:rPr lang="tr-TR" dirty="0" err="1"/>
              <a:t>Yesevî’nin</a:t>
            </a:r>
            <a:r>
              <a:rPr lang="tr-TR" dirty="0"/>
              <a:t> bütün hikmetlerini içine alan tam bir nüshası yoktur. Eldeki nüshalardan XVI. Yüzyıldan önceye ait olanı da bulunmamaktadır. Mevcut nüshalardaki hikmetler sayı bakımından birbirini tutmadığı gibi, metin bakımından da çok farklı olanlar vardır. Hatta bazı hikmetlerin dilinin sonraki devirlerin diline uydurulduğu da zannedilir. Elyazması nüshaları öyle olunca basılı olanlarda da farklılıklar ortaya çıkmıştır.</a:t>
            </a:r>
          </a:p>
        </p:txBody>
      </p:sp>
    </p:spTree>
    <p:extLst>
      <p:ext uri="{BB962C8B-B14F-4D97-AF65-F5344CB8AC3E}">
        <p14:creationId xmlns:p14="http://schemas.microsoft.com/office/powerpoint/2010/main" val="708692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748145"/>
            <a:ext cx="10178322" cy="5131447"/>
          </a:xfrm>
        </p:spPr>
        <p:txBody>
          <a:bodyPr/>
          <a:lstStyle/>
          <a:p>
            <a:pPr marL="0" indent="0">
              <a:buNone/>
            </a:pPr>
            <a:r>
              <a:rPr lang="tr-TR" dirty="0"/>
              <a:t>Türk </a:t>
            </a:r>
            <a:r>
              <a:rPr lang="tr-TR" dirty="0" err="1"/>
              <a:t>vâliler</a:t>
            </a:r>
            <a:r>
              <a:rPr lang="tr-TR" dirty="0"/>
              <a:t> tarafından kurulan </a:t>
            </a:r>
            <a:r>
              <a:rPr lang="tr-TR" dirty="0" err="1" smtClean="0"/>
              <a:t>Samanoğullarının</a:t>
            </a:r>
            <a:r>
              <a:rPr lang="tr-TR" dirty="0" smtClean="0"/>
              <a:t> </a:t>
            </a:r>
            <a:r>
              <a:rPr lang="tr-TR" dirty="0"/>
              <a:t>ilmî ve kültürel faaliyetleriyle ilgili bilgi yoktur. </a:t>
            </a:r>
            <a:r>
              <a:rPr lang="tr-TR" dirty="0" err="1"/>
              <a:t>Tolunoğlu</a:t>
            </a:r>
            <a:r>
              <a:rPr lang="tr-TR" dirty="0"/>
              <a:t> </a:t>
            </a:r>
            <a:r>
              <a:rPr lang="tr-TR" dirty="0" err="1"/>
              <a:t>Ahmed</a:t>
            </a:r>
            <a:r>
              <a:rPr lang="tr-TR" dirty="0"/>
              <a:t> kendisi ve büyük oğlu Abbâs, hem Türkçe şiirler de söyleyebilen şair, hem de ilim adamı ve </a:t>
            </a:r>
            <a:r>
              <a:rPr lang="tr-TR" dirty="0" err="1"/>
              <a:t>şâirleri</a:t>
            </a:r>
            <a:r>
              <a:rPr lang="tr-TR" dirty="0"/>
              <a:t> himaye eden ve destekleyen kimselerdi. </a:t>
            </a:r>
            <a:r>
              <a:rPr lang="tr-TR" dirty="0" err="1"/>
              <a:t>İhşidoğulları</a:t>
            </a:r>
            <a:r>
              <a:rPr lang="tr-TR" dirty="0"/>
              <a:t> da ilim adamı ve </a:t>
            </a:r>
            <a:r>
              <a:rPr lang="tr-TR" dirty="0" err="1"/>
              <a:t>şâirleri</a:t>
            </a:r>
            <a:r>
              <a:rPr lang="tr-TR" dirty="0"/>
              <a:t> korumuş ve desteklemişlerdir. Bu himaye ve destek sâyesinde ilim adamları rahat çalışabilmişler ve böylece onların döneminde, hâkim oldukları bölgelerde ilmî gelişmeler elde edilmiştir. Ancak onların </a:t>
            </a:r>
            <a:r>
              <a:rPr lang="tr-TR" dirty="0" err="1"/>
              <a:t>zamânında</a:t>
            </a:r>
            <a:r>
              <a:rPr lang="tr-TR" dirty="0"/>
              <a:t> Türkçe ile ilgili her hangi bir gelişme olduğuna ve Türkçe şiir söylendiğine dair bilgimiz yoktur. </a:t>
            </a:r>
          </a:p>
        </p:txBody>
      </p:sp>
    </p:spTree>
    <p:extLst>
      <p:ext uri="{BB962C8B-B14F-4D97-AF65-F5344CB8AC3E}">
        <p14:creationId xmlns:p14="http://schemas.microsoft.com/office/powerpoint/2010/main" val="2647564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65019"/>
            <a:ext cx="10178322" cy="5214574"/>
          </a:xfrm>
        </p:spPr>
        <p:txBody>
          <a:bodyPr>
            <a:normAutofit fontScale="92500"/>
          </a:bodyPr>
          <a:lstStyle/>
          <a:p>
            <a:pPr marL="0" indent="0" algn="just">
              <a:buNone/>
            </a:pPr>
            <a:r>
              <a:rPr lang="tr-TR" dirty="0"/>
              <a:t>Bağımsız ilk Türk devletlerinden İdil (Volga) Bulgar </a:t>
            </a:r>
            <a:r>
              <a:rPr lang="tr-TR" dirty="0" err="1"/>
              <a:t>Hanlığı’ndaki</a:t>
            </a:r>
            <a:r>
              <a:rPr lang="tr-TR" dirty="0"/>
              <a:t> ilmî, edebî ve kültürel faaliyetlerle ilgili olarak da kaynaklarda bilgi yoktur. </a:t>
            </a:r>
            <a:r>
              <a:rPr lang="tr-TR" dirty="0" err="1"/>
              <a:t>Gazneliler</a:t>
            </a:r>
            <a:r>
              <a:rPr lang="tr-TR" dirty="0"/>
              <a:t> ise, ilim ve edebiyata çok büyük önem vermişlerdir. Ancak onların </a:t>
            </a:r>
            <a:r>
              <a:rPr lang="tr-TR" dirty="0" err="1"/>
              <a:t>zamânındaki</a:t>
            </a:r>
            <a:r>
              <a:rPr lang="tr-TR" dirty="0"/>
              <a:t> bu faaliyetlerin ürünleri daha çok Arapça ve Farsça dillerinde gerçekleşmiştir. Konuşulan dilin Türkçe olmasına karşılık, resmî dil </a:t>
            </a:r>
            <a:r>
              <a:rPr lang="tr-TR" dirty="0" err="1"/>
              <a:t>Arapça’dır</a:t>
            </a:r>
            <a:r>
              <a:rPr lang="tr-TR" dirty="0"/>
              <a:t>. Ayrıca ilmî eserler Arapça, edebî eserler de daha çok Farsça olarak yazılmıştır. Onlar döneminden, sonraki asırlara ulaşmış Türkçe eser bilinmemektedir. Günümüze kadar da böyle bir eser ortaya çıkmamıştır. </a:t>
            </a:r>
            <a:r>
              <a:rPr lang="tr-TR" dirty="0" err="1"/>
              <a:t>Gazneliler</a:t>
            </a:r>
            <a:r>
              <a:rPr lang="tr-TR" dirty="0"/>
              <a:t> döneminden, sonraki asırlara ulaşan meşhur eserler Arapça ve </a:t>
            </a:r>
            <a:r>
              <a:rPr lang="tr-TR" dirty="0" err="1"/>
              <a:t>Farsça’dır</a:t>
            </a:r>
            <a:r>
              <a:rPr lang="tr-TR" dirty="0"/>
              <a:t>. </a:t>
            </a:r>
            <a:r>
              <a:rPr lang="tr-TR" dirty="0" err="1"/>
              <a:t>Gazneli</a:t>
            </a:r>
            <a:r>
              <a:rPr lang="tr-TR" dirty="0"/>
              <a:t> </a:t>
            </a:r>
            <a:r>
              <a:rPr lang="tr-TR" dirty="0" err="1"/>
              <a:t>Mahmûd</a:t>
            </a:r>
            <a:r>
              <a:rPr lang="tr-TR" dirty="0"/>
              <a:t> (998 – 1030) ve oğlu </a:t>
            </a:r>
            <a:r>
              <a:rPr lang="tr-TR" dirty="0" err="1"/>
              <a:t>Mes’ûd</a:t>
            </a:r>
            <a:r>
              <a:rPr lang="tr-TR" dirty="0"/>
              <a:t> (1030 – 1040) âlimleri, </a:t>
            </a:r>
            <a:r>
              <a:rPr lang="tr-TR" dirty="0" err="1"/>
              <a:t>şâirleri</a:t>
            </a:r>
            <a:r>
              <a:rPr lang="tr-TR" dirty="0"/>
              <a:t> ve sanatçıları himâye etmiş, onları desteklemiş ve saraylarında barındırmışlardır. Hatta </a:t>
            </a:r>
            <a:r>
              <a:rPr lang="tr-TR" dirty="0" err="1"/>
              <a:t>Gazne</a:t>
            </a:r>
            <a:r>
              <a:rPr lang="tr-TR" dirty="0"/>
              <a:t> sarayında yüzlerce şairin bulunduğu şeklinde abartılı bulunabilecek </a:t>
            </a:r>
            <a:r>
              <a:rPr lang="tr-TR" dirty="0" err="1"/>
              <a:t>rivâyetler</a:t>
            </a:r>
            <a:r>
              <a:rPr lang="tr-TR" dirty="0"/>
              <a:t> bile vardır. Bu şairlerden </a:t>
            </a:r>
            <a:r>
              <a:rPr lang="tr-TR" dirty="0" err="1"/>
              <a:t>Minuçehrî</a:t>
            </a:r>
            <a:r>
              <a:rPr lang="tr-TR" dirty="0"/>
              <a:t> ve </a:t>
            </a:r>
            <a:r>
              <a:rPr lang="tr-TR" dirty="0" err="1"/>
              <a:t>Ferrûhî’nin</a:t>
            </a:r>
            <a:r>
              <a:rPr lang="tr-TR" dirty="0"/>
              <a:t> Türk oldukları bilinmektedir. Ancak onlar şiirlerini Farsça yazmışlar ve Farsça </a:t>
            </a:r>
            <a:r>
              <a:rPr lang="tr-TR" dirty="0" err="1"/>
              <a:t>Dîvân</a:t>
            </a:r>
            <a:r>
              <a:rPr lang="tr-TR" dirty="0"/>
              <a:t> tertip etmişlerdir. Ünlü </a:t>
            </a:r>
            <a:r>
              <a:rPr lang="tr-TR" dirty="0" err="1"/>
              <a:t>Firdevsî</a:t>
            </a:r>
            <a:r>
              <a:rPr lang="tr-TR" dirty="0"/>
              <a:t>, </a:t>
            </a:r>
            <a:r>
              <a:rPr lang="tr-TR" dirty="0" err="1"/>
              <a:t>Gazne</a:t>
            </a:r>
            <a:r>
              <a:rPr lang="tr-TR" dirty="0"/>
              <a:t> sarayının himâyesinde yetişmiş ve meşhur </a:t>
            </a:r>
            <a:r>
              <a:rPr lang="tr-TR" dirty="0" err="1"/>
              <a:t>Şeh-nâme’sini</a:t>
            </a:r>
            <a:r>
              <a:rPr lang="tr-TR" dirty="0"/>
              <a:t> orada yazarak, 1022’de </a:t>
            </a:r>
            <a:r>
              <a:rPr lang="tr-TR" dirty="0" err="1"/>
              <a:t>Sultân</a:t>
            </a:r>
            <a:r>
              <a:rPr lang="tr-TR" dirty="0"/>
              <a:t> </a:t>
            </a:r>
            <a:r>
              <a:rPr lang="tr-TR" dirty="0" err="1"/>
              <a:t>Mahmûd’a</a:t>
            </a:r>
            <a:r>
              <a:rPr lang="tr-TR" dirty="0"/>
              <a:t> </a:t>
            </a:r>
            <a:r>
              <a:rPr lang="tr-TR" dirty="0" err="1"/>
              <a:t>takdîm</a:t>
            </a:r>
            <a:r>
              <a:rPr lang="tr-TR" dirty="0"/>
              <a:t> etmiştir. </a:t>
            </a:r>
            <a:r>
              <a:rPr lang="tr-TR" dirty="0" err="1"/>
              <a:t>Meşhûr</a:t>
            </a:r>
            <a:r>
              <a:rPr lang="tr-TR" dirty="0"/>
              <a:t> ilim adamı </a:t>
            </a:r>
            <a:r>
              <a:rPr lang="tr-TR" dirty="0" err="1"/>
              <a:t>Bîrûnî</a:t>
            </a:r>
            <a:r>
              <a:rPr lang="tr-TR" dirty="0"/>
              <a:t> de </a:t>
            </a:r>
            <a:r>
              <a:rPr lang="tr-TR" dirty="0" err="1"/>
              <a:t>Sultân</a:t>
            </a:r>
            <a:r>
              <a:rPr lang="tr-TR" dirty="0"/>
              <a:t> </a:t>
            </a:r>
            <a:r>
              <a:rPr lang="tr-TR" dirty="0" err="1"/>
              <a:t>Mes’ûd’un</a:t>
            </a:r>
            <a:r>
              <a:rPr lang="tr-TR" dirty="0"/>
              <a:t> himâyesinde yetişmiştir. Bunlardan başka </a:t>
            </a:r>
            <a:r>
              <a:rPr lang="tr-TR" dirty="0" err="1"/>
              <a:t>Gazne</a:t>
            </a:r>
            <a:r>
              <a:rPr lang="tr-TR" dirty="0"/>
              <a:t> sarayından himâye görerek yetişen birçok ilim, edebiyat ve sanat adamı vardır. Fakat bunların hepsinin eserleri ya Arapça, ya da </a:t>
            </a:r>
            <a:r>
              <a:rPr lang="tr-TR" dirty="0" err="1"/>
              <a:t>Farsça’dır</a:t>
            </a:r>
            <a:r>
              <a:rPr lang="tr-TR" dirty="0"/>
              <a:t>; Türkçe eser yazılmamış olmasını düşünmek gerçekçi olmaz, ancak sonraki asırlara böyle bir eser </a:t>
            </a:r>
            <a:r>
              <a:rPr lang="tr-TR" dirty="0" err="1"/>
              <a:t>intikâl</a:t>
            </a:r>
            <a:r>
              <a:rPr lang="tr-TR" dirty="0"/>
              <a:t> etmemiştir ve bugün de böyle bir bilgi yoktur</a:t>
            </a:r>
          </a:p>
        </p:txBody>
      </p:sp>
    </p:spTree>
    <p:extLst>
      <p:ext uri="{BB962C8B-B14F-4D97-AF65-F5344CB8AC3E}">
        <p14:creationId xmlns:p14="http://schemas.microsoft.com/office/powerpoint/2010/main" val="3925449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886691"/>
            <a:ext cx="10178322" cy="5444836"/>
          </a:xfrm>
        </p:spPr>
        <p:txBody>
          <a:bodyPr/>
          <a:lstStyle/>
          <a:p>
            <a:pPr marL="0" indent="0" algn="just">
              <a:buNone/>
            </a:pPr>
            <a:r>
              <a:rPr lang="tr-TR" dirty="0" err="1"/>
              <a:t>Mâverâünnehir</a:t>
            </a:r>
            <a:r>
              <a:rPr lang="tr-TR" dirty="0"/>
              <a:t> ve Türkistan bölgesinde kurulmuş ilk Müslüman Türk devleti, </a:t>
            </a:r>
            <a:r>
              <a:rPr lang="tr-TR" dirty="0" err="1"/>
              <a:t>Karahanlılar</a:t>
            </a:r>
            <a:r>
              <a:rPr lang="tr-TR" dirty="0"/>
              <a:t> Devleti’dir. </a:t>
            </a:r>
            <a:r>
              <a:rPr lang="tr-TR" dirty="0" err="1"/>
              <a:t>Karahanlı</a:t>
            </a:r>
            <a:r>
              <a:rPr lang="tr-TR" dirty="0"/>
              <a:t> Devleti’nin kurulmasıyla, artık epey zamandır hız kazanmış bulunan Türklerin Müslümanlaşması süreci iyice hızlanmış; büyük kitlelerin Müslüman olmasıyla Türk tarihinde yeni bir dönem açılmıştır. Türklerin İslâm medeniyetine katkıları ve Müslüman Türk medeniyetinin oluşmasının temelleri bu dönemde atılmıştır. Bu zamana kadar Araplarda ve İran’da İslâmî edebiyat ve kültür oluşmuş durumda idi. Daha önce de bahsedilmiş olduğu gibi, İslâmî döneme ait Türk edebiyat ve kültürü, oluşmuş bulunan bu Arap ve özellikle İran edebiyat ve kültürünün etkisinde gelişmiştir. Bilindiği üzere Türklerin İslâm öncesi dönemlere ait destanları vardır. İslâmî dönemdeki en önemli ilk edebî faaliyet, meselâ Oğuz </a:t>
            </a:r>
            <a:r>
              <a:rPr lang="tr-TR" dirty="0" err="1"/>
              <a:t>Destânı</a:t>
            </a:r>
            <a:r>
              <a:rPr lang="tr-TR" dirty="0"/>
              <a:t> gibi, İslâm öncesi döneme ait bu destanların </a:t>
            </a:r>
            <a:r>
              <a:rPr lang="tr-TR" dirty="0" err="1"/>
              <a:t>İslâmîleştirilmesi</a:t>
            </a:r>
            <a:r>
              <a:rPr lang="tr-TR" dirty="0"/>
              <a:t> olmuştur. Bu destanlar, yeni </a:t>
            </a:r>
            <a:r>
              <a:rPr lang="tr-TR" dirty="0" err="1"/>
              <a:t>intisâb</a:t>
            </a:r>
            <a:r>
              <a:rPr lang="tr-TR" dirty="0"/>
              <a:t> ettikleri </a:t>
            </a:r>
            <a:r>
              <a:rPr lang="tr-TR" dirty="0" err="1"/>
              <a:t>dînin</a:t>
            </a:r>
            <a:r>
              <a:rPr lang="tr-TR" dirty="0"/>
              <a:t> esasları, heyecanı ve yaşayış şekli ile, yeni </a:t>
            </a:r>
            <a:r>
              <a:rPr lang="tr-TR" dirty="0" err="1"/>
              <a:t>dînin</a:t>
            </a:r>
            <a:r>
              <a:rPr lang="tr-TR" dirty="0"/>
              <a:t> yayılması ve gelişmesi için </a:t>
            </a:r>
            <a:r>
              <a:rPr lang="tr-TR" dirty="0" err="1"/>
              <a:t>mücâdele</a:t>
            </a:r>
            <a:r>
              <a:rPr lang="tr-TR" dirty="0"/>
              <a:t> edenlerin </a:t>
            </a:r>
            <a:r>
              <a:rPr lang="tr-TR" dirty="0" err="1"/>
              <a:t>hayâtlarına</a:t>
            </a:r>
            <a:r>
              <a:rPr lang="tr-TR" dirty="0"/>
              <a:t> adapte edilerek yeni şekillere büründürülmüştür. Bunların yanında, yeni hayatlarının kahramanlarının </a:t>
            </a:r>
            <a:r>
              <a:rPr lang="tr-TR" dirty="0" err="1"/>
              <a:t>macerâları</a:t>
            </a:r>
            <a:r>
              <a:rPr lang="tr-TR" dirty="0"/>
              <a:t> çerçevesinde yeni destanlar da üretilmeye başlanmıştır. Bunun en tipik örneği </a:t>
            </a:r>
            <a:r>
              <a:rPr lang="tr-TR" dirty="0" err="1"/>
              <a:t>Satuk</a:t>
            </a:r>
            <a:r>
              <a:rPr lang="tr-TR" dirty="0"/>
              <a:t> Buğra Han </a:t>
            </a:r>
            <a:r>
              <a:rPr lang="tr-TR" dirty="0" err="1"/>
              <a:t>Destânı’dır</a:t>
            </a:r>
            <a:r>
              <a:rPr lang="tr-TR" dirty="0"/>
              <a:t>. </a:t>
            </a:r>
          </a:p>
        </p:txBody>
      </p:sp>
    </p:spTree>
    <p:extLst>
      <p:ext uri="{BB962C8B-B14F-4D97-AF65-F5344CB8AC3E}">
        <p14:creationId xmlns:p14="http://schemas.microsoft.com/office/powerpoint/2010/main" val="3676025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12619"/>
            <a:ext cx="10178322" cy="5366974"/>
          </a:xfrm>
        </p:spPr>
        <p:txBody>
          <a:bodyPr>
            <a:normAutofit lnSpcReduction="10000"/>
          </a:bodyPr>
          <a:lstStyle/>
          <a:p>
            <a:pPr marL="0" indent="0" algn="just">
              <a:buNone/>
            </a:pPr>
            <a:r>
              <a:rPr lang="tr-TR" dirty="0" err="1"/>
              <a:t>Satuk</a:t>
            </a:r>
            <a:r>
              <a:rPr lang="tr-TR" dirty="0"/>
              <a:t> Buğra Han’ın İslâmiyet’i </a:t>
            </a:r>
            <a:r>
              <a:rPr lang="tr-TR" dirty="0" err="1"/>
              <a:t>kabûlü</a:t>
            </a:r>
            <a:r>
              <a:rPr lang="tr-TR" dirty="0"/>
              <a:t>, ailesi, </a:t>
            </a:r>
            <a:r>
              <a:rPr lang="tr-TR" dirty="0" err="1"/>
              <a:t>kerâmetleri</a:t>
            </a:r>
            <a:r>
              <a:rPr lang="tr-TR" dirty="0"/>
              <a:t> ve İslâmiyet’in yayılması için gösterdiği gayretler bir destan üslûbuyla anlatılmaya başlanmış ve sonunda da yazılı hâle gelmiştir. Daha sonraları Tezkire-i </a:t>
            </a:r>
            <a:r>
              <a:rPr lang="tr-TR" dirty="0" err="1"/>
              <a:t>Satuk</a:t>
            </a:r>
            <a:r>
              <a:rPr lang="tr-TR" dirty="0"/>
              <a:t> Buğra Hân adıyla nüshaları bulunan bu eser, bir </a:t>
            </a:r>
            <a:r>
              <a:rPr lang="tr-TR" dirty="0" err="1"/>
              <a:t>menâkıb</a:t>
            </a:r>
            <a:r>
              <a:rPr lang="tr-TR" dirty="0"/>
              <a:t>-nâme tarzında kaleme alınmıştır. </a:t>
            </a:r>
            <a:r>
              <a:rPr lang="tr-TR" dirty="0" err="1"/>
              <a:t>Satuk</a:t>
            </a:r>
            <a:r>
              <a:rPr lang="tr-TR" dirty="0"/>
              <a:t> Buğra Han’ın İslâmî kimliğinin destansı bir üslupla halk arasında nasıl algılandığını göstermektedir. Buna göre, Hz. Muhammed (</a:t>
            </a:r>
            <a:r>
              <a:rPr lang="tr-TR" dirty="0" err="1"/>
              <a:t>s.a.s</a:t>
            </a:r>
            <a:r>
              <a:rPr lang="tr-TR" dirty="0"/>
              <a:t>.) </a:t>
            </a:r>
            <a:r>
              <a:rPr lang="tr-TR" dirty="0" err="1"/>
              <a:t>mi’râca</a:t>
            </a:r>
            <a:r>
              <a:rPr lang="tr-TR" dirty="0"/>
              <a:t> çıkarken peygamberlerle karşılaşır. Yine bir kişiyle karşılaşıldığında </a:t>
            </a:r>
            <a:r>
              <a:rPr lang="tr-TR" dirty="0" err="1"/>
              <a:t>Cebrâil’e</a:t>
            </a:r>
            <a:r>
              <a:rPr lang="tr-TR" dirty="0"/>
              <a:t> bunun hangi peygamber olduğunu sorar. O da, “Bu, peygamber değil, sizin ölümünüzden üç asır sonra sizin </a:t>
            </a:r>
            <a:r>
              <a:rPr lang="tr-TR" dirty="0" err="1"/>
              <a:t>dîninizi</a:t>
            </a:r>
            <a:r>
              <a:rPr lang="tr-TR" dirty="0"/>
              <a:t> Türkistan’da yayacak olan kişidir.” diye cevap verir; bunun üzerine Hz. Peygamber sevinir ve yere inince her gün onun için dua eder. </a:t>
            </a:r>
            <a:r>
              <a:rPr lang="tr-TR" dirty="0" err="1"/>
              <a:t>Sahâbîler</a:t>
            </a:r>
            <a:r>
              <a:rPr lang="tr-TR" dirty="0"/>
              <a:t>, Peygamber’in her gün </a:t>
            </a:r>
            <a:r>
              <a:rPr lang="tr-TR" dirty="0" err="1"/>
              <a:t>duâ</a:t>
            </a:r>
            <a:r>
              <a:rPr lang="tr-TR" dirty="0"/>
              <a:t> ettiği bu kişiyi görmek ister, bunun üzerine kırk atlı ile birlikte </a:t>
            </a:r>
            <a:r>
              <a:rPr lang="tr-TR" dirty="0" err="1"/>
              <a:t>Satuk</a:t>
            </a:r>
            <a:r>
              <a:rPr lang="tr-TR" dirty="0"/>
              <a:t> Buğra Han belirir ve böylece onlar da görürler. </a:t>
            </a:r>
            <a:r>
              <a:rPr lang="tr-TR" dirty="0" err="1"/>
              <a:t>Kaşgar</a:t>
            </a:r>
            <a:r>
              <a:rPr lang="tr-TR" dirty="0"/>
              <a:t> sultanının oğlu olan Buğra Han doğduğunda yer deprenir, su kaynakları kaybolur, her taraf çiçeklerle bezenir. Bunun üzerine onun Müslüman olacağını anlayan falcılar onu öldürmek ister, annesi Müslüman olduktan sonra öldürmelerini söyleyerek oğlunu kurtarır. On iki yaşında iken çıktığı avda bir tavşanın arkasına takılarak arkadaşlarından uzaklaşır, tavşanı kovalarken tavşan ihtiyar bir adam hâline gelir ve ona </a:t>
            </a:r>
            <a:r>
              <a:rPr lang="tr-TR" dirty="0" err="1"/>
              <a:t>dînî</a:t>
            </a:r>
            <a:r>
              <a:rPr lang="tr-TR" dirty="0"/>
              <a:t> </a:t>
            </a:r>
            <a:r>
              <a:rPr lang="tr-TR" dirty="0" err="1"/>
              <a:t>nasîhatlarda</a:t>
            </a:r>
            <a:r>
              <a:rPr lang="tr-TR" dirty="0"/>
              <a:t> bulunur; bu Hızır’dır. Babasının ölümü üzerine annesinin kendisiyle evlendiği amcasını Müslüman olmaya davet eder, kabul etmeyince onu öldürerek yerine tahta geçer. Bundan sonra onun esas kahramanlıkları </a:t>
            </a:r>
            <a:r>
              <a:rPr lang="tr-TR" dirty="0" smtClean="0"/>
              <a:t>başlamıştır.</a:t>
            </a:r>
            <a:endParaRPr lang="tr-TR" dirty="0"/>
          </a:p>
        </p:txBody>
      </p:sp>
    </p:spTree>
    <p:extLst>
      <p:ext uri="{BB962C8B-B14F-4D97-AF65-F5344CB8AC3E}">
        <p14:creationId xmlns:p14="http://schemas.microsoft.com/office/powerpoint/2010/main" val="4103119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23455"/>
            <a:ext cx="10178322" cy="5256137"/>
          </a:xfrm>
        </p:spPr>
        <p:txBody>
          <a:bodyPr/>
          <a:lstStyle/>
          <a:p>
            <a:pPr marL="0" indent="0" algn="just">
              <a:buNone/>
            </a:pPr>
            <a:r>
              <a:rPr lang="tr-TR" dirty="0"/>
              <a:t>Buna benzer İslâmî dönem Türk destanlarından biri de Manas </a:t>
            </a:r>
            <a:r>
              <a:rPr lang="tr-TR" dirty="0" err="1"/>
              <a:t>Destânı’dır</a:t>
            </a:r>
            <a:r>
              <a:rPr lang="tr-TR" dirty="0"/>
              <a:t>. 400.000 </a:t>
            </a:r>
            <a:r>
              <a:rPr lang="tr-TR" dirty="0" err="1"/>
              <a:t>mısraya</a:t>
            </a:r>
            <a:r>
              <a:rPr lang="tr-TR" dirty="0"/>
              <a:t> ulaşan bu destan da, </a:t>
            </a:r>
            <a:r>
              <a:rPr lang="tr-TR" dirty="0" err="1"/>
              <a:t>Karahanlılar</a:t>
            </a:r>
            <a:r>
              <a:rPr lang="tr-TR" dirty="0"/>
              <a:t> döneminde subaşı olarak hizmet etmiş bir kahraman olan Manas’ın ve </a:t>
            </a:r>
            <a:r>
              <a:rPr lang="tr-TR" dirty="0" err="1"/>
              <a:t>etrâfındakilerin</a:t>
            </a:r>
            <a:r>
              <a:rPr lang="tr-TR" dirty="0"/>
              <a:t> İslâmiyet ve vatan-millet için yaptıkları kahramanlıkları anlatır (İnan, 1972). Bu destanların en önemli özelliği ilk dönemlerde sözlü bir gelenek olarak nesilden </a:t>
            </a:r>
            <a:r>
              <a:rPr lang="tr-TR" dirty="0" err="1"/>
              <a:t>nesile</a:t>
            </a:r>
            <a:r>
              <a:rPr lang="tr-TR" dirty="0"/>
              <a:t> aktarılmış olmalarıdır. Tabiatları gereği destanların ilk ortaya çıkışları sözlüdür; bu bir müddet bu şekilde devam ettikten sonra yazıya geçirilirler. Bu yazıya geçişe kadar geçen bu dönemde, insanların dilinde farklı şekillere girmiş olmaları ihtimali de vardır. İslâmî döneme ait ilk Türkçe çalışmalardan biri de satırlar arası Kur’an tercümeleridir. Bu konuda son ünitede bilgi verilecektir. </a:t>
            </a:r>
            <a:r>
              <a:rPr lang="tr-TR" dirty="0" err="1"/>
              <a:t>Karahanlılar</a:t>
            </a:r>
            <a:r>
              <a:rPr lang="tr-TR" dirty="0"/>
              <a:t> döneminde yazılıp da sonraki asırlara ve günümüze tam olarak </a:t>
            </a:r>
            <a:r>
              <a:rPr lang="tr-TR" dirty="0" err="1"/>
              <a:t>intikâl</a:t>
            </a:r>
            <a:r>
              <a:rPr lang="tr-TR" dirty="0"/>
              <a:t> eden Türkçe eserler, Türk edebiyatının ilk yazılı kaynakları olan Kutadgu Bilig, </a:t>
            </a:r>
            <a:r>
              <a:rPr lang="tr-TR" dirty="0" err="1"/>
              <a:t>Dîvânu</a:t>
            </a:r>
            <a:r>
              <a:rPr lang="tr-TR" dirty="0"/>
              <a:t> </a:t>
            </a:r>
            <a:r>
              <a:rPr lang="tr-TR" dirty="0" err="1"/>
              <a:t>Lugâti’t</a:t>
            </a:r>
            <a:r>
              <a:rPr lang="tr-TR" dirty="0"/>
              <a:t>-Türk ve </a:t>
            </a:r>
            <a:r>
              <a:rPr lang="tr-TR" dirty="0" err="1"/>
              <a:t>Atabetü’l-Hakâyık’tır</a:t>
            </a:r>
            <a:r>
              <a:rPr lang="tr-TR" dirty="0"/>
              <a:t>. Tam bir nüshası henüz ele geçirilememiş olmakla beraber, büyük çoğunluğu bulunmuş olan </a:t>
            </a:r>
            <a:r>
              <a:rPr lang="tr-TR" dirty="0" err="1"/>
              <a:t>Ahmed</a:t>
            </a:r>
            <a:r>
              <a:rPr lang="tr-TR" dirty="0"/>
              <a:t>-i </a:t>
            </a:r>
            <a:r>
              <a:rPr lang="tr-TR" dirty="0" err="1"/>
              <a:t>Yesevî’nin</a:t>
            </a:r>
            <a:r>
              <a:rPr lang="tr-TR" dirty="0"/>
              <a:t> </a:t>
            </a:r>
            <a:r>
              <a:rPr lang="tr-TR" dirty="0" err="1"/>
              <a:t>Dîvân</a:t>
            </a:r>
            <a:r>
              <a:rPr lang="tr-TR" dirty="0"/>
              <a:t>-ı Hikmet’ini de burada zikretmek gerekir. </a:t>
            </a:r>
          </a:p>
        </p:txBody>
      </p:sp>
    </p:spTree>
    <p:extLst>
      <p:ext uri="{BB962C8B-B14F-4D97-AF65-F5344CB8AC3E}">
        <p14:creationId xmlns:p14="http://schemas.microsoft.com/office/powerpoint/2010/main" val="523084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Kutadgu </a:t>
            </a:r>
            <a:r>
              <a:rPr lang="tr-TR" dirty="0" smtClean="0"/>
              <a:t>Bilig</a:t>
            </a:r>
            <a:endParaRPr lang="tr-TR" dirty="0"/>
          </a:p>
        </p:txBody>
      </p:sp>
      <p:sp>
        <p:nvSpPr>
          <p:cNvPr id="3" name="İçerik Yer Tutucusu 2"/>
          <p:cNvSpPr>
            <a:spLocks noGrp="1"/>
          </p:cNvSpPr>
          <p:nvPr>
            <p:ph idx="1"/>
          </p:nvPr>
        </p:nvSpPr>
        <p:spPr>
          <a:xfrm>
            <a:off x="1251678" y="1108365"/>
            <a:ext cx="10178322" cy="4771228"/>
          </a:xfrm>
        </p:spPr>
        <p:txBody>
          <a:bodyPr/>
          <a:lstStyle/>
          <a:p>
            <a:pPr algn="just"/>
            <a:r>
              <a:rPr lang="tr-TR" dirty="0"/>
              <a:t>Kutadgu Bilig’in yazarı </a:t>
            </a:r>
            <a:r>
              <a:rPr lang="tr-TR" dirty="0" err="1"/>
              <a:t>Yûsuf</a:t>
            </a:r>
            <a:r>
              <a:rPr lang="tr-TR" dirty="0"/>
              <a:t> </a:t>
            </a:r>
            <a:r>
              <a:rPr lang="tr-TR" dirty="0" err="1"/>
              <a:t>Hâs</a:t>
            </a:r>
            <a:r>
              <a:rPr lang="tr-TR" dirty="0"/>
              <a:t> </a:t>
            </a:r>
            <a:r>
              <a:rPr lang="tr-TR" dirty="0" err="1"/>
              <a:t>Hâcib’dir</a:t>
            </a:r>
            <a:r>
              <a:rPr lang="tr-TR" dirty="0"/>
              <a:t>. Bu yazar hakkında doğrudan bilgi veren bir kaynak henüz bulunamamıştır. Onu ancak, eseri okuyuculara takdim etmek için bazı nüshalara sonradan ilâve edilmiş kısımlardaki bilgiler sâyesinde tanıyabiliyoruz. Bu bilgilere göre o, asil bir ailenin çocuğu olarak </a:t>
            </a:r>
            <a:r>
              <a:rPr lang="tr-TR" dirty="0" err="1"/>
              <a:t>Balasagun</a:t>
            </a:r>
            <a:r>
              <a:rPr lang="tr-TR" dirty="0"/>
              <a:t> (veya Kuz Ordu)’da doğmuştur. Yüksek </a:t>
            </a:r>
            <a:r>
              <a:rPr lang="tr-TR" dirty="0" err="1"/>
              <a:t>fazîletleri</a:t>
            </a:r>
            <a:r>
              <a:rPr lang="tr-TR" dirty="0"/>
              <a:t>, bilgisi, </a:t>
            </a:r>
            <a:r>
              <a:rPr lang="tr-TR" dirty="0" err="1"/>
              <a:t>zühd</a:t>
            </a:r>
            <a:r>
              <a:rPr lang="tr-TR" dirty="0"/>
              <a:t> ve </a:t>
            </a:r>
            <a:r>
              <a:rPr lang="tr-TR" dirty="0" err="1"/>
              <a:t>takvâsı</a:t>
            </a:r>
            <a:r>
              <a:rPr lang="tr-TR" dirty="0"/>
              <a:t> ile tanınmış ve çevresinde büyük saygı uyandırmış birisidir. Kutadgu Bilig’i </a:t>
            </a:r>
            <a:r>
              <a:rPr lang="tr-TR" dirty="0" err="1"/>
              <a:t>Balasagun’da</a:t>
            </a:r>
            <a:r>
              <a:rPr lang="tr-TR" dirty="0"/>
              <a:t> yazmaya başlamış, sonra </a:t>
            </a:r>
            <a:r>
              <a:rPr lang="tr-TR" dirty="0" err="1"/>
              <a:t>Kaşgar’a</a:t>
            </a:r>
            <a:r>
              <a:rPr lang="tr-TR" dirty="0"/>
              <a:t> giderek orada tamamlamış ve 451 - 496/1059 - 1103 yılları arasında tahtta bulunmuş olan </a:t>
            </a:r>
            <a:r>
              <a:rPr lang="tr-TR" dirty="0" err="1"/>
              <a:t>Karahanlı</a:t>
            </a:r>
            <a:r>
              <a:rPr lang="tr-TR" dirty="0"/>
              <a:t> </a:t>
            </a:r>
            <a:r>
              <a:rPr lang="tr-TR" dirty="0" err="1"/>
              <a:t>Sultânı</a:t>
            </a:r>
            <a:r>
              <a:rPr lang="tr-TR" dirty="0"/>
              <a:t> </a:t>
            </a:r>
            <a:r>
              <a:rPr lang="tr-TR" dirty="0" err="1"/>
              <a:t>Tavgaç</a:t>
            </a:r>
            <a:r>
              <a:rPr lang="tr-TR" dirty="0"/>
              <a:t> Kara Buğra Han’a </a:t>
            </a:r>
            <a:r>
              <a:rPr lang="tr-TR" dirty="0" err="1"/>
              <a:t>takdîm</a:t>
            </a:r>
            <a:r>
              <a:rPr lang="tr-TR" dirty="0"/>
              <a:t> etmiştir. </a:t>
            </a:r>
            <a:r>
              <a:rPr lang="tr-TR" dirty="0" err="1"/>
              <a:t>Sultân</a:t>
            </a:r>
            <a:r>
              <a:rPr lang="tr-TR" dirty="0"/>
              <a:t> onun kalem gücünü beğenerek </a:t>
            </a:r>
            <a:r>
              <a:rPr lang="tr-TR" dirty="0" err="1"/>
              <a:t>iltifât</a:t>
            </a:r>
            <a:r>
              <a:rPr lang="tr-TR" dirty="0"/>
              <a:t> etmiş, yanına almış ve </a:t>
            </a:r>
            <a:r>
              <a:rPr lang="tr-TR" dirty="0" err="1"/>
              <a:t>hâs</a:t>
            </a:r>
            <a:r>
              <a:rPr lang="tr-TR" dirty="0"/>
              <a:t> </a:t>
            </a:r>
            <a:r>
              <a:rPr lang="tr-TR" dirty="0" err="1"/>
              <a:t>hâciblik</a:t>
            </a:r>
            <a:r>
              <a:rPr lang="tr-TR" dirty="0"/>
              <a:t> görevine getirmiştir. Bundan dolayı o “</a:t>
            </a:r>
            <a:r>
              <a:rPr lang="tr-TR" dirty="0" err="1"/>
              <a:t>Yûsuf</a:t>
            </a:r>
            <a:r>
              <a:rPr lang="tr-TR" dirty="0"/>
              <a:t> </a:t>
            </a:r>
            <a:r>
              <a:rPr lang="tr-TR" dirty="0" err="1"/>
              <a:t>Hâs</a:t>
            </a:r>
            <a:r>
              <a:rPr lang="tr-TR" dirty="0"/>
              <a:t> </a:t>
            </a:r>
            <a:r>
              <a:rPr lang="tr-TR" dirty="0" err="1"/>
              <a:t>Hâcib</a:t>
            </a:r>
            <a:r>
              <a:rPr lang="tr-TR" dirty="0"/>
              <a:t>” adıyla tanınmıştır.</a:t>
            </a:r>
          </a:p>
        </p:txBody>
      </p:sp>
    </p:spTree>
    <p:extLst>
      <p:ext uri="{BB962C8B-B14F-4D97-AF65-F5344CB8AC3E}">
        <p14:creationId xmlns:p14="http://schemas.microsoft.com/office/powerpoint/2010/main" val="4278857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235527"/>
            <a:ext cx="10178322" cy="5644065"/>
          </a:xfrm>
        </p:spPr>
        <p:txBody>
          <a:bodyPr/>
          <a:lstStyle/>
          <a:p>
            <a:pPr algn="just"/>
            <a:r>
              <a:rPr lang="tr-TR" dirty="0"/>
              <a:t>Eserinde, 462/1069-70’te tamamladığı bu eseri için on sekiz ay uğraştığını (Arat, 1991) ve yazmağa başladığı zaman elli yaşlarında bulunduğunu, hatta altmışıncı yaşın kendisini beklemekte olduğunu (Arat, 1991, 365, 368 ve 369. beyitler) belirtir. Buna göre 410/1019 yılı </a:t>
            </a:r>
            <a:r>
              <a:rPr lang="tr-TR" dirty="0" err="1"/>
              <a:t>civârında</a:t>
            </a:r>
            <a:r>
              <a:rPr lang="tr-TR" dirty="0"/>
              <a:t> doğmuş olmalıdır. Ne zaman öldüğüne dair bir bilgi yoktur. Ancak eserinin ilâve kısmında artık ihtiyarladığını belirterek hayatını insanlara hizmette geçirdiği için Allah’a </a:t>
            </a:r>
            <a:r>
              <a:rPr lang="tr-TR" dirty="0" err="1"/>
              <a:t>ibâdette</a:t>
            </a:r>
            <a:r>
              <a:rPr lang="tr-TR" dirty="0"/>
              <a:t> geri kaldığını belirtmektedir ki, bundan onun uzunca bir ömür yaşadığı sonucunu çıkarabiliriz. Reşit Rahmeti Arat, Kutadgu Bilig’de “</a:t>
            </a:r>
            <a:r>
              <a:rPr lang="tr-TR" dirty="0" err="1"/>
              <a:t>kut”u</a:t>
            </a:r>
            <a:r>
              <a:rPr lang="tr-TR" dirty="0"/>
              <a:t> (</a:t>
            </a:r>
            <a:r>
              <a:rPr lang="tr-TR" dirty="0" err="1"/>
              <a:t>saâdet</a:t>
            </a:r>
            <a:r>
              <a:rPr lang="tr-TR" dirty="0"/>
              <a:t>, gerçek mutluluk, ikbâl, sürekli esenlik) </a:t>
            </a:r>
            <a:r>
              <a:rPr lang="tr-TR" dirty="0" err="1"/>
              <a:t>temsîl</a:t>
            </a:r>
            <a:r>
              <a:rPr lang="tr-TR" dirty="0"/>
              <a:t> eden </a:t>
            </a:r>
            <a:r>
              <a:rPr lang="tr-TR" dirty="0" err="1"/>
              <a:t>Aytoldu</a:t>
            </a:r>
            <a:r>
              <a:rPr lang="tr-TR" dirty="0"/>
              <a:t> ile, “</a:t>
            </a:r>
            <a:r>
              <a:rPr lang="tr-TR" dirty="0" err="1"/>
              <a:t>ukuş”u</a:t>
            </a:r>
            <a:r>
              <a:rPr lang="tr-TR" dirty="0"/>
              <a:t> (akıl) </a:t>
            </a:r>
            <a:r>
              <a:rPr lang="tr-TR" dirty="0" err="1"/>
              <a:t>temsîl</a:t>
            </a:r>
            <a:r>
              <a:rPr lang="tr-TR" dirty="0"/>
              <a:t> eden </a:t>
            </a:r>
            <a:r>
              <a:rPr lang="tr-TR" dirty="0" err="1"/>
              <a:t>Ögdülmüş’ün</a:t>
            </a:r>
            <a:r>
              <a:rPr lang="tr-TR" dirty="0"/>
              <a:t> şahıslarında </a:t>
            </a:r>
            <a:r>
              <a:rPr lang="tr-TR" dirty="0" err="1"/>
              <a:t>şâirin</a:t>
            </a:r>
            <a:r>
              <a:rPr lang="tr-TR" dirty="0"/>
              <a:t> kendini </a:t>
            </a:r>
            <a:r>
              <a:rPr lang="tr-TR" dirty="0" err="1"/>
              <a:t>tasvîr</a:t>
            </a:r>
            <a:r>
              <a:rPr lang="tr-TR" dirty="0"/>
              <a:t> ettiğini kabul eder (1991, XXII). Bu </a:t>
            </a:r>
            <a:r>
              <a:rPr lang="tr-TR" dirty="0" err="1"/>
              <a:t>tasvîre</a:t>
            </a:r>
            <a:r>
              <a:rPr lang="tr-TR" dirty="0"/>
              <a:t> göre o, sağlam inançlı bir Müslümandır; Allah’ın varlığına ve birliğine, herhangi bir aklî </a:t>
            </a:r>
            <a:r>
              <a:rPr lang="tr-TR" dirty="0" err="1"/>
              <a:t>delîle</a:t>
            </a:r>
            <a:r>
              <a:rPr lang="tr-TR" dirty="0"/>
              <a:t> ihtiyaç duymadan inanır. Onun, diğer konularda da çok sağlam bir inancı vardır: </a:t>
            </a:r>
            <a:r>
              <a:rPr lang="tr-TR" dirty="0" err="1"/>
              <a:t>Kur’ân’da</a:t>
            </a:r>
            <a:r>
              <a:rPr lang="tr-TR" dirty="0"/>
              <a:t> da olduğu gibi, Allah insanı en mükemmel şekilde yaratmış ve ona birçok </a:t>
            </a:r>
            <a:r>
              <a:rPr lang="tr-TR" dirty="0" err="1"/>
              <a:t>fazîlet</a:t>
            </a:r>
            <a:r>
              <a:rPr lang="tr-TR" dirty="0"/>
              <a:t> vermiştir; iyilik olsun ve kötülük olsun her şey Allah’tan gelir, ancak insan için kendi kazandığı vardır; </a:t>
            </a:r>
            <a:r>
              <a:rPr lang="tr-TR" dirty="0" err="1"/>
              <a:t>ibâdetlerini</a:t>
            </a:r>
            <a:r>
              <a:rPr lang="tr-TR" dirty="0"/>
              <a:t> ihmâl etmemesi gerekir, ama bu da yeterli değildir; iyi insan olabilmek için cemiyet içinde diğer insanlara karşı davranışlarına ve insanlara faydalı olup olmadığına da bakmak </a:t>
            </a:r>
            <a:r>
              <a:rPr lang="tr-TR" dirty="0" smtClean="0"/>
              <a:t>gerekir.</a:t>
            </a:r>
            <a:endParaRPr lang="tr-TR" dirty="0"/>
          </a:p>
        </p:txBody>
      </p:sp>
    </p:spTree>
    <p:extLst>
      <p:ext uri="{BB962C8B-B14F-4D97-AF65-F5344CB8AC3E}">
        <p14:creationId xmlns:p14="http://schemas.microsoft.com/office/powerpoint/2010/main" val="1121150409"/>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Rozet</Template>
  <TotalTime>19</TotalTime>
  <Words>4103</Words>
  <Application>Microsoft Office PowerPoint</Application>
  <PresentationFormat>Geniş ekran</PresentationFormat>
  <Paragraphs>48</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Gill Sans MT</vt:lpstr>
      <vt:lpstr>Impact</vt:lpstr>
      <vt:lpstr>Badge</vt:lpstr>
      <vt:lpstr>İslamiyetin Kabulü Sonrası Yazılan İlk Eserler</vt:lpstr>
      <vt:lpstr>PowerPoint Sunusu</vt:lpstr>
      <vt:lpstr>PowerPoint Sunusu</vt:lpstr>
      <vt:lpstr>PowerPoint Sunusu</vt:lpstr>
      <vt:lpstr>PowerPoint Sunusu</vt:lpstr>
      <vt:lpstr>PowerPoint Sunusu</vt:lpstr>
      <vt:lpstr>PowerPoint Sunusu</vt:lpstr>
      <vt:lpstr>Kutadgu Bilig</vt:lpstr>
      <vt:lpstr>PowerPoint Sunusu</vt:lpstr>
      <vt:lpstr>PowerPoint Sunusu</vt:lpstr>
      <vt:lpstr>PowerPoint Sunusu</vt:lpstr>
      <vt:lpstr>PowerPoint Sunusu</vt:lpstr>
      <vt:lpstr>PowerPoint Sunusu</vt:lpstr>
      <vt:lpstr>Dîvânu Lugâti’t-Türk</vt:lpstr>
      <vt:lpstr>PowerPoint Sunusu</vt:lpstr>
      <vt:lpstr>PowerPoint Sunusu</vt:lpstr>
      <vt:lpstr>PowerPoint Sunusu</vt:lpstr>
      <vt:lpstr>Atabetü’l-Hakâyık</vt:lpstr>
      <vt:lpstr>PowerPoint Sunusu</vt:lpstr>
      <vt:lpstr>PowerPoint Sunusu</vt:lpstr>
      <vt:lpstr>Dîvân-ı Hikmet</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İslamiyetin Kabulü Sonrası Yazılan İlk Eserler</dc:title>
  <dc:creator>BayUni</dc:creator>
  <cp:lastModifiedBy>BayUni</cp:lastModifiedBy>
  <cp:revision>3</cp:revision>
  <dcterms:created xsi:type="dcterms:W3CDTF">2018-10-19T08:06:43Z</dcterms:created>
  <dcterms:modified xsi:type="dcterms:W3CDTF">2018-10-19T08:26:29Z</dcterms:modified>
</cp:coreProperties>
</file>