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/>
    <p:restoredTop sz="94615"/>
  </p:normalViewPr>
  <p:slideViewPr>
    <p:cSldViewPr snapToGrid="0" snapToObjects="1">
      <p:cViewPr varScale="1">
        <p:scale>
          <a:sx n="89" d="100"/>
          <a:sy n="89" d="100"/>
        </p:scale>
        <p:origin x="192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ve Alt Ana Başlı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şlık Metni"/>
          <p:cNvSpPr txBox="1">
            <a:spLocks noGrp="1"/>
          </p:cNvSpPr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Başlık Metni</a:t>
            </a:r>
          </a:p>
        </p:txBody>
      </p:sp>
      <p:sp>
        <p:nvSpPr>
          <p:cNvPr id="12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örüntü"/>
          <p:cNvSpPr>
            <a:spLocks noGrp="1"/>
          </p:cNvSpPr>
          <p:nvPr>
            <p:ph type="pic" idx="13"/>
          </p:nvPr>
        </p:nvSpPr>
        <p:spPr>
          <a:xfrm>
            <a:off x="-851457" y="-14228"/>
            <a:ext cx="15004983" cy="99876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57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761812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Yata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örüntü"/>
          <p:cNvSpPr>
            <a:spLocks noGrp="1"/>
          </p:cNvSpPr>
          <p:nvPr>
            <p:ph type="pic" idx="13"/>
          </p:nvPr>
        </p:nvSpPr>
        <p:spPr>
          <a:xfrm>
            <a:off x="1960603" y="884196"/>
            <a:ext cx="9166170" cy="6101232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Başlık Metni"/>
          <p:cNvSpPr txBox="1">
            <a:spLocks noGrp="1"/>
          </p:cNvSpPr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Başlık Metni</a:t>
            </a:r>
          </a:p>
        </p:txBody>
      </p:sp>
      <p:sp>
        <p:nvSpPr>
          <p:cNvPr id="22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3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300"/>
            <a:ext cx="386716" cy="4318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- O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Metni"/>
          <p:cNvSpPr txBox="1"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3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Düş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örüntü"/>
          <p:cNvSpPr>
            <a:spLocks noGrp="1"/>
          </p:cNvSpPr>
          <p:nvPr>
            <p:ph type="pic" sz="half" idx="13"/>
          </p:nvPr>
        </p:nvSpPr>
        <p:spPr>
          <a:xfrm>
            <a:off x="6273800" y="1206500"/>
            <a:ext cx="5888774" cy="72771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Başlık Metni"/>
          <p:cNvSpPr txBox="1">
            <a:spLocks noGrp="1"/>
          </p:cNvSpPr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r>
              <a:t>Başlık Metni</a:t>
            </a:r>
          </a:p>
        </p:txBody>
      </p:sp>
      <p:sp>
        <p:nvSpPr>
          <p:cNvPr id="40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- Ü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49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 İşaretleri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örüntü"/>
          <p:cNvSpPr>
            <a:spLocks noGrp="1"/>
          </p:cNvSpPr>
          <p:nvPr>
            <p:ph type="pic" sz="quarter" idx="13"/>
          </p:nvPr>
        </p:nvSpPr>
        <p:spPr>
          <a:xfrm>
            <a:off x="7412382" y="2933700"/>
            <a:ext cx="4324471" cy="5343996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67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6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övde Düzeyi Bi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7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3 - Yukar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örüntü"/>
          <p:cNvSpPr>
            <a:spLocks noGrp="1"/>
          </p:cNvSpPr>
          <p:nvPr>
            <p:ph type="pic" idx="13"/>
          </p:nvPr>
        </p:nvSpPr>
        <p:spPr>
          <a:xfrm>
            <a:off x="711200" y="673100"/>
            <a:ext cx="6680111" cy="82550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Görüntü"/>
          <p:cNvSpPr>
            <a:spLocks noGrp="1"/>
          </p:cNvSpPr>
          <p:nvPr>
            <p:ph type="pic" sz="quarter" idx="14"/>
          </p:nvPr>
        </p:nvSpPr>
        <p:spPr>
          <a:xfrm>
            <a:off x="7645400" y="652434"/>
            <a:ext cx="4572000" cy="3046422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Görüntü"/>
          <p:cNvSpPr>
            <a:spLocks noGrp="1"/>
          </p:cNvSpPr>
          <p:nvPr>
            <p:ph type="pic" sz="half" idx="15"/>
          </p:nvPr>
        </p:nvSpPr>
        <p:spPr>
          <a:xfrm>
            <a:off x="7645400" y="3225800"/>
            <a:ext cx="4572000" cy="68580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Ali Utku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i="1"/>
            </a:lvl1pPr>
          </a:lstStyle>
          <a:p>
            <a:r>
              <a:t>-Ali Utku</a:t>
            </a:r>
          </a:p>
        </p:txBody>
      </p:sp>
      <p:sp>
        <p:nvSpPr>
          <p:cNvPr id="94" name="“Buraya bir alıntı yazın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8625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“Buraya bir alıntı yazın.” </a:t>
            </a:r>
          </a:p>
        </p:txBody>
      </p:sp>
      <p:sp>
        <p:nvSpPr>
          <p:cNvPr id="9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" name="Başlık Metni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Başlık Metni</a:t>
            </a:r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299"/>
            <a:ext cx="386716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3937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7874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1811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5748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19685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3622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27559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1496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35433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OSYOLOJİ TARİHİ…"/>
          <p:cNvSpPr txBox="1">
            <a:spLocks noGrp="1"/>
          </p:cNvSpPr>
          <p:nvPr>
            <p:ph type="ctrTitle"/>
          </p:nvPr>
        </p:nvSpPr>
        <p:spPr>
          <a:xfrm>
            <a:off x="787400" y="1244600"/>
            <a:ext cx="11430000" cy="3810000"/>
          </a:xfrm>
          <a:prstGeom prst="rect">
            <a:avLst/>
          </a:prstGeom>
        </p:spPr>
        <p:txBody>
          <a:bodyPr/>
          <a:lstStyle/>
          <a:p>
            <a:r>
              <a:rPr dirty="0"/>
              <a:t>SOSYOLOJİ TARİHİ </a:t>
            </a:r>
          </a:p>
          <a:p>
            <a:pPr>
              <a:defRPr sz="6700"/>
            </a:pPr>
            <a:r>
              <a:rPr lang="tr-TR"/>
              <a:t>5</a:t>
            </a:r>
            <a:endParaRPr dirty="0"/>
          </a:p>
        </p:txBody>
      </p:sp>
      <p:sp>
        <p:nvSpPr>
          <p:cNvPr id="120" name="DTCF, Sosyoloji Bölümü…"/>
          <p:cNvSpPr txBox="1">
            <a:spLocks noGrp="1"/>
          </p:cNvSpPr>
          <p:nvPr>
            <p:ph type="subTitle" sz="quarter" idx="1"/>
          </p:nvPr>
        </p:nvSpPr>
        <p:spPr>
          <a:xfrm>
            <a:off x="787400" y="5791200"/>
            <a:ext cx="11430000" cy="1447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432308">
              <a:defRPr sz="2960"/>
            </a:pPr>
            <a:r>
              <a:t>DTCF, Sosyoloji Bölümü</a:t>
            </a:r>
          </a:p>
          <a:p>
            <a:pPr defTabSz="432308">
              <a:defRPr sz="2960"/>
            </a:pPr>
            <a:r>
              <a:t>2020 Bahar Dönemi</a:t>
            </a:r>
          </a:p>
          <a:p>
            <a:pPr defTabSz="432308">
              <a:defRPr sz="2960"/>
            </a:pPr>
            <a:r>
              <a:t>Doç.Dr. Nuran Savaşkan Akdoğan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04D9619-B71F-5648-91AD-E46625986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1377092"/>
          </a:xfrm>
        </p:spPr>
        <p:txBody>
          <a:bodyPr>
            <a:normAutofit/>
          </a:bodyPr>
          <a:lstStyle/>
          <a:p>
            <a:pPr algn="just"/>
            <a:r>
              <a:rPr lang="tr-TR" sz="4000" dirty="0"/>
              <a:t>Aydınlanma düşüncesinde birbiriyle örtüşen üç neslin çalışması: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2517A7A-72B8-3E45-A585-3234DABCF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903" y="2360141"/>
            <a:ext cx="11430000" cy="6605373"/>
          </a:xfrm>
        </p:spPr>
        <p:txBody>
          <a:bodyPr/>
          <a:lstStyle/>
          <a:p>
            <a:r>
              <a:rPr lang="tr-TR" b="1" i="1" dirty="0"/>
              <a:t>17. yüzyılın son çeyreği, ilk nesil</a:t>
            </a:r>
            <a:r>
              <a:rPr lang="tr-TR" dirty="0"/>
              <a:t>; </a:t>
            </a:r>
            <a:r>
              <a:rPr lang="tr-TR" dirty="0" err="1"/>
              <a:t>Voltaire</a:t>
            </a:r>
            <a:r>
              <a:rPr lang="tr-TR" dirty="0"/>
              <a:t> ve Montesquieu. Çalışmaları J. Locke ve I. Newton</a:t>
            </a:r>
          </a:p>
          <a:p>
            <a:r>
              <a:rPr lang="tr-TR" b="1" i="1" dirty="0"/>
              <a:t>İkinci nesil</a:t>
            </a:r>
            <a:r>
              <a:rPr lang="tr-TR" dirty="0"/>
              <a:t>; David </a:t>
            </a:r>
            <a:r>
              <a:rPr lang="tr-TR" dirty="0" err="1"/>
              <a:t>Hume</a:t>
            </a:r>
            <a:r>
              <a:rPr lang="tr-TR" dirty="0"/>
              <a:t>, Jean J. Rousseau, </a:t>
            </a:r>
            <a:r>
              <a:rPr lang="tr-TR" dirty="0" err="1"/>
              <a:t>Denis</a:t>
            </a:r>
            <a:r>
              <a:rPr lang="tr-TR" dirty="0"/>
              <a:t> </a:t>
            </a:r>
            <a:r>
              <a:rPr lang="tr-TR" dirty="0" err="1"/>
              <a:t>Diderot</a:t>
            </a:r>
            <a:r>
              <a:rPr lang="tr-TR" dirty="0"/>
              <a:t>, Jean </a:t>
            </a:r>
            <a:r>
              <a:rPr lang="tr-TR" dirty="0" err="1"/>
              <a:t>d’Alembert</a:t>
            </a:r>
            <a:r>
              <a:rPr lang="tr-TR" dirty="0"/>
              <a:t>. Bilimsel bilgiye dayalı modern dünya görüşü</a:t>
            </a:r>
          </a:p>
          <a:p>
            <a:r>
              <a:rPr lang="tr-TR" b="1" i="1" dirty="0"/>
              <a:t>Üçüncü nesil</a:t>
            </a:r>
            <a:r>
              <a:rPr lang="tr-TR" dirty="0"/>
              <a:t>; </a:t>
            </a:r>
            <a:r>
              <a:rPr lang="tr-TR" dirty="0" err="1"/>
              <a:t>Immanuel</a:t>
            </a:r>
            <a:r>
              <a:rPr lang="tr-TR" dirty="0"/>
              <a:t> Kant, Adam Smith, Anne Robert </a:t>
            </a:r>
            <a:r>
              <a:rPr lang="tr-TR" dirty="0" err="1"/>
              <a:t>Turgot</a:t>
            </a:r>
            <a:r>
              <a:rPr lang="tr-TR" dirty="0"/>
              <a:t>, </a:t>
            </a:r>
            <a:r>
              <a:rPr lang="tr-TR" dirty="0" err="1"/>
              <a:t>Marquis</a:t>
            </a:r>
            <a:r>
              <a:rPr lang="tr-TR" dirty="0"/>
              <a:t> de </a:t>
            </a:r>
            <a:r>
              <a:rPr lang="tr-TR" dirty="0" err="1"/>
              <a:t>Condorcet</a:t>
            </a:r>
            <a:r>
              <a:rPr lang="tr-TR" dirty="0"/>
              <a:t>, Adam </a:t>
            </a:r>
            <a:r>
              <a:rPr lang="tr-TR" dirty="0" err="1"/>
              <a:t>Ferguson</a:t>
            </a:r>
            <a:r>
              <a:rPr lang="tr-TR" dirty="0"/>
              <a:t>. Aydınlanma düşüncesini geliştirerek epistemoloji, ekonomi, sosyoloji, politik ekonomi konusunda ilk çalışmaları gerçekleştirme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DE50CD1-9279-7040-B23B-2AE53EC6434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65627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C8FFAAC-9630-5D40-AEB0-2540CFFD1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686" y="254000"/>
            <a:ext cx="11327714" cy="1710724"/>
          </a:xfrm>
        </p:spPr>
        <p:txBody>
          <a:bodyPr>
            <a:normAutofit fontScale="90000"/>
          </a:bodyPr>
          <a:lstStyle/>
          <a:p>
            <a:r>
              <a:rPr lang="tr-TR" dirty="0"/>
              <a:t>Montesquieu</a:t>
            </a:r>
            <a:br>
              <a:rPr lang="tr-TR" dirty="0"/>
            </a:br>
            <a:r>
              <a:rPr lang="tr-TR" sz="4900" i="1" dirty="0"/>
              <a:t>Yasaların Ruhu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A8BE945-AF42-D54C-9ED5-55CDF97A3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762" y="1964724"/>
            <a:ext cx="11463638" cy="7166575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Klasik felsefe eğitimi; tarih, siyaset bilimi, eleştiri, politik teori ve sosyoloji incelemeleri</a:t>
            </a:r>
          </a:p>
          <a:p>
            <a:r>
              <a:rPr lang="tr-TR" dirty="0"/>
              <a:t>Aydınlanma döneminin ilk ve en büyük sosyoloğu</a:t>
            </a:r>
          </a:p>
          <a:p>
            <a:r>
              <a:rPr lang="tr-TR" dirty="0"/>
              <a:t>Yasaların Ruhu (1748). Önsöz: </a:t>
            </a:r>
          </a:p>
          <a:p>
            <a:pPr marL="0" indent="0" algn="ctr">
              <a:buNone/>
            </a:pPr>
            <a:r>
              <a:rPr lang="tr-TR" i="1" dirty="0"/>
              <a:t>« Ben ilkelerimi, kendi önyargılarımdan değil, şeylerin doğasından çıkardım»</a:t>
            </a:r>
          </a:p>
          <a:p>
            <a:pPr algn="just">
              <a:buFont typeface="Zapf Dingbats"/>
              <a:buChar char="✼"/>
            </a:pPr>
            <a:r>
              <a:rPr lang="tr-TR" dirty="0"/>
              <a:t>Tarihsel analiz, kapsamlı ve sistematik yaklaşım</a:t>
            </a:r>
          </a:p>
          <a:p>
            <a:pPr algn="just">
              <a:buFont typeface="Zapf Dingbats"/>
              <a:buChar char="✼"/>
            </a:pPr>
            <a:r>
              <a:rPr lang="tr-TR" dirty="0"/>
              <a:t>Yasa ve adetler; toplumsal yapı perspektifi ile ele alınır. Yasa koyucu; ideal bir anayasa koşullarını «ortam» ile dengeleyen role sahip. Fiziki ve ahlaki güçler arasında denge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603A8A3-544B-284B-B4B7-61F9B154C67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818697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1A71889-9BE3-2A49-B9E7-9DBE40319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9F70D99-29C7-8048-A0E8-FFEAB98CAD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A6B6914-EA79-CD4A-85CF-12618BE4609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12</a:t>
            </a:fld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7B8C901-5DF5-9044-87C8-4A1B68606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155" y="368562"/>
            <a:ext cx="6128780" cy="8985262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ABB190C7-6FB4-1E4D-A2B7-B890FBBDA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82" y="1905001"/>
            <a:ext cx="3525108" cy="575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9399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0432DB1-B627-2B48-AA9B-AC39D7633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3200" i="1" dirty="0"/>
              <a:t>«Bu dünyada gördüğümüz çeşitli etkilerin kör bir yazgıdan olduğunu iddia edenler, tam anlamıyla saçmalıyorlar; zira, zeki varlıkların kör bir yazgının eseri olabileceğini iddia etmekten daha mantıksızca bir şey olabilir mi?»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8112DD1-45FA-A94E-9AF5-E5B001546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6123" y="2722949"/>
            <a:ext cx="11090031" cy="5975574"/>
          </a:xfrm>
        </p:spPr>
        <p:txBody>
          <a:bodyPr>
            <a:normAutofit/>
          </a:bodyPr>
          <a:lstStyle/>
          <a:p>
            <a:pPr marL="0" defTabSz="457200">
              <a:spcBef>
                <a:spcPts val="600"/>
              </a:spcBef>
              <a:spcAft>
                <a:spcPts val="600"/>
              </a:spcAft>
              <a:defRPr sz="2133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tr-TR" sz="2200" dirty="0">
                <a:solidFill>
                  <a:srgbClr val="000000"/>
                </a:solidFill>
                <a:latin typeface="Hoefler Text" panose="02030602050506020203" pitchFamily="18" charset="0"/>
                <a:ea typeface="Times"/>
                <a:cs typeface="Times"/>
                <a:sym typeface="Times"/>
              </a:rPr>
              <a:t>İlgi alanı yönetim biçimleridir;</a:t>
            </a:r>
          </a:p>
          <a:p>
            <a:pPr marL="1181100" lvl="3" defTabSz="457200">
              <a:spcBef>
                <a:spcPts val="600"/>
              </a:spcBef>
              <a:spcAft>
                <a:spcPts val="600"/>
              </a:spcAft>
              <a:defRPr sz="2133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tr-TR" sz="2200" dirty="0">
                <a:solidFill>
                  <a:srgbClr val="000000"/>
                </a:solidFill>
                <a:latin typeface="Hoefler Text" panose="02030602050506020203" pitchFamily="18" charset="0"/>
                <a:ea typeface="Times"/>
                <a:cs typeface="Times"/>
                <a:sym typeface="Times"/>
              </a:rPr>
              <a:t>Hukuk ve toplumsal yapı birbiri ile bağlantılıdır. Toprak, iklim, meslek, dini kurumlar, ticari usul ve adetlerden oluşan bir yapı</a:t>
            </a:r>
          </a:p>
          <a:p>
            <a:pPr marL="1181100" lvl="3" defTabSz="457200">
              <a:spcBef>
                <a:spcPts val="600"/>
              </a:spcBef>
              <a:spcAft>
                <a:spcPts val="600"/>
              </a:spcAft>
              <a:defRPr sz="2133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tr-TR" sz="2200" dirty="0">
                <a:solidFill>
                  <a:srgbClr val="000000"/>
                </a:solidFill>
                <a:latin typeface="Hoefler Text" panose="02030602050506020203" pitchFamily="18" charset="0"/>
                <a:ea typeface="Times"/>
                <a:cs typeface="Times"/>
                <a:sym typeface="Times"/>
              </a:rPr>
              <a:t>Hukuk analizi toplumun ruhunu ifade eder. Siyasal olan ile toplumsal olan arasında ayrım formeldir. </a:t>
            </a:r>
          </a:p>
          <a:p>
            <a:pPr marL="1181100" lvl="3" defTabSz="457200">
              <a:spcBef>
                <a:spcPts val="600"/>
              </a:spcBef>
              <a:spcAft>
                <a:spcPts val="600"/>
              </a:spcAft>
              <a:defRPr sz="2133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tr-TR" sz="2200" dirty="0">
                <a:solidFill>
                  <a:srgbClr val="000000"/>
                </a:solidFill>
                <a:latin typeface="Hoefler Text" panose="02030602050506020203" pitchFamily="18" charset="0"/>
                <a:ea typeface="Times"/>
                <a:cs typeface="Times"/>
                <a:sym typeface="Times"/>
              </a:rPr>
              <a:t>Yönetim biçimlerinde, gücün dağıtılması ile onları birbirine bağlayan ilkelerde «</a:t>
            </a:r>
            <a:r>
              <a:rPr lang="tr-TR" sz="2200" dirty="0" err="1">
                <a:solidFill>
                  <a:srgbClr val="000000"/>
                </a:solidFill>
                <a:latin typeface="Hoefler Text" panose="02030602050506020203" pitchFamily="18" charset="0"/>
                <a:ea typeface="Times"/>
                <a:cs typeface="Times"/>
                <a:sym typeface="Times"/>
              </a:rPr>
              <a:t>ruh»ta</a:t>
            </a:r>
            <a:r>
              <a:rPr lang="tr-TR" sz="2200" dirty="0">
                <a:solidFill>
                  <a:srgbClr val="000000"/>
                </a:solidFill>
                <a:latin typeface="Hoefler Text" panose="02030602050506020203" pitchFamily="18" charset="0"/>
                <a:ea typeface="Times"/>
                <a:cs typeface="Times"/>
                <a:sym typeface="Times"/>
              </a:rPr>
              <a:t> (erdem, onur, korku) yoğunlaşır</a:t>
            </a:r>
          </a:p>
          <a:p>
            <a:pPr marL="1181100" lvl="3" defTabSz="457200">
              <a:spcBef>
                <a:spcPts val="600"/>
              </a:spcBef>
              <a:spcAft>
                <a:spcPts val="600"/>
              </a:spcAft>
              <a:defRPr sz="2133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tr-TR" sz="2200" dirty="0">
                <a:solidFill>
                  <a:srgbClr val="000000"/>
                </a:solidFill>
                <a:latin typeface="Hoefler Text" panose="02030602050506020203" pitchFamily="18" charset="0"/>
                <a:ea typeface="Times"/>
                <a:cs typeface="Times"/>
                <a:sym typeface="Times"/>
              </a:rPr>
              <a:t>Toplumsal değişim ile ilgilenmez. Formel sınıflandırma yapar</a:t>
            </a:r>
          </a:p>
          <a:p>
            <a:pPr marL="0" defTabSz="457200">
              <a:spcBef>
                <a:spcPts val="600"/>
              </a:spcBef>
              <a:spcAft>
                <a:spcPts val="600"/>
              </a:spcAft>
              <a:defRPr sz="2133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tr-TR" sz="2200" dirty="0">
                <a:latin typeface="Hoefler Text" panose="02030602050506020203" pitchFamily="18" charset="0"/>
              </a:rPr>
              <a:t>Evrensel şemalar oluşturmak yerine ülkeler özgü olanı anlamaya çabalar</a:t>
            </a:r>
          </a:p>
          <a:p>
            <a:pPr marL="0" defTabSz="457200">
              <a:spcBef>
                <a:spcPts val="600"/>
              </a:spcBef>
              <a:spcAft>
                <a:spcPts val="600"/>
              </a:spcAft>
              <a:defRPr sz="2133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tr-TR" sz="2200" dirty="0">
                <a:solidFill>
                  <a:srgbClr val="000000"/>
                </a:solidFill>
                <a:latin typeface="Hoefler Text" panose="02030602050506020203" pitchFamily="18" charset="0"/>
                <a:ea typeface="Times"/>
                <a:cs typeface="Times"/>
                <a:sym typeface="Times"/>
              </a:rPr>
              <a:t>İklim ve coğrafya; intihar, kölelik ve evlilik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F76EDCF-3EE4-E84F-A249-ED1A53C5782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626001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övde"/>
          <p:cNvSpPr txBox="1">
            <a:spLocks noGrp="1"/>
          </p:cNvSpPr>
          <p:nvPr>
            <p:ph type="body" idx="1"/>
          </p:nvPr>
        </p:nvSpPr>
        <p:spPr>
          <a:xfrm>
            <a:off x="1079623" y="1121386"/>
            <a:ext cx="10407528" cy="7862277"/>
          </a:xfrm>
          <a:prstGeom prst="rect">
            <a:avLst/>
          </a:prstGeom>
        </p:spPr>
        <p:txBody>
          <a:bodyPr/>
          <a:lstStyle/>
          <a:p>
            <a:pPr marL="0" defTabSz="457200">
              <a:lnSpc>
                <a:spcPct val="120000"/>
              </a:lnSpc>
              <a:spcBef>
                <a:spcPts val="0"/>
              </a:spcBef>
              <a:defRPr sz="2133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tr-TR" sz="2800" dirty="0">
                <a:latin typeface="Hoefler Text" panose="02030602050506020203" pitchFamily="18" charset="0"/>
              </a:rPr>
              <a:t>Toplumlar düzenli yapılardır, kurumlar, yasalar ile</a:t>
            </a:r>
          </a:p>
          <a:p>
            <a:pPr marL="0" defTabSz="457200">
              <a:lnSpc>
                <a:spcPct val="120000"/>
              </a:lnSpc>
              <a:spcBef>
                <a:spcPts val="0"/>
              </a:spcBef>
              <a:defRPr sz="2133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tr-TR" sz="2800" dirty="0">
                <a:latin typeface="Hoefler Text" panose="02030602050506020203" pitchFamily="18" charset="0"/>
              </a:rPr>
              <a:t>Toplum anlayışı </a:t>
            </a:r>
            <a:r>
              <a:rPr lang="tr-TR" sz="2800" dirty="0" err="1">
                <a:latin typeface="Hoefler Text" panose="02030602050506020203" pitchFamily="18" charset="0"/>
              </a:rPr>
              <a:t>atomistik</a:t>
            </a:r>
            <a:r>
              <a:rPr lang="tr-TR" sz="2800" dirty="0">
                <a:latin typeface="Hoefler Text" panose="02030602050506020203" pitchFamily="18" charset="0"/>
              </a:rPr>
              <a:t> değil bütünseldir </a:t>
            </a:r>
            <a:endParaRPr lang="tr-TR" sz="2800" dirty="0">
              <a:solidFill>
                <a:srgbClr val="000000"/>
              </a:solidFill>
              <a:latin typeface="Hoefler Text" panose="02030602050506020203" pitchFamily="18" charset="0"/>
              <a:ea typeface="Times"/>
              <a:cs typeface="Times"/>
              <a:sym typeface="Times"/>
            </a:endParaRPr>
          </a:p>
          <a:p>
            <a:pPr marL="0" defTabSz="457200">
              <a:lnSpc>
                <a:spcPct val="120000"/>
              </a:lnSpc>
              <a:spcBef>
                <a:spcPts val="0"/>
              </a:spcBef>
              <a:defRPr sz="2133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tr-TR" sz="2800" dirty="0">
                <a:latin typeface="Hoefler Text" panose="02030602050506020203" pitchFamily="18" charset="0"/>
              </a:rPr>
              <a:t>Bireylerin davranışları belli şart ve maddi koşulların ürünüdür</a:t>
            </a:r>
            <a:endParaRPr lang="tr-TR" sz="2800" dirty="0">
              <a:solidFill>
                <a:srgbClr val="000000"/>
              </a:solidFill>
              <a:latin typeface="Hoefler Text" panose="02030602050506020203" pitchFamily="18" charset="0"/>
              <a:ea typeface="Times"/>
              <a:cs typeface="Times"/>
              <a:sym typeface="Times"/>
            </a:endParaRPr>
          </a:p>
          <a:p>
            <a:pPr marL="0" defTabSz="457200">
              <a:lnSpc>
                <a:spcPct val="120000"/>
              </a:lnSpc>
              <a:spcBef>
                <a:spcPts val="0"/>
              </a:spcBef>
              <a:defRPr sz="2133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tr-TR" sz="2800" dirty="0">
                <a:latin typeface="Hoefler Text" panose="02030602050506020203" pitchFamily="18" charset="0"/>
              </a:rPr>
              <a:t>Normatif bir dil kullanmaktan kaçınır</a:t>
            </a:r>
          </a:p>
          <a:p>
            <a:pPr marL="0" defTabSz="457200">
              <a:lnSpc>
                <a:spcPct val="120000"/>
              </a:lnSpc>
              <a:spcBef>
                <a:spcPts val="0"/>
              </a:spcBef>
              <a:defRPr sz="2133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tr-TR" sz="2800" dirty="0">
                <a:latin typeface="Hoefler Text" panose="02030602050506020203" pitchFamily="18" charset="0"/>
              </a:rPr>
              <a:t>Kuvvetler ayırımı; yasama, yürütme ve yargı</a:t>
            </a:r>
          </a:p>
          <a:p>
            <a:pPr marL="787400" lvl="2" defTabSz="457200">
              <a:lnSpc>
                <a:spcPct val="120000"/>
              </a:lnSpc>
              <a:spcBef>
                <a:spcPts val="0"/>
              </a:spcBef>
              <a:defRPr sz="2133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tr-TR" sz="2800" dirty="0" err="1">
                <a:latin typeface="Hoefler Text" panose="02030602050506020203" pitchFamily="18" charset="0"/>
              </a:rPr>
              <a:t>Tümevarımsal</a:t>
            </a:r>
            <a:r>
              <a:rPr lang="tr-TR" sz="2800" dirty="0">
                <a:latin typeface="Hoefler Text" panose="02030602050506020203" pitchFamily="18" charset="0"/>
              </a:rPr>
              <a:t> bir yöntem</a:t>
            </a:r>
          </a:p>
          <a:p>
            <a:pPr marL="787400" lvl="2" defTabSz="457200">
              <a:lnSpc>
                <a:spcPct val="120000"/>
              </a:lnSpc>
              <a:spcBef>
                <a:spcPts val="0"/>
              </a:spcBef>
              <a:defRPr sz="2133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tr-TR" sz="2800" dirty="0">
                <a:latin typeface="Hoefler Text" panose="02030602050506020203" pitchFamily="18" charset="0"/>
              </a:rPr>
              <a:t>Pozitif hukuk sistemi ve görelilik – Yasaların Ruhu</a:t>
            </a:r>
          </a:p>
          <a:p>
            <a:pPr marL="787400" lvl="2" defTabSz="457200">
              <a:lnSpc>
                <a:spcPct val="120000"/>
              </a:lnSpc>
              <a:spcBef>
                <a:spcPts val="0"/>
              </a:spcBef>
              <a:defRPr sz="2133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tr-TR" sz="2800" dirty="0">
                <a:latin typeface="Hoefler Text" panose="02030602050506020203" pitchFamily="18" charset="0"/>
              </a:rPr>
              <a:t>Yönetim biçimlerine göre </a:t>
            </a:r>
          </a:p>
          <a:p>
            <a:pPr marL="1181100" lvl="3" defTabSz="457200">
              <a:lnSpc>
                <a:spcPct val="120000"/>
              </a:lnSpc>
              <a:spcBef>
                <a:spcPts val="0"/>
              </a:spcBef>
              <a:defRPr sz="2133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tr-TR" sz="2000" dirty="0" err="1">
                <a:latin typeface="Hoefler Text" panose="02030602050506020203" pitchFamily="18" charset="0"/>
              </a:rPr>
              <a:t>Despotism</a:t>
            </a:r>
            <a:r>
              <a:rPr lang="tr-TR" sz="2000" dirty="0">
                <a:latin typeface="Hoefler Text" panose="02030602050506020203" pitchFamily="18" charset="0"/>
              </a:rPr>
              <a:t> – büyük devletler - sıcak iklim – korku</a:t>
            </a:r>
          </a:p>
          <a:p>
            <a:pPr marL="1181100" lvl="3" defTabSz="457200">
              <a:lnSpc>
                <a:spcPct val="120000"/>
              </a:lnSpc>
              <a:spcBef>
                <a:spcPts val="0"/>
              </a:spcBef>
              <a:defRPr sz="2133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tr-TR" sz="2000" dirty="0">
                <a:latin typeface="Hoefler Text" panose="02030602050506020203" pitchFamily="18" charset="0"/>
              </a:rPr>
              <a:t>Monarşi – orta büyüklükte devlet, Britanya – ne sıcak ne soğuk – şan, şeref</a:t>
            </a:r>
          </a:p>
          <a:p>
            <a:pPr marL="1181100" lvl="3" defTabSz="457200">
              <a:lnSpc>
                <a:spcPct val="120000"/>
              </a:lnSpc>
              <a:spcBef>
                <a:spcPts val="0"/>
              </a:spcBef>
              <a:defRPr sz="2133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tr-TR" sz="2000" dirty="0">
                <a:latin typeface="Hoefler Text" panose="02030602050506020203" pitchFamily="18" charset="0"/>
              </a:rPr>
              <a:t>Demokrasi – küçük devlet – soğuk iklim - erdem</a:t>
            </a:r>
          </a:p>
          <a:p>
            <a:pPr>
              <a:buBlip>
                <a:blip r:embed="rId2"/>
              </a:buBlip>
            </a:pPr>
            <a:endParaRPr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EB1CC285-3012-EE41-B034-AA564A9630D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653432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FA46190-9639-1B42-AAF9-AFEF2ED605C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71551" y="1414463"/>
            <a:ext cx="11344274" cy="7515225"/>
          </a:xfrm>
        </p:spPr>
        <p:txBody>
          <a:bodyPr>
            <a:normAutofit/>
          </a:bodyPr>
          <a:lstStyle/>
          <a:p>
            <a:endParaRPr lang="tr-TR" sz="11100" dirty="0"/>
          </a:p>
          <a:p>
            <a:r>
              <a:rPr lang="tr-TR" sz="6000" dirty="0"/>
              <a:t>AYDINLANMA DÖNEMİ</a:t>
            </a:r>
          </a:p>
          <a:p>
            <a:endParaRPr lang="tr-TR" sz="6000" dirty="0"/>
          </a:p>
          <a:p>
            <a:r>
              <a:rPr lang="tr-TR" dirty="0"/>
              <a:t>Bilimsel Yaklaşımlar</a:t>
            </a:r>
          </a:p>
          <a:p>
            <a:r>
              <a:rPr lang="tr-TR" dirty="0"/>
              <a:t>Paradigma</a:t>
            </a:r>
          </a:p>
          <a:p>
            <a:r>
              <a:rPr lang="tr-TR" dirty="0"/>
              <a:t>Montesquieu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841882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D7640CC-AAA8-B841-ABBD-D1667942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194" y="1143686"/>
            <a:ext cx="11430000" cy="1315308"/>
          </a:xfrm>
        </p:spPr>
        <p:txBody>
          <a:bodyPr>
            <a:normAutofit fontScale="90000"/>
          </a:bodyPr>
          <a:lstStyle/>
          <a:p>
            <a:r>
              <a:rPr lang="tr-TR" sz="6000" dirty="0"/>
              <a:t>Bilimsel Yaklaşımların Ön Plana Çıkması</a:t>
            </a:r>
            <a:br>
              <a:rPr lang="tr-TR" dirty="0"/>
            </a:b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4AD54A0-2CA1-9940-9875-C0F42EC34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5480" y="3432432"/>
            <a:ext cx="11874843" cy="6321168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Antik Yunan’dan Ortaçağ’a değin kabul gören düşüncelerin sarsılması </a:t>
            </a:r>
          </a:p>
          <a:p>
            <a:r>
              <a:rPr lang="tr-TR" dirty="0"/>
              <a:t>Modern bilimin temelinin atılması ve doğanın matematiksel kurallarla incelenmesi</a:t>
            </a:r>
          </a:p>
          <a:p>
            <a:r>
              <a:rPr lang="tr-TR" dirty="0"/>
              <a:t>Toplumsal ve ekonomik gelişme ve değişmeler: Rönesans, Reform hareketleri, feodal üretim biçimleri yerine </a:t>
            </a:r>
            <a:r>
              <a:rPr lang="tr-TR" dirty="0" err="1"/>
              <a:t>merkantalizm</a:t>
            </a:r>
            <a:r>
              <a:rPr lang="tr-TR" dirty="0"/>
              <a:t>, burjuvazinin yükselişi:</a:t>
            </a:r>
          </a:p>
          <a:p>
            <a:pPr lvl="2"/>
            <a:r>
              <a:rPr lang="tr-TR" i="1" dirty="0"/>
              <a:t>1440-1540</a:t>
            </a:r>
            <a:r>
              <a:rPr lang="tr-TR" dirty="0"/>
              <a:t> Rönesans, din savaşları ve restorasyon dönemi</a:t>
            </a:r>
          </a:p>
          <a:p>
            <a:pPr lvl="2"/>
            <a:r>
              <a:rPr lang="tr-TR" i="1" dirty="0"/>
              <a:t>1540-1650</a:t>
            </a:r>
            <a:r>
              <a:rPr lang="tr-TR" dirty="0"/>
              <a:t> İngiltere’de burjuvazinin gelişmesi, ampirik anlayışın gelişmesi, keşif ve icatlar</a:t>
            </a:r>
          </a:p>
          <a:p>
            <a:pPr lvl="2"/>
            <a:r>
              <a:rPr lang="tr-TR" i="1" dirty="0"/>
              <a:t>1650-1690</a:t>
            </a:r>
            <a:r>
              <a:rPr lang="tr-TR" dirty="0"/>
              <a:t> Burjuvazinin gelişimi</a:t>
            </a:r>
          </a:p>
          <a:p>
            <a:pPr marL="393700" lvl="1" indent="0"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81E4FB4-3CDC-4D4A-98E9-FD73F271D28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35210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553BC1F-A216-904A-8BDC-C7416CE99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270" y="568411"/>
            <a:ext cx="11723130" cy="8649730"/>
          </a:xfrm>
        </p:spPr>
        <p:txBody>
          <a:bodyPr/>
          <a:lstStyle/>
          <a:p>
            <a:r>
              <a:rPr lang="tr-TR" dirty="0"/>
              <a:t>Aydınlanma, insan, doğa ve toplum hakkındaki geleneksel dünya görüşünün yerine yeni düşünce biçimlerinin gelmesi</a:t>
            </a:r>
          </a:p>
          <a:p>
            <a:r>
              <a:rPr lang="tr-TR" dirty="0"/>
              <a:t>1600’lerin sonu, 1789 Fransız Devrimi, 18. yy çeyreğine dek süren dönem</a:t>
            </a:r>
          </a:p>
          <a:p>
            <a:r>
              <a:rPr lang="tr-TR" dirty="0"/>
              <a:t>Bilim, felsefe, toplum ve siyasal alanda yaşanan süreçler</a:t>
            </a:r>
          </a:p>
          <a:p>
            <a:r>
              <a:rPr lang="tr-TR" dirty="0"/>
              <a:t>Bilginin kaynağını dinsel metinlerde ve kiliselerde gören düşünceye karşı duruş</a:t>
            </a:r>
          </a:p>
          <a:p>
            <a:r>
              <a:rPr lang="tr-TR" dirty="0"/>
              <a:t>İngiltere, Fransa ve İskoçya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E7088C1-A2E7-D74C-9068-1D244578548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377754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C4260A0-A545-6C47-9759-6A2FFEF38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95" y="1088081"/>
            <a:ext cx="11430000" cy="79447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i="1" dirty="0">
                <a:solidFill>
                  <a:srgbClr val="002060"/>
                </a:solidFill>
              </a:rPr>
              <a:t>Aydınlanma</a:t>
            </a:r>
            <a:r>
              <a:rPr lang="tr-TR" dirty="0"/>
              <a:t> birden fazla düşünce sistemi ve yeni bakış açısı sağlayan paradigma: Akıl, ampirizm, bilim, ilerleme, evrenselcilik, özgürlük, insan doğası, laiklik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D5C5E87-711D-044E-8FE2-5449369A5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94" y="558456"/>
            <a:ext cx="10938802" cy="5212149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362F7AE-8145-FA42-8B56-1042B74AB29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48690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04F6CE0-9E78-7142-99E6-048D27951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552" y="766120"/>
            <a:ext cx="11513066" cy="831060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b="1" i="1" dirty="0">
                <a:solidFill>
                  <a:srgbClr val="002060"/>
                </a:solidFill>
              </a:rPr>
              <a:t>Akıl</a:t>
            </a:r>
            <a:r>
              <a:rPr lang="tr-TR" dirty="0"/>
              <a:t>; toplumun ve kurumları temeli. Yüceltilir.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tr-TR" dirty="0"/>
              <a:t>Akla güven, muktedir bireyleri öne çıkarır.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tr-TR" dirty="0"/>
              <a:t>Tüm insanlık için geçerli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tr-TR" dirty="0"/>
              <a:t>Rasyonalist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tr-TR" dirty="0"/>
              <a:t>Bacon, Descartes, </a:t>
            </a:r>
            <a:r>
              <a:rPr lang="tr-TR" dirty="0" err="1"/>
              <a:t>Spinoza</a:t>
            </a:r>
            <a:r>
              <a:rPr lang="tr-TR" dirty="0"/>
              <a:t>, </a:t>
            </a:r>
            <a:r>
              <a:rPr lang="tr-TR" dirty="0" err="1"/>
              <a:t>Diderot’un</a:t>
            </a:r>
            <a:r>
              <a:rPr lang="tr-TR" dirty="0"/>
              <a:t> Ansiklopedisi, Kant</a:t>
            </a:r>
          </a:p>
          <a:p>
            <a:pPr marL="393700" lvl="1" indent="0" algn="ctr">
              <a:spcBef>
                <a:spcPts val="0"/>
              </a:spcBef>
              <a:buNone/>
            </a:pPr>
            <a:r>
              <a:rPr lang="tr-TR" dirty="0"/>
              <a:t>***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b="1" i="1" dirty="0">
                <a:solidFill>
                  <a:srgbClr val="002060"/>
                </a:solidFill>
              </a:rPr>
              <a:t>Ampirizm</a:t>
            </a:r>
            <a:r>
              <a:rPr lang="tr-TR" dirty="0"/>
              <a:t>; bilginin akıl yolu ile beş duyu vasıtasıyla elde edilmesi.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Deneysel gerçeklere dayalı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 err="1"/>
              <a:t>Tabula</a:t>
            </a:r>
            <a:r>
              <a:rPr lang="tr-TR" dirty="0"/>
              <a:t> </a:t>
            </a:r>
            <a:r>
              <a:rPr lang="tr-TR" dirty="0" err="1"/>
              <a:t>rasa</a:t>
            </a:r>
            <a:endParaRPr lang="tr-TR" dirty="0"/>
          </a:p>
          <a:p>
            <a:pPr lvl="2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60D3F31-36B8-F94B-9A6E-C4DF6D7C6B7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45891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C1EC0BA-6CFC-1A41-BDBB-E8DCAF3C8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341" y="407773"/>
            <a:ext cx="11686059" cy="899571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tr-TR" b="1" i="1" dirty="0">
                <a:solidFill>
                  <a:srgbClr val="002060"/>
                </a:solidFill>
              </a:rPr>
              <a:t>Bilim</a:t>
            </a:r>
            <a:r>
              <a:rPr lang="tr-TR" dirty="0"/>
              <a:t>; akıl yolu ile oluşturulan tümden gelim sistemi. Deney ve gözlem ile doğru bilgi</a:t>
            </a:r>
          </a:p>
          <a:p>
            <a:pPr lvl="1">
              <a:spcBef>
                <a:spcPts val="0"/>
              </a:spcBef>
            </a:pPr>
            <a:r>
              <a:rPr lang="tr-TR" dirty="0"/>
              <a:t>Aydınlanma ve ilerleme için itici güç</a:t>
            </a:r>
          </a:p>
          <a:p>
            <a:pPr lvl="1">
              <a:spcBef>
                <a:spcPts val="0"/>
              </a:spcBef>
            </a:pPr>
            <a:r>
              <a:rPr lang="tr-TR" dirty="0"/>
              <a:t>Yaşamın her alanında doğaya hükmeden insan</a:t>
            </a:r>
          </a:p>
          <a:p>
            <a:pPr marL="393700" lvl="1" indent="0" algn="ctr">
              <a:spcBef>
                <a:spcPts val="0"/>
              </a:spcBef>
              <a:buNone/>
            </a:pPr>
            <a:r>
              <a:rPr lang="tr-TR" dirty="0"/>
              <a:t>***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b="1" i="1" dirty="0">
                <a:solidFill>
                  <a:srgbClr val="002060"/>
                </a:solidFill>
              </a:rPr>
              <a:t>Evrensellik</a:t>
            </a:r>
            <a:r>
              <a:rPr lang="tr-TR" dirty="0"/>
              <a:t>; bilim ve aklın her duruma uygulanması ve her durumda geçerli kabul edilmesi</a:t>
            </a:r>
          </a:p>
          <a:p>
            <a:pPr lvl="1">
              <a:spcBef>
                <a:spcPts val="0"/>
              </a:spcBef>
            </a:pPr>
            <a:r>
              <a:rPr lang="tr-TR" dirty="0"/>
              <a:t>Kültür ve değerden bağımsız bilgiye ulaşma ideali</a:t>
            </a:r>
          </a:p>
          <a:p>
            <a:pPr marL="393700" lvl="1" indent="0" algn="ctr">
              <a:spcBef>
                <a:spcPts val="0"/>
              </a:spcBef>
              <a:buNone/>
            </a:pPr>
            <a:r>
              <a:rPr lang="tr-TR" dirty="0"/>
              <a:t>***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b="1" i="1" dirty="0">
                <a:solidFill>
                  <a:srgbClr val="002060"/>
                </a:solidFill>
              </a:rPr>
              <a:t>Bireycilik</a:t>
            </a:r>
            <a:r>
              <a:rPr lang="tr-TR" dirty="0"/>
              <a:t>; bilgi ve eylemin başlangıcı. Aklın üzerinde hiçbir otorite kabul görmez. </a:t>
            </a:r>
          </a:p>
          <a:p>
            <a:pPr>
              <a:spcBef>
                <a:spcPts val="0"/>
              </a:spcBef>
            </a:pPr>
            <a:r>
              <a:rPr lang="tr-TR" dirty="0"/>
              <a:t>Toplum, bireylerin düşünce ve eylemlerinin toplamı</a:t>
            </a:r>
          </a:p>
          <a:p>
            <a:pPr marL="393700" lvl="1" indent="0" algn="just">
              <a:spcBef>
                <a:spcPts val="0"/>
              </a:spcBef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E5C3DE3-090E-9C46-825B-7DC60081958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037655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0A53F5F-5441-7E4E-A1FA-E657A6688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124" y="593124"/>
            <a:ext cx="11624276" cy="789047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tr-TR" b="1" i="1" dirty="0">
              <a:solidFill>
                <a:srgbClr val="00206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tr-TR" b="1" i="1" dirty="0">
                <a:solidFill>
                  <a:srgbClr val="002060"/>
                </a:solidFill>
              </a:rPr>
              <a:t>Özgürlük</a:t>
            </a:r>
            <a:r>
              <a:rPr lang="tr-TR" dirty="0"/>
              <a:t>; feodal ve geleneksel sınırların kalkması, inanç, ticaret, iletişim, cinsellik, mülkiyet…</a:t>
            </a:r>
          </a:p>
          <a:p>
            <a:pPr algn="just">
              <a:spcBef>
                <a:spcPts val="0"/>
              </a:spcBef>
              <a:buFont typeface="Apple SD Gothic Neo Regular" panose="02000300000000000000" pitchFamily="2" charset="-127"/>
              <a:buChar char="✱"/>
            </a:pPr>
            <a:r>
              <a:rPr lang="tr-TR" dirty="0"/>
              <a:t>Yaşam, özgürlük ve mülkiyet haklarının korunması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r-TR" dirty="0"/>
              <a:t>***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tr-TR" b="1" i="1" dirty="0">
                <a:solidFill>
                  <a:srgbClr val="002060"/>
                </a:solidFill>
              </a:rPr>
              <a:t>İnsan Doğası</a:t>
            </a:r>
            <a:r>
              <a:rPr lang="tr-TR" dirty="0"/>
              <a:t>;  toplumsal konularda doğa bilimleri yöntemi izlenebilir. </a:t>
            </a:r>
          </a:p>
          <a:p>
            <a:pPr algn="just">
              <a:spcBef>
                <a:spcPts val="0"/>
              </a:spcBef>
              <a:buFont typeface="Apple SD Gothic Neo Regular" panose="02000300000000000000" pitchFamily="2" charset="-127"/>
              <a:buChar char="✽"/>
            </a:pPr>
            <a:r>
              <a:rPr lang="tr-TR" dirty="0"/>
              <a:t>Müdahale olmadan yaşam en doğal olanın tezahürü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tr-TR" dirty="0"/>
              <a:t>Adam Smith, </a:t>
            </a:r>
            <a:r>
              <a:rPr lang="tr-TR" dirty="0" err="1"/>
              <a:t>Quesnay</a:t>
            </a:r>
            <a:endParaRPr lang="tr-TR" dirty="0"/>
          </a:p>
          <a:p>
            <a:pPr marL="0" indent="0" algn="ctr">
              <a:spcBef>
                <a:spcPts val="0"/>
              </a:spcBef>
              <a:buNone/>
            </a:pPr>
            <a:r>
              <a:rPr lang="tr-TR" dirty="0"/>
              <a:t>***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tr-TR" b="1" i="1" dirty="0">
                <a:solidFill>
                  <a:srgbClr val="002060"/>
                </a:solidFill>
              </a:rPr>
              <a:t>Tolerans</a:t>
            </a:r>
            <a:r>
              <a:rPr lang="tr-TR" dirty="0"/>
              <a:t>; insan doğasının birliği, evrenselliği ve kültürel görelilik düşüncesi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46B9917-0CC9-0A47-9D14-1F9868D37E7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23539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DB70F44-1034-E648-BC48-B2A658547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7330" y="1618735"/>
            <a:ext cx="11340070" cy="6864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dirty="0">
                <a:solidFill>
                  <a:srgbClr val="002060"/>
                </a:solidFill>
              </a:rPr>
              <a:t>Laiklik</a:t>
            </a:r>
            <a:r>
              <a:rPr lang="tr-TR" dirty="0"/>
              <a:t>; metafiziğin reddi. Özcü düşünceden uzaklaşma. Olguların nedensellikle açıklanması, bilgiyi tekelinde barındıran kiliseye karşı muhalefet</a:t>
            </a:r>
          </a:p>
          <a:p>
            <a:r>
              <a:rPr lang="tr-TR" dirty="0"/>
              <a:t>Bilginin kaynağı, doğa yasaları ve bilim insanları ve düşünürleri</a:t>
            </a:r>
          </a:p>
          <a:p>
            <a:r>
              <a:rPr lang="tr-TR" dirty="0"/>
              <a:t>Deney ve aklın üstünlüğü</a:t>
            </a:r>
          </a:p>
          <a:p>
            <a:r>
              <a:rPr lang="tr-TR" dirty="0"/>
              <a:t>Bilimsel bilgi ile toplum ilerler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1B139F1-87C2-2D40-A084-1D44C906BEC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7358050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782</Words>
  <Application>Microsoft Macintosh PowerPoint</Application>
  <PresentationFormat>Özel</PresentationFormat>
  <Paragraphs>103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3" baseType="lpstr">
      <vt:lpstr>Apple SD Gothic Neo Regular</vt:lpstr>
      <vt:lpstr>Arial</vt:lpstr>
      <vt:lpstr>Baskerville</vt:lpstr>
      <vt:lpstr>Century Gothic</vt:lpstr>
      <vt:lpstr>Helvetica Neue</vt:lpstr>
      <vt:lpstr>Hoefler Text</vt:lpstr>
      <vt:lpstr>Times</vt:lpstr>
      <vt:lpstr>Zapf Dingbats</vt:lpstr>
      <vt:lpstr>Harmony</vt:lpstr>
      <vt:lpstr>SOSYOLOJİ TARİHİ  5</vt:lpstr>
      <vt:lpstr>PowerPoint Sunusu</vt:lpstr>
      <vt:lpstr>Bilimsel Yaklaşımların Ön Plana Çıkması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Aydınlanma düşüncesinde birbiriyle örtüşen üç neslin çalışması:</vt:lpstr>
      <vt:lpstr>Montesquieu Yasaların Ruhu</vt:lpstr>
      <vt:lpstr>PowerPoint Sunusu</vt:lpstr>
      <vt:lpstr>«Bu dünyada gördüğümüz çeşitli etkilerin kör bir yazgıdan olduğunu iddia edenler, tam anlamıyla saçmalıyorlar; zira, zeki varlıkların kör bir yazgının eseri olabileceğini iddia etmekten daha mantıksızca bir şey olabilir mi?»</vt:lpstr>
      <vt:lpstr>PowerPoint Sunusu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SOSYOLOJİ TARİHİ  SOS312 1</dc:title>
  <cp:lastModifiedBy>Microsoft Office Kullanıcısı</cp:lastModifiedBy>
  <cp:revision>20</cp:revision>
  <dcterms:modified xsi:type="dcterms:W3CDTF">2020-05-09T16:42:19Z</dcterms:modified>
</cp:coreProperties>
</file>