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292" r:id="rId2"/>
    <p:sldId id="293" r:id="rId3"/>
    <p:sldId id="294" r:id="rId4"/>
    <p:sldId id="313" r:id="rId5"/>
    <p:sldId id="314" r:id="rId6"/>
    <p:sldId id="315" r:id="rId7"/>
    <p:sldId id="316" r:id="rId8"/>
    <p:sldId id="298" r:id="rId9"/>
    <p:sldId id="317" r:id="rId10"/>
    <p:sldId id="375" r:id="rId11"/>
    <p:sldId id="295" r:id="rId12"/>
    <p:sldId id="376" r:id="rId13"/>
    <p:sldId id="319" r:id="rId14"/>
    <p:sldId id="296" r:id="rId15"/>
    <p:sldId id="297" r:id="rId16"/>
    <p:sldId id="305" r:id="rId17"/>
    <p:sldId id="306" r:id="rId18"/>
    <p:sldId id="377" r:id="rId19"/>
    <p:sldId id="308" r:id="rId20"/>
    <p:sldId id="320" r:id="rId21"/>
    <p:sldId id="378" r:id="rId22"/>
    <p:sldId id="321" r:id="rId23"/>
    <p:sldId id="318" r:id="rId24"/>
    <p:sldId id="309" r:id="rId25"/>
    <p:sldId id="310" r:id="rId26"/>
    <p:sldId id="322" r:id="rId27"/>
    <p:sldId id="323" r:id="rId28"/>
    <p:sldId id="324" r:id="rId29"/>
    <p:sldId id="325" r:id="rId30"/>
    <p:sldId id="374"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339" r:id="rId45"/>
    <p:sldId id="311" r:id="rId46"/>
    <p:sldId id="278" r:id="rId47"/>
    <p:sldId id="351" r:id="rId48"/>
    <p:sldId id="340" r:id="rId49"/>
    <p:sldId id="341" r:id="rId50"/>
    <p:sldId id="342" r:id="rId51"/>
    <p:sldId id="343" r:id="rId52"/>
    <p:sldId id="345" r:id="rId53"/>
    <p:sldId id="312" r:id="rId54"/>
    <p:sldId id="352" r:id="rId55"/>
    <p:sldId id="356" r:id="rId56"/>
    <p:sldId id="357" r:id="rId57"/>
    <p:sldId id="353" r:id="rId58"/>
    <p:sldId id="358" r:id="rId59"/>
    <p:sldId id="355" r:id="rId60"/>
    <p:sldId id="354" r:id="rId61"/>
    <p:sldId id="360" r:id="rId62"/>
    <p:sldId id="380" r:id="rId63"/>
    <p:sldId id="300" r:id="rId64"/>
    <p:sldId id="361" r:id="rId65"/>
    <p:sldId id="381" r:id="rId66"/>
    <p:sldId id="382" r:id="rId67"/>
    <p:sldId id="259" r:id="rId68"/>
    <p:sldId id="383" r:id="rId69"/>
    <p:sldId id="384" r:id="rId70"/>
    <p:sldId id="373" r:id="rId71"/>
    <p:sldId id="385" r:id="rId72"/>
    <p:sldId id="363" r:id="rId73"/>
    <p:sldId id="364" r:id="rId74"/>
    <p:sldId id="349" r:id="rId75"/>
    <p:sldId id="366" r:id="rId76"/>
    <p:sldId id="367" r:id="rId77"/>
    <p:sldId id="368" r:id="rId78"/>
    <p:sldId id="369" r:id="rId79"/>
    <p:sldId id="370" r:id="rId80"/>
    <p:sldId id="371" r:id="rId81"/>
    <p:sldId id="372" r:id="rId82"/>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ralgunhan" initials="mg" lastIdx="0"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54" autoAdjust="0"/>
    <p:restoredTop sz="72727" autoAdjust="0"/>
  </p:normalViewPr>
  <p:slideViewPr>
    <p:cSldViewPr>
      <p:cViewPr varScale="1">
        <p:scale>
          <a:sx n="74" d="100"/>
          <a:sy n="74" d="100"/>
        </p:scale>
        <p:origin x="-91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3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43603A1-F5BA-4857-BDF4-4F0FD94296B1}" type="datetimeFigureOut">
              <a:rPr lang="tr-TR"/>
              <a:pPr>
                <a:defRPr/>
              </a:pPr>
              <a:t>14.3.2016</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88673930-6D2A-48FC-A432-4547FB44CE17}" type="slidenum">
              <a:rPr lang="tr-TR"/>
              <a:pPr>
                <a:defRPr/>
              </a:pPr>
              <a:t>‹#›</a:t>
            </a:fld>
            <a:endParaRPr lang="tr-T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1 Slayt Görüntüsü Yer Tutucusu"/>
          <p:cNvSpPr>
            <a:spLocks noGrp="1" noRot="1" noChangeAspect="1"/>
          </p:cNvSpPr>
          <p:nvPr>
            <p:ph type="sldImg"/>
          </p:nvPr>
        </p:nvSpPr>
        <p:spPr bwMode="auto">
          <a:noFill/>
          <a:ln>
            <a:solidFill>
              <a:srgbClr val="000000"/>
            </a:solidFill>
            <a:miter lim="800000"/>
            <a:headEnd/>
            <a:tailEnd/>
          </a:ln>
        </p:spPr>
      </p:sp>
      <p:sp>
        <p:nvSpPr>
          <p:cNvPr id="15362"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5363"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187C0C-C4D3-4D55-8568-6A551BBB5DD5}" type="slidenum">
              <a:rPr lang="tr-TR"/>
              <a:pPr fontAlgn="base">
                <a:spcBef>
                  <a:spcPct val="0"/>
                </a:spcBef>
                <a:spcAft>
                  <a:spcPct val="0"/>
                </a:spcAft>
                <a:defRPr/>
              </a:pPr>
              <a:t>1</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1 Slayt Görüntüsü Yer Tutucusu"/>
          <p:cNvSpPr>
            <a:spLocks noGrp="1" noRot="1" noChangeAspect="1"/>
          </p:cNvSpPr>
          <p:nvPr>
            <p:ph type="sldImg"/>
          </p:nvPr>
        </p:nvSpPr>
        <p:spPr bwMode="auto">
          <a:noFill/>
          <a:ln>
            <a:solidFill>
              <a:srgbClr val="000000"/>
            </a:solidFill>
            <a:miter lim="800000"/>
            <a:headEnd/>
            <a:tailEnd/>
          </a:ln>
        </p:spPr>
      </p:sp>
      <p:sp>
        <p:nvSpPr>
          <p:cNvPr id="49154"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48131"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06BE61-5BFF-4096-BABF-FB3120502610}" type="slidenum">
              <a:rPr lang="tr-TR"/>
              <a:pPr fontAlgn="base">
                <a:spcBef>
                  <a:spcPct val="0"/>
                </a:spcBef>
                <a:spcAft>
                  <a:spcPct val="0"/>
                </a:spcAft>
                <a:defRPr/>
              </a:pPr>
              <a:t>63</a:t>
            </a:fld>
            <a:endParaRPr lang="tr-T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1 Slayt Görüntüsü Yer Tutucusu"/>
          <p:cNvSpPr>
            <a:spLocks noGrp="1" noRot="1" noChangeAspect="1"/>
          </p:cNvSpPr>
          <p:nvPr>
            <p:ph type="sldImg"/>
          </p:nvPr>
        </p:nvSpPr>
        <p:spPr bwMode="auto">
          <a:noFill/>
          <a:ln>
            <a:solidFill>
              <a:srgbClr val="000000"/>
            </a:solidFill>
            <a:miter lim="800000"/>
            <a:headEnd/>
            <a:tailEnd/>
          </a:ln>
        </p:spPr>
      </p:sp>
      <p:sp>
        <p:nvSpPr>
          <p:cNvPr id="53250"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52227"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D775CA-3A0B-413D-94C8-8FE7263F9A08}" type="slidenum">
              <a:rPr lang="tr-TR"/>
              <a:pPr fontAlgn="base">
                <a:spcBef>
                  <a:spcPct val="0"/>
                </a:spcBef>
                <a:spcAft>
                  <a:spcPct val="0"/>
                </a:spcAft>
                <a:defRPr/>
              </a:pPr>
              <a:t>67</a:t>
            </a:fld>
            <a:endParaRPr lang="tr-T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88673930-6D2A-48FC-A432-4547FB44CE17}" type="slidenum">
              <a:rPr lang="tr-TR" smtClean="0"/>
              <a:pPr>
                <a:defRPr/>
              </a:pPr>
              <a:t>68</a:t>
            </a:fld>
            <a:endParaRPr lang="tr-T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88673930-6D2A-48FC-A432-4547FB44CE17}" type="slidenum">
              <a:rPr lang="tr-TR" smtClean="0"/>
              <a:pPr>
                <a:defRPr/>
              </a:pPr>
              <a:t>69</a:t>
            </a:fld>
            <a:endParaRPr lang="tr-T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1 Slayt Görüntüsü Yer Tutucusu"/>
          <p:cNvSpPr>
            <a:spLocks noGrp="1" noRot="1" noChangeAspect="1"/>
          </p:cNvSpPr>
          <p:nvPr>
            <p:ph type="sldImg"/>
          </p:nvPr>
        </p:nvSpPr>
        <p:spPr bwMode="auto">
          <a:noFill/>
          <a:ln>
            <a:solidFill>
              <a:srgbClr val="000000"/>
            </a:solidFill>
            <a:miter lim="800000"/>
            <a:headEnd/>
            <a:tailEnd/>
          </a:ln>
        </p:spPr>
      </p:sp>
      <p:sp>
        <p:nvSpPr>
          <p:cNvPr id="25602"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25603"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655CA6-1721-448B-9A54-A2AF72D70879}" type="slidenum">
              <a:rPr lang="tr-TR"/>
              <a:pPr fontAlgn="base">
                <a:spcBef>
                  <a:spcPct val="0"/>
                </a:spcBef>
                <a:spcAft>
                  <a:spcPct val="0"/>
                </a:spcAft>
                <a:defRPr/>
              </a:pPr>
              <a:t>74</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Slayt Görüntüsü Yer Tutucusu"/>
          <p:cNvSpPr>
            <a:spLocks noGrp="1" noRot="1" noChangeAspect="1"/>
          </p:cNvSpPr>
          <p:nvPr>
            <p:ph type="sldImg"/>
          </p:nvPr>
        </p:nvSpPr>
        <p:spPr bwMode="auto">
          <a:noFill/>
          <a:ln>
            <a:solidFill>
              <a:srgbClr val="000000"/>
            </a:solidFill>
            <a:miter lim="800000"/>
            <a:headEnd/>
            <a:tailEnd/>
          </a:ln>
        </p:spPr>
      </p:sp>
      <p:sp>
        <p:nvSpPr>
          <p:cNvPr id="17410"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7411"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22BCAD-3AB3-41B3-A434-83FB348A2F3B}" type="slidenum">
              <a:rPr lang="tr-TR"/>
              <a:pPr fontAlgn="base">
                <a:spcBef>
                  <a:spcPct val="0"/>
                </a:spcBef>
                <a:spcAft>
                  <a:spcPct val="0"/>
                </a:spcAft>
                <a:defRPr/>
              </a:pPr>
              <a:t>2</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Slayt Görüntüsü Yer Tutucusu"/>
          <p:cNvSpPr>
            <a:spLocks noGrp="1" noRot="1" noChangeAspect="1"/>
          </p:cNvSpPr>
          <p:nvPr>
            <p:ph type="sldImg"/>
          </p:nvPr>
        </p:nvSpPr>
        <p:spPr bwMode="auto">
          <a:noFill/>
          <a:ln>
            <a:solidFill>
              <a:srgbClr val="000000"/>
            </a:solidFill>
            <a:miter lim="800000"/>
            <a:headEnd/>
            <a:tailEnd/>
          </a:ln>
        </p:spPr>
      </p:sp>
      <p:sp>
        <p:nvSpPr>
          <p:cNvPr id="19458"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19459"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A5D7BF-BE04-4049-9AAC-BBFD078DDCBC}" type="slidenum">
              <a:rPr lang="tr-TR"/>
              <a:pPr fontAlgn="base">
                <a:spcBef>
                  <a:spcPct val="0"/>
                </a:spcBef>
                <a:spcAft>
                  <a:spcPct val="0"/>
                </a:spcAft>
                <a:defRPr/>
              </a:pPr>
              <a:t>3</a:t>
            </a:fld>
            <a:endParaRPr lang="tr-T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Slayt Görüntüsü Yer Tutucusu"/>
          <p:cNvSpPr>
            <a:spLocks noGrp="1" noRot="1" noChangeAspect="1"/>
          </p:cNvSpPr>
          <p:nvPr>
            <p:ph type="sldImg"/>
          </p:nvPr>
        </p:nvSpPr>
        <p:spPr bwMode="auto">
          <a:noFill/>
          <a:ln>
            <a:solidFill>
              <a:srgbClr val="000000"/>
            </a:solidFill>
            <a:miter lim="800000"/>
            <a:headEnd/>
            <a:tailEnd/>
          </a:ln>
        </p:spPr>
      </p:sp>
      <p:sp>
        <p:nvSpPr>
          <p:cNvPr id="29698"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29699"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1520B4-941D-4702-AD96-53C09A6C3631}" type="slidenum">
              <a:rPr lang="tr-TR"/>
              <a:pPr fontAlgn="base">
                <a:spcBef>
                  <a:spcPct val="0"/>
                </a:spcBef>
                <a:spcAft>
                  <a:spcPct val="0"/>
                </a:spcAft>
                <a:defRPr/>
              </a:pPr>
              <a:t>8</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Slayt Görüntüsü Yer Tutucusu"/>
          <p:cNvSpPr>
            <a:spLocks noGrp="1" noRot="1" noChangeAspect="1"/>
          </p:cNvSpPr>
          <p:nvPr>
            <p:ph type="sldImg"/>
          </p:nvPr>
        </p:nvSpPr>
        <p:spPr bwMode="auto">
          <a:noFill/>
          <a:ln>
            <a:solidFill>
              <a:srgbClr val="000000"/>
            </a:solidFill>
            <a:miter lim="800000"/>
            <a:headEnd/>
            <a:tailEnd/>
          </a:ln>
        </p:spPr>
      </p:sp>
      <p:sp>
        <p:nvSpPr>
          <p:cNvPr id="35842"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35843"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1FF187-53D0-409F-8CBA-36B2F49B54BB}" type="slidenum">
              <a:rPr lang="tr-TR"/>
              <a:pPr fontAlgn="base">
                <a:spcBef>
                  <a:spcPct val="0"/>
                </a:spcBef>
                <a:spcAft>
                  <a:spcPct val="0"/>
                </a:spcAft>
                <a:defRPr/>
              </a:pPr>
              <a:t>11</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Slayt Görüntüsü Yer Tutucusu"/>
          <p:cNvSpPr>
            <a:spLocks noGrp="1" noRot="1" noChangeAspect="1"/>
          </p:cNvSpPr>
          <p:nvPr>
            <p:ph type="sldImg"/>
          </p:nvPr>
        </p:nvSpPr>
        <p:spPr bwMode="auto">
          <a:noFill/>
          <a:ln>
            <a:solidFill>
              <a:srgbClr val="000000"/>
            </a:solidFill>
            <a:miter lim="800000"/>
            <a:headEnd/>
            <a:tailEnd/>
          </a:ln>
        </p:spPr>
      </p:sp>
      <p:sp>
        <p:nvSpPr>
          <p:cNvPr id="39938"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37891"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94D6FC-7C0D-424B-A5D6-02CB415FAB2D}" type="slidenum">
              <a:rPr lang="tr-TR"/>
              <a:pPr fontAlgn="base">
                <a:spcBef>
                  <a:spcPct val="0"/>
                </a:spcBef>
                <a:spcAft>
                  <a:spcPct val="0"/>
                </a:spcAft>
                <a:defRPr/>
              </a:pPr>
              <a:t>14</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1 Slayt Görüntüsü Yer Tutucusu"/>
          <p:cNvSpPr>
            <a:spLocks noGrp="1" noRot="1" noChangeAspect="1"/>
          </p:cNvSpPr>
          <p:nvPr>
            <p:ph type="sldImg"/>
          </p:nvPr>
        </p:nvSpPr>
        <p:spPr bwMode="auto">
          <a:noFill/>
          <a:ln>
            <a:solidFill>
              <a:srgbClr val="000000"/>
            </a:solidFill>
            <a:miter lim="800000"/>
            <a:headEnd/>
            <a:tailEnd/>
          </a:ln>
        </p:spPr>
      </p:sp>
      <p:sp>
        <p:nvSpPr>
          <p:cNvPr id="45058"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44035"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0DB2C23-5A4A-4FD3-AE5A-E59E0C2005BD}" type="slidenum">
              <a:rPr lang="tr-TR"/>
              <a:pPr fontAlgn="base">
                <a:spcBef>
                  <a:spcPct val="0"/>
                </a:spcBef>
                <a:spcAft>
                  <a:spcPct val="0"/>
                </a:spcAft>
                <a:defRPr/>
              </a:pPr>
              <a:t>15</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a:defRPr/>
            </a:pPr>
            <a:fld id="{88673930-6D2A-48FC-A432-4547FB44CE17}" type="slidenum">
              <a:rPr lang="tr-TR" smtClean="0"/>
              <a:pPr>
                <a:defRPr/>
              </a:pPr>
              <a:t>42</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1 Slayt Görüntüsü Yer Tutucusu"/>
          <p:cNvSpPr>
            <a:spLocks noGrp="1" noRot="1" noChangeAspect="1"/>
          </p:cNvSpPr>
          <p:nvPr>
            <p:ph type="sldImg"/>
          </p:nvPr>
        </p:nvSpPr>
        <p:spPr bwMode="auto">
          <a:noFill/>
          <a:ln>
            <a:solidFill>
              <a:srgbClr val="000000"/>
            </a:solidFill>
            <a:miter lim="800000"/>
            <a:headEnd/>
            <a:tailEnd/>
          </a:ln>
        </p:spPr>
      </p:sp>
      <p:sp>
        <p:nvSpPr>
          <p:cNvPr id="79874" name="2 Not Yer Tutucusu"/>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smtClean="0"/>
          </a:p>
        </p:txBody>
      </p:sp>
      <p:sp>
        <p:nvSpPr>
          <p:cNvPr id="80899" name="3 Slayt Numarası Yer Tutucusu"/>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81F597-8C5C-45DB-88A3-BE796360C73C}" type="slidenum">
              <a:rPr lang="tr-TR"/>
              <a:pPr fontAlgn="base">
                <a:spcBef>
                  <a:spcPct val="0"/>
                </a:spcBef>
                <a:spcAft>
                  <a:spcPct val="0"/>
                </a:spcAft>
                <a:defRPr/>
              </a:pPr>
              <a:t>46</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pPr>
              <a:defRPr/>
            </a:pPr>
            <a:fld id="{A5D3C139-B6B7-4C9C-AF81-378C917DEC2D}" type="datetimeFigureOut">
              <a:rPr lang="tr-TR" smtClean="0"/>
              <a:pPr>
                <a:defRPr/>
              </a:pPr>
              <a:t>14.3.2016</a:t>
            </a:fld>
            <a:endParaRPr lang="tr-TR"/>
          </a:p>
        </p:txBody>
      </p:sp>
      <p:sp>
        <p:nvSpPr>
          <p:cNvPr id="19" name="18 Altbilgi Yer Tutucusu"/>
          <p:cNvSpPr>
            <a:spLocks noGrp="1"/>
          </p:cNvSpPr>
          <p:nvPr>
            <p:ph type="ftr" sz="quarter" idx="11"/>
          </p:nvPr>
        </p:nvSpPr>
        <p:spPr/>
        <p:txBody>
          <a:bodyPr/>
          <a:lstStyle/>
          <a:p>
            <a:pPr>
              <a:defRPr/>
            </a:pPr>
            <a:endParaRPr lang="tr-TR"/>
          </a:p>
        </p:txBody>
      </p:sp>
      <p:sp>
        <p:nvSpPr>
          <p:cNvPr id="27" name="26 Slayt Numarası Yer Tutucusu"/>
          <p:cNvSpPr>
            <a:spLocks noGrp="1"/>
          </p:cNvSpPr>
          <p:nvPr>
            <p:ph type="sldNum" sz="quarter" idx="12"/>
          </p:nvPr>
        </p:nvSpPr>
        <p:spPr/>
        <p:txBody>
          <a:bodyPr/>
          <a:lstStyle/>
          <a:p>
            <a:pPr>
              <a:defRPr/>
            </a:pPr>
            <a:fld id="{2CA8CB58-BD88-4BC4-B1BB-6A5AC92AFC6B}" type="slidenum">
              <a:rPr lang="tr-TR" smtClean="0"/>
              <a:pPr>
                <a:defRPr/>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fld id="{3AE01E92-7E6B-4B3C-9C3D-E03C9BE63AB8}" type="datetimeFigureOut">
              <a:rPr lang="tr-TR" smtClean="0"/>
              <a:pPr>
                <a:defRPr/>
              </a:pPr>
              <a:t>14.3.2016</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F1DDB612-1295-4BC4-A31F-EA674FE2F627}" type="slidenum">
              <a:rPr lang="tr-TR" smtClean="0"/>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fld id="{58682217-A0F8-4519-8BB9-8CDF744B519B}" type="datetimeFigureOut">
              <a:rPr lang="tr-TR" smtClean="0"/>
              <a:pPr>
                <a:defRPr/>
              </a:pPr>
              <a:t>14.3.2016</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5C0BC849-6D10-45D5-99CC-D1CB1AA8AE43}" type="slidenum">
              <a:rPr lang="tr-TR" smtClean="0"/>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fld id="{7CE4FC34-4B0E-4A4A-A127-C7610B0D16D9}" type="datetimeFigureOut">
              <a:rPr lang="tr-TR" smtClean="0"/>
              <a:pPr>
                <a:defRPr/>
              </a:pPr>
              <a:t>14.3.2016</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0B4B4868-9AA4-468A-9231-ACACAF5866BB}" type="slidenum">
              <a:rPr lang="tr-TR" smtClean="0"/>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pPr>
              <a:defRPr/>
            </a:pPr>
            <a:fld id="{31FD58DF-720B-4803-8918-2EE1A30F4092}" type="datetimeFigureOut">
              <a:rPr lang="tr-TR" smtClean="0"/>
              <a:pPr>
                <a:defRPr/>
              </a:pPr>
              <a:t>14.3.2016</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A80F0FD6-5EF0-45A0-B3C1-953CD6040030}" type="slidenum">
              <a:rPr lang="tr-TR" smtClean="0"/>
              <a:pPr>
                <a:defRPr/>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pPr>
              <a:defRPr/>
            </a:pPr>
            <a:fld id="{84BA9D2C-CB44-4367-BC11-6F9573536439}" type="datetimeFigureOut">
              <a:rPr lang="tr-TR" smtClean="0"/>
              <a:pPr>
                <a:defRPr/>
              </a:pPr>
              <a:t>14.3.2016</a:t>
            </a:fld>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E66891B7-7A49-4163-AE67-53E0F4E1B3EE}" type="slidenum">
              <a:rPr lang="tr-TR" smtClean="0"/>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pPr>
              <a:defRPr/>
            </a:pPr>
            <a:fld id="{5820E8E0-BC5E-4825-BE78-6C63D3F4F916}" type="datetimeFigureOut">
              <a:rPr lang="tr-TR" smtClean="0"/>
              <a:pPr>
                <a:defRPr/>
              </a:pPr>
              <a:t>14.3.2016</a:t>
            </a:fld>
            <a:endParaRPr lang="tr-TR"/>
          </a:p>
        </p:txBody>
      </p:sp>
      <p:sp>
        <p:nvSpPr>
          <p:cNvPr id="8" name="7 Altbilgi Yer Tutucusu"/>
          <p:cNvSpPr>
            <a:spLocks noGrp="1"/>
          </p:cNvSpPr>
          <p:nvPr>
            <p:ph type="ftr" sz="quarter" idx="11"/>
          </p:nvPr>
        </p:nvSpPr>
        <p:spPr/>
        <p:txBody>
          <a:bodyPr/>
          <a:lstStyle/>
          <a:p>
            <a:pPr>
              <a:defRPr/>
            </a:pPr>
            <a:endParaRPr lang="tr-TR"/>
          </a:p>
        </p:txBody>
      </p:sp>
      <p:sp>
        <p:nvSpPr>
          <p:cNvPr id="9" name="8 Slayt Numarası Yer Tutucusu"/>
          <p:cNvSpPr>
            <a:spLocks noGrp="1"/>
          </p:cNvSpPr>
          <p:nvPr>
            <p:ph type="sldNum" sz="quarter" idx="12"/>
          </p:nvPr>
        </p:nvSpPr>
        <p:spPr/>
        <p:txBody>
          <a:bodyPr/>
          <a:lstStyle/>
          <a:p>
            <a:pPr>
              <a:defRPr/>
            </a:pPr>
            <a:fld id="{6597E12D-311A-4840-BC79-0FA8B30425EE}" type="slidenum">
              <a:rPr lang="tr-TR" smtClean="0"/>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pPr>
              <a:defRPr/>
            </a:pPr>
            <a:fld id="{02DEFED4-F6F8-4865-931F-205BE59BBDD6}" type="datetimeFigureOut">
              <a:rPr lang="tr-TR" smtClean="0"/>
              <a:pPr>
                <a:defRPr/>
              </a:pPr>
              <a:t>14.3.2016</a:t>
            </a:fld>
            <a:endParaRPr lang="tr-TR"/>
          </a:p>
        </p:txBody>
      </p:sp>
      <p:sp>
        <p:nvSpPr>
          <p:cNvPr id="4" name="3 Altbilgi Yer Tutucusu"/>
          <p:cNvSpPr>
            <a:spLocks noGrp="1"/>
          </p:cNvSpPr>
          <p:nvPr>
            <p:ph type="ftr" sz="quarter" idx="11"/>
          </p:nvPr>
        </p:nvSpPr>
        <p:spPr/>
        <p:txBody>
          <a:bodyPr/>
          <a:lstStyle/>
          <a:p>
            <a:pPr>
              <a:defRPr/>
            </a:pPr>
            <a:endParaRPr lang="tr-TR"/>
          </a:p>
        </p:txBody>
      </p:sp>
      <p:sp>
        <p:nvSpPr>
          <p:cNvPr id="5" name="4 Slayt Numarası Yer Tutucusu"/>
          <p:cNvSpPr>
            <a:spLocks noGrp="1"/>
          </p:cNvSpPr>
          <p:nvPr>
            <p:ph type="sldNum" sz="quarter" idx="12"/>
          </p:nvPr>
        </p:nvSpPr>
        <p:spPr/>
        <p:txBody>
          <a:bodyPr/>
          <a:lstStyle/>
          <a:p>
            <a:pPr>
              <a:defRPr/>
            </a:pPr>
            <a:fld id="{4C0E976F-0384-46E2-8A0E-4FA8677FDBB8}" type="slidenum">
              <a:rPr lang="tr-TR" smtClean="0"/>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DC35AC1A-65E4-422A-B5EB-1BD716311C30}" type="datetimeFigureOut">
              <a:rPr lang="tr-TR" smtClean="0"/>
              <a:pPr>
                <a:defRPr/>
              </a:pPr>
              <a:t>14.3.2016</a:t>
            </a:fld>
            <a:endParaRPr lang="tr-TR"/>
          </a:p>
        </p:txBody>
      </p:sp>
      <p:sp>
        <p:nvSpPr>
          <p:cNvPr id="3" name="2 Altbilgi Yer Tutucusu"/>
          <p:cNvSpPr>
            <a:spLocks noGrp="1"/>
          </p:cNvSpPr>
          <p:nvPr>
            <p:ph type="ftr" sz="quarter" idx="11"/>
          </p:nvPr>
        </p:nvSpPr>
        <p:spPr/>
        <p:txBody>
          <a:bodyPr/>
          <a:lstStyle/>
          <a:p>
            <a:pPr>
              <a:defRPr/>
            </a:pPr>
            <a:endParaRPr lang="tr-TR"/>
          </a:p>
        </p:txBody>
      </p:sp>
      <p:sp>
        <p:nvSpPr>
          <p:cNvPr id="4" name="3 Slayt Numarası Yer Tutucusu"/>
          <p:cNvSpPr>
            <a:spLocks noGrp="1"/>
          </p:cNvSpPr>
          <p:nvPr>
            <p:ph type="sldNum" sz="quarter" idx="12"/>
          </p:nvPr>
        </p:nvSpPr>
        <p:spPr/>
        <p:txBody>
          <a:bodyPr/>
          <a:lstStyle/>
          <a:p>
            <a:pPr>
              <a:defRPr/>
            </a:pPr>
            <a:fld id="{9BAE0CEC-220D-4E72-8CD1-88D749E82D8F}" type="slidenum">
              <a:rPr lang="tr-TR" smtClean="0"/>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pPr>
              <a:defRPr/>
            </a:pPr>
            <a:fld id="{4E2C9578-B751-4AD7-B072-87C56A7FA8DE}" type="datetimeFigureOut">
              <a:rPr lang="tr-TR" smtClean="0"/>
              <a:pPr>
                <a:defRPr/>
              </a:pPr>
              <a:t>14.3.2016</a:t>
            </a:fld>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5EFB3EAD-00DD-4779-9AF8-50F595C38E44}" type="slidenum">
              <a:rPr lang="tr-TR" smtClean="0"/>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pPr>
              <a:defRPr/>
            </a:pPr>
            <a:fld id="{DD55A882-9820-468F-8169-11234BBE7B39}" type="datetimeFigureOut">
              <a:rPr lang="tr-TR" smtClean="0"/>
              <a:pPr>
                <a:defRPr/>
              </a:pPr>
              <a:t>14.3.2016</a:t>
            </a:fld>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a:xfrm>
            <a:off x="8077200" y="6356350"/>
            <a:ext cx="609600" cy="365125"/>
          </a:xfrm>
        </p:spPr>
        <p:txBody>
          <a:bodyPr/>
          <a:lstStyle/>
          <a:p>
            <a:pPr>
              <a:defRPr/>
            </a:pPr>
            <a:fld id="{303F43CC-06FB-46AC-B15C-D3542E71ADE6}" type="slidenum">
              <a:rPr lang="tr-TR" smtClean="0"/>
              <a:pPr>
                <a:defRPr/>
              </a:pPr>
              <a:t>‹#›</a:t>
            </a:fld>
            <a:endParaRPr lang="tr-T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5219590D-D175-4A21-9CB6-AFC73411A7DA}" type="datetimeFigureOut">
              <a:rPr lang="tr-TR" smtClean="0"/>
              <a:pPr>
                <a:defRPr/>
              </a:pPr>
              <a:t>14.3.2016</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772166B3-800C-413F-B57C-0D9F56870349}" type="slidenum">
              <a:rPr lang="tr-TR" smtClean="0"/>
              <a:pPr>
                <a:defRPr/>
              </a:pPr>
              <a:t>‹#›</a:t>
            </a:fld>
            <a:endParaRPr lang="tr-T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1 Başlık"/>
          <p:cNvSpPr>
            <a:spLocks noGrp="1"/>
          </p:cNvSpPr>
          <p:nvPr>
            <p:ph type="ctrTitle"/>
          </p:nvPr>
        </p:nvSpPr>
        <p:spPr>
          <a:xfrm>
            <a:off x="467544" y="0"/>
            <a:ext cx="6912768" cy="1800199"/>
          </a:xfrm>
        </p:spPr>
        <p:txBody>
          <a:bodyPr/>
          <a:lstStyle/>
          <a:p>
            <a:pPr eaLnBrk="1" hangingPunct="1"/>
            <a:r>
              <a:rPr lang="tr-TR" dirty="0" smtClean="0">
                <a:solidFill>
                  <a:srgbClr val="FF0000"/>
                </a:solidFill>
              </a:rPr>
              <a:t>PERİODONTAL CEP</a:t>
            </a:r>
          </a:p>
        </p:txBody>
      </p:sp>
      <p:sp>
        <p:nvSpPr>
          <p:cNvPr id="3" name="2 Alt Başlık"/>
          <p:cNvSpPr>
            <a:spLocks noGrp="1"/>
          </p:cNvSpPr>
          <p:nvPr>
            <p:ph type="subTitle" idx="1"/>
          </p:nvPr>
        </p:nvSpPr>
        <p:spPr>
          <a:xfrm>
            <a:off x="323528" y="1916832"/>
            <a:ext cx="7376864" cy="3721968"/>
          </a:xfrm>
        </p:spPr>
        <p:txBody>
          <a:bodyPr rtlCol="0">
            <a:normAutofit/>
          </a:bodyPr>
          <a:lstStyle/>
          <a:p>
            <a:endParaRPr lang="tr-TR" dirty="0" smtClean="0"/>
          </a:p>
          <a:p>
            <a:r>
              <a:rPr lang="tr-TR" dirty="0" err="1" smtClean="0">
                <a:solidFill>
                  <a:srgbClr val="FF0000"/>
                </a:solidFill>
              </a:rPr>
              <a:t>Gingival</a:t>
            </a:r>
            <a:r>
              <a:rPr lang="tr-TR" dirty="0" smtClean="0">
                <a:solidFill>
                  <a:srgbClr val="FF0000"/>
                </a:solidFill>
              </a:rPr>
              <a:t> </a:t>
            </a:r>
            <a:r>
              <a:rPr lang="tr-TR" dirty="0" err="1" smtClean="0">
                <a:solidFill>
                  <a:srgbClr val="FF0000"/>
                </a:solidFill>
              </a:rPr>
              <a:t>sulkusun</a:t>
            </a:r>
            <a:r>
              <a:rPr lang="tr-TR" dirty="0" smtClean="0">
                <a:solidFill>
                  <a:srgbClr val="FF0000"/>
                </a:solidFill>
              </a:rPr>
              <a:t> patolojik olarak derinleşmesidir</a:t>
            </a:r>
          </a:p>
          <a:p>
            <a:r>
              <a:rPr lang="tr-TR" dirty="0" err="1" smtClean="0">
                <a:solidFill>
                  <a:srgbClr val="FF0000"/>
                </a:solidFill>
              </a:rPr>
              <a:t>Periodontal</a:t>
            </a:r>
            <a:r>
              <a:rPr lang="tr-TR" dirty="0" smtClean="0">
                <a:solidFill>
                  <a:srgbClr val="FF0000"/>
                </a:solidFill>
              </a:rPr>
              <a:t> hastalığın en önemli klinik bulgusudur</a:t>
            </a:r>
            <a:r>
              <a:rPr lang="en-US" dirty="0" smtClean="0">
                <a:solidFill>
                  <a:srgbClr val="FF0000"/>
                </a:solidFill>
              </a:rPr>
              <a:t> </a:t>
            </a:r>
            <a:r>
              <a:rPr lang="en-US" dirty="0" smtClean="0"/>
              <a:t>. </a:t>
            </a:r>
            <a:endParaRPr lang="tr-TR" dirty="0" smtClean="0">
              <a:solidFill>
                <a:srgbClr val="FF0000"/>
              </a:solidFill>
            </a:endParaRPr>
          </a:p>
          <a:p>
            <a:pPr algn="l" eaLnBrk="1" fontAlgn="auto" hangingPunct="1">
              <a:spcAft>
                <a:spcPts val="0"/>
              </a:spcAft>
              <a:buFont typeface="Arial" pitchFamily="34" charset="0"/>
              <a:buNone/>
              <a:defRPr/>
            </a:pPr>
            <a:endParaRPr lang="tr-TR" dirty="0" smtClean="0">
              <a:solidFill>
                <a:srgbClr val="FF0000"/>
              </a:solidFill>
            </a:endParaRPr>
          </a:p>
          <a:p>
            <a:pPr algn="l" eaLnBrk="1" fontAlgn="auto" hangingPunct="1">
              <a:spcAft>
                <a:spcPts val="0"/>
              </a:spcAft>
              <a:buFont typeface="Arial" pitchFamily="34" charset="0"/>
              <a:buNone/>
              <a:defRPr/>
            </a:pPr>
            <a:r>
              <a:rPr lang="tr-TR" dirty="0" err="1" smtClean="0"/>
              <a:t>Gingival</a:t>
            </a:r>
            <a:r>
              <a:rPr lang="tr-TR" dirty="0" smtClean="0"/>
              <a:t> </a:t>
            </a:r>
            <a:r>
              <a:rPr lang="tr-TR" dirty="0" err="1" smtClean="0"/>
              <a:t>marjinin</a:t>
            </a:r>
            <a:r>
              <a:rPr lang="tr-TR" dirty="0" smtClean="0"/>
              <a:t> </a:t>
            </a:r>
            <a:r>
              <a:rPr lang="tr-TR" dirty="0" err="1" smtClean="0"/>
              <a:t>koronal</a:t>
            </a:r>
            <a:r>
              <a:rPr lang="tr-TR" dirty="0" smtClean="0"/>
              <a:t> yönde hareketi,</a:t>
            </a:r>
            <a:r>
              <a:rPr lang="tr-TR" dirty="0" err="1" smtClean="0"/>
              <a:t>gingival</a:t>
            </a:r>
            <a:r>
              <a:rPr lang="tr-TR" dirty="0" smtClean="0"/>
              <a:t> </a:t>
            </a:r>
            <a:r>
              <a:rPr lang="tr-TR" dirty="0" err="1" smtClean="0"/>
              <a:t>ataçmanın</a:t>
            </a:r>
            <a:r>
              <a:rPr lang="tr-TR" dirty="0" smtClean="0"/>
              <a:t> </a:t>
            </a:r>
            <a:r>
              <a:rPr lang="tr-TR" dirty="0" err="1" smtClean="0"/>
              <a:t>apikale</a:t>
            </a:r>
            <a:r>
              <a:rPr lang="tr-TR" dirty="0" smtClean="0"/>
              <a:t> konumlanması veya her ikisinin kombinasyonu şeklinde olabilir.</a:t>
            </a:r>
            <a:endParaRPr lang="tr-T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a:bodyPr>
          <a:lstStyle/>
          <a:p>
            <a:r>
              <a:rPr lang="tr-TR" sz="5400" dirty="0" err="1" smtClean="0">
                <a:solidFill>
                  <a:srgbClr val="FF0000"/>
                </a:solidFill>
              </a:rPr>
              <a:t>Periodontal</a:t>
            </a:r>
            <a:r>
              <a:rPr lang="tr-TR" sz="5400" dirty="0" smtClean="0">
                <a:solidFill>
                  <a:srgbClr val="FF0000"/>
                </a:solidFill>
              </a:rPr>
              <a:t> cebin        </a:t>
            </a:r>
            <a:r>
              <a:rPr lang="tr-TR" sz="5400" dirty="0" err="1" smtClean="0">
                <a:solidFill>
                  <a:srgbClr val="FF0000"/>
                </a:solidFill>
              </a:rPr>
              <a:t>patogenezi</a:t>
            </a:r>
            <a:endParaRPr lang="tr-TR" sz="5400"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1 Başlık"/>
          <p:cNvSpPr>
            <a:spLocks noGrp="1"/>
          </p:cNvSpPr>
          <p:nvPr>
            <p:ph type="title"/>
          </p:nvPr>
        </p:nvSpPr>
        <p:spPr/>
        <p:txBody>
          <a:bodyPr/>
          <a:lstStyle/>
          <a:p>
            <a:pPr eaLnBrk="1" hangingPunct="1"/>
            <a:endParaRPr lang="tr-TR" dirty="0" smtClean="0"/>
          </a:p>
        </p:txBody>
      </p:sp>
      <p:sp>
        <p:nvSpPr>
          <p:cNvPr id="34818" name="2 İçerik Yer Tutucusu"/>
          <p:cNvSpPr>
            <a:spLocks noGrp="1"/>
          </p:cNvSpPr>
          <p:nvPr>
            <p:ph idx="1"/>
          </p:nvPr>
        </p:nvSpPr>
        <p:spPr/>
        <p:txBody>
          <a:bodyPr/>
          <a:lstStyle/>
          <a:p>
            <a:pPr eaLnBrk="1" hangingPunct="1">
              <a:buNone/>
            </a:pPr>
            <a:r>
              <a:rPr lang="tr-TR" dirty="0" smtClean="0">
                <a:solidFill>
                  <a:srgbClr val="FF0000"/>
                </a:solidFill>
              </a:rPr>
              <a:t>   KLİNİK GÖRÜNÜM</a:t>
            </a:r>
          </a:p>
          <a:p>
            <a:pPr eaLnBrk="1" hangingPunct="1">
              <a:buNone/>
            </a:pPr>
            <a:r>
              <a:rPr lang="tr-TR" dirty="0" smtClean="0"/>
              <a:t>   Mavimsi kırmızı renk,kalınlaşmış </a:t>
            </a:r>
            <a:r>
              <a:rPr lang="tr-TR" dirty="0" err="1" smtClean="0"/>
              <a:t>marjin</a:t>
            </a:r>
            <a:r>
              <a:rPr lang="tr-TR" dirty="0" smtClean="0"/>
              <a:t>,dişetinde kanama,</a:t>
            </a:r>
            <a:r>
              <a:rPr lang="tr-TR" dirty="0" err="1" smtClean="0"/>
              <a:t>süpürasyon</a:t>
            </a:r>
            <a:r>
              <a:rPr lang="tr-TR" dirty="0" smtClean="0"/>
              <a:t>,</a:t>
            </a:r>
            <a:r>
              <a:rPr lang="tr-TR" dirty="0" err="1" smtClean="0"/>
              <a:t>dişde</a:t>
            </a:r>
            <a:r>
              <a:rPr lang="tr-TR" dirty="0" smtClean="0"/>
              <a:t> </a:t>
            </a:r>
            <a:r>
              <a:rPr lang="tr-TR" dirty="0" err="1" smtClean="0"/>
              <a:t>mobilite</a:t>
            </a:r>
            <a:r>
              <a:rPr lang="tr-TR" dirty="0" smtClean="0"/>
              <a:t>,</a:t>
            </a:r>
            <a:r>
              <a:rPr lang="tr-TR" dirty="0" err="1" smtClean="0"/>
              <a:t>diastema</a:t>
            </a:r>
            <a:r>
              <a:rPr lang="tr-TR" dirty="0" smtClean="0"/>
              <a:t> oluşumu,lokalize ağrı.</a:t>
            </a:r>
          </a:p>
          <a:p>
            <a:pPr eaLnBrk="1" hangingPunct="1">
              <a:buNone/>
            </a:pPr>
            <a:r>
              <a:rPr lang="tr-TR" dirty="0" smtClean="0">
                <a:solidFill>
                  <a:srgbClr val="FF0000"/>
                </a:solidFill>
              </a:rPr>
              <a:t>   </a:t>
            </a:r>
            <a:r>
              <a:rPr lang="tr-TR" dirty="0" err="1" smtClean="0">
                <a:solidFill>
                  <a:srgbClr val="FF0000"/>
                </a:solidFill>
              </a:rPr>
              <a:t>Periodontal</a:t>
            </a:r>
            <a:r>
              <a:rPr lang="tr-TR" dirty="0" smtClean="0">
                <a:solidFill>
                  <a:srgbClr val="FF0000"/>
                </a:solidFill>
              </a:rPr>
              <a:t> cep </a:t>
            </a:r>
            <a:r>
              <a:rPr lang="tr-TR" dirty="0" err="1" smtClean="0">
                <a:solidFill>
                  <a:srgbClr val="FF0000"/>
                </a:solidFill>
              </a:rPr>
              <a:t>periodontal</a:t>
            </a:r>
            <a:r>
              <a:rPr lang="tr-TR" dirty="0" smtClean="0">
                <a:solidFill>
                  <a:srgbClr val="FF0000"/>
                </a:solidFill>
              </a:rPr>
              <a:t> </a:t>
            </a:r>
            <a:r>
              <a:rPr lang="tr-TR" dirty="0" err="1" smtClean="0">
                <a:solidFill>
                  <a:srgbClr val="FF0000"/>
                </a:solidFill>
              </a:rPr>
              <a:t>sont</a:t>
            </a:r>
            <a:r>
              <a:rPr lang="tr-TR" dirty="0" smtClean="0">
                <a:solidFill>
                  <a:srgbClr val="FF0000"/>
                </a:solidFill>
              </a:rPr>
              <a:t> ile </a:t>
            </a:r>
            <a:r>
              <a:rPr lang="tr-TR" dirty="0" smtClean="0"/>
              <a:t>saptanabilir.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a:bodyPr>
          <a:lstStyle/>
          <a:p>
            <a:endParaRPr lang="tr-TR" sz="2800" dirty="0" smtClean="0"/>
          </a:p>
          <a:p>
            <a:r>
              <a:rPr lang="en-US" sz="2800" dirty="0" smtClean="0"/>
              <a:t> </a:t>
            </a:r>
            <a:r>
              <a:rPr lang="tr-TR" sz="2800" dirty="0" smtClean="0"/>
              <a:t>Cep formasyonu </a:t>
            </a:r>
            <a:r>
              <a:rPr lang="tr-TR" sz="2800" dirty="0" err="1" smtClean="0"/>
              <a:t>gingival</a:t>
            </a:r>
            <a:r>
              <a:rPr lang="tr-TR" sz="2800" dirty="0" smtClean="0"/>
              <a:t> </a:t>
            </a:r>
            <a:r>
              <a:rPr lang="tr-TR" sz="2800" dirty="0" err="1" smtClean="0"/>
              <a:t>sulkusun</a:t>
            </a:r>
            <a:r>
              <a:rPr lang="tr-TR" sz="2800" dirty="0" smtClean="0"/>
              <a:t> </a:t>
            </a:r>
            <a:r>
              <a:rPr lang="tr-TR" sz="2800" dirty="0" err="1" smtClean="0"/>
              <a:t>konnektif</a:t>
            </a:r>
            <a:r>
              <a:rPr lang="tr-TR" sz="2800" dirty="0" smtClean="0"/>
              <a:t> doku duvarındaki </a:t>
            </a:r>
            <a:r>
              <a:rPr lang="tr-TR" sz="2800" dirty="0" err="1" smtClean="0"/>
              <a:t>inflamatuar</a:t>
            </a:r>
            <a:r>
              <a:rPr lang="tr-TR" sz="2800" dirty="0" smtClean="0"/>
              <a:t> değişiklikle başlar.</a:t>
            </a:r>
            <a:r>
              <a:rPr lang="en-US" sz="2800" dirty="0" smtClean="0"/>
              <a:t> </a:t>
            </a:r>
            <a:r>
              <a:rPr lang="tr-TR" sz="2800" dirty="0" err="1" smtClean="0"/>
              <a:t>İnflamatuar</a:t>
            </a:r>
            <a:r>
              <a:rPr lang="tr-TR" sz="2800" dirty="0" smtClean="0"/>
              <a:t> </a:t>
            </a:r>
            <a:r>
              <a:rPr lang="tr-TR" sz="2800" dirty="0" err="1" smtClean="0"/>
              <a:t>eksuda</a:t>
            </a:r>
            <a:r>
              <a:rPr lang="tr-TR" sz="2800" dirty="0" smtClean="0"/>
              <a:t>  </a:t>
            </a:r>
            <a:r>
              <a:rPr lang="tr-TR" sz="2800" dirty="0" err="1" smtClean="0"/>
              <a:t>konnektif</a:t>
            </a:r>
            <a:r>
              <a:rPr lang="tr-TR" sz="2800" dirty="0" smtClean="0"/>
              <a:t> dokuda ve </a:t>
            </a:r>
            <a:r>
              <a:rPr lang="tr-TR" sz="2800" dirty="0" err="1" smtClean="0"/>
              <a:t>gingival</a:t>
            </a:r>
            <a:r>
              <a:rPr lang="tr-TR" sz="2800" dirty="0" smtClean="0"/>
              <a:t> liflerde  dejenerasyona sebep olur.</a:t>
            </a:r>
            <a:r>
              <a:rPr lang="tr-TR" sz="2800" dirty="0" err="1" smtClean="0"/>
              <a:t>Junctional</a:t>
            </a:r>
            <a:r>
              <a:rPr lang="tr-TR" sz="2800" dirty="0" smtClean="0"/>
              <a:t> </a:t>
            </a:r>
            <a:r>
              <a:rPr lang="tr-TR" sz="2800" dirty="0" err="1" smtClean="0"/>
              <a:t>epitelin</a:t>
            </a:r>
            <a:r>
              <a:rPr lang="tr-TR" sz="2800" dirty="0" smtClean="0"/>
              <a:t> hemen </a:t>
            </a:r>
            <a:r>
              <a:rPr lang="tr-TR" sz="2800" dirty="0" err="1" smtClean="0"/>
              <a:t>apikalindeki</a:t>
            </a:r>
            <a:r>
              <a:rPr lang="tr-TR" sz="2800" dirty="0" smtClean="0"/>
              <a:t> </a:t>
            </a:r>
            <a:r>
              <a:rPr lang="tr-TR" sz="2800" dirty="0" err="1" smtClean="0"/>
              <a:t>kollagen</a:t>
            </a:r>
            <a:r>
              <a:rPr lang="tr-TR" sz="2800" dirty="0" smtClean="0"/>
              <a:t> lifler parçalanır ve bölge </a:t>
            </a:r>
            <a:r>
              <a:rPr lang="tr-TR" sz="2800" dirty="0" err="1" smtClean="0"/>
              <a:t>inflamatuar</a:t>
            </a:r>
            <a:r>
              <a:rPr lang="tr-TR" sz="2800" dirty="0" smtClean="0"/>
              <a:t> hücrelerle ve ödemle kaplanır.</a:t>
            </a:r>
            <a:endParaRPr lang="tr-TR"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sz="half" idx="1"/>
          </p:nvPr>
        </p:nvSpPr>
        <p:spPr/>
        <p:txBody>
          <a:bodyPr/>
          <a:lstStyle/>
          <a:p>
            <a:endParaRPr lang="tr-TR"/>
          </a:p>
        </p:txBody>
      </p:sp>
      <p:sp>
        <p:nvSpPr>
          <p:cNvPr id="4" name="3 İçerik Yer Tutucusu"/>
          <p:cNvSpPr>
            <a:spLocks noGrp="1"/>
          </p:cNvSpPr>
          <p:nvPr>
            <p:ph sz="half" idx="2"/>
          </p:nvPr>
        </p:nvSpPr>
        <p:spPr/>
        <p:txBody>
          <a:bodyPr/>
          <a:lstStyle/>
          <a:p>
            <a:endParaRPr lang="tr-TR"/>
          </a:p>
        </p:txBody>
      </p:sp>
      <p:pic>
        <p:nvPicPr>
          <p:cNvPr id="9218" name="Picture 2" descr="E:\013005.jpg"/>
          <p:cNvPicPr>
            <a:picLocks noChangeAspect="1" noChangeArrowheads="1"/>
          </p:cNvPicPr>
          <p:nvPr/>
        </p:nvPicPr>
        <p:blipFill>
          <a:blip r:embed="rId2" cstate="print"/>
          <a:srcRect/>
          <a:stretch>
            <a:fillRect/>
          </a:stretch>
        </p:blipFill>
        <p:spPr bwMode="auto">
          <a:xfrm>
            <a:off x="2339752" y="0"/>
            <a:ext cx="4566424" cy="6858000"/>
          </a:xfrm>
          <a:prstGeom prst="rect">
            <a:avLst/>
          </a:prstGeom>
          <a:noFill/>
        </p:spPr>
      </p:pic>
      <p:sp>
        <p:nvSpPr>
          <p:cNvPr id="8" name="7 Metin kutusu"/>
          <p:cNvSpPr txBox="1"/>
          <p:nvPr/>
        </p:nvSpPr>
        <p:spPr>
          <a:xfrm>
            <a:off x="755576" y="260648"/>
            <a:ext cx="7776864" cy="369332"/>
          </a:xfrm>
          <a:prstGeom prst="rect">
            <a:avLst/>
          </a:prstGeom>
          <a:noFill/>
        </p:spPr>
        <p:txBody>
          <a:bodyPr wrap="square" rtlCol="0">
            <a:spAutoFit/>
          </a:bodyPr>
          <a:lstStyle/>
          <a:p>
            <a:r>
              <a:rPr lang="tr-TR" dirty="0" err="1" smtClean="0">
                <a:solidFill>
                  <a:srgbClr val="FF0000"/>
                </a:solidFill>
              </a:rPr>
              <a:t>Supraboni</a:t>
            </a:r>
            <a:r>
              <a:rPr lang="tr-TR" dirty="0" smtClean="0">
                <a:solidFill>
                  <a:srgbClr val="FF0000"/>
                </a:solidFill>
              </a:rPr>
              <a:t> </a:t>
            </a:r>
            <a:r>
              <a:rPr lang="tr-TR" dirty="0" err="1" smtClean="0">
                <a:solidFill>
                  <a:srgbClr val="FF0000"/>
                </a:solidFill>
              </a:rPr>
              <a:t>defekt</a:t>
            </a:r>
            <a:r>
              <a:rPr lang="tr-TR" dirty="0" smtClean="0">
                <a:solidFill>
                  <a:srgbClr val="FF0000"/>
                </a:solidFill>
              </a:rPr>
              <a:t> bölgesinde </a:t>
            </a:r>
            <a:r>
              <a:rPr lang="tr-TR" dirty="0" err="1" smtClean="0">
                <a:solidFill>
                  <a:srgbClr val="FF0000"/>
                </a:solidFill>
              </a:rPr>
              <a:t>interdental</a:t>
            </a:r>
            <a:r>
              <a:rPr lang="tr-TR" dirty="0" smtClean="0">
                <a:solidFill>
                  <a:srgbClr val="FF0000"/>
                </a:solidFill>
              </a:rPr>
              <a:t> </a:t>
            </a:r>
            <a:r>
              <a:rPr lang="tr-TR" dirty="0" err="1" smtClean="0">
                <a:solidFill>
                  <a:srgbClr val="FF0000"/>
                </a:solidFill>
              </a:rPr>
              <a:t>papıl</a:t>
            </a:r>
            <a:endParaRPr lang="tr-TR"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rtlCol="0">
            <a:normAutofit fontScale="90000"/>
          </a:bodyPr>
          <a:lstStyle/>
          <a:p>
            <a:pPr eaLnBrk="1" fontAlgn="auto" hangingPunct="1">
              <a:spcAft>
                <a:spcPts val="0"/>
              </a:spcAft>
              <a:defRPr/>
            </a:pPr>
            <a:r>
              <a:rPr lang="tr-TR" dirty="0" err="1" smtClean="0">
                <a:solidFill>
                  <a:srgbClr val="FF0000"/>
                </a:solidFill>
              </a:rPr>
              <a:t>Periodontal</a:t>
            </a:r>
            <a:r>
              <a:rPr lang="tr-TR" dirty="0" smtClean="0">
                <a:solidFill>
                  <a:srgbClr val="FF0000"/>
                </a:solidFill>
              </a:rPr>
              <a:t> cebin klinik özellikleri ile histolojik özelliklerinin ilişkisi</a:t>
            </a:r>
            <a:endParaRPr lang="tr-TR" dirty="0">
              <a:solidFill>
                <a:srgbClr val="FF0000"/>
              </a:solidFill>
            </a:endParaRPr>
          </a:p>
        </p:txBody>
      </p:sp>
      <p:sp>
        <p:nvSpPr>
          <p:cNvPr id="4" name="3 İçerik Yer Tutucusu"/>
          <p:cNvSpPr>
            <a:spLocks noGrp="1"/>
          </p:cNvSpPr>
          <p:nvPr>
            <p:ph sz="half" idx="1"/>
          </p:nvPr>
        </p:nvSpPr>
        <p:spPr/>
        <p:txBody>
          <a:bodyPr rtlCol="0">
            <a:normAutofit fontScale="92500" lnSpcReduction="10000"/>
          </a:bodyPr>
          <a:lstStyle/>
          <a:p>
            <a:pPr eaLnBrk="1" fontAlgn="auto" hangingPunct="1">
              <a:spcAft>
                <a:spcPts val="0"/>
              </a:spcAft>
              <a:buFont typeface="Arial" pitchFamily="34" charset="0"/>
              <a:buChar char="•"/>
              <a:defRPr/>
            </a:pPr>
            <a:r>
              <a:rPr lang="tr-TR" dirty="0" smtClean="0">
                <a:solidFill>
                  <a:srgbClr val="00B0F0"/>
                </a:solidFill>
              </a:rPr>
              <a:t>Klinik</a:t>
            </a:r>
          </a:p>
          <a:p>
            <a:pPr eaLnBrk="1" fontAlgn="auto" hangingPunct="1">
              <a:spcAft>
                <a:spcPts val="0"/>
              </a:spcAft>
              <a:buFont typeface="Arial" pitchFamily="34" charset="0"/>
              <a:buChar char="•"/>
              <a:defRPr/>
            </a:pPr>
            <a:r>
              <a:rPr lang="tr-TR" dirty="0" err="1" smtClean="0"/>
              <a:t>Gingivada</a:t>
            </a:r>
            <a:r>
              <a:rPr lang="tr-TR" dirty="0" smtClean="0"/>
              <a:t> mavimsi kırmızı renk değişimi</a:t>
            </a:r>
          </a:p>
          <a:p>
            <a:pPr eaLnBrk="1" fontAlgn="auto" hangingPunct="1">
              <a:spcAft>
                <a:spcPts val="0"/>
              </a:spcAft>
              <a:buFont typeface="Arial" pitchFamily="34" charset="0"/>
              <a:buChar char="•"/>
              <a:defRPr/>
            </a:pPr>
            <a:endParaRPr lang="tr-TR" dirty="0" smtClean="0"/>
          </a:p>
          <a:p>
            <a:pPr eaLnBrk="1" fontAlgn="auto" hangingPunct="1">
              <a:spcAft>
                <a:spcPts val="0"/>
              </a:spcAft>
              <a:buNone/>
              <a:defRPr/>
            </a:pPr>
            <a:r>
              <a:rPr lang="tr-TR" dirty="0" smtClean="0"/>
              <a:t>_______________________</a:t>
            </a:r>
          </a:p>
          <a:p>
            <a:pPr eaLnBrk="1" fontAlgn="auto" hangingPunct="1">
              <a:spcAft>
                <a:spcPts val="0"/>
              </a:spcAft>
              <a:buFont typeface="Arial" pitchFamily="34" charset="0"/>
              <a:buChar char="•"/>
              <a:defRPr/>
            </a:pPr>
            <a:r>
              <a:rPr lang="tr-TR" dirty="0" smtClean="0"/>
              <a:t>Nadiren </a:t>
            </a:r>
            <a:r>
              <a:rPr lang="tr-TR" dirty="0" err="1" smtClean="0"/>
              <a:t>gingiva</a:t>
            </a:r>
            <a:r>
              <a:rPr lang="tr-TR" dirty="0" smtClean="0"/>
              <a:t> pembe ve sıkı olabilir</a:t>
            </a:r>
            <a:endParaRPr lang="tr-TR" dirty="0"/>
          </a:p>
        </p:txBody>
      </p:sp>
      <p:sp>
        <p:nvSpPr>
          <p:cNvPr id="5" name="4 İçerik Yer Tutucusu"/>
          <p:cNvSpPr>
            <a:spLocks noGrp="1"/>
          </p:cNvSpPr>
          <p:nvPr>
            <p:ph sz="half" idx="2"/>
          </p:nvPr>
        </p:nvSpPr>
        <p:spPr/>
        <p:txBody>
          <a:bodyPr rtlCol="0">
            <a:normAutofit fontScale="92500" lnSpcReduction="10000"/>
          </a:bodyPr>
          <a:lstStyle/>
          <a:p>
            <a:pPr eaLnBrk="1" fontAlgn="auto" hangingPunct="1">
              <a:spcAft>
                <a:spcPts val="0"/>
              </a:spcAft>
              <a:buFont typeface="Arial" pitchFamily="34" charset="0"/>
              <a:buChar char="•"/>
              <a:defRPr/>
            </a:pPr>
            <a:r>
              <a:rPr lang="tr-TR" dirty="0" smtClean="0">
                <a:solidFill>
                  <a:srgbClr val="00B0F0"/>
                </a:solidFill>
              </a:rPr>
              <a:t>Histolojik</a:t>
            </a:r>
          </a:p>
          <a:p>
            <a:pPr eaLnBrk="1" fontAlgn="auto" hangingPunct="1">
              <a:spcAft>
                <a:spcPts val="0"/>
              </a:spcAft>
              <a:buFont typeface="Arial" pitchFamily="34" charset="0"/>
              <a:buChar char="•"/>
              <a:defRPr/>
            </a:pPr>
            <a:r>
              <a:rPr lang="tr-TR" dirty="0" err="1" smtClean="0"/>
              <a:t>Gingival</a:t>
            </a:r>
            <a:r>
              <a:rPr lang="tr-TR" dirty="0" smtClean="0"/>
              <a:t> liflerde </a:t>
            </a:r>
            <a:r>
              <a:rPr lang="tr-TR" dirty="0" err="1" smtClean="0"/>
              <a:t>destrüksiyon</a:t>
            </a:r>
            <a:r>
              <a:rPr lang="tr-TR" dirty="0" smtClean="0"/>
              <a:t>,</a:t>
            </a:r>
            <a:r>
              <a:rPr lang="tr-TR" dirty="0" err="1" smtClean="0"/>
              <a:t>epitelde</a:t>
            </a:r>
            <a:r>
              <a:rPr lang="tr-TR" dirty="0" smtClean="0"/>
              <a:t> </a:t>
            </a:r>
            <a:r>
              <a:rPr lang="tr-TR" dirty="0" err="1" smtClean="0"/>
              <a:t>atrofi</a:t>
            </a:r>
            <a:r>
              <a:rPr lang="tr-TR" dirty="0" smtClean="0"/>
              <a:t> ve ödem</a:t>
            </a:r>
          </a:p>
          <a:p>
            <a:pPr eaLnBrk="1" fontAlgn="auto" hangingPunct="1">
              <a:spcAft>
                <a:spcPts val="0"/>
              </a:spcAft>
              <a:buFont typeface="Arial" pitchFamily="34" charset="0"/>
              <a:buChar char="•"/>
              <a:defRPr/>
            </a:pPr>
            <a:r>
              <a:rPr lang="tr-TR" dirty="0" smtClean="0"/>
              <a:t>______________________</a:t>
            </a:r>
          </a:p>
          <a:p>
            <a:pPr eaLnBrk="1" fontAlgn="auto" hangingPunct="1">
              <a:spcAft>
                <a:spcPts val="0"/>
              </a:spcAft>
              <a:buFont typeface="Arial" pitchFamily="34" charset="0"/>
              <a:buChar char="•"/>
              <a:defRPr/>
            </a:pPr>
            <a:r>
              <a:rPr lang="tr-TR" dirty="0" err="1" smtClean="0"/>
              <a:t>Fibrotik</a:t>
            </a:r>
            <a:r>
              <a:rPr lang="tr-TR" dirty="0" smtClean="0"/>
              <a:t> değişiklikler </a:t>
            </a:r>
            <a:r>
              <a:rPr lang="tr-TR" dirty="0" err="1" smtClean="0"/>
              <a:t>eksudasyon</a:t>
            </a:r>
            <a:r>
              <a:rPr lang="tr-TR" dirty="0" smtClean="0"/>
              <a:t> ve dejenerasyona eşlik eder,dış yüzeydeki sağlıklı görünüme rağmen cebin iç yüzeyinde dejenerasyon ve </a:t>
            </a:r>
            <a:r>
              <a:rPr lang="tr-TR" dirty="0" err="1" smtClean="0"/>
              <a:t>ülserasyon</a:t>
            </a:r>
            <a:r>
              <a:rPr lang="tr-TR" dirty="0" smtClean="0"/>
              <a:t> vardır.</a:t>
            </a:r>
            <a:endParaRPr lang="tr-T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Başlık"/>
          <p:cNvSpPr>
            <a:spLocks noGrp="1"/>
          </p:cNvSpPr>
          <p:nvPr>
            <p:ph type="title"/>
          </p:nvPr>
        </p:nvSpPr>
        <p:spPr/>
        <p:txBody>
          <a:bodyPr/>
          <a:lstStyle/>
          <a:p>
            <a:pPr eaLnBrk="1" hangingPunct="1"/>
            <a:endParaRPr lang="tr-TR" smtClean="0"/>
          </a:p>
        </p:txBody>
      </p:sp>
      <p:sp>
        <p:nvSpPr>
          <p:cNvPr id="3" name="2 İçerik Yer Tutucusu"/>
          <p:cNvSpPr>
            <a:spLocks noGrp="1"/>
          </p:cNvSpPr>
          <p:nvPr>
            <p:ph sz="half" idx="1"/>
          </p:nvPr>
        </p:nvSpPr>
        <p:spPr/>
        <p:txBody>
          <a:bodyPr rtlCol="0">
            <a:normAutofit lnSpcReduction="10000"/>
          </a:bodyPr>
          <a:lstStyle/>
          <a:p>
            <a:pPr eaLnBrk="1" fontAlgn="auto" hangingPunct="1">
              <a:spcAft>
                <a:spcPts val="0"/>
              </a:spcAft>
              <a:buFont typeface="Arial" pitchFamily="34" charset="0"/>
              <a:buChar char="•"/>
              <a:defRPr/>
            </a:pPr>
            <a:r>
              <a:rPr lang="tr-TR" dirty="0" smtClean="0"/>
              <a:t>Sondalamada kanama</a:t>
            </a:r>
          </a:p>
          <a:p>
            <a:pPr eaLnBrk="1" fontAlgn="auto" hangingPunct="1">
              <a:spcAft>
                <a:spcPts val="0"/>
              </a:spcAft>
              <a:buFont typeface="Arial" pitchFamily="34" charset="0"/>
              <a:buChar char="•"/>
              <a:defRPr/>
            </a:pPr>
            <a:endParaRPr lang="tr-TR" dirty="0" smtClean="0"/>
          </a:p>
          <a:p>
            <a:pPr eaLnBrk="1" fontAlgn="auto" hangingPunct="1">
              <a:spcAft>
                <a:spcPts val="0"/>
              </a:spcAft>
              <a:buFont typeface="Arial" pitchFamily="34" charset="0"/>
              <a:buChar char="•"/>
              <a:defRPr/>
            </a:pPr>
            <a:endParaRPr lang="tr-TR" dirty="0" smtClean="0"/>
          </a:p>
          <a:p>
            <a:pPr eaLnBrk="1" fontAlgn="auto" hangingPunct="1">
              <a:spcAft>
                <a:spcPts val="0"/>
              </a:spcAft>
              <a:buNone/>
              <a:defRPr/>
            </a:pPr>
            <a:endParaRPr lang="tr-TR" dirty="0" smtClean="0"/>
          </a:p>
          <a:p>
            <a:pPr eaLnBrk="1" fontAlgn="auto" hangingPunct="1">
              <a:spcAft>
                <a:spcPts val="0"/>
              </a:spcAft>
              <a:buNone/>
              <a:defRPr/>
            </a:pPr>
            <a:r>
              <a:rPr lang="tr-TR" dirty="0" smtClean="0"/>
              <a:t>_______________________</a:t>
            </a:r>
          </a:p>
          <a:p>
            <a:pPr eaLnBrk="1" fontAlgn="auto" hangingPunct="1">
              <a:spcAft>
                <a:spcPts val="0"/>
              </a:spcAft>
              <a:buNone/>
              <a:defRPr/>
            </a:pPr>
            <a:r>
              <a:rPr lang="tr-TR" dirty="0" smtClean="0"/>
              <a:t>Sondalamada iç duvarda ağrı</a:t>
            </a:r>
          </a:p>
          <a:p>
            <a:pPr eaLnBrk="1" fontAlgn="auto" hangingPunct="1">
              <a:spcAft>
                <a:spcPts val="0"/>
              </a:spcAft>
              <a:buFont typeface="Arial" pitchFamily="34" charset="0"/>
              <a:buChar char="•"/>
              <a:defRPr/>
            </a:pPr>
            <a:r>
              <a:rPr lang="tr-TR" dirty="0" smtClean="0"/>
              <a:t>_____________________</a:t>
            </a:r>
          </a:p>
          <a:p>
            <a:pPr eaLnBrk="1" fontAlgn="auto" hangingPunct="1">
              <a:spcAft>
                <a:spcPts val="0"/>
              </a:spcAft>
              <a:buFont typeface="Arial" pitchFamily="34" charset="0"/>
              <a:buChar char="•"/>
              <a:defRPr/>
            </a:pPr>
            <a:r>
              <a:rPr lang="tr-TR" dirty="0" err="1" smtClean="0"/>
              <a:t>Pü</a:t>
            </a:r>
            <a:r>
              <a:rPr lang="tr-TR" dirty="0" smtClean="0"/>
              <a:t> formasyonu olabilir</a:t>
            </a:r>
          </a:p>
          <a:p>
            <a:pPr eaLnBrk="1" fontAlgn="auto" hangingPunct="1">
              <a:spcAft>
                <a:spcPts val="0"/>
              </a:spcAft>
              <a:buFont typeface="Arial" pitchFamily="34" charset="0"/>
              <a:buChar char="•"/>
              <a:defRPr/>
            </a:pPr>
            <a:endParaRPr lang="tr-TR" dirty="0" smtClean="0"/>
          </a:p>
          <a:p>
            <a:pPr eaLnBrk="1" fontAlgn="auto" hangingPunct="1">
              <a:spcAft>
                <a:spcPts val="0"/>
              </a:spcAft>
              <a:buFont typeface="Arial" pitchFamily="34" charset="0"/>
              <a:buChar char="•"/>
              <a:defRPr/>
            </a:pPr>
            <a:endParaRPr lang="tr-TR" dirty="0"/>
          </a:p>
        </p:txBody>
      </p:sp>
      <p:sp>
        <p:nvSpPr>
          <p:cNvPr id="4" name="3 İçerik Yer Tutucusu"/>
          <p:cNvSpPr>
            <a:spLocks noGrp="1"/>
          </p:cNvSpPr>
          <p:nvPr>
            <p:ph sz="half" idx="2"/>
          </p:nvPr>
        </p:nvSpPr>
        <p:spPr/>
        <p:txBody>
          <a:bodyPr rtlCol="0">
            <a:normAutofit lnSpcReduction="10000"/>
          </a:bodyPr>
          <a:lstStyle/>
          <a:p>
            <a:pPr eaLnBrk="1" fontAlgn="auto" hangingPunct="1">
              <a:spcAft>
                <a:spcPts val="0"/>
              </a:spcAft>
              <a:buFont typeface="Arial" pitchFamily="34" charset="0"/>
              <a:buChar char="•"/>
              <a:defRPr/>
            </a:pPr>
            <a:r>
              <a:rPr lang="tr-TR" dirty="0" smtClean="0"/>
              <a:t>Artmış </a:t>
            </a:r>
            <a:r>
              <a:rPr lang="tr-TR" dirty="0" err="1" smtClean="0"/>
              <a:t>vaskülarite</a:t>
            </a:r>
            <a:r>
              <a:rPr lang="tr-TR" dirty="0" smtClean="0"/>
              <a:t>,</a:t>
            </a:r>
            <a:r>
              <a:rPr lang="tr-TR" dirty="0" err="1" smtClean="0"/>
              <a:t>epitelde</a:t>
            </a:r>
            <a:r>
              <a:rPr lang="tr-TR" dirty="0" smtClean="0"/>
              <a:t> incelme ve dejenerasyon </a:t>
            </a:r>
          </a:p>
          <a:p>
            <a:pPr eaLnBrk="1" fontAlgn="auto" hangingPunct="1">
              <a:spcAft>
                <a:spcPts val="0"/>
              </a:spcAft>
              <a:buFont typeface="Arial" pitchFamily="34" charset="0"/>
              <a:buChar char="•"/>
              <a:defRPr/>
            </a:pPr>
            <a:r>
              <a:rPr lang="tr-TR" dirty="0" smtClean="0"/>
              <a:t>ve damarlarda dolgunluk</a:t>
            </a:r>
          </a:p>
          <a:p>
            <a:pPr eaLnBrk="1" fontAlgn="auto" hangingPunct="1">
              <a:spcAft>
                <a:spcPts val="0"/>
              </a:spcAft>
              <a:buFont typeface="Arial" pitchFamily="34" charset="0"/>
              <a:buChar char="•"/>
              <a:defRPr/>
            </a:pPr>
            <a:r>
              <a:rPr lang="tr-TR" dirty="0" smtClean="0"/>
              <a:t>_____________________</a:t>
            </a:r>
          </a:p>
          <a:p>
            <a:pPr eaLnBrk="1" fontAlgn="auto" hangingPunct="1">
              <a:spcAft>
                <a:spcPts val="0"/>
              </a:spcAft>
              <a:buFont typeface="Arial" pitchFamily="34" charset="0"/>
              <a:buChar char="•"/>
              <a:defRPr/>
            </a:pPr>
            <a:r>
              <a:rPr lang="tr-TR" dirty="0" smtClean="0"/>
              <a:t>Cep duvarında </a:t>
            </a:r>
            <a:r>
              <a:rPr lang="tr-TR" dirty="0" err="1" smtClean="0"/>
              <a:t>ülserasyon</a:t>
            </a:r>
            <a:endParaRPr lang="tr-TR" dirty="0" smtClean="0"/>
          </a:p>
          <a:p>
            <a:pPr eaLnBrk="1" fontAlgn="auto" hangingPunct="1">
              <a:spcAft>
                <a:spcPts val="0"/>
              </a:spcAft>
              <a:buNone/>
              <a:defRPr/>
            </a:pPr>
            <a:endParaRPr lang="tr-TR" dirty="0" smtClean="0"/>
          </a:p>
          <a:p>
            <a:pPr eaLnBrk="1" fontAlgn="auto" hangingPunct="1">
              <a:spcAft>
                <a:spcPts val="0"/>
              </a:spcAft>
              <a:buNone/>
              <a:defRPr/>
            </a:pPr>
            <a:r>
              <a:rPr lang="tr-TR" dirty="0" smtClean="0"/>
              <a:t>   İç </a:t>
            </a:r>
            <a:r>
              <a:rPr lang="tr-TR" dirty="0" smtClean="0"/>
              <a:t>duvarda </a:t>
            </a:r>
            <a:r>
              <a:rPr lang="tr-TR" dirty="0" err="1" smtClean="0"/>
              <a:t>süpüratif</a:t>
            </a:r>
            <a:r>
              <a:rPr lang="tr-TR" dirty="0" smtClean="0"/>
              <a:t> </a:t>
            </a:r>
            <a:r>
              <a:rPr lang="tr-TR" dirty="0" err="1" smtClean="0"/>
              <a:t>inflamasyon</a:t>
            </a:r>
            <a:r>
              <a:rPr lang="tr-TR" dirty="0" smtClean="0"/>
              <a:t> vardır</a:t>
            </a:r>
            <a:endParaRPr lang="tr-T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340768"/>
            <a:ext cx="8291264" cy="1296144"/>
          </a:xfrm>
        </p:spPr>
        <p:txBody>
          <a:bodyPr>
            <a:normAutofit fontScale="90000"/>
          </a:bodyPr>
          <a:lstStyle/>
          <a:p>
            <a:r>
              <a:rPr lang="tr-TR" sz="2400" dirty="0" smtClean="0">
                <a:solidFill>
                  <a:srgbClr val="FF0000"/>
                </a:solidFill>
              </a:rPr>
              <a:t>PERİODONTAL CEBİN PATOGENEZİ</a:t>
            </a:r>
            <a:r>
              <a:rPr lang="tr-TR" sz="2400" dirty="0" smtClean="0"/>
              <a:t/>
            </a:r>
            <a:br>
              <a:rPr lang="tr-TR" sz="2400" dirty="0" smtClean="0"/>
            </a:br>
            <a:r>
              <a:rPr lang="tr-TR" sz="2400" dirty="0" smtClean="0"/>
              <a:t/>
            </a:r>
            <a:br>
              <a:rPr lang="tr-TR" sz="2400" dirty="0" smtClean="0"/>
            </a:br>
            <a:r>
              <a:rPr lang="tr-TR" sz="2400" dirty="0" smtClean="0">
                <a:solidFill>
                  <a:srgbClr val="00B050"/>
                </a:solidFill>
              </a:rPr>
              <a:t>Cep oluşumu  bakteriyel atağa karşı </a:t>
            </a:r>
            <a:r>
              <a:rPr lang="tr-TR" sz="2400" dirty="0" err="1" smtClean="0">
                <a:solidFill>
                  <a:srgbClr val="00B050"/>
                </a:solidFill>
              </a:rPr>
              <a:t>inflamasyon</a:t>
            </a:r>
            <a:r>
              <a:rPr lang="tr-TR" sz="2400" dirty="0" smtClean="0">
                <a:solidFill>
                  <a:srgbClr val="00B050"/>
                </a:solidFill>
              </a:rPr>
              <a:t> oluşumu ile başlar.</a:t>
            </a:r>
            <a:r>
              <a:rPr lang="tr-TR" sz="2400" dirty="0" err="1" smtClean="0">
                <a:solidFill>
                  <a:srgbClr val="00B050"/>
                </a:solidFill>
              </a:rPr>
              <a:t>Dental</a:t>
            </a:r>
            <a:r>
              <a:rPr lang="tr-TR" sz="2400" dirty="0" smtClean="0">
                <a:solidFill>
                  <a:srgbClr val="00B050"/>
                </a:solidFill>
              </a:rPr>
              <a:t> </a:t>
            </a:r>
            <a:r>
              <a:rPr lang="tr-TR" sz="2400" dirty="0" err="1" smtClean="0">
                <a:solidFill>
                  <a:srgbClr val="00B050"/>
                </a:solidFill>
              </a:rPr>
              <a:t>plakdaki</a:t>
            </a:r>
            <a:r>
              <a:rPr lang="tr-TR" sz="2400" dirty="0" smtClean="0">
                <a:solidFill>
                  <a:srgbClr val="00B050"/>
                </a:solidFill>
              </a:rPr>
              <a:t> bakteri türleri ve miktarına bağlı olarak normal </a:t>
            </a:r>
            <a:r>
              <a:rPr lang="tr-TR" sz="2400" dirty="0" err="1" smtClean="0">
                <a:solidFill>
                  <a:srgbClr val="00B050"/>
                </a:solidFill>
              </a:rPr>
              <a:t>gingival</a:t>
            </a:r>
            <a:r>
              <a:rPr lang="tr-TR" sz="2400" dirty="0" smtClean="0">
                <a:solidFill>
                  <a:srgbClr val="00B050"/>
                </a:solidFill>
              </a:rPr>
              <a:t> </a:t>
            </a:r>
            <a:r>
              <a:rPr lang="tr-TR" sz="2400" dirty="0" err="1" smtClean="0">
                <a:solidFill>
                  <a:srgbClr val="00B050"/>
                </a:solidFill>
              </a:rPr>
              <a:t>sulkus</a:t>
            </a:r>
            <a:r>
              <a:rPr lang="tr-TR" sz="2400" dirty="0" smtClean="0">
                <a:solidFill>
                  <a:srgbClr val="00B050"/>
                </a:solidFill>
              </a:rPr>
              <a:t> patolojik </a:t>
            </a:r>
            <a:r>
              <a:rPr lang="tr-TR" sz="2400" dirty="0" err="1" smtClean="0">
                <a:solidFill>
                  <a:srgbClr val="00B050"/>
                </a:solidFill>
              </a:rPr>
              <a:t>periodontal</a:t>
            </a:r>
            <a:r>
              <a:rPr lang="tr-TR" sz="2400" dirty="0" smtClean="0">
                <a:solidFill>
                  <a:srgbClr val="00B050"/>
                </a:solidFill>
              </a:rPr>
              <a:t> cebe dönüşür</a:t>
            </a:r>
            <a:r>
              <a:rPr lang="tr-TR" sz="2400" dirty="0" smtClean="0"/>
              <a:t>.</a:t>
            </a:r>
            <a:br>
              <a:rPr lang="tr-TR" sz="2400" dirty="0" smtClean="0"/>
            </a:br>
            <a:endParaRPr lang="tr-TR" sz="2400" dirty="0"/>
          </a:p>
        </p:txBody>
      </p:sp>
      <p:sp>
        <p:nvSpPr>
          <p:cNvPr id="3" name="2 İçerik Yer Tutucusu"/>
          <p:cNvSpPr>
            <a:spLocks noGrp="1"/>
          </p:cNvSpPr>
          <p:nvPr>
            <p:ph sz="half" idx="1"/>
          </p:nvPr>
        </p:nvSpPr>
        <p:spPr>
          <a:xfrm>
            <a:off x="467544" y="2276872"/>
            <a:ext cx="4176464" cy="3849291"/>
          </a:xfrm>
        </p:spPr>
        <p:txBody>
          <a:bodyPr>
            <a:normAutofit lnSpcReduction="10000"/>
          </a:bodyPr>
          <a:lstStyle/>
          <a:p>
            <a:pPr>
              <a:buNone/>
            </a:pPr>
            <a:endParaRPr lang="tr-TR" dirty="0" smtClean="0"/>
          </a:p>
          <a:p>
            <a:pPr>
              <a:buNone/>
            </a:pPr>
            <a:r>
              <a:rPr lang="tr-TR" sz="2000" dirty="0" smtClean="0"/>
              <a:t>      </a:t>
            </a:r>
            <a:r>
              <a:rPr lang="tr-TR" sz="2400" dirty="0" smtClean="0"/>
              <a:t>Sağlıklı dişeti </a:t>
            </a:r>
            <a:r>
              <a:rPr lang="tr-TR" sz="2400" dirty="0" err="1" smtClean="0"/>
              <a:t>kokoid</a:t>
            </a:r>
            <a:r>
              <a:rPr lang="tr-TR" sz="2400" dirty="0" smtClean="0"/>
              <a:t> ve düz</a:t>
            </a:r>
          </a:p>
          <a:p>
            <a:pPr>
              <a:buNone/>
            </a:pPr>
            <a:r>
              <a:rPr lang="tr-TR" sz="2400" dirty="0" smtClean="0"/>
              <a:t>      </a:t>
            </a:r>
            <a:r>
              <a:rPr lang="tr-TR" sz="2400" dirty="0" err="1" smtClean="0"/>
              <a:t>rodlardan</a:t>
            </a:r>
            <a:r>
              <a:rPr lang="tr-TR" sz="2400" dirty="0" smtClean="0"/>
              <a:t> oluşan  az sayıda mikroorganizma ile ilişkilidir.</a:t>
            </a:r>
            <a:endParaRPr lang="tr-TR" sz="2400" dirty="0"/>
          </a:p>
        </p:txBody>
      </p:sp>
      <p:sp>
        <p:nvSpPr>
          <p:cNvPr id="4" name="3 İçerik Yer Tutucusu"/>
          <p:cNvSpPr>
            <a:spLocks noGrp="1"/>
          </p:cNvSpPr>
          <p:nvPr>
            <p:ph sz="half" idx="2"/>
          </p:nvPr>
        </p:nvSpPr>
        <p:spPr>
          <a:xfrm>
            <a:off x="4716016" y="2204864"/>
            <a:ext cx="3970784" cy="3921299"/>
          </a:xfrm>
        </p:spPr>
        <p:txBody>
          <a:bodyPr>
            <a:normAutofit lnSpcReduction="10000"/>
          </a:bodyPr>
          <a:lstStyle/>
          <a:p>
            <a:endParaRPr lang="tr-TR" dirty="0" smtClean="0"/>
          </a:p>
          <a:p>
            <a:pPr>
              <a:buNone/>
            </a:pPr>
            <a:r>
              <a:rPr lang="tr-TR" sz="2400" dirty="0" smtClean="0"/>
              <a:t>      Hastalıklı </a:t>
            </a:r>
            <a:r>
              <a:rPr lang="tr-TR" sz="2400" dirty="0" err="1" smtClean="0"/>
              <a:t>gingiva</a:t>
            </a:r>
            <a:r>
              <a:rPr lang="tr-TR" sz="2400" dirty="0" smtClean="0"/>
              <a:t> ise artmış    </a:t>
            </a:r>
            <a:r>
              <a:rPr lang="tr-TR" sz="2400" dirty="0" err="1" smtClean="0"/>
              <a:t>spiroket</a:t>
            </a:r>
            <a:r>
              <a:rPr lang="tr-TR" sz="2400" dirty="0" smtClean="0"/>
              <a:t> ve </a:t>
            </a:r>
            <a:r>
              <a:rPr lang="tr-TR" sz="2400" dirty="0" err="1" smtClean="0"/>
              <a:t>motil</a:t>
            </a:r>
            <a:r>
              <a:rPr lang="tr-TR" sz="2400" dirty="0" smtClean="0"/>
              <a:t> </a:t>
            </a:r>
            <a:r>
              <a:rPr lang="tr-TR" sz="2400" dirty="0" err="1" smtClean="0"/>
              <a:t>rodlarla</a:t>
            </a:r>
            <a:r>
              <a:rPr lang="tr-TR" sz="2400" dirty="0" smtClean="0"/>
              <a:t> ilişkilidir</a:t>
            </a:r>
          </a:p>
          <a:p>
            <a:endParaRPr lang="tr-TR" sz="2400" dirty="0" smtClean="0"/>
          </a:p>
          <a:p>
            <a:pPr>
              <a:buNone/>
            </a:pPr>
            <a:r>
              <a:rPr lang="tr-TR" sz="2400" dirty="0" smtClean="0"/>
              <a:t>      Ancak sadece mikroorganizma tür ve sayısı </a:t>
            </a:r>
            <a:r>
              <a:rPr lang="tr-TR" sz="2400" dirty="0" err="1" smtClean="0"/>
              <a:t>periodontal</a:t>
            </a:r>
            <a:r>
              <a:rPr lang="tr-TR" sz="2400" dirty="0" smtClean="0"/>
              <a:t> hastalık oluşması için yeterli değildir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908720"/>
            <a:ext cx="8748464" cy="4248472"/>
          </a:xfrm>
        </p:spPr>
        <p:txBody>
          <a:bodyPr>
            <a:noAutofit/>
          </a:bodyPr>
          <a:lstStyle/>
          <a:p>
            <a:pPr>
              <a:lnSpc>
                <a:spcPct val="150000"/>
              </a:lnSpc>
            </a:pPr>
            <a:r>
              <a:rPr lang="tr-TR" sz="2800" dirty="0" smtClean="0">
                <a:solidFill>
                  <a:srgbClr val="FF0000"/>
                </a:solidFill>
              </a:rPr>
              <a:t>*Cep formasyonu </a:t>
            </a:r>
            <a:r>
              <a:rPr lang="tr-TR" sz="2800" dirty="0" err="1" smtClean="0">
                <a:solidFill>
                  <a:srgbClr val="FF0000"/>
                </a:solidFill>
              </a:rPr>
              <a:t>gingival</a:t>
            </a:r>
            <a:r>
              <a:rPr lang="tr-TR" sz="2800" dirty="0" smtClean="0">
                <a:solidFill>
                  <a:srgbClr val="FF0000"/>
                </a:solidFill>
              </a:rPr>
              <a:t> </a:t>
            </a:r>
            <a:r>
              <a:rPr lang="tr-TR" sz="2800" dirty="0" err="1" smtClean="0">
                <a:solidFill>
                  <a:srgbClr val="FF0000"/>
                </a:solidFill>
              </a:rPr>
              <a:t>sulkusun</a:t>
            </a:r>
            <a:r>
              <a:rPr lang="tr-TR" sz="2800" dirty="0" smtClean="0">
                <a:solidFill>
                  <a:srgbClr val="FF0000"/>
                </a:solidFill>
              </a:rPr>
              <a:t> </a:t>
            </a:r>
            <a:r>
              <a:rPr lang="tr-TR" sz="2800" dirty="0" err="1" smtClean="0">
                <a:solidFill>
                  <a:srgbClr val="FF0000"/>
                </a:solidFill>
              </a:rPr>
              <a:t>konnektif</a:t>
            </a:r>
            <a:r>
              <a:rPr lang="tr-TR" sz="2800" dirty="0" smtClean="0">
                <a:solidFill>
                  <a:srgbClr val="FF0000"/>
                </a:solidFill>
              </a:rPr>
              <a:t> dokusunda </a:t>
            </a:r>
            <a:r>
              <a:rPr lang="tr-TR" sz="2800" dirty="0" err="1" smtClean="0">
                <a:solidFill>
                  <a:srgbClr val="FF0000"/>
                </a:solidFill>
              </a:rPr>
              <a:t>inflamatuar</a:t>
            </a:r>
            <a:r>
              <a:rPr lang="tr-TR" sz="2800" dirty="0" smtClean="0">
                <a:solidFill>
                  <a:srgbClr val="FF0000"/>
                </a:solidFill>
              </a:rPr>
              <a:t> değişiklikle başlar,</a:t>
            </a:r>
            <a:br>
              <a:rPr lang="tr-TR" sz="2800" dirty="0" smtClean="0">
                <a:solidFill>
                  <a:srgbClr val="FF0000"/>
                </a:solidFill>
              </a:rPr>
            </a:br>
            <a:r>
              <a:rPr lang="tr-TR" sz="2800" dirty="0" smtClean="0">
                <a:solidFill>
                  <a:srgbClr val="FF0000"/>
                </a:solidFill>
              </a:rPr>
              <a:t>*</a:t>
            </a:r>
            <a:r>
              <a:rPr lang="tr-TR" sz="2800" dirty="0" err="1" smtClean="0">
                <a:solidFill>
                  <a:srgbClr val="FF0000"/>
                </a:solidFill>
              </a:rPr>
              <a:t>inflamatuar</a:t>
            </a:r>
            <a:r>
              <a:rPr lang="tr-TR" sz="2800" dirty="0" smtClean="0">
                <a:solidFill>
                  <a:srgbClr val="FF0000"/>
                </a:solidFill>
              </a:rPr>
              <a:t> </a:t>
            </a:r>
            <a:r>
              <a:rPr lang="tr-TR" sz="2800" dirty="0" err="1" smtClean="0">
                <a:solidFill>
                  <a:srgbClr val="FF0000"/>
                </a:solidFill>
              </a:rPr>
              <a:t>eksuda</a:t>
            </a:r>
            <a:r>
              <a:rPr lang="tr-TR" sz="2800" dirty="0" smtClean="0">
                <a:solidFill>
                  <a:srgbClr val="FF0000"/>
                </a:solidFill>
              </a:rPr>
              <a:t> </a:t>
            </a:r>
            <a:r>
              <a:rPr lang="tr-TR" sz="2800" dirty="0" err="1" smtClean="0">
                <a:solidFill>
                  <a:srgbClr val="FF0000"/>
                </a:solidFill>
              </a:rPr>
              <a:t>konnektif</a:t>
            </a:r>
            <a:r>
              <a:rPr lang="tr-TR" sz="2800" dirty="0" smtClean="0">
                <a:solidFill>
                  <a:srgbClr val="FF0000"/>
                </a:solidFill>
              </a:rPr>
              <a:t> dokuda  dejenerasyona sebep olur</a:t>
            </a:r>
            <a:br>
              <a:rPr lang="tr-TR" sz="2800" dirty="0" smtClean="0">
                <a:solidFill>
                  <a:srgbClr val="FF0000"/>
                </a:solidFill>
              </a:rPr>
            </a:br>
            <a:r>
              <a:rPr lang="tr-TR" sz="2800" dirty="0" smtClean="0">
                <a:solidFill>
                  <a:srgbClr val="FF0000"/>
                </a:solidFill>
              </a:rPr>
              <a:t>*</a:t>
            </a:r>
            <a:r>
              <a:rPr lang="tr-TR" sz="2800" dirty="0" err="1" smtClean="0">
                <a:solidFill>
                  <a:srgbClr val="FF0000"/>
                </a:solidFill>
              </a:rPr>
              <a:t>Junctional</a:t>
            </a:r>
            <a:r>
              <a:rPr lang="tr-TR" sz="2800" dirty="0" smtClean="0">
                <a:solidFill>
                  <a:srgbClr val="FF0000"/>
                </a:solidFill>
              </a:rPr>
              <a:t> </a:t>
            </a:r>
            <a:r>
              <a:rPr lang="tr-TR" sz="2800" dirty="0" err="1" smtClean="0">
                <a:solidFill>
                  <a:srgbClr val="FF0000"/>
                </a:solidFill>
              </a:rPr>
              <a:t>epitelin</a:t>
            </a:r>
            <a:r>
              <a:rPr lang="tr-TR" sz="2800" dirty="0" smtClean="0">
                <a:solidFill>
                  <a:srgbClr val="FF0000"/>
                </a:solidFill>
              </a:rPr>
              <a:t> hemen </a:t>
            </a:r>
            <a:r>
              <a:rPr lang="tr-TR" sz="2800" dirty="0" err="1" smtClean="0">
                <a:solidFill>
                  <a:srgbClr val="FF0000"/>
                </a:solidFill>
              </a:rPr>
              <a:t>apikalindeki</a:t>
            </a:r>
            <a:r>
              <a:rPr lang="tr-TR" sz="2800" dirty="0" smtClean="0">
                <a:solidFill>
                  <a:srgbClr val="FF0000"/>
                </a:solidFill>
              </a:rPr>
              <a:t> </a:t>
            </a:r>
            <a:r>
              <a:rPr lang="tr-TR" sz="2800" dirty="0" err="1" smtClean="0">
                <a:solidFill>
                  <a:srgbClr val="FF0000"/>
                </a:solidFill>
              </a:rPr>
              <a:t>kollagen</a:t>
            </a:r>
            <a:r>
              <a:rPr lang="tr-TR" sz="2800" dirty="0" smtClean="0">
                <a:solidFill>
                  <a:srgbClr val="FF0000"/>
                </a:solidFill>
              </a:rPr>
              <a:t> lifler parçalanır ve</a:t>
            </a:r>
            <a:br>
              <a:rPr lang="tr-TR" sz="2800" dirty="0" smtClean="0">
                <a:solidFill>
                  <a:srgbClr val="FF0000"/>
                </a:solidFill>
              </a:rPr>
            </a:br>
            <a:r>
              <a:rPr lang="tr-TR" sz="2800" dirty="0" smtClean="0">
                <a:solidFill>
                  <a:srgbClr val="FF0000"/>
                </a:solidFill>
              </a:rPr>
              <a:t> *bölge </a:t>
            </a:r>
            <a:r>
              <a:rPr lang="tr-TR" sz="2800" dirty="0" err="1" smtClean="0">
                <a:solidFill>
                  <a:srgbClr val="FF0000"/>
                </a:solidFill>
              </a:rPr>
              <a:t>inflamatuar</a:t>
            </a:r>
            <a:r>
              <a:rPr lang="tr-TR" sz="2800" dirty="0" smtClean="0">
                <a:solidFill>
                  <a:srgbClr val="FF0000"/>
                </a:solidFill>
              </a:rPr>
              <a:t> hücre ile dolar,ödem oluşur.**</a:t>
            </a:r>
            <a:endParaRPr lang="tr-TR" sz="2800" dirty="0">
              <a:solidFill>
                <a:srgbClr val="FF0000"/>
              </a:solidFill>
            </a:endParaRPr>
          </a:p>
        </p:txBody>
      </p:sp>
      <p:sp>
        <p:nvSpPr>
          <p:cNvPr id="3" name="2 İçerik Yer Tutucusu"/>
          <p:cNvSpPr>
            <a:spLocks noGrp="1"/>
          </p:cNvSpPr>
          <p:nvPr>
            <p:ph sz="half" idx="1"/>
          </p:nvPr>
        </p:nvSpPr>
        <p:spPr>
          <a:xfrm>
            <a:off x="457200" y="5572140"/>
            <a:ext cx="4114800" cy="554023"/>
          </a:xfrm>
        </p:spPr>
        <p:txBody>
          <a:bodyPr>
            <a:normAutofit lnSpcReduction="10000"/>
          </a:bodyPr>
          <a:lstStyle/>
          <a:p>
            <a:endParaRPr lang="tr-TR" dirty="0"/>
          </a:p>
        </p:txBody>
      </p:sp>
      <p:sp>
        <p:nvSpPr>
          <p:cNvPr id="4" name="3 İçerik Yer Tutucusu"/>
          <p:cNvSpPr>
            <a:spLocks noGrp="1"/>
          </p:cNvSpPr>
          <p:nvPr>
            <p:ph sz="half" idx="2"/>
          </p:nvPr>
        </p:nvSpPr>
        <p:spPr>
          <a:xfrm>
            <a:off x="4643438" y="5572140"/>
            <a:ext cx="4038600" cy="453997"/>
          </a:xfrm>
        </p:spPr>
        <p:txBody>
          <a:bodyPr>
            <a:normAutofit lnSpcReduction="10000"/>
          </a:bodyPr>
          <a:lstStyle/>
          <a:p>
            <a:endParaRPr lang="tr-T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xfrm>
            <a:off x="395536" y="704088"/>
            <a:ext cx="8291264" cy="60616"/>
          </a:xfrm>
        </p:spPr>
        <p:txBody>
          <a:bodyPr>
            <a:normAutofit fontScale="90000"/>
          </a:bodyPr>
          <a:lstStyle/>
          <a:p>
            <a:r>
              <a:rPr lang="tr-TR" sz="2800" dirty="0" err="1" smtClean="0">
                <a:solidFill>
                  <a:srgbClr val="FF0000"/>
                </a:solidFill>
              </a:rPr>
              <a:t>Kollagen</a:t>
            </a:r>
            <a:r>
              <a:rPr lang="tr-TR" sz="2800" dirty="0" smtClean="0">
                <a:solidFill>
                  <a:srgbClr val="FF0000"/>
                </a:solidFill>
              </a:rPr>
              <a:t> yıkımı için 2 mekanizmadan bahsedilmektedir</a:t>
            </a:r>
            <a:r>
              <a:rPr lang="tr-TR" sz="2800" dirty="0" smtClean="0">
                <a:solidFill>
                  <a:srgbClr val="00B0F0"/>
                </a:solidFill>
              </a:rPr>
              <a:t>:</a:t>
            </a:r>
            <a:endParaRPr lang="tr-TR" sz="2800" dirty="0">
              <a:solidFill>
                <a:srgbClr val="00B0F0"/>
              </a:solidFill>
            </a:endParaRPr>
          </a:p>
        </p:txBody>
      </p:sp>
      <p:sp>
        <p:nvSpPr>
          <p:cNvPr id="3" name="2 İçerik Yer Tutucusu"/>
          <p:cNvSpPr>
            <a:spLocks noGrp="1"/>
          </p:cNvSpPr>
          <p:nvPr>
            <p:ph idx="1"/>
          </p:nvPr>
        </p:nvSpPr>
        <p:spPr>
          <a:xfrm>
            <a:off x="323528" y="908720"/>
            <a:ext cx="8363272" cy="5415880"/>
          </a:xfrm>
        </p:spPr>
        <p:txBody>
          <a:bodyPr>
            <a:normAutofit fontScale="92500" lnSpcReduction="10000"/>
          </a:bodyPr>
          <a:lstStyle/>
          <a:p>
            <a:pPr>
              <a:buNone/>
            </a:pPr>
            <a:r>
              <a:rPr lang="tr-TR" b="1" dirty="0" smtClean="0"/>
              <a:t>   </a:t>
            </a:r>
            <a:r>
              <a:rPr lang="tr-TR" b="1" dirty="0" smtClean="0">
                <a:solidFill>
                  <a:srgbClr val="FF0000"/>
                </a:solidFill>
              </a:rPr>
              <a:t>1)</a:t>
            </a:r>
            <a:r>
              <a:rPr lang="tr-TR" b="1" dirty="0" smtClean="0"/>
              <a:t>Sağlıklı ve </a:t>
            </a:r>
            <a:r>
              <a:rPr lang="tr-TR" b="1" dirty="0" err="1" smtClean="0"/>
              <a:t>inflame</a:t>
            </a:r>
            <a:r>
              <a:rPr lang="tr-TR" b="1" dirty="0" smtClean="0"/>
              <a:t> dokulardan (</a:t>
            </a:r>
            <a:r>
              <a:rPr lang="tr-TR" b="1" dirty="0" err="1" smtClean="0"/>
              <a:t>fibroblastlar</a:t>
            </a:r>
            <a:r>
              <a:rPr lang="tr-TR" b="1" dirty="0" smtClean="0"/>
              <a:t>,PMN </a:t>
            </a:r>
            <a:r>
              <a:rPr lang="tr-TR" b="1" dirty="0" err="1" smtClean="0"/>
              <a:t>ler</a:t>
            </a:r>
            <a:r>
              <a:rPr lang="tr-TR" b="1" dirty="0" smtClean="0"/>
              <a:t> , </a:t>
            </a:r>
            <a:r>
              <a:rPr lang="tr-TR" b="1" dirty="0" err="1" smtClean="0"/>
              <a:t>makrofajlar</a:t>
            </a:r>
            <a:r>
              <a:rPr lang="tr-TR" b="1" dirty="0" smtClean="0"/>
              <a:t>) salınan </a:t>
            </a:r>
            <a:r>
              <a:rPr lang="tr-TR" b="1" dirty="0" err="1" smtClean="0"/>
              <a:t>kollagenazlar</a:t>
            </a:r>
            <a:r>
              <a:rPr lang="tr-TR" b="1" dirty="0" smtClean="0"/>
              <a:t> ve diğer enzimler </a:t>
            </a:r>
            <a:r>
              <a:rPr lang="tr-TR" b="1" dirty="0" err="1" smtClean="0"/>
              <a:t>ekstracellüler</a:t>
            </a:r>
            <a:r>
              <a:rPr lang="tr-TR" b="1" dirty="0" smtClean="0"/>
              <a:t> hale gelir ve </a:t>
            </a:r>
            <a:r>
              <a:rPr lang="tr-TR" b="1" dirty="0" err="1" smtClean="0"/>
              <a:t>kollageni</a:t>
            </a:r>
            <a:r>
              <a:rPr lang="tr-TR" b="1" dirty="0" smtClean="0"/>
              <a:t> parçalar.</a:t>
            </a:r>
          </a:p>
          <a:p>
            <a:pPr>
              <a:buNone/>
            </a:pPr>
            <a:r>
              <a:rPr lang="tr-TR" b="1" dirty="0" smtClean="0"/>
              <a:t>   </a:t>
            </a:r>
            <a:r>
              <a:rPr lang="tr-TR" b="1" dirty="0" err="1" smtClean="0"/>
              <a:t>Kollageni</a:t>
            </a:r>
            <a:r>
              <a:rPr lang="tr-TR" b="1" dirty="0" smtClean="0"/>
              <a:t> ve diğer </a:t>
            </a:r>
            <a:r>
              <a:rPr lang="tr-TR" b="1" dirty="0" err="1" smtClean="0"/>
              <a:t>matriks</a:t>
            </a:r>
            <a:r>
              <a:rPr lang="tr-TR" b="1" dirty="0" smtClean="0"/>
              <a:t> </a:t>
            </a:r>
            <a:r>
              <a:rPr lang="tr-TR" b="1" dirty="0" err="1" smtClean="0"/>
              <a:t>makromoleküllerini</a:t>
            </a:r>
            <a:r>
              <a:rPr lang="tr-TR" b="1" dirty="0" smtClean="0"/>
              <a:t> küçük </a:t>
            </a:r>
            <a:r>
              <a:rPr lang="tr-TR" b="1" dirty="0" err="1" smtClean="0"/>
              <a:t>peptitlere</a:t>
            </a:r>
            <a:r>
              <a:rPr lang="tr-TR" b="1" dirty="0" smtClean="0"/>
              <a:t> parçalayan bu enzimler</a:t>
            </a:r>
            <a:r>
              <a:rPr lang="tr-TR" b="1" dirty="0" smtClean="0">
                <a:solidFill>
                  <a:srgbClr val="0070C0"/>
                </a:solidFill>
              </a:rPr>
              <a:t> </a:t>
            </a:r>
            <a:r>
              <a:rPr lang="tr-TR" b="1" i="1" dirty="0" err="1" smtClean="0">
                <a:solidFill>
                  <a:srgbClr val="0070C0"/>
                </a:solidFill>
              </a:rPr>
              <a:t>matrix</a:t>
            </a:r>
            <a:r>
              <a:rPr lang="tr-TR" b="1" i="1" dirty="0" smtClean="0">
                <a:solidFill>
                  <a:srgbClr val="0070C0"/>
                </a:solidFill>
              </a:rPr>
              <a:t> </a:t>
            </a:r>
            <a:r>
              <a:rPr lang="tr-TR" b="1" i="1" dirty="0" err="1" smtClean="0">
                <a:solidFill>
                  <a:srgbClr val="0070C0"/>
                </a:solidFill>
              </a:rPr>
              <a:t>metalloproteinazlar</a:t>
            </a:r>
            <a:r>
              <a:rPr lang="tr-TR" b="1" i="1" dirty="0" smtClean="0">
                <a:solidFill>
                  <a:srgbClr val="0070C0"/>
                </a:solidFill>
              </a:rPr>
              <a:t> </a:t>
            </a:r>
            <a:r>
              <a:rPr lang="tr-TR" b="1" i="1" dirty="0" smtClean="0"/>
              <a:t>olarak adlandırılır</a:t>
            </a:r>
          </a:p>
          <a:p>
            <a:pPr>
              <a:buNone/>
            </a:pPr>
            <a:r>
              <a:rPr lang="tr-TR" b="1" i="1" dirty="0" smtClean="0"/>
              <a:t>   </a:t>
            </a:r>
            <a:r>
              <a:rPr lang="tr-TR" b="1" i="1" dirty="0" smtClean="0">
                <a:solidFill>
                  <a:srgbClr val="FF0000"/>
                </a:solidFill>
              </a:rPr>
              <a:t> 2) </a:t>
            </a:r>
            <a:r>
              <a:rPr lang="tr-TR" sz="2800" b="1" dirty="0" err="1" smtClean="0">
                <a:solidFill>
                  <a:schemeClr val="tx2">
                    <a:lumMod val="75000"/>
                  </a:schemeClr>
                </a:solidFill>
              </a:rPr>
              <a:t>Fibroblastlar</a:t>
            </a:r>
            <a:r>
              <a:rPr lang="tr-TR" sz="2800" b="1" dirty="0" smtClean="0">
                <a:solidFill>
                  <a:schemeClr val="tx2">
                    <a:lumMod val="75000"/>
                  </a:schemeClr>
                </a:solidFill>
              </a:rPr>
              <a:t> </a:t>
            </a:r>
            <a:r>
              <a:rPr lang="tr-TR" sz="2800" b="1" dirty="0" err="1" smtClean="0">
                <a:solidFill>
                  <a:schemeClr val="tx2">
                    <a:lumMod val="75000"/>
                  </a:schemeClr>
                </a:solidFill>
              </a:rPr>
              <a:t>stoplazmik</a:t>
            </a:r>
            <a:r>
              <a:rPr lang="tr-TR" sz="2800" b="1" dirty="0" smtClean="0">
                <a:solidFill>
                  <a:schemeClr val="tx2">
                    <a:lumMod val="75000"/>
                  </a:schemeClr>
                </a:solidFill>
              </a:rPr>
              <a:t> uzantıları ile </a:t>
            </a:r>
            <a:r>
              <a:rPr lang="tr-TR" sz="2800" b="1" dirty="0" err="1" smtClean="0">
                <a:solidFill>
                  <a:schemeClr val="tx2">
                    <a:lumMod val="75000"/>
                  </a:schemeClr>
                </a:solidFill>
              </a:rPr>
              <a:t>ligament</a:t>
            </a:r>
            <a:r>
              <a:rPr lang="tr-TR" sz="2800" b="1" dirty="0" smtClean="0">
                <a:solidFill>
                  <a:schemeClr val="tx2">
                    <a:lumMod val="75000"/>
                  </a:schemeClr>
                </a:solidFill>
              </a:rPr>
              <a:t>-</a:t>
            </a:r>
            <a:r>
              <a:rPr lang="tr-TR" sz="2800" b="1" dirty="0" err="1" smtClean="0">
                <a:solidFill>
                  <a:schemeClr val="tx2">
                    <a:lumMod val="75000"/>
                  </a:schemeClr>
                </a:solidFill>
              </a:rPr>
              <a:t>sement</a:t>
            </a:r>
            <a:r>
              <a:rPr lang="tr-TR" sz="2800" b="1" dirty="0" smtClean="0">
                <a:solidFill>
                  <a:schemeClr val="tx2">
                    <a:lumMod val="75000"/>
                  </a:schemeClr>
                </a:solidFill>
              </a:rPr>
              <a:t> birleşim bölgesinde </a:t>
            </a:r>
            <a:r>
              <a:rPr lang="tr-TR" sz="2800" b="1" dirty="0" err="1" smtClean="0">
                <a:solidFill>
                  <a:schemeClr val="tx2">
                    <a:lumMod val="75000"/>
                  </a:schemeClr>
                </a:solidFill>
              </a:rPr>
              <a:t>kollagen</a:t>
            </a:r>
            <a:r>
              <a:rPr lang="tr-TR" sz="2800" b="1" dirty="0" smtClean="0">
                <a:solidFill>
                  <a:schemeClr val="tx2">
                    <a:lumMod val="75000"/>
                  </a:schemeClr>
                </a:solidFill>
              </a:rPr>
              <a:t> lifleri fagosite eder.</a:t>
            </a:r>
            <a:br>
              <a:rPr lang="tr-TR" sz="2800" b="1" dirty="0" smtClean="0">
                <a:solidFill>
                  <a:schemeClr val="tx2">
                    <a:lumMod val="75000"/>
                  </a:schemeClr>
                </a:solidFill>
              </a:rPr>
            </a:br>
            <a:r>
              <a:rPr lang="tr-TR" sz="2800" b="1" dirty="0" smtClean="0">
                <a:solidFill>
                  <a:schemeClr val="tx2">
                    <a:lumMod val="75000"/>
                  </a:schemeClr>
                </a:solidFill>
              </a:rPr>
              <a:t>    </a:t>
            </a:r>
            <a:r>
              <a:rPr lang="tr-TR" sz="2800" b="1" dirty="0" err="1" smtClean="0">
                <a:solidFill>
                  <a:schemeClr val="tx2">
                    <a:lumMod val="75000"/>
                  </a:schemeClr>
                </a:solidFill>
              </a:rPr>
              <a:t>Sement</a:t>
            </a:r>
            <a:r>
              <a:rPr lang="tr-TR" sz="2800" b="1" dirty="0" smtClean="0">
                <a:solidFill>
                  <a:schemeClr val="tx2">
                    <a:lumMod val="75000"/>
                  </a:schemeClr>
                </a:solidFill>
              </a:rPr>
              <a:t> </a:t>
            </a:r>
            <a:r>
              <a:rPr lang="tr-TR" sz="2800" b="1" dirty="0" err="1" smtClean="0">
                <a:solidFill>
                  <a:schemeClr val="tx2">
                    <a:lumMod val="75000"/>
                  </a:schemeClr>
                </a:solidFill>
              </a:rPr>
              <a:t>matriksi</a:t>
            </a:r>
            <a:r>
              <a:rPr lang="tr-TR" sz="2800" b="1" dirty="0" smtClean="0">
                <a:solidFill>
                  <a:schemeClr val="tx2">
                    <a:lumMod val="75000"/>
                  </a:schemeClr>
                </a:solidFill>
              </a:rPr>
              <a:t> içerisindeki </a:t>
            </a:r>
            <a:r>
              <a:rPr lang="tr-TR" sz="2800" b="1" dirty="0" err="1" smtClean="0">
                <a:solidFill>
                  <a:schemeClr val="tx2">
                    <a:lumMod val="75000"/>
                  </a:schemeClr>
                </a:solidFill>
              </a:rPr>
              <a:t>kollagen</a:t>
            </a:r>
            <a:r>
              <a:rPr lang="tr-TR" sz="2800" b="1" dirty="0" smtClean="0">
                <a:solidFill>
                  <a:schemeClr val="tx2">
                    <a:lumMod val="75000"/>
                  </a:schemeClr>
                </a:solidFill>
              </a:rPr>
              <a:t> lifleri ve </a:t>
            </a:r>
            <a:r>
              <a:rPr lang="tr-TR" sz="2800" b="1" dirty="0" err="1" smtClean="0">
                <a:solidFill>
                  <a:schemeClr val="tx2">
                    <a:lumMod val="75000"/>
                  </a:schemeClr>
                </a:solidFill>
              </a:rPr>
              <a:t>sement</a:t>
            </a:r>
            <a:r>
              <a:rPr lang="tr-TR" sz="2800" b="1" dirty="0" smtClean="0">
                <a:solidFill>
                  <a:schemeClr val="tx2">
                    <a:lumMod val="75000"/>
                  </a:schemeClr>
                </a:solidFill>
              </a:rPr>
              <a:t> </a:t>
            </a:r>
            <a:r>
              <a:rPr lang="tr-TR" sz="2800" b="1" dirty="0" err="1" smtClean="0">
                <a:solidFill>
                  <a:schemeClr val="tx2">
                    <a:lumMod val="75000"/>
                  </a:schemeClr>
                </a:solidFill>
              </a:rPr>
              <a:t>matriksi</a:t>
            </a:r>
            <a:r>
              <a:rPr lang="tr-TR" sz="2800" b="1" dirty="0" smtClean="0">
                <a:solidFill>
                  <a:schemeClr val="tx2">
                    <a:lumMod val="75000"/>
                  </a:schemeClr>
                </a:solidFill>
              </a:rPr>
              <a:t> içindeki </a:t>
            </a:r>
            <a:r>
              <a:rPr lang="tr-TR" sz="2800" b="1" dirty="0" err="1" smtClean="0">
                <a:solidFill>
                  <a:schemeClr val="tx2">
                    <a:lumMod val="75000"/>
                  </a:schemeClr>
                </a:solidFill>
              </a:rPr>
              <a:t>fibrilleri</a:t>
            </a:r>
            <a:r>
              <a:rPr lang="tr-TR" sz="2800" b="1" dirty="0" smtClean="0">
                <a:solidFill>
                  <a:schemeClr val="tx2">
                    <a:lumMod val="75000"/>
                  </a:schemeClr>
                </a:solidFill>
              </a:rPr>
              <a:t> fagosite eder.</a:t>
            </a:r>
          </a:p>
          <a:p>
            <a:pPr>
              <a:buNone/>
            </a:pPr>
            <a:r>
              <a:rPr lang="tr-TR" sz="2800" b="1" dirty="0" smtClean="0">
                <a:solidFill>
                  <a:srgbClr val="0070C0"/>
                </a:solidFill>
              </a:rPr>
              <a:t>   Bu aşamada </a:t>
            </a:r>
            <a:r>
              <a:rPr lang="tr-TR" sz="2800" b="1" dirty="0" err="1" smtClean="0">
                <a:solidFill>
                  <a:srgbClr val="0070C0"/>
                </a:solidFill>
              </a:rPr>
              <a:t>junctional</a:t>
            </a:r>
            <a:r>
              <a:rPr lang="tr-TR" sz="2800" b="1" dirty="0" smtClean="0">
                <a:solidFill>
                  <a:srgbClr val="0070C0"/>
                </a:solidFill>
              </a:rPr>
              <a:t> </a:t>
            </a:r>
            <a:r>
              <a:rPr lang="tr-TR" sz="2800" b="1" dirty="0" err="1" smtClean="0">
                <a:solidFill>
                  <a:srgbClr val="0070C0"/>
                </a:solidFill>
              </a:rPr>
              <a:t>epitelin</a:t>
            </a:r>
            <a:r>
              <a:rPr lang="tr-TR" sz="2800" b="1" dirty="0" smtClean="0">
                <a:solidFill>
                  <a:srgbClr val="0070C0"/>
                </a:solidFill>
              </a:rPr>
              <a:t> </a:t>
            </a:r>
            <a:r>
              <a:rPr lang="tr-TR" sz="2800" b="1" dirty="0" err="1" smtClean="0">
                <a:solidFill>
                  <a:srgbClr val="0070C0"/>
                </a:solidFill>
              </a:rPr>
              <a:t>apikalindeki</a:t>
            </a:r>
            <a:r>
              <a:rPr lang="tr-TR" sz="2800" b="1" dirty="0" smtClean="0">
                <a:solidFill>
                  <a:srgbClr val="0070C0"/>
                </a:solidFill>
              </a:rPr>
              <a:t> hücreler </a:t>
            </a:r>
            <a:r>
              <a:rPr lang="tr-TR" sz="2800" b="1" dirty="0" err="1" smtClean="0">
                <a:solidFill>
                  <a:srgbClr val="0070C0"/>
                </a:solidFill>
              </a:rPr>
              <a:t>prolifere</a:t>
            </a:r>
            <a:r>
              <a:rPr lang="tr-TR" sz="2800" b="1" dirty="0" smtClean="0">
                <a:solidFill>
                  <a:srgbClr val="0070C0"/>
                </a:solidFill>
              </a:rPr>
              <a:t> olarak parmak şeklinde uzantılar verir.</a:t>
            </a:r>
            <a:endParaRPr lang="tr-TR"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0"/>
            <a:ext cx="8215370" cy="6500834"/>
          </a:xfrm>
        </p:spPr>
        <p:txBody>
          <a:bodyPr/>
          <a:lstStyle/>
          <a:p>
            <a:r>
              <a:rPr lang="tr-TR" sz="2800" dirty="0" smtClean="0">
                <a:solidFill>
                  <a:srgbClr val="FF0000"/>
                </a:solidFill>
              </a:rPr>
              <a:t>PMN </a:t>
            </a:r>
            <a:r>
              <a:rPr lang="tr-TR" sz="2800" dirty="0" err="1" smtClean="0">
                <a:solidFill>
                  <a:srgbClr val="FF0000"/>
                </a:solidFill>
              </a:rPr>
              <a:t>ler</a:t>
            </a:r>
            <a:r>
              <a:rPr lang="tr-TR" sz="2800" dirty="0" smtClean="0">
                <a:solidFill>
                  <a:srgbClr val="FF0000"/>
                </a:solidFill>
              </a:rPr>
              <a:t> </a:t>
            </a:r>
            <a:r>
              <a:rPr lang="tr-TR" sz="2800" dirty="0" err="1" smtClean="0">
                <a:solidFill>
                  <a:srgbClr val="FF0000"/>
                </a:solidFill>
              </a:rPr>
              <a:t>Junctional</a:t>
            </a:r>
            <a:r>
              <a:rPr lang="tr-TR" sz="2800" dirty="0" smtClean="0">
                <a:solidFill>
                  <a:srgbClr val="FF0000"/>
                </a:solidFill>
              </a:rPr>
              <a:t> </a:t>
            </a:r>
            <a:r>
              <a:rPr lang="tr-TR" sz="2800" dirty="0" err="1" smtClean="0">
                <a:solidFill>
                  <a:srgbClr val="FF0000"/>
                </a:solidFill>
              </a:rPr>
              <a:t>epitelin</a:t>
            </a:r>
            <a:r>
              <a:rPr lang="tr-TR" sz="2800" dirty="0" smtClean="0">
                <a:solidFill>
                  <a:srgbClr val="FF0000"/>
                </a:solidFill>
              </a:rPr>
              <a:t> %60 </a:t>
            </a:r>
            <a:r>
              <a:rPr lang="tr-TR" sz="2800" dirty="0" err="1" smtClean="0">
                <a:solidFill>
                  <a:srgbClr val="FF0000"/>
                </a:solidFill>
              </a:rPr>
              <a:t>ını</a:t>
            </a:r>
            <a:r>
              <a:rPr lang="tr-TR" sz="2800" dirty="0" smtClean="0">
                <a:solidFill>
                  <a:srgbClr val="FF0000"/>
                </a:solidFill>
              </a:rPr>
              <a:t> kapsadığı zaman </a:t>
            </a:r>
            <a:r>
              <a:rPr lang="tr-TR" sz="2800" dirty="0" err="1" smtClean="0">
                <a:solidFill>
                  <a:srgbClr val="FF0000"/>
                </a:solidFill>
              </a:rPr>
              <a:t>epitel</a:t>
            </a:r>
            <a:r>
              <a:rPr lang="tr-TR" sz="2800" dirty="0" smtClean="0">
                <a:solidFill>
                  <a:srgbClr val="FF0000"/>
                </a:solidFill>
              </a:rPr>
              <a:t> diş yüzeyinden ayrılmaya başlar,</a:t>
            </a:r>
            <a:r>
              <a:rPr lang="tr-TR" sz="2800" dirty="0" err="1" smtClean="0">
                <a:solidFill>
                  <a:srgbClr val="FF0000"/>
                </a:solidFill>
              </a:rPr>
              <a:t>epitelin</a:t>
            </a:r>
            <a:r>
              <a:rPr lang="tr-TR" sz="2800" dirty="0" smtClean="0">
                <a:solidFill>
                  <a:srgbClr val="FF0000"/>
                </a:solidFill>
              </a:rPr>
              <a:t> </a:t>
            </a:r>
            <a:r>
              <a:rPr lang="tr-TR" sz="2800" dirty="0" err="1" smtClean="0">
                <a:solidFill>
                  <a:srgbClr val="FF0000"/>
                </a:solidFill>
              </a:rPr>
              <a:t>apikal</a:t>
            </a:r>
            <a:r>
              <a:rPr lang="tr-TR" sz="2800" dirty="0" smtClean="0">
                <a:solidFill>
                  <a:srgbClr val="FF0000"/>
                </a:solidFill>
              </a:rPr>
              <a:t> kısım ise daha </a:t>
            </a:r>
            <a:r>
              <a:rPr lang="tr-TR" sz="2800" dirty="0" err="1" smtClean="0">
                <a:solidFill>
                  <a:srgbClr val="FF0000"/>
                </a:solidFill>
              </a:rPr>
              <a:t>apikale</a:t>
            </a:r>
            <a:r>
              <a:rPr lang="tr-TR" sz="2800" dirty="0" smtClean="0">
                <a:solidFill>
                  <a:srgbClr val="FF0000"/>
                </a:solidFill>
              </a:rPr>
              <a:t> </a:t>
            </a:r>
            <a:r>
              <a:rPr lang="tr-TR" sz="2800" dirty="0" err="1" smtClean="0">
                <a:solidFill>
                  <a:srgbClr val="FF0000"/>
                </a:solidFill>
              </a:rPr>
              <a:t>migre</a:t>
            </a:r>
            <a:r>
              <a:rPr lang="tr-TR" sz="2800" dirty="0" smtClean="0">
                <a:solidFill>
                  <a:srgbClr val="FF0000"/>
                </a:solidFill>
              </a:rPr>
              <a:t> olmaya başlar</a:t>
            </a:r>
            <a:br>
              <a:rPr lang="tr-TR" sz="2800" dirty="0" smtClean="0">
                <a:solidFill>
                  <a:srgbClr val="FF0000"/>
                </a:solidFill>
              </a:rPr>
            </a:br>
            <a:r>
              <a:rPr lang="tr-TR" sz="2800" dirty="0" smtClean="0"/>
              <a:t/>
            </a:r>
            <a:br>
              <a:rPr lang="tr-TR" sz="2800" dirty="0" smtClean="0"/>
            </a:br>
            <a:r>
              <a:rPr lang="tr-TR" sz="2800" dirty="0" smtClean="0">
                <a:solidFill>
                  <a:schemeClr val="accent2">
                    <a:lumMod val="60000"/>
                    <a:lumOff val="40000"/>
                  </a:schemeClr>
                </a:solidFill>
              </a:rPr>
              <a:t/>
            </a:r>
            <a:br>
              <a:rPr lang="tr-TR" sz="2800" dirty="0" smtClean="0">
                <a:solidFill>
                  <a:schemeClr val="accent2">
                    <a:lumMod val="60000"/>
                    <a:lumOff val="40000"/>
                  </a:schemeClr>
                </a:solidFill>
              </a:rPr>
            </a:br>
            <a:r>
              <a:rPr lang="tr-TR" sz="2800" dirty="0" err="1" smtClean="0">
                <a:solidFill>
                  <a:srgbClr val="002060"/>
                </a:solidFill>
              </a:rPr>
              <a:t>Sonuçda</a:t>
            </a:r>
            <a:r>
              <a:rPr lang="tr-TR" sz="2800" dirty="0" smtClean="0">
                <a:solidFill>
                  <a:srgbClr val="002060"/>
                </a:solidFill>
              </a:rPr>
              <a:t> çeşitli derecelerde dejenerasyon ve nekrozlar oluşur.</a:t>
            </a:r>
            <a:r>
              <a:rPr lang="tr-TR" sz="2800" dirty="0" smtClean="0">
                <a:solidFill>
                  <a:schemeClr val="accent5"/>
                </a:solidFill>
              </a:rPr>
              <a:t/>
            </a:r>
            <a:br>
              <a:rPr lang="tr-TR" sz="2800" dirty="0" smtClean="0">
                <a:solidFill>
                  <a:schemeClr val="accent5"/>
                </a:solidFill>
              </a:rPr>
            </a:br>
            <a:r>
              <a:rPr lang="tr-TR" sz="2800" dirty="0" smtClean="0">
                <a:solidFill>
                  <a:schemeClr val="accent5"/>
                </a:solidFill>
              </a:rPr>
              <a:t/>
            </a:r>
            <a:br>
              <a:rPr lang="tr-TR" sz="2800" dirty="0" smtClean="0">
                <a:solidFill>
                  <a:schemeClr val="accent5"/>
                </a:solidFill>
              </a:rPr>
            </a:br>
            <a:r>
              <a:rPr lang="tr-TR" sz="2800" dirty="0" err="1" smtClean="0">
                <a:solidFill>
                  <a:schemeClr val="accent5"/>
                </a:solidFill>
              </a:rPr>
              <a:t>Gingival</a:t>
            </a:r>
            <a:r>
              <a:rPr lang="tr-TR" sz="2800" dirty="0" smtClean="0">
                <a:solidFill>
                  <a:schemeClr val="accent5"/>
                </a:solidFill>
              </a:rPr>
              <a:t> </a:t>
            </a:r>
            <a:r>
              <a:rPr lang="tr-TR" sz="2800" dirty="0" err="1" smtClean="0">
                <a:solidFill>
                  <a:schemeClr val="accent5"/>
                </a:solidFill>
              </a:rPr>
              <a:t>sulkus</a:t>
            </a:r>
            <a:r>
              <a:rPr lang="tr-TR" sz="2800" dirty="0" smtClean="0">
                <a:solidFill>
                  <a:schemeClr val="accent5"/>
                </a:solidFill>
              </a:rPr>
              <a:t> </a:t>
            </a:r>
            <a:r>
              <a:rPr lang="tr-TR" sz="2800" dirty="0" err="1" smtClean="0">
                <a:solidFill>
                  <a:schemeClr val="accent5"/>
                </a:solidFill>
              </a:rPr>
              <a:t>periodontal</a:t>
            </a:r>
            <a:r>
              <a:rPr lang="tr-TR" sz="2800" dirty="0" smtClean="0">
                <a:solidFill>
                  <a:schemeClr val="accent5"/>
                </a:solidFill>
              </a:rPr>
              <a:t> cep haline geldiğinde plağı uzaklaştırmak mümkün olmaz.</a:t>
            </a:r>
            <a:br>
              <a:rPr lang="tr-TR" sz="2800" dirty="0" smtClean="0">
                <a:solidFill>
                  <a:schemeClr val="accent5"/>
                </a:solidFill>
              </a:rPr>
            </a:br>
            <a:r>
              <a:rPr lang="tr-TR" sz="2800" dirty="0" smtClean="0">
                <a:solidFill>
                  <a:schemeClr val="accent5"/>
                </a:solidFill>
              </a:rPr>
              <a:t/>
            </a:r>
            <a:br>
              <a:rPr lang="tr-TR" sz="2800" dirty="0" smtClean="0">
                <a:solidFill>
                  <a:schemeClr val="accent5"/>
                </a:solidFill>
              </a:rPr>
            </a:br>
            <a:r>
              <a:rPr lang="tr-TR" sz="2800" dirty="0" smtClean="0">
                <a:solidFill>
                  <a:srgbClr val="7030A0"/>
                </a:solidFill>
              </a:rPr>
              <a:t>Plak </a:t>
            </a:r>
            <a:r>
              <a:rPr lang="tr-TR" sz="2800" dirty="0" err="1" smtClean="0">
                <a:solidFill>
                  <a:srgbClr val="7030A0"/>
                </a:solidFill>
              </a:rPr>
              <a:t>akümülasyonu</a:t>
            </a:r>
            <a:r>
              <a:rPr lang="tr-TR" sz="2800" dirty="0" smtClean="0">
                <a:solidFill>
                  <a:srgbClr val="7030A0"/>
                </a:solidFill>
              </a:rPr>
              <a:t> oluşturan alanların elimine edilmesi gerekir</a:t>
            </a:r>
            <a:r>
              <a:rPr lang="tr-TR" sz="2800" dirty="0" smtClean="0"/>
              <a:t/>
            </a:r>
            <a:br>
              <a:rPr lang="tr-TR" sz="2800" dirty="0" smtClean="0"/>
            </a:br>
            <a:endParaRPr lang="tr-TR" sz="2800" dirty="0"/>
          </a:p>
        </p:txBody>
      </p:sp>
      <p:sp>
        <p:nvSpPr>
          <p:cNvPr id="3" name="2 İçerik Yer Tutucusu"/>
          <p:cNvSpPr>
            <a:spLocks noGrp="1"/>
          </p:cNvSpPr>
          <p:nvPr>
            <p:ph sz="half" idx="1"/>
          </p:nvPr>
        </p:nvSpPr>
        <p:spPr>
          <a:xfrm>
            <a:off x="500034" y="5786454"/>
            <a:ext cx="4143404" cy="339709"/>
          </a:xfrm>
        </p:spPr>
        <p:txBody>
          <a:bodyPr>
            <a:normAutofit fontScale="77500" lnSpcReduction="20000"/>
          </a:bodyPr>
          <a:lstStyle/>
          <a:p>
            <a:endParaRPr lang="tr-TR" dirty="0"/>
          </a:p>
        </p:txBody>
      </p:sp>
      <p:sp>
        <p:nvSpPr>
          <p:cNvPr id="4" name="3 İçerik Yer Tutucusu"/>
          <p:cNvSpPr>
            <a:spLocks noGrp="1"/>
          </p:cNvSpPr>
          <p:nvPr>
            <p:ph sz="half" idx="2"/>
          </p:nvPr>
        </p:nvSpPr>
        <p:spPr>
          <a:xfrm>
            <a:off x="4643438" y="5357826"/>
            <a:ext cx="4143404" cy="625461"/>
          </a:xfrm>
        </p:spPr>
        <p:txBody>
          <a:bodyPr>
            <a:normAutofit fontScale="77500" lnSpcReduction="20000"/>
          </a:bodyPr>
          <a:lstStyle/>
          <a:p>
            <a:pPr>
              <a:buNone/>
            </a:pPr>
            <a:endParaRPr lang="tr-TR" dirty="0" smtClean="0"/>
          </a:p>
          <a:p>
            <a:endParaRPr lang="tr-T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1 Başlık"/>
          <p:cNvSpPr>
            <a:spLocks noGrp="1"/>
          </p:cNvSpPr>
          <p:nvPr>
            <p:ph type="title"/>
          </p:nvPr>
        </p:nvSpPr>
        <p:spPr>
          <a:xfrm>
            <a:off x="755576" y="116632"/>
            <a:ext cx="7931224" cy="576064"/>
          </a:xfrm>
        </p:spPr>
        <p:txBody>
          <a:bodyPr>
            <a:noAutofit/>
          </a:bodyPr>
          <a:lstStyle/>
          <a:p>
            <a:pPr eaLnBrk="1" hangingPunct="1"/>
            <a:r>
              <a:rPr lang="tr-TR" sz="3200" dirty="0" smtClean="0">
                <a:solidFill>
                  <a:schemeClr val="tx1"/>
                </a:solidFill>
              </a:rPr>
              <a:t>Sınıflandırılması</a:t>
            </a:r>
          </a:p>
        </p:txBody>
      </p:sp>
      <p:sp>
        <p:nvSpPr>
          <p:cNvPr id="16386" name="2 İçerik Yer Tutucusu"/>
          <p:cNvSpPr>
            <a:spLocks noGrp="1"/>
          </p:cNvSpPr>
          <p:nvPr>
            <p:ph idx="1"/>
          </p:nvPr>
        </p:nvSpPr>
        <p:spPr>
          <a:xfrm>
            <a:off x="467544" y="2132856"/>
            <a:ext cx="8157592" cy="4173096"/>
          </a:xfrm>
        </p:spPr>
        <p:txBody>
          <a:bodyPr>
            <a:normAutofit/>
          </a:bodyPr>
          <a:lstStyle/>
          <a:p>
            <a:pPr eaLnBrk="1" hangingPunct="1">
              <a:buNone/>
            </a:pPr>
            <a:r>
              <a:rPr lang="tr-TR" sz="2400" dirty="0" err="1" smtClean="0">
                <a:solidFill>
                  <a:srgbClr val="00B0F0"/>
                </a:solidFill>
              </a:rPr>
              <a:t>Gingival</a:t>
            </a:r>
            <a:r>
              <a:rPr lang="tr-TR" sz="2400" dirty="0" smtClean="0">
                <a:solidFill>
                  <a:srgbClr val="00B0F0"/>
                </a:solidFill>
              </a:rPr>
              <a:t> cep:</a:t>
            </a:r>
          </a:p>
          <a:p>
            <a:pPr eaLnBrk="1" hangingPunct="1">
              <a:buNone/>
            </a:pPr>
            <a:r>
              <a:rPr lang="tr-TR" sz="2400" dirty="0" err="1" smtClean="0"/>
              <a:t>Ataçman</a:t>
            </a:r>
            <a:r>
              <a:rPr lang="tr-TR" sz="2400" dirty="0" smtClean="0"/>
              <a:t> kaybı olmaksızın </a:t>
            </a:r>
            <a:r>
              <a:rPr lang="tr-TR" sz="2400" dirty="0" err="1" smtClean="0"/>
              <a:t>gingival</a:t>
            </a:r>
            <a:r>
              <a:rPr lang="tr-TR" sz="2400" dirty="0" smtClean="0"/>
              <a:t> dokunun </a:t>
            </a:r>
            <a:r>
              <a:rPr lang="tr-TR" sz="2400" dirty="0" err="1" smtClean="0"/>
              <a:t>koronal</a:t>
            </a:r>
            <a:r>
              <a:rPr lang="tr-TR" sz="2400" dirty="0" smtClean="0"/>
              <a:t> yönde büyümesi(</a:t>
            </a:r>
            <a:r>
              <a:rPr lang="tr-TR" sz="2400" dirty="0" err="1" smtClean="0"/>
              <a:t>gingival</a:t>
            </a:r>
            <a:r>
              <a:rPr lang="tr-TR" sz="2400" dirty="0" smtClean="0"/>
              <a:t> dokunun şişmesi) ile oluşur.</a:t>
            </a:r>
          </a:p>
          <a:p>
            <a:pPr eaLnBrk="1" hangingPunct="1">
              <a:buNone/>
            </a:pPr>
            <a:r>
              <a:rPr lang="tr-TR" sz="2400" dirty="0" smtClean="0"/>
              <a:t> </a:t>
            </a:r>
            <a:r>
              <a:rPr lang="tr-TR" sz="2400" dirty="0" err="1" smtClean="0">
                <a:solidFill>
                  <a:schemeClr val="accent2"/>
                </a:solidFill>
              </a:rPr>
              <a:t>Periodontal</a:t>
            </a:r>
            <a:r>
              <a:rPr lang="tr-TR" sz="2400" dirty="0" smtClean="0">
                <a:solidFill>
                  <a:schemeClr val="accent2"/>
                </a:solidFill>
              </a:rPr>
              <a:t> cep:</a:t>
            </a:r>
          </a:p>
          <a:p>
            <a:pPr eaLnBrk="1" hangingPunct="1">
              <a:buNone/>
            </a:pPr>
            <a:r>
              <a:rPr lang="tr-TR" sz="2400" dirty="0" smtClean="0"/>
              <a:t>Destek </a:t>
            </a:r>
            <a:r>
              <a:rPr lang="tr-TR" sz="2400" dirty="0" err="1" smtClean="0"/>
              <a:t>periodontal</a:t>
            </a:r>
            <a:r>
              <a:rPr lang="tr-TR" sz="2400" dirty="0" smtClean="0"/>
              <a:t> dokuların yıkımı ile oluşur.Diş desteğinde azalma ve diş kaybı görülebilir</a:t>
            </a:r>
          </a:p>
        </p:txBody>
      </p:sp>
      <p:sp>
        <p:nvSpPr>
          <p:cNvPr id="6" name="5 Dikdörtgen"/>
          <p:cNvSpPr/>
          <p:nvPr/>
        </p:nvSpPr>
        <p:spPr>
          <a:xfrm>
            <a:off x="539552" y="692697"/>
            <a:ext cx="7560840" cy="1323439"/>
          </a:xfrm>
          <a:prstGeom prst="rect">
            <a:avLst/>
          </a:prstGeom>
        </p:spPr>
        <p:txBody>
          <a:bodyPr wrap="square">
            <a:spAutoFit/>
          </a:bodyPr>
          <a:lstStyle/>
          <a:p>
            <a:pPr fontAlgn="auto">
              <a:spcAft>
                <a:spcPts val="0"/>
              </a:spcAft>
              <a:defRPr/>
            </a:pPr>
            <a:r>
              <a:rPr lang="tr-TR" sz="2000" b="1" dirty="0" smtClean="0"/>
              <a:t> </a:t>
            </a:r>
            <a:r>
              <a:rPr lang="tr-TR" sz="2000" b="1" dirty="0" err="1" smtClean="0"/>
              <a:t>Gingival</a:t>
            </a:r>
            <a:r>
              <a:rPr lang="tr-TR" sz="2000" b="1" dirty="0" smtClean="0"/>
              <a:t> </a:t>
            </a:r>
            <a:r>
              <a:rPr lang="tr-TR" sz="2000" b="1" dirty="0" err="1" smtClean="0"/>
              <a:t>sulkusun</a:t>
            </a:r>
            <a:r>
              <a:rPr lang="tr-TR" sz="2000" b="1" dirty="0" smtClean="0"/>
              <a:t> derinleşmesi,</a:t>
            </a:r>
          </a:p>
          <a:p>
            <a:pPr fontAlgn="auto">
              <a:spcAft>
                <a:spcPts val="0"/>
              </a:spcAft>
              <a:defRPr/>
            </a:pPr>
            <a:r>
              <a:rPr lang="tr-TR" sz="2000" b="1" dirty="0" smtClean="0"/>
              <a:t>*</a:t>
            </a:r>
            <a:r>
              <a:rPr lang="tr-TR" sz="2000" b="1" dirty="0" err="1" smtClean="0"/>
              <a:t>gingival</a:t>
            </a:r>
            <a:r>
              <a:rPr lang="tr-TR" sz="2000" b="1" dirty="0" smtClean="0"/>
              <a:t> </a:t>
            </a:r>
            <a:r>
              <a:rPr lang="tr-TR" sz="2000" b="1" dirty="0" err="1" smtClean="0"/>
              <a:t>marjinin</a:t>
            </a:r>
            <a:r>
              <a:rPr lang="tr-TR" sz="2000" b="1" dirty="0" smtClean="0"/>
              <a:t> </a:t>
            </a:r>
            <a:r>
              <a:rPr lang="tr-TR" sz="2000" b="1" dirty="0" err="1" smtClean="0"/>
              <a:t>koronal</a:t>
            </a:r>
            <a:r>
              <a:rPr lang="tr-TR" sz="2000" b="1" dirty="0" smtClean="0"/>
              <a:t> yönde hareketi,</a:t>
            </a:r>
          </a:p>
          <a:p>
            <a:pPr fontAlgn="auto">
              <a:spcAft>
                <a:spcPts val="0"/>
              </a:spcAft>
              <a:defRPr/>
            </a:pPr>
            <a:r>
              <a:rPr lang="tr-TR" sz="2000" b="1" dirty="0" smtClean="0"/>
              <a:t>*</a:t>
            </a:r>
            <a:r>
              <a:rPr lang="tr-TR" sz="2000" b="1" dirty="0" err="1" smtClean="0"/>
              <a:t>gingival</a:t>
            </a:r>
            <a:r>
              <a:rPr lang="tr-TR" sz="2000" b="1" dirty="0" smtClean="0"/>
              <a:t> </a:t>
            </a:r>
            <a:r>
              <a:rPr lang="tr-TR" sz="2000" b="1" dirty="0" err="1" smtClean="0"/>
              <a:t>ataçmanın</a:t>
            </a:r>
            <a:r>
              <a:rPr lang="tr-TR" sz="2000" b="1" dirty="0" smtClean="0"/>
              <a:t> </a:t>
            </a:r>
            <a:r>
              <a:rPr lang="tr-TR" sz="2000" b="1" dirty="0" err="1" smtClean="0"/>
              <a:t>apikale</a:t>
            </a:r>
            <a:r>
              <a:rPr lang="tr-TR" sz="2000" b="1" dirty="0" smtClean="0"/>
              <a:t> konumlanması veya</a:t>
            </a:r>
          </a:p>
          <a:p>
            <a:pPr fontAlgn="auto">
              <a:spcAft>
                <a:spcPts val="0"/>
              </a:spcAft>
              <a:defRPr/>
            </a:pPr>
            <a:r>
              <a:rPr lang="tr-TR" sz="2000" b="1" dirty="0" smtClean="0"/>
              <a:t>*her ikisinin kombinasyonu şeklinde olabilir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half" idx="1"/>
          </p:nvPr>
        </p:nvSpPr>
        <p:spPr/>
        <p:txBody>
          <a:bodyPr/>
          <a:lstStyle/>
          <a:p>
            <a:endParaRPr lang="tr-TR" dirty="0"/>
          </a:p>
        </p:txBody>
      </p:sp>
      <p:sp>
        <p:nvSpPr>
          <p:cNvPr id="4" name="3 İçerik Yer Tutucusu"/>
          <p:cNvSpPr>
            <a:spLocks noGrp="1"/>
          </p:cNvSpPr>
          <p:nvPr>
            <p:ph sz="half" idx="2"/>
          </p:nvPr>
        </p:nvSpPr>
        <p:spPr/>
        <p:txBody>
          <a:bodyPr/>
          <a:lstStyle/>
          <a:p>
            <a:endParaRPr lang="tr-TR" dirty="0"/>
          </a:p>
        </p:txBody>
      </p:sp>
      <p:pic>
        <p:nvPicPr>
          <p:cNvPr id="10242" name="Picture 2" descr="E:\013006.jpg"/>
          <p:cNvPicPr>
            <a:picLocks noChangeAspect="1" noChangeArrowheads="1"/>
          </p:cNvPicPr>
          <p:nvPr/>
        </p:nvPicPr>
        <p:blipFill>
          <a:blip r:embed="rId2" cstate="print"/>
          <a:srcRect/>
          <a:stretch>
            <a:fillRect/>
          </a:stretch>
        </p:blipFill>
        <p:spPr bwMode="auto">
          <a:xfrm>
            <a:off x="2288788" y="0"/>
            <a:ext cx="4566424" cy="6858000"/>
          </a:xfrm>
          <a:prstGeom prst="rect">
            <a:avLst/>
          </a:prstGeom>
          <a:noFill/>
        </p:spPr>
      </p:pic>
      <p:sp>
        <p:nvSpPr>
          <p:cNvPr id="7" name="6 Metin kutusu"/>
          <p:cNvSpPr txBox="1"/>
          <p:nvPr/>
        </p:nvSpPr>
        <p:spPr>
          <a:xfrm>
            <a:off x="323528" y="548680"/>
            <a:ext cx="8496944" cy="646331"/>
          </a:xfrm>
          <a:prstGeom prst="rect">
            <a:avLst/>
          </a:prstGeom>
          <a:noFill/>
        </p:spPr>
        <p:txBody>
          <a:bodyPr wrap="square" rtlCol="0">
            <a:spAutoFit/>
          </a:bodyPr>
          <a:lstStyle/>
          <a:p>
            <a:r>
              <a:rPr lang="tr-TR" dirty="0" err="1" smtClean="0">
                <a:solidFill>
                  <a:srgbClr val="FF0000"/>
                </a:solidFill>
              </a:rPr>
              <a:t>Periodontal</a:t>
            </a:r>
            <a:r>
              <a:rPr lang="tr-TR" dirty="0" smtClean="0">
                <a:solidFill>
                  <a:srgbClr val="FF0000"/>
                </a:solidFill>
              </a:rPr>
              <a:t> cep tabanı:</a:t>
            </a:r>
            <a:r>
              <a:rPr lang="tr-TR" dirty="0" err="1" smtClean="0">
                <a:solidFill>
                  <a:srgbClr val="FF0000"/>
                </a:solidFill>
              </a:rPr>
              <a:t>destrükte</a:t>
            </a:r>
            <a:r>
              <a:rPr lang="tr-TR" dirty="0" smtClean="0">
                <a:solidFill>
                  <a:srgbClr val="FF0000"/>
                </a:solidFill>
              </a:rPr>
              <a:t> </a:t>
            </a:r>
            <a:r>
              <a:rPr lang="tr-TR" dirty="0" err="1" smtClean="0">
                <a:solidFill>
                  <a:srgbClr val="FF0000"/>
                </a:solidFill>
              </a:rPr>
              <a:t>kollagen</a:t>
            </a:r>
            <a:r>
              <a:rPr lang="tr-TR" dirty="0" smtClean="0">
                <a:solidFill>
                  <a:srgbClr val="FF0000"/>
                </a:solidFill>
              </a:rPr>
              <a:t> lif demetleri arasında yoğun </a:t>
            </a:r>
            <a:r>
              <a:rPr lang="tr-TR" dirty="0" err="1" smtClean="0">
                <a:solidFill>
                  <a:srgbClr val="FF0000"/>
                </a:solidFill>
              </a:rPr>
              <a:t>inflamatuar</a:t>
            </a:r>
            <a:r>
              <a:rPr lang="tr-TR" dirty="0" smtClean="0">
                <a:solidFill>
                  <a:srgbClr val="FF0000"/>
                </a:solidFill>
              </a:rPr>
              <a:t>  </a:t>
            </a:r>
            <a:r>
              <a:rPr lang="tr-TR" dirty="0" err="1" smtClean="0">
                <a:solidFill>
                  <a:srgbClr val="FF0000"/>
                </a:solidFill>
              </a:rPr>
              <a:t>infiltrasyon</a:t>
            </a:r>
            <a:endParaRPr lang="tr-TR" dirty="0">
              <a:solidFill>
                <a:srgbClr val="FF0000"/>
              </a:solidFill>
            </a:endParaRPr>
          </a:p>
        </p:txBody>
      </p:sp>
      <p:sp>
        <p:nvSpPr>
          <p:cNvPr id="9" name="8 Köşeli Çift Ayraç"/>
          <p:cNvSpPr/>
          <p:nvPr/>
        </p:nvSpPr>
        <p:spPr>
          <a:xfrm>
            <a:off x="4788024" y="3573016"/>
            <a:ext cx="216024" cy="14401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normAutofit/>
          </a:bodyPr>
          <a:lstStyle/>
          <a:p>
            <a:r>
              <a:rPr lang="tr-TR" dirty="0" err="1" smtClean="0"/>
              <a:t>İnflamasyonun</a:t>
            </a:r>
            <a:r>
              <a:rPr lang="tr-TR" dirty="0" smtClean="0"/>
              <a:t> devam etmesiyle birlikte dişeti şişer,dişeti </a:t>
            </a:r>
            <a:r>
              <a:rPr lang="tr-TR" dirty="0" err="1" smtClean="0"/>
              <a:t>marjini</a:t>
            </a:r>
            <a:r>
              <a:rPr lang="tr-TR" dirty="0" smtClean="0"/>
              <a:t> </a:t>
            </a:r>
            <a:r>
              <a:rPr lang="tr-TR" dirty="0" err="1" smtClean="0"/>
              <a:t>koronale</a:t>
            </a:r>
            <a:r>
              <a:rPr lang="tr-TR" dirty="0" smtClean="0"/>
              <a:t> büyür.</a:t>
            </a:r>
          </a:p>
          <a:p>
            <a:r>
              <a:rPr lang="tr-TR" dirty="0" err="1" smtClean="0"/>
              <a:t>Junctional</a:t>
            </a:r>
            <a:r>
              <a:rPr lang="tr-TR" dirty="0" smtClean="0"/>
              <a:t> </a:t>
            </a:r>
            <a:r>
              <a:rPr lang="tr-TR" dirty="0" err="1" smtClean="0"/>
              <a:t>epitelin</a:t>
            </a:r>
            <a:r>
              <a:rPr lang="tr-TR" dirty="0" smtClean="0"/>
              <a:t> </a:t>
            </a:r>
            <a:r>
              <a:rPr lang="tr-TR" dirty="0" err="1" smtClean="0"/>
              <a:t>apikaldeki</a:t>
            </a:r>
            <a:r>
              <a:rPr lang="tr-TR" dirty="0" smtClean="0"/>
              <a:t> hücreleri kök boyunca hareket eder,</a:t>
            </a:r>
            <a:r>
              <a:rPr lang="tr-TR" dirty="0" err="1" smtClean="0"/>
              <a:t>koronaldeki</a:t>
            </a:r>
            <a:r>
              <a:rPr lang="tr-TR" dirty="0" smtClean="0"/>
              <a:t> hücreler kök yüzeyinden ayrılır.</a:t>
            </a:r>
          </a:p>
          <a:p>
            <a:r>
              <a:rPr lang="tr-TR" dirty="0" smtClean="0"/>
              <a:t>Cep </a:t>
            </a:r>
            <a:r>
              <a:rPr lang="tr-TR" dirty="0" err="1" smtClean="0"/>
              <a:t>epitelinde</a:t>
            </a:r>
            <a:r>
              <a:rPr lang="tr-TR" dirty="0" smtClean="0"/>
              <a:t> çeşitli derecelerde dejenerasyon ve nekrozlar oluşur.</a:t>
            </a:r>
            <a:endParaRPr lang="tr-T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half" idx="1"/>
          </p:nvPr>
        </p:nvSpPr>
        <p:spPr/>
        <p:txBody>
          <a:bodyPr/>
          <a:lstStyle/>
          <a:p>
            <a:endParaRPr lang="tr-TR"/>
          </a:p>
        </p:txBody>
      </p:sp>
      <p:sp>
        <p:nvSpPr>
          <p:cNvPr id="4" name="3 İçerik Yer Tutucusu"/>
          <p:cNvSpPr>
            <a:spLocks noGrp="1"/>
          </p:cNvSpPr>
          <p:nvPr>
            <p:ph sz="half" idx="2"/>
          </p:nvPr>
        </p:nvSpPr>
        <p:spPr/>
        <p:txBody>
          <a:bodyPr/>
          <a:lstStyle/>
          <a:p>
            <a:endParaRPr lang="tr-TR" dirty="0"/>
          </a:p>
        </p:txBody>
      </p:sp>
      <p:pic>
        <p:nvPicPr>
          <p:cNvPr id="11266" name="Picture 2" descr="E:\013007.jpg"/>
          <p:cNvPicPr>
            <a:picLocks noChangeAspect="1" noChangeArrowheads="1"/>
          </p:cNvPicPr>
          <p:nvPr/>
        </p:nvPicPr>
        <p:blipFill>
          <a:blip r:embed="rId2" cstate="print"/>
          <a:srcRect/>
          <a:stretch>
            <a:fillRect/>
          </a:stretch>
        </p:blipFill>
        <p:spPr bwMode="auto">
          <a:xfrm>
            <a:off x="2288788" y="0"/>
            <a:ext cx="4566424" cy="6858000"/>
          </a:xfrm>
          <a:prstGeom prst="rect">
            <a:avLst/>
          </a:prstGeom>
          <a:noFill/>
        </p:spPr>
      </p:pic>
      <p:sp>
        <p:nvSpPr>
          <p:cNvPr id="6" name="5 Metin kutusu"/>
          <p:cNvSpPr txBox="1"/>
          <p:nvPr/>
        </p:nvSpPr>
        <p:spPr>
          <a:xfrm>
            <a:off x="0" y="188640"/>
            <a:ext cx="7992888" cy="369332"/>
          </a:xfrm>
          <a:prstGeom prst="rect">
            <a:avLst/>
          </a:prstGeom>
          <a:noFill/>
        </p:spPr>
        <p:txBody>
          <a:bodyPr wrap="square" rtlCol="0">
            <a:spAutoFit/>
          </a:bodyPr>
          <a:lstStyle/>
          <a:p>
            <a:r>
              <a:rPr lang="tr-TR" dirty="0" err="1" smtClean="0">
                <a:solidFill>
                  <a:srgbClr val="FF0000"/>
                </a:solidFill>
              </a:rPr>
              <a:t>Periodontal</a:t>
            </a:r>
            <a:r>
              <a:rPr lang="tr-TR" dirty="0" smtClean="0">
                <a:solidFill>
                  <a:srgbClr val="FF0000"/>
                </a:solidFill>
              </a:rPr>
              <a:t> cep:</a:t>
            </a:r>
            <a:r>
              <a:rPr lang="tr-TR" dirty="0" err="1" smtClean="0">
                <a:solidFill>
                  <a:srgbClr val="FF0000"/>
                </a:solidFill>
              </a:rPr>
              <a:t>epitelial</a:t>
            </a:r>
            <a:r>
              <a:rPr lang="tr-TR" dirty="0" smtClean="0">
                <a:solidFill>
                  <a:srgbClr val="FF0000"/>
                </a:solidFill>
              </a:rPr>
              <a:t> duvar ülsere ve yoğun </a:t>
            </a:r>
            <a:r>
              <a:rPr lang="tr-TR" dirty="0" err="1" smtClean="0">
                <a:solidFill>
                  <a:srgbClr val="FF0000"/>
                </a:solidFill>
              </a:rPr>
              <a:t>inflamatuar</a:t>
            </a:r>
            <a:r>
              <a:rPr lang="tr-TR" dirty="0" smtClean="0">
                <a:solidFill>
                  <a:srgbClr val="FF0000"/>
                </a:solidFill>
              </a:rPr>
              <a:t> </a:t>
            </a:r>
            <a:r>
              <a:rPr lang="tr-TR" dirty="0" err="1" smtClean="0">
                <a:solidFill>
                  <a:srgbClr val="FF0000"/>
                </a:solidFill>
              </a:rPr>
              <a:t>infiltrasyon</a:t>
            </a:r>
            <a:endParaRPr lang="tr-TR" dirty="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sz="half" idx="1"/>
          </p:nvPr>
        </p:nvSpPr>
        <p:spPr/>
        <p:txBody>
          <a:bodyPr/>
          <a:lstStyle/>
          <a:p>
            <a:endParaRPr lang="tr-TR"/>
          </a:p>
        </p:txBody>
      </p:sp>
      <p:sp>
        <p:nvSpPr>
          <p:cNvPr id="4" name="3 İçerik Yer Tutucusu"/>
          <p:cNvSpPr>
            <a:spLocks noGrp="1"/>
          </p:cNvSpPr>
          <p:nvPr>
            <p:ph sz="half" idx="2"/>
          </p:nvPr>
        </p:nvSpPr>
        <p:spPr/>
        <p:txBody>
          <a:bodyPr/>
          <a:lstStyle/>
          <a:p>
            <a:endParaRPr lang="tr-TR"/>
          </a:p>
        </p:txBody>
      </p:sp>
      <p:pic>
        <p:nvPicPr>
          <p:cNvPr id="7170" name="Picture 2" descr="E:\013004.jpg"/>
          <p:cNvPicPr>
            <a:picLocks noChangeAspect="1" noChangeArrowheads="1"/>
          </p:cNvPicPr>
          <p:nvPr/>
        </p:nvPicPr>
        <p:blipFill>
          <a:blip r:embed="rId2" cstate="print"/>
          <a:srcRect/>
          <a:stretch>
            <a:fillRect/>
          </a:stretch>
        </p:blipFill>
        <p:spPr bwMode="auto">
          <a:xfrm>
            <a:off x="0" y="308610"/>
            <a:ext cx="9144000" cy="624078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smtClean="0">
                <a:solidFill>
                  <a:srgbClr val="FF0000"/>
                </a:solidFill>
              </a:rPr>
              <a:t>Periodontal</a:t>
            </a:r>
            <a:r>
              <a:rPr lang="tr-TR" dirty="0" smtClean="0">
                <a:solidFill>
                  <a:srgbClr val="FF0000"/>
                </a:solidFill>
              </a:rPr>
              <a:t> cebin </a:t>
            </a:r>
            <a:r>
              <a:rPr lang="tr-TR" dirty="0" err="1" smtClean="0">
                <a:solidFill>
                  <a:srgbClr val="FF0000"/>
                </a:solidFill>
              </a:rPr>
              <a:t>histopatolojisi</a:t>
            </a:r>
            <a:r>
              <a:rPr lang="tr-TR" dirty="0" smtClean="0">
                <a:solidFill>
                  <a:srgbClr val="FF0000"/>
                </a:solidFill>
              </a:rPr>
              <a:t/>
            </a:r>
            <a:br>
              <a:rPr lang="tr-TR" dirty="0" smtClean="0">
                <a:solidFill>
                  <a:srgbClr val="FF0000"/>
                </a:solidFill>
              </a:rPr>
            </a:br>
            <a:r>
              <a:rPr lang="tr-TR" dirty="0" smtClean="0">
                <a:solidFill>
                  <a:srgbClr val="FF0000"/>
                </a:solidFill>
              </a:rPr>
              <a:t>   </a:t>
            </a:r>
            <a:r>
              <a:rPr lang="tr-TR" sz="2800" dirty="0" smtClean="0">
                <a:solidFill>
                  <a:srgbClr val="FF0000"/>
                </a:solidFill>
              </a:rPr>
              <a:t>Yumuşak doku duvarı:</a:t>
            </a:r>
            <a:endParaRPr lang="tr-TR" dirty="0">
              <a:solidFill>
                <a:srgbClr val="FF0000"/>
              </a:solidFill>
            </a:endParaRPr>
          </a:p>
        </p:txBody>
      </p:sp>
      <p:sp>
        <p:nvSpPr>
          <p:cNvPr id="3" name="2 İçerik Yer Tutucusu"/>
          <p:cNvSpPr>
            <a:spLocks noGrp="1"/>
          </p:cNvSpPr>
          <p:nvPr>
            <p:ph idx="1"/>
          </p:nvPr>
        </p:nvSpPr>
        <p:spPr/>
        <p:txBody>
          <a:bodyPr/>
          <a:lstStyle/>
          <a:p>
            <a:r>
              <a:rPr lang="tr-TR" sz="2800" dirty="0" smtClean="0"/>
              <a:t>Bağ dokusu ödemlidir ve yoğun olarak plazma hücresi ve lenfosit </a:t>
            </a:r>
            <a:r>
              <a:rPr lang="tr-TR" sz="2800" dirty="0" err="1" smtClean="0"/>
              <a:t>infiltrasyonu</a:t>
            </a:r>
            <a:r>
              <a:rPr lang="tr-TR" sz="2800" dirty="0" smtClean="0"/>
              <a:t> mevcuttur (%80 alanda)</a:t>
            </a:r>
          </a:p>
          <a:p>
            <a:r>
              <a:rPr lang="tr-TR" sz="2800" dirty="0" err="1" smtClean="0"/>
              <a:t>Subepitelial</a:t>
            </a:r>
            <a:r>
              <a:rPr lang="tr-TR" sz="2800" dirty="0" smtClean="0"/>
              <a:t> alanda damarlarda artış ve dolgunluk mevcuttur.</a:t>
            </a:r>
          </a:p>
          <a:p>
            <a:r>
              <a:rPr lang="tr-TR" sz="2800" dirty="0" smtClean="0"/>
              <a:t>Bağ dokuda çeşitli derecelerde dejenerasyon.nadiren nekrotik odaklar bulunur.</a:t>
            </a:r>
            <a:endParaRPr lang="tr-TR" sz="2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r>
              <a:rPr lang="tr-TR" dirty="0" err="1" smtClean="0">
                <a:solidFill>
                  <a:srgbClr val="C00000"/>
                </a:solidFill>
              </a:rPr>
              <a:t>Junctional</a:t>
            </a:r>
            <a:r>
              <a:rPr lang="tr-TR" dirty="0" smtClean="0">
                <a:solidFill>
                  <a:srgbClr val="C00000"/>
                </a:solidFill>
              </a:rPr>
              <a:t> </a:t>
            </a:r>
            <a:r>
              <a:rPr lang="tr-TR" dirty="0" err="1" smtClean="0">
                <a:solidFill>
                  <a:srgbClr val="C00000"/>
                </a:solidFill>
              </a:rPr>
              <a:t>epitel</a:t>
            </a:r>
            <a:r>
              <a:rPr lang="tr-TR" dirty="0" smtClean="0">
                <a:solidFill>
                  <a:srgbClr val="C00000"/>
                </a:solidFill>
              </a:rPr>
              <a:t> kısalmıştır,yaklaşık 50-100 milimikron boyutundadır</a:t>
            </a:r>
          </a:p>
          <a:p>
            <a:r>
              <a:rPr lang="tr-TR" dirty="0" smtClean="0">
                <a:solidFill>
                  <a:srgbClr val="C00000"/>
                </a:solidFill>
              </a:rPr>
              <a:t>Cebin </a:t>
            </a:r>
            <a:r>
              <a:rPr lang="tr-TR" dirty="0" err="1" smtClean="0">
                <a:solidFill>
                  <a:srgbClr val="C00000"/>
                </a:solidFill>
              </a:rPr>
              <a:t>lateral</a:t>
            </a:r>
            <a:r>
              <a:rPr lang="tr-TR" dirty="0" smtClean="0">
                <a:solidFill>
                  <a:srgbClr val="C00000"/>
                </a:solidFill>
              </a:rPr>
              <a:t> duvarında </a:t>
            </a:r>
            <a:r>
              <a:rPr lang="tr-TR" dirty="0" err="1" smtClean="0">
                <a:solidFill>
                  <a:srgbClr val="C00000"/>
                </a:solidFill>
              </a:rPr>
              <a:t>epitel</a:t>
            </a:r>
            <a:r>
              <a:rPr lang="tr-TR" dirty="0" smtClean="0">
                <a:solidFill>
                  <a:srgbClr val="C00000"/>
                </a:solidFill>
              </a:rPr>
              <a:t> </a:t>
            </a:r>
            <a:r>
              <a:rPr lang="tr-TR" dirty="0" err="1" smtClean="0">
                <a:solidFill>
                  <a:srgbClr val="C00000"/>
                </a:solidFill>
              </a:rPr>
              <a:t>dejeneratif</a:t>
            </a:r>
            <a:r>
              <a:rPr lang="tr-TR" dirty="0" smtClean="0">
                <a:solidFill>
                  <a:srgbClr val="C00000"/>
                </a:solidFill>
              </a:rPr>
              <a:t> ve </a:t>
            </a:r>
            <a:r>
              <a:rPr lang="tr-TR" dirty="0" err="1" smtClean="0">
                <a:solidFill>
                  <a:srgbClr val="C00000"/>
                </a:solidFill>
              </a:rPr>
              <a:t>proliferatif</a:t>
            </a:r>
            <a:r>
              <a:rPr lang="tr-TR" dirty="0" smtClean="0">
                <a:solidFill>
                  <a:srgbClr val="C00000"/>
                </a:solidFill>
              </a:rPr>
              <a:t> değişiklikler gösterir</a:t>
            </a:r>
          </a:p>
          <a:p>
            <a:r>
              <a:rPr lang="tr-TR" dirty="0" err="1" smtClean="0">
                <a:solidFill>
                  <a:srgbClr val="C00000"/>
                </a:solidFill>
              </a:rPr>
              <a:t>Epitelde</a:t>
            </a:r>
            <a:r>
              <a:rPr lang="tr-TR" dirty="0" smtClean="0">
                <a:solidFill>
                  <a:srgbClr val="C00000"/>
                </a:solidFill>
              </a:rPr>
              <a:t> yoğun lökosit </a:t>
            </a:r>
            <a:r>
              <a:rPr lang="tr-TR" dirty="0" err="1" smtClean="0">
                <a:solidFill>
                  <a:srgbClr val="C00000"/>
                </a:solidFill>
              </a:rPr>
              <a:t>infiltrasyonu</a:t>
            </a:r>
            <a:r>
              <a:rPr lang="tr-TR" dirty="0" smtClean="0">
                <a:solidFill>
                  <a:srgbClr val="C00000"/>
                </a:solidFill>
              </a:rPr>
              <a:t> </a:t>
            </a:r>
            <a:r>
              <a:rPr lang="tr-TR" dirty="0" err="1" smtClean="0">
                <a:solidFill>
                  <a:srgbClr val="C00000"/>
                </a:solidFill>
              </a:rPr>
              <a:t>vardırnır</a:t>
            </a:r>
            <a:r>
              <a:rPr lang="tr-TR" dirty="0" smtClean="0">
                <a:solidFill>
                  <a:srgbClr val="C00000"/>
                </a:solidFill>
              </a:rPr>
              <a:t> ve ödem mevcuttur</a:t>
            </a:r>
          </a:p>
          <a:p>
            <a:r>
              <a:rPr lang="tr-TR" dirty="0" err="1" smtClean="0">
                <a:solidFill>
                  <a:srgbClr val="C00000"/>
                </a:solidFill>
              </a:rPr>
              <a:t>Epitelial</a:t>
            </a:r>
            <a:r>
              <a:rPr lang="tr-TR" dirty="0" smtClean="0">
                <a:solidFill>
                  <a:srgbClr val="C00000"/>
                </a:solidFill>
              </a:rPr>
              <a:t> projeksiyonlar bazen </a:t>
            </a:r>
            <a:r>
              <a:rPr lang="tr-TR" dirty="0" err="1" smtClean="0">
                <a:solidFill>
                  <a:srgbClr val="C00000"/>
                </a:solidFill>
              </a:rPr>
              <a:t>junctional</a:t>
            </a:r>
            <a:r>
              <a:rPr lang="tr-TR" dirty="0" smtClean="0">
                <a:solidFill>
                  <a:srgbClr val="C00000"/>
                </a:solidFill>
              </a:rPr>
              <a:t> </a:t>
            </a:r>
            <a:r>
              <a:rPr lang="tr-TR" dirty="0" err="1" smtClean="0">
                <a:solidFill>
                  <a:srgbClr val="C00000"/>
                </a:solidFill>
              </a:rPr>
              <a:t>epitelin</a:t>
            </a:r>
            <a:r>
              <a:rPr lang="tr-TR" dirty="0" smtClean="0">
                <a:solidFill>
                  <a:srgbClr val="C00000"/>
                </a:solidFill>
              </a:rPr>
              <a:t> daha </a:t>
            </a:r>
            <a:r>
              <a:rPr lang="tr-TR" dirty="0" err="1" smtClean="0">
                <a:solidFill>
                  <a:srgbClr val="C00000"/>
                </a:solidFill>
              </a:rPr>
              <a:t>apikaline</a:t>
            </a:r>
            <a:r>
              <a:rPr lang="tr-TR" dirty="0" smtClean="0">
                <a:solidFill>
                  <a:srgbClr val="C00000"/>
                </a:solidFill>
              </a:rPr>
              <a:t> uzanır</a:t>
            </a:r>
            <a:endParaRPr lang="tr-TR" dirty="0">
              <a:solidFill>
                <a:srgbClr val="C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3314" name="Picture 2" descr="E:\013008A.jpg"/>
          <p:cNvPicPr>
            <a:picLocks noGrp="1" noChangeAspect="1" noChangeArrowheads="1"/>
          </p:cNvPicPr>
          <p:nvPr>
            <p:ph idx="1"/>
          </p:nvPr>
        </p:nvPicPr>
        <p:blipFill>
          <a:blip r:embed="rId2" cstate="print"/>
          <a:srcRect/>
          <a:stretch>
            <a:fillRect/>
          </a:stretch>
        </p:blipFill>
        <p:spPr bwMode="auto">
          <a:xfrm>
            <a:off x="2339752" y="476672"/>
            <a:ext cx="4123424" cy="6192688"/>
          </a:xfrm>
          <a:prstGeom prst="rect">
            <a:avLst/>
          </a:prstGeom>
          <a:noFill/>
        </p:spPr>
      </p:pic>
      <p:sp>
        <p:nvSpPr>
          <p:cNvPr id="5" name="4 Metin kutusu"/>
          <p:cNvSpPr txBox="1"/>
          <p:nvPr/>
        </p:nvSpPr>
        <p:spPr>
          <a:xfrm>
            <a:off x="179512" y="332656"/>
            <a:ext cx="8712968" cy="646331"/>
          </a:xfrm>
          <a:prstGeom prst="rect">
            <a:avLst/>
          </a:prstGeom>
          <a:noFill/>
        </p:spPr>
        <p:txBody>
          <a:bodyPr wrap="square" rtlCol="0">
            <a:spAutoFit/>
          </a:bodyPr>
          <a:lstStyle/>
          <a:p>
            <a:r>
              <a:rPr lang="tr-TR" dirty="0" err="1" smtClean="0">
                <a:solidFill>
                  <a:srgbClr val="FF0000"/>
                </a:solidFill>
              </a:rPr>
              <a:t>Periodontal</a:t>
            </a:r>
            <a:r>
              <a:rPr lang="tr-TR" dirty="0" smtClean="0">
                <a:solidFill>
                  <a:srgbClr val="FF0000"/>
                </a:solidFill>
              </a:rPr>
              <a:t> cebin </a:t>
            </a:r>
            <a:r>
              <a:rPr lang="tr-TR" dirty="0" err="1" smtClean="0">
                <a:solidFill>
                  <a:srgbClr val="FF0000"/>
                </a:solidFill>
              </a:rPr>
              <a:t>lateral</a:t>
            </a:r>
            <a:r>
              <a:rPr lang="tr-TR" dirty="0" smtClean="0">
                <a:solidFill>
                  <a:srgbClr val="FF0000"/>
                </a:solidFill>
              </a:rPr>
              <a:t> duvarı:yoğun </a:t>
            </a:r>
            <a:r>
              <a:rPr lang="tr-TR" dirty="0" err="1" smtClean="0">
                <a:solidFill>
                  <a:srgbClr val="FF0000"/>
                </a:solidFill>
              </a:rPr>
              <a:t>infiltrasyon</a:t>
            </a:r>
            <a:r>
              <a:rPr lang="tr-TR" dirty="0" smtClean="0">
                <a:solidFill>
                  <a:srgbClr val="FF0000"/>
                </a:solidFill>
              </a:rPr>
              <a:t> ve </a:t>
            </a:r>
            <a:r>
              <a:rPr lang="tr-TR" dirty="0" err="1" smtClean="0">
                <a:solidFill>
                  <a:srgbClr val="FF0000"/>
                </a:solidFill>
              </a:rPr>
              <a:t>epitelde</a:t>
            </a:r>
            <a:r>
              <a:rPr lang="tr-TR" dirty="0" smtClean="0">
                <a:solidFill>
                  <a:srgbClr val="FF0000"/>
                </a:solidFill>
              </a:rPr>
              <a:t> </a:t>
            </a:r>
            <a:r>
              <a:rPr lang="tr-TR" dirty="0" err="1" smtClean="0">
                <a:solidFill>
                  <a:srgbClr val="FF0000"/>
                </a:solidFill>
              </a:rPr>
              <a:t>atrofik</a:t>
            </a:r>
            <a:r>
              <a:rPr lang="tr-TR" dirty="0" smtClean="0">
                <a:solidFill>
                  <a:srgbClr val="FF0000"/>
                </a:solidFill>
              </a:rPr>
              <a:t> ve </a:t>
            </a:r>
            <a:r>
              <a:rPr lang="tr-TR" dirty="0" err="1" smtClean="0">
                <a:solidFill>
                  <a:srgbClr val="FF0000"/>
                </a:solidFill>
              </a:rPr>
              <a:t>proliferatif</a:t>
            </a:r>
            <a:r>
              <a:rPr lang="tr-TR" dirty="0" smtClean="0">
                <a:solidFill>
                  <a:srgbClr val="FF0000"/>
                </a:solidFill>
              </a:rPr>
              <a:t> değişiklikler</a:t>
            </a:r>
            <a:endParaRPr lang="tr-TR" dirty="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p:txBody>
          <a:bodyPr/>
          <a:lstStyle/>
          <a:p>
            <a:endParaRPr lang="tr-TR" dirty="0"/>
          </a:p>
        </p:txBody>
      </p:sp>
      <p:pic>
        <p:nvPicPr>
          <p:cNvPr id="14338" name="Picture 2" descr="E:\013008B.jpg"/>
          <p:cNvPicPr>
            <a:picLocks noChangeAspect="1" noChangeArrowheads="1"/>
          </p:cNvPicPr>
          <p:nvPr/>
        </p:nvPicPr>
        <p:blipFill>
          <a:blip r:embed="rId2" cstate="print"/>
          <a:srcRect/>
          <a:stretch>
            <a:fillRect/>
          </a:stretch>
        </p:blipFill>
        <p:spPr bwMode="auto">
          <a:xfrm>
            <a:off x="2297151" y="0"/>
            <a:ext cx="4549698" cy="6858000"/>
          </a:xfrm>
          <a:prstGeom prst="rect">
            <a:avLst/>
          </a:prstGeom>
          <a:noFill/>
        </p:spPr>
      </p:pic>
      <p:sp>
        <p:nvSpPr>
          <p:cNvPr id="5" name="4 Metin kutusu"/>
          <p:cNvSpPr txBox="1"/>
          <p:nvPr/>
        </p:nvSpPr>
        <p:spPr>
          <a:xfrm>
            <a:off x="251520" y="188640"/>
            <a:ext cx="8208912" cy="369332"/>
          </a:xfrm>
          <a:prstGeom prst="rect">
            <a:avLst/>
          </a:prstGeom>
          <a:noFill/>
        </p:spPr>
        <p:txBody>
          <a:bodyPr wrap="square" rtlCol="0">
            <a:spAutoFit/>
          </a:bodyPr>
          <a:lstStyle/>
          <a:p>
            <a:r>
              <a:rPr lang="tr-TR" dirty="0" err="1" smtClean="0">
                <a:solidFill>
                  <a:srgbClr val="FF0000"/>
                </a:solidFill>
              </a:rPr>
              <a:t>Period</a:t>
            </a:r>
            <a:r>
              <a:rPr lang="tr-TR" dirty="0" smtClean="0">
                <a:solidFill>
                  <a:srgbClr val="FF0000"/>
                </a:solidFill>
              </a:rPr>
              <a:t>. Cep: </a:t>
            </a:r>
            <a:r>
              <a:rPr lang="tr-TR" dirty="0" err="1" smtClean="0">
                <a:solidFill>
                  <a:srgbClr val="FF0000"/>
                </a:solidFill>
              </a:rPr>
              <a:t>epitel</a:t>
            </a:r>
            <a:r>
              <a:rPr lang="tr-TR" dirty="0" smtClean="0">
                <a:solidFill>
                  <a:srgbClr val="FF0000"/>
                </a:solidFill>
              </a:rPr>
              <a:t> değişiklikleri</a:t>
            </a:r>
            <a:endParaRPr lang="tr-TR" dirty="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15362" name="Picture 2" descr="E:\013009.jpg"/>
          <p:cNvPicPr>
            <a:picLocks noChangeAspect="1" noChangeArrowheads="1"/>
          </p:cNvPicPr>
          <p:nvPr/>
        </p:nvPicPr>
        <p:blipFill>
          <a:blip r:embed="rId2" cstate="print"/>
          <a:srcRect/>
          <a:stretch>
            <a:fillRect/>
          </a:stretch>
        </p:blipFill>
        <p:spPr bwMode="auto">
          <a:xfrm>
            <a:off x="2288788" y="0"/>
            <a:ext cx="4566424" cy="6858000"/>
          </a:xfrm>
          <a:prstGeom prst="rect">
            <a:avLst/>
          </a:prstGeom>
          <a:noFill/>
        </p:spPr>
      </p:pic>
      <p:sp>
        <p:nvSpPr>
          <p:cNvPr id="6" name="5 Metin kutusu"/>
          <p:cNvSpPr txBox="1"/>
          <p:nvPr/>
        </p:nvSpPr>
        <p:spPr>
          <a:xfrm>
            <a:off x="251520" y="260648"/>
            <a:ext cx="8496944" cy="646331"/>
          </a:xfrm>
          <a:prstGeom prst="rect">
            <a:avLst/>
          </a:prstGeom>
          <a:noFill/>
        </p:spPr>
        <p:txBody>
          <a:bodyPr wrap="square" rtlCol="0">
            <a:spAutoFit/>
          </a:bodyPr>
          <a:lstStyle/>
          <a:p>
            <a:r>
              <a:rPr lang="tr-TR" dirty="0" err="1" smtClean="0">
                <a:solidFill>
                  <a:srgbClr val="FF0000"/>
                </a:solidFill>
              </a:rPr>
              <a:t>Periodontal</a:t>
            </a:r>
            <a:r>
              <a:rPr lang="tr-TR" dirty="0" smtClean="0">
                <a:solidFill>
                  <a:srgbClr val="FF0000"/>
                </a:solidFill>
              </a:rPr>
              <a:t> cep tabanı:yoğun </a:t>
            </a:r>
            <a:r>
              <a:rPr lang="tr-TR" dirty="0" err="1" smtClean="0">
                <a:solidFill>
                  <a:srgbClr val="FF0000"/>
                </a:solidFill>
              </a:rPr>
              <a:t>infiltrasyon</a:t>
            </a:r>
            <a:r>
              <a:rPr lang="tr-TR" dirty="0" smtClean="0">
                <a:solidFill>
                  <a:srgbClr val="FF0000"/>
                </a:solidFill>
              </a:rPr>
              <a:t>,</a:t>
            </a:r>
            <a:r>
              <a:rPr lang="tr-TR" dirty="0" err="1" smtClean="0">
                <a:solidFill>
                  <a:srgbClr val="FF0000"/>
                </a:solidFill>
              </a:rPr>
              <a:t>junc</a:t>
            </a:r>
            <a:r>
              <a:rPr lang="tr-TR" dirty="0" smtClean="0">
                <a:solidFill>
                  <a:srgbClr val="FF0000"/>
                </a:solidFill>
              </a:rPr>
              <a:t>. </a:t>
            </a:r>
            <a:r>
              <a:rPr lang="tr-TR" dirty="0" err="1" smtClean="0">
                <a:solidFill>
                  <a:srgbClr val="FF0000"/>
                </a:solidFill>
              </a:rPr>
              <a:t>Epitelde</a:t>
            </a:r>
            <a:r>
              <a:rPr lang="tr-TR" dirty="0" smtClean="0">
                <a:solidFill>
                  <a:srgbClr val="FF0000"/>
                </a:solidFill>
              </a:rPr>
              <a:t> ve </a:t>
            </a:r>
            <a:r>
              <a:rPr lang="tr-TR" dirty="0" err="1" smtClean="0">
                <a:solidFill>
                  <a:srgbClr val="FF0000"/>
                </a:solidFill>
              </a:rPr>
              <a:t>kollagende</a:t>
            </a:r>
            <a:r>
              <a:rPr lang="tr-TR" dirty="0" smtClean="0">
                <a:solidFill>
                  <a:srgbClr val="FF0000"/>
                </a:solidFill>
              </a:rPr>
              <a:t> </a:t>
            </a:r>
            <a:r>
              <a:rPr lang="tr-TR" dirty="0" err="1" smtClean="0">
                <a:solidFill>
                  <a:srgbClr val="FF0000"/>
                </a:solidFill>
              </a:rPr>
              <a:t>destrüksiyon</a:t>
            </a:r>
            <a:endParaRPr lang="tr-TR" dirty="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6386" name="Picture 2" descr="E:\013010.jpg"/>
          <p:cNvPicPr>
            <a:picLocks noChangeAspect="1" noChangeArrowheads="1"/>
          </p:cNvPicPr>
          <p:nvPr/>
        </p:nvPicPr>
        <p:blipFill>
          <a:blip r:embed="rId2" cstate="print"/>
          <a:srcRect/>
          <a:stretch>
            <a:fillRect/>
          </a:stretch>
        </p:blipFill>
        <p:spPr bwMode="auto">
          <a:xfrm>
            <a:off x="1820436" y="0"/>
            <a:ext cx="5503127" cy="6858000"/>
          </a:xfrm>
          <a:prstGeom prst="rect">
            <a:avLst/>
          </a:prstGeom>
          <a:noFill/>
        </p:spPr>
      </p:pic>
      <p:sp>
        <p:nvSpPr>
          <p:cNvPr id="6" name="5 Metin kutusu"/>
          <p:cNvSpPr txBox="1"/>
          <p:nvPr/>
        </p:nvSpPr>
        <p:spPr>
          <a:xfrm>
            <a:off x="179512" y="260648"/>
            <a:ext cx="8784976" cy="369332"/>
          </a:xfrm>
          <a:prstGeom prst="rect">
            <a:avLst/>
          </a:prstGeom>
          <a:noFill/>
        </p:spPr>
        <p:txBody>
          <a:bodyPr wrap="square" rtlCol="0">
            <a:spAutoFit/>
          </a:bodyPr>
          <a:lstStyle/>
          <a:p>
            <a:r>
              <a:rPr lang="tr-TR" dirty="0" err="1" smtClean="0">
                <a:solidFill>
                  <a:srgbClr val="FF0000"/>
                </a:solidFill>
              </a:rPr>
              <a:t>Periodontal</a:t>
            </a:r>
            <a:r>
              <a:rPr lang="tr-TR" dirty="0" smtClean="0">
                <a:solidFill>
                  <a:srgbClr val="FF0000"/>
                </a:solidFill>
              </a:rPr>
              <a:t> cep duvarında </a:t>
            </a:r>
            <a:r>
              <a:rPr lang="tr-TR" dirty="0" err="1" smtClean="0">
                <a:solidFill>
                  <a:srgbClr val="FF0000"/>
                </a:solidFill>
              </a:rPr>
              <a:t>epitel</a:t>
            </a:r>
            <a:r>
              <a:rPr lang="tr-TR" dirty="0" smtClean="0">
                <a:solidFill>
                  <a:srgbClr val="FF0000"/>
                </a:solidFill>
              </a:rPr>
              <a:t> ve bağ dokusuna bakteriyel </a:t>
            </a:r>
            <a:r>
              <a:rPr lang="tr-TR" dirty="0" err="1" smtClean="0">
                <a:solidFill>
                  <a:srgbClr val="FF0000"/>
                </a:solidFill>
              </a:rPr>
              <a:t>infiltrasyon</a:t>
            </a:r>
            <a:endParaRPr lang="tr-TR" dirty="0">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1 Başlık"/>
          <p:cNvSpPr>
            <a:spLocks noGrp="1"/>
          </p:cNvSpPr>
          <p:nvPr>
            <p:ph type="title"/>
          </p:nvPr>
        </p:nvSpPr>
        <p:spPr>
          <a:xfrm>
            <a:off x="899592" y="704088"/>
            <a:ext cx="7787208" cy="1143000"/>
          </a:xfrm>
        </p:spPr>
        <p:txBody>
          <a:bodyPr>
            <a:normAutofit/>
          </a:bodyPr>
          <a:lstStyle/>
          <a:p>
            <a:pPr eaLnBrk="1" hangingPunct="1"/>
            <a:r>
              <a:rPr lang="tr-TR" sz="2800" dirty="0" smtClean="0"/>
              <a:t>İki tip </a:t>
            </a:r>
            <a:r>
              <a:rPr lang="tr-TR" sz="2800" dirty="0" err="1" smtClean="0"/>
              <a:t>periodontal</a:t>
            </a:r>
            <a:r>
              <a:rPr lang="tr-TR" sz="2800" dirty="0" smtClean="0"/>
              <a:t> cep tarif edilmiştir:</a:t>
            </a:r>
          </a:p>
        </p:txBody>
      </p:sp>
      <p:sp>
        <p:nvSpPr>
          <p:cNvPr id="3" name="2 İçerik Yer Tutucusu"/>
          <p:cNvSpPr>
            <a:spLocks noGrp="1"/>
          </p:cNvSpPr>
          <p:nvPr>
            <p:ph idx="1"/>
          </p:nvPr>
        </p:nvSpPr>
        <p:spPr/>
        <p:txBody>
          <a:bodyPr rtlCol="0">
            <a:normAutofit/>
          </a:bodyPr>
          <a:lstStyle/>
          <a:p>
            <a:pPr eaLnBrk="1" fontAlgn="auto" hangingPunct="1">
              <a:spcAft>
                <a:spcPts val="0"/>
              </a:spcAft>
              <a:buNone/>
              <a:defRPr/>
            </a:pPr>
            <a:endParaRPr lang="tr-TR" dirty="0" smtClean="0">
              <a:solidFill>
                <a:srgbClr val="FF0000"/>
              </a:solidFill>
            </a:endParaRPr>
          </a:p>
          <a:p>
            <a:pPr eaLnBrk="1" fontAlgn="auto" hangingPunct="1">
              <a:spcAft>
                <a:spcPts val="0"/>
              </a:spcAft>
              <a:buNone/>
              <a:defRPr/>
            </a:pPr>
            <a:r>
              <a:rPr lang="tr-TR" dirty="0" smtClean="0"/>
              <a:t>-</a:t>
            </a:r>
            <a:r>
              <a:rPr lang="tr-TR" dirty="0" err="1" smtClean="0">
                <a:solidFill>
                  <a:schemeClr val="tx2">
                    <a:lumMod val="60000"/>
                    <a:lumOff val="40000"/>
                  </a:schemeClr>
                </a:solidFill>
              </a:rPr>
              <a:t>Suprabony</a:t>
            </a:r>
            <a:r>
              <a:rPr lang="tr-TR" dirty="0" smtClean="0">
                <a:solidFill>
                  <a:schemeClr val="tx2">
                    <a:lumMod val="60000"/>
                    <a:lumOff val="40000"/>
                  </a:schemeClr>
                </a:solidFill>
              </a:rPr>
              <a:t> cep </a:t>
            </a:r>
            <a:r>
              <a:rPr lang="tr-TR" dirty="0" smtClean="0"/>
              <a:t>(</a:t>
            </a:r>
            <a:r>
              <a:rPr lang="tr-TR" dirty="0" err="1" smtClean="0"/>
              <a:t>supracrestal</a:t>
            </a:r>
            <a:r>
              <a:rPr lang="tr-TR" dirty="0" smtClean="0"/>
              <a:t>,</a:t>
            </a:r>
            <a:r>
              <a:rPr lang="tr-TR" dirty="0" err="1" smtClean="0"/>
              <a:t>supraalveoler</a:t>
            </a:r>
            <a:r>
              <a:rPr lang="tr-TR" dirty="0" smtClean="0"/>
              <a:t>):</a:t>
            </a:r>
          </a:p>
          <a:p>
            <a:pPr eaLnBrk="1" fontAlgn="auto" hangingPunct="1">
              <a:spcAft>
                <a:spcPts val="0"/>
              </a:spcAft>
              <a:buNone/>
              <a:defRPr/>
            </a:pPr>
            <a:r>
              <a:rPr lang="tr-TR" dirty="0" smtClean="0"/>
              <a:t>Cebin tabanı </a:t>
            </a:r>
            <a:r>
              <a:rPr lang="tr-TR" dirty="0" err="1" smtClean="0"/>
              <a:t>alveoler</a:t>
            </a:r>
            <a:r>
              <a:rPr lang="tr-TR" dirty="0" smtClean="0"/>
              <a:t> kemiğin </a:t>
            </a:r>
            <a:r>
              <a:rPr lang="tr-TR" dirty="0" err="1" smtClean="0"/>
              <a:t>koronalindedir</a:t>
            </a:r>
            <a:r>
              <a:rPr lang="tr-TR" dirty="0" smtClean="0"/>
              <a:t>.</a:t>
            </a:r>
          </a:p>
          <a:p>
            <a:pPr eaLnBrk="1" fontAlgn="auto" hangingPunct="1">
              <a:spcAft>
                <a:spcPts val="0"/>
              </a:spcAft>
              <a:buNone/>
              <a:defRPr/>
            </a:pPr>
            <a:r>
              <a:rPr lang="tr-TR" dirty="0" smtClean="0"/>
              <a:t>-</a:t>
            </a:r>
            <a:r>
              <a:rPr lang="tr-TR" dirty="0" err="1" smtClean="0">
                <a:solidFill>
                  <a:schemeClr val="tx2">
                    <a:lumMod val="60000"/>
                    <a:lumOff val="40000"/>
                  </a:schemeClr>
                </a:solidFill>
              </a:rPr>
              <a:t>İnfrabony</a:t>
            </a:r>
            <a:r>
              <a:rPr lang="tr-TR" dirty="0" smtClean="0">
                <a:solidFill>
                  <a:schemeClr val="tx2">
                    <a:lumMod val="60000"/>
                    <a:lumOff val="40000"/>
                  </a:schemeClr>
                </a:solidFill>
              </a:rPr>
              <a:t> cep </a:t>
            </a:r>
            <a:r>
              <a:rPr lang="tr-TR" dirty="0" smtClean="0"/>
              <a:t>(</a:t>
            </a:r>
            <a:r>
              <a:rPr lang="tr-TR" dirty="0" err="1" smtClean="0"/>
              <a:t>Subcrestal</a:t>
            </a:r>
            <a:r>
              <a:rPr lang="tr-TR" dirty="0" smtClean="0"/>
              <a:t>.</a:t>
            </a:r>
            <a:r>
              <a:rPr lang="tr-TR" dirty="0" err="1" smtClean="0"/>
              <a:t>infraalveoler</a:t>
            </a:r>
            <a:r>
              <a:rPr lang="tr-TR" dirty="0" smtClean="0"/>
              <a:t>):</a:t>
            </a:r>
          </a:p>
          <a:p>
            <a:pPr eaLnBrk="1" fontAlgn="auto" hangingPunct="1">
              <a:spcAft>
                <a:spcPts val="0"/>
              </a:spcAft>
              <a:buNone/>
              <a:defRPr/>
            </a:pPr>
            <a:r>
              <a:rPr lang="tr-TR" dirty="0" smtClean="0"/>
              <a:t>Cebin tabanı </a:t>
            </a:r>
            <a:r>
              <a:rPr lang="tr-TR" dirty="0" err="1" smtClean="0"/>
              <a:t>alveoler</a:t>
            </a:r>
            <a:r>
              <a:rPr lang="tr-TR" dirty="0" smtClean="0"/>
              <a:t> kemik seviyesinin </a:t>
            </a:r>
            <a:r>
              <a:rPr lang="tr-TR" dirty="0" err="1" smtClean="0"/>
              <a:t>apikalindedir</a:t>
            </a:r>
            <a:r>
              <a:rPr lang="tr-TR" dirty="0" smtClean="0"/>
              <a:t>.</a:t>
            </a:r>
          </a:p>
          <a:p>
            <a:pPr eaLnBrk="1" fontAlgn="auto" hangingPunct="1">
              <a:spcAft>
                <a:spcPts val="0"/>
              </a:spcAft>
              <a:buNone/>
              <a:defRPr/>
            </a:pPr>
            <a:r>
              <a:rPr lang="tr-TR" dirty="0" smtClean="0"/>
              <a:t>Cebin </a:t>
            </a:r>
            <a:r>
              <a:rPr lang="tr-TR" dirty="0" err="1" smtClean="0"/>
              <a:t>lateral</a:t>
            </a:r>
            <a:r>
              <a:rPr lang="tr-TR" dirty="0" smtClean="0"/>
              <a:t> duvarı diş kökü ile </a:t>
            </a:r>
            <a:r>
              <a:rPr lang="tr-TR" dirty="0" err="1" smtClean="0"/>
              <a:t>alveoler</a:t>
            </a:r>
            <a:r>
              <a:rPr lang="tr-TR" dirty="0" smtClean="0"/>
              <a:t> kemik arasında seyreder.</a:t>
            </a:r>
          </a:p>
          <a:p>
            <a:pPr eaLnBrk="1" fontAlgn="auto" hangingPunct="1">
              <a:spcAft>
                <a:spcPts val="0"/>
              </a:spcAft>
              <a:buFont typeface="Arial" pitchFamily="34" charset="0"/>
              <a:buChar char="•"/>
              <a:defRPr/>
            </a:pPr>
            <a:endParaRPr lang="tr-T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188640"/>
            <a:ext cx="8219256" cy="936104"/>
          </a:xfrm>
        </p:spPr>
        <p:txBody>
          <a:bodyPr>
            <a:normAutofit/>
          </a:bodyPr>
          <a:lstStyle/>
          <a:p>
            <a:r>
              <a:rPr lang="tr-TR" sz="3200" dirty="0" smtClean="0"/>
              <a:t>    Bakteriyel </a:t>
            </a:r>
            <a:r>
              <a:rPr lang="tr-TR" sz="3200" dirty="0" err="1" smtClean="0"/>
              <a:t>invazyon</a:t>
            </a:r>
            <a:endParaRPr lang="tr-TR" sz="3200" dirty="0"/>
          </a:p>
        </p:txBody>
      </p:sp>
      <p:sp>
        <p:nvSpPr>
          <p:cNvPr id="3" name="2 İçerik Yer Tutucusu"/>
          <p:cNvSpPr>
            <a:spLocks noGrp="1"/>
          </p:cNvSpPr>
          <p:nvPr>
            <p:ph idx="1"/>
          </p:nvPr>
        </p:nvSpPr>
        <p:spPr>
          <a:xfrm>
            <a:off x="467544" y="1196752"/>
            <a:ext cx="8219256" cy="5127848"/>
          </a:xfrm>
        </p:spPr>
        <p:txBody>
          <a:bodyPr/>
          <a:lstStyle/>
          <a:p>
            <a:pPr>
              <a:buNone/>
            </a:pPr>
            <a:r>
              <a:rPr lang="tr-TR" dirty="0" smtClean="0"/>
              <a:t>   *</a:t>
            </a:r>
            <a:r>
              <a:rPr lang="tr-TR" dirty="0" err="1" smtClean="0"/>
              <a:t>Periodontal</a:t>
            </a:r>
            <a:r>
              <a:rPr lang="tr-TR" dirty="0" smtClean="0"/>
              <a:t> cebin </a:t>
            </a:r>
            <a:r>
              <a:rPr lang="tr-TR" dirty="0" err="1" smtClean="0"/>
              <a:t>apikal</a:t>
            </a:r>
            <a:r>
              <a:rPr lang="tr-TR" dirty="0" smtClean="0"/>
              <a:t> ve </a:t>
            </a:r>
            <a:r>
              <a:rPr lang="tr-TR" dirty="0" err="1" smtClean="0"/>
              <a:t>lateral</a:t>
            </a:r>
            <a:r>
              <a:rPr lang="tr-TR" dirty="0" smtClean="0"/>
              <a:t> bölgesinde, </a:t>
            </a:r>
            <a:r>
              <a:rPr lang="tr-TR" dirty="0" err="1" smtClean="0"/>
              <a:t>epitel</a:t>
            </a:r>
            <a:r>
              <a:rPr lang="tr-TR" dirty="0" smtClean="0"/>
              <a:t> dokuda :</a:t>
            </a:r>
          </a:p>
          <a:p>
            <a:pPr>
              <a:buNone/>
            </a:pPr>
            <a:r>
              <a:rPr lang="tr-TR" dirty="0" smtClean="0"/>
              <a:t>    *çoğunluğu gr(-)  olmak üzere </a:t>
            </a:r>
            <a:r>
              <a:rPr lang="tr-TR" dirty="0" err="1" smtClean="0"/>
              <a:t>filamentler</a:t>
            </a:r>
            <a:r>
              <a:rPr lang="tr-TR" dirty="0" smtClean="0"/>
              <a:t>,</a:t>
            </a:r>
            <a:r>
              <a:rPr lang="tr-TR" dirty="0" err="1" smtClean="0"/>
              <a:t>cocoid</a:t>
            </a:r>
            <a:r>
              <a:rPr lang="tr-TR" dirty="0" smtClean="0"/>
              <a:t> bakteriler,</a:t>
            </a:r>
            <a:r>
              <a:rPr lang="tr-TR" dirty="0" err="1" smtClean="0"/>
              <a:t>rodlar</a:t>
            </a:r>
            <a:r>
              <a:rPr lang="tr-TR" dirty="0" smtClean="0"/>
              <a:t> </a:t>
            </a:r>
            <a:r>
              <a:rPr lang="tr-TR" dirty="0" err="1" smtClean="0"/>
              <a:t>intercellüler</a:t>
            </a:r>
            <a:r>
              <a:rPr lang="tr-TR" dirty="0" smtClean="0"/>
              <a:t> alanda bulunurlar,</a:t>
            </a:r>
          </a:p>
          <a:p>
            <a:pPr>
              <a:buNone/>
            </a:pPr>
            <a:r>
              <a:rPr lang="tr-TR" dirty="0" smtClean="0"/>
              <a:t>   *genellikle </a:t>
            </a:r>
            <a:r>
              <a:rPr lang="tr-TR" dirty="0" err="1" smtClean="0"/>
              <a:t>deskuame</a:t>
            </a:r>
            <a:r>
              <a:rPr lang="tr-TR" dirty="0" smtClean="0"/>
              <a:t> </a:t>
            </a:r>
            <a:r>
              <a:rPr lang="tr-TR" dirty="0" err="1" smtClean="0"/>
              <a:t>epitel</a:t>
            </a:r>
            <a:r>
              <a:rPr lang="tr-TR" dirty="0" smtClean="0"/>
              <a:t> hücreleri altında olmakla birlikte daha derin </a:t>
            </a:r>
            <a:r>
              <a:rPr lang="tr-TR" dirty="0" err="1" smtClean="0"/>
              <a:t>intercelluler</a:t>
            </a:r>
            <a:r>
              <a:rPr lang="tr-TR" dirty="0" smtClean="0"/>
              <a:t> alanda da bulunurlar</a:t>
            </a:r>
          </a:p>
          <a:p>
            <a:pPr>
              <a:buNone/>
            </a:pPr>
            <a:r>
              <a:rPr lang="tr-TR" dirty="0" smtClean="0"/>
              <a:t>   *bazen </a:t>
            </a:r>
            <a:r>
              <a:rPr lang="tr-TR" dirty="0" err="1" smtClean="0"/>
              <a:t>subepiteliyal</a:t>
            </a:r>
            <a:r>
              <a:rPr lang="tr-TR" dirty="0" smtClean="0"/>
              <a:t> alana </a:t>
            </a:r>
            <a:r>
              <a:rPr lang="tr-TR" dirty="0" err="1" smtClean="0"/>
              <a:t>invaze</a:t>
            </a:r>
            <a:r>
              <a:rPr lang="tr-TR" dirty="0" smtClean="0"/>
              <a:t> oldukları bildirilmektedir</a:t>
            </a:r>
            <a:endParaRPr lang="tr-T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7410" name="Picture 2" descr="E:\013011.jpg"/>
          <p:cNvPicPr>
            <a:picLocks noChangeAspect="1" noChangeArrowheads="1"/>
          </p:cNvPicPr>
          <p:nvPr/>
        </p:nvPicPr>
        <p:blipFill>
          <a:blip r:embed="rId2" cstate="print"/>
          <a:srcRect/>
          <a:stretch>
            <a:fillRect/>
          </a:stretch>
        </p:blipFill>
        <p:spPr bwMode="auto">
          <a:xfrm>
            <a:off x="1289360" y="0"/>
            <a:ext cx="6565280" cy="6858000"/>
          </a:xfrm>
          <a:prstGeom prst="rect">
            <a:avLst/>
          </a:prstGeom>
          <a:noFill/>
        </p:spPr>
      </p:pic>
      <p:sp>
        <p:nvSpPr>
          <p:cNvPr id="5" name="4 Metin kutusu"/>
          <p:cNvSpPr txBox="1"/>
          <p:nvPr/>
        </p:nvSpPr>
        <p:spPr>
          <a:xfrm>
            <a:off x="251520" y="188640"/>
            <a:ext cx="8496944" cy="369332"/>
          </a:xfrm>
          <a:prstGeom prst="rect">
            <a:avLst/>
          </a:prstGeom>
          <a:noFill/>
        </p:spPr>
        <p:txBody>
          <a:bodyPr wrap="square" rtlCol="0">
            <a:spAutoFit/>
          </a:bodyPr>
          <a:lstStyle/>
          <a:p>
            <a:r>
              <a:rPr lang="tr-TR" dirty="0" err="1" smtClean="0">
                <a:solidFill>
                  <a:srgbClr val="FF0000"/>
                </a:solidFill>
              </a:rPr>
              <a:t>Epitelde</a:t>
            </a:r>
            <a:r>
              <a:rPr lang="tr-TR" dirty="0" smtClean="0">
                <a:solidFill>
                  <a:srgbClr val="FF0000"/>
                </a:solidFill>
              </a:rPr>
              <a:t> </a:t>
            </a:r>
            <a:r>
              <a:rPr lang="tr-TR" dirty="0" err="1" smtClean="0">
                <a:solidFill>
                  <a:srgbClr val="FF0000"/>
                </a:solidFill>
              </a:rPr>
              <a:t>intersellüler</a:t>
            </a:r>
            <a:r>
              <a:rPr lang="tr-TR" dirty="0" smtClean="0">
                <a:solidFill>
                  <a:srgbClr val="FF0000"/>
                </a:solidFill>
              </a:rPr>
              <a:t> bölgede bakteri </a:t>
            </a:r>
            <a:r>
              <a:rPr lang="tr-TR" dirty="0" err="1" smtClean="0">
                <a:solidFill>
                  <a:srgbClr val="FF0000"/>
                </a:solidFill>
              </a:rPr>
              <a:t>penetrasyonu</a:t>
            </a:r>
            <a:r>
              <a:rPr lang="tr-TR" dirty="0" smtClean="0">
                <a:solidFill>
                  <a:srgbClr val="FF0000"/>
                </a:solidFill>
              </a:rPr>
              <a:t> </a:t>
            </a:r>
            <a:r>
              <a:rPr lang="tr-TR" dirty="0" smtClean="0"/>
              <a:t>:</a:t>
            </a:r>
            <a:r>
              <a:rPr lang="tr-TR" dirty="0" smtClean="0">
                <a:solidFill>
                  <a:srgbClr val="00B050"/>
                </a:solidFill>
              </a:rPr>
              <a:t>B</a:t>
            </a:r>
            <a:endParaRPr lang="tr-TR" dirty="0">
              <a:solidFill>
                <a:srgbClr val="00B05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8434" name="Picture 2" descr="E:\013012.jpg"/>
          <p:cNvPicPr>
            <a:picLocks noChangeAspect="1" noChangeArrowheads="1"/>
          </p:cNvPicPr>
          <p:nvPr/>
        </p:nvPicPr>
        <p:blipFill>
          <a:blip r:embed="rId2" cstate="print"/>
          <a:srcRect/>
          <a:stretch>
            <a:fillRect/>
          </a:stretch>
        </p:blipFill>
        <p:spPr bwMode="auto">
          <a:xfrm>
            <a:off x="2234425" y="0"/>
            <a:ext cx="4675149" cy="6858000"/>
          </a:xfrm>
          <a:prstGeom prst="rect">
            <a:avLst/>
          </a:prstGeom>
          <a:noFill/>
        </p:spPr>
      </p:pic>
      <p:sp>
        <p:nvSpPr>
          <p:cNvPr id="5" name="4 Metin kutusu"/>
          <p:cNvSpPr txBox="1"/>
          <p:nvPr/>
        </p:nvSpPr>
        <p:spPr>
          <a:xfrm>
            <a:off x="107504" y="116632"/>
            <a:ext cx="8712968" cy="1477328"/>
          </a:xfrm>
          <a:prstGeom prst="rect">
            <a:avLst/>
          </a:prstGeom>
          <a:noFill/>
        </p:spPr>
        <p:txBody>
          <a:bodyPr wrap="square" rtlCol="0">
            <a:spAutoFit/>
          </a:bodyPr>
          <a:lstStyle/>
          <a:p>
            <a:r>
              <a:rPr lang="tr-TR" dirty="0" err="1" smtClean="0">
                <a:solidFill>
                  <a:srgbClr val="FF0000"/>
                </a:solidFill>
              </a:rPr>
              <a:t>Periodontal</a:t>
            </a:r>
            <a:r>
              <a:rPr lang="tr-TR" dirty="0" smtClean="0">
                <a:solidFill>
                  <a:srgbClr val="FF0000"/>
                </a:solidFill>
              </a:rPr>
              <a:t> cep duvarı:</a:t>
            </a:r>
          </a:p>
          <a:p>
            <a:r>
              <a:rPr lang="tr-TR" dirty="0" smtClean="0">
                <a:solidFill>
                  <a:srgbClr val="FF0000"/>
                </a:solidFill>
              </a:rPr>
              <a:t>A:sakin bölge </a:t>
            </a:r>
          </a:p>
          <a:p>
            <a:r>
              <a:rPr lang="tr-TR" dirty="0" smtClean="0">
                <a:solidFill>
                  <a:srgbClr val="FF0000"/>
                </a:solidFill>
              </a:rPr>
              <a:t>B:bakteriyel </a:t>
            </a:r>
            <a:r>
              <a:rPr lang="tr-TR" dirty="0" err="1" smtClean="0">
                <a:solidFill>
                  <a:srgbClr val="FF0000"/>
                </a:solidFill>
              </a:rPr>
              <a:t>akümülasyon</a:t>
            </a:r>
            <a:r>
              <a:rPr lang="tr-TR" dirty="0" smtClean="0">
                <a:solidFill>
                  <a:srgbClr val="FF0000"/>
                </a:solidFill>
              </a:rPr>
              <a:t> </a:t>
            </a:r>
          </a:p>
          <a:p>
            <a:r>
              <a:rPr lang="tr-TR" dirty="0" smtClean="0">
                <a:solidFill>
                  <a:srgbClr val="FF0000"/>
                </a:solidFill>
              </a:rPr>
              <a:t>C:bakteri-lökosit ilişkisi </a:t>
            </a:r>
          </a:p>
          <a:p>
            <a:r>
              <a:rPr lang="tr-TR" dirty="0" smtClean="0">
                <a:solidFill>
                  <a:srgbClr val="FF0000"/>
                </a:solidFill>
              </a:rPr>
              <a:t>D:yoğun </a:t>
            </a:r>
            <a:r>
              <a:rPr lang="tr-TR" dirty="0" err="1" smtClean="0">
                <a:solidFill>
                  <a:srgbClr val="FF0000"/>
                </a:solidFill>
              </a:rPr>
              <a:t>deskuamasyon</a:t>
            </a:r>
            <a:endParaRPr lang="tr-TR" dirty="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9458" name="Picture 2" descr="E:\013013.jpg"/>
          <p:cNvPicPr>
            <a:picLocks noChangeAspect="1" noChangeArrowheads="1"/>
          </p:cNvPicPr>
          <p:nvPr/>
        </p:nvPicPr>
        <p:blipFill>
          <a:blip r:embed="rId2" cstate="print"/>
          <a:srcRect/>
          <a:stretch>
            <a:fillRect/>
          </a:stretch>
        </p:blipFill>
        <p:spPr bwMode="auto">
          <a:xfrm>
            <a:off x="1929161" y="0"/>
            <a:ext cx="5285678" cy="6858000"/>
          </a:xfrm>
          <a:prstGeom prst="rect">
            <a:avLst/>
          </a:prstGeom>
          <a:noFill/>
        </p:spPr>
      </p:pic>
      <p:sp>
        <p:nvSpPr>
          <p:cNvPr id="5" name="4 Metin kutusu"/>
          <p:cNvSpPr txBox="1"/>
          <p:nvPr/>
        </p:nvSpPr>
        <p:spPr>
          <a:xfrm>
            <a:off x="179512" y="188640"/>
            <a:ext cx="8496944" cy="369332"/>
          </a:xfrm>
          <a:prstGeom prst="rect">
            <a:avLst/>
          </a:prstGeom>
          <a:noFill/>
        </p:spPr>
        <p:txBody>
          <a:bodyPr wrap="square" rtlCol="0">
            <a:spAutoFit/>
          </a:bodyPr>
          <a:lstStyle/>
          <a:p>
            <a:r>
              <a:rPr lang="tr-TR" dirty="0" err="1" smtClean="0">
                <a:solidFill>
                  <a:srgbClr val="FF0000"/>
                </a:solidFill>
              </a:rPr>
              <a:t>Deskuame</a:t>
            </a:r>
            <a:r>
              <a:rPr lang="tr-TR" dirty="0" smtClean="0">
                <a:solidFill>
                  <a:srgbClr val="FF0000"/>
                </a:solidFill>
              </a:rPr>
              <a:t> </a:t>
            </a:r>
            <a:r>
              <a:rPr lang="tr-TR" dirty="0" err="1" smtClean="0">
                <a:solidFill>
                  <a:srgbClr val="FF0000"/>
                </a:solidFill>
              </a:rPr>
              <a:t>epitel</a:t>
            </a:r>
            <a:r>
              <a:rPr lang="tr-TR" dirty="0" smtClean="0">
                <a:solidFill>
                  <a:srgbClr val="FF0000"/>
                </a:solidFill>
              </a:rPr>
              <a:t> hücreleri ve lökositler</a:t>
            </a:r>
            <a:endParaRPr lang="tr-TR" dirty="0">
              <a:solidFill>
                <a:srgbClr val="FF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0482" name="Picture 2" descr="E:\013014.jpg"/>
          <p:cNvPicPr>
            <a:picLocks noChangeAspect="1" noChangeArrowheads="1"/>
          </p:cNvPicPr>
          <p:nvPr/>
        </p:nvPicPr>
        <p:blipFill>
          <a:blip r:embed="rId2" cstate="print"/>
          <a:srcRect/>
          <a:stretch>
            <a:fillRect/>
          </a:stretch>
        </p:blipFill>
        <p:spPr bwMode="auto">
          <a:xfrm>
            <a:off x="0" y="622935"/>
            <a:ext cx="9144000" cy="5612130"/>
          </a:xfrm>
          <a:prstGeom prst="rect">
            <a:avLst/>
          </a:prstGeom>
          <a:noFill/>
        </p:spPr>
      </p:pic>
      <p:sp>
        <p:nvSpPr>
          <p:cNvPr id="5" name="4 Metin kutusu"/>
          <p:cNvSpPr txBox="1"/>
          <p:nvPr/>
        </p:nvSpPr>
        <p:spPr>
          <a:xfrm>
            <a:off x="755576" y="476672"/>
            <a:ext cx="8568952" cy="369332"/>
          </a:xfrm>
          <a:prstGeom prst="rect">
            <a:avLst/>
          </a:prstGeom>
          <a:noFill/>
        </p:spPr>
        <p:txBody>
          <a:bodyPr wrap="square" rtlCol="0">
            <a:spAutoFit/>
          </a:bodyPr>
          <a:lstStyle/>
          <a:p>
            <a:r>
              <a:rPr lang="tr-TR" dirty="0" err="1" smtClean="0">
                <a:solidFill>
                  <a:srgbClr val="FF0000"/>
                </a:solidFill>
              </a:rPr>
              <a:t>Periodontal</a:t>
            </a:r>
            <a:r>
              <a:rPr lang="tr-TR" dirty="0" smtClean="0">
                <a:solidFill>
                  <a:srgbClr val="FF0000"/>
                </a:solidFill>
              </a:rPr>
              <a:t> </a:t>
            </a:r>
            <a:r>
              <a:rPr lang="tr-TR" dirty="0" err="1" smtClean="0">
                <a:solidFill>
                  <a:srgbClr val="FF0000"/>
                </a:solidFill>
              </a:rPr>
              <a:t>cepde</a:t>
            </a:r>
            <a:r>
              <a:rPr lang="tr-TR" dirty="0" smtClean="0">
                <a:solidFill>
                  <a:srgbClr val="FF0000"/>
                </a:solidFill>
              </a:rPr>
              <a:t> </a:t>
            </a:r>
            <a:r>
              <a:rPr lang="tr-TR" dirty="0" err="1" smtClean="0">
                <a:solidFill>
                  <a:srgbClr val="FF0000"/>
                </a:solidFill>
              </a:rPr>
              <a:t>ülserasyon</a:t>
            </a:r>
            <a:r>
              <a:rPr lang="tr-TR" dirty="0" smtClean="0">
                <a:solidFill>
                  <a:srgbClr val="FF0000"/>
                </a:solidFill>
              </a:rPr>
              <a:t> bölgesi</a:t>
            </a:r>
            <a:endParaRPr lang="tr-TR" dirty="0">
              <a:solidFill>
                <a:srgbClr val="FF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1506" name="Picture 2" descr="E:\013015.jpg"/>
          <p:cNvPicPr>
            <a:picLocks noChangeAspect="1" noChangeArrowheads="1"/>
          </p:cNvPicPr>
          <p:nvPr/>
        </p:nvPicPr>
        <p:blipFill>
          <a:blip r:embed="rId2" cstate="print"/>
          <a:srcRect/>
          <a:stretch>
            <a:fillRect/>
          </a:stretch>
        </p:blipFill>
        <p:spPr bwMode="auto">
          <a:xfrm>
            <a:off x="2188427" y="0"/>
            <a:ext cx="4767146" cy="6858000"/>
          </a:xfrm>
          <a:prstGeom prst="rect">
            <a:avLst/>
          </a:prstGeom>
          <a:noFill/>
        </p:spPr>
      </p:pic>
      <p:sp>
        <p:nvSpPr>
          <p:cNvPr id="5" name="4 Metin kutusu"/>
          <p:cNvSpPr txBox="1"/>
          <p:nvPr/>
        </p:nvSpPr>
        <p:spPr>
          <a:xfrm>
            <a:off x="539552" y="260648"/>
            <a:ext cx="7992888" cy="369332"/>
          </a:xfrm>
          <a:prstGeom prst="rect">
            <a:avLst/>
          </a:prstGeom>
          <a:noFill/>
        </p:spPr>
        <p:txBody>
          <a:bodyPr wrap="square" rtlCol="0">
            <a:spAutoFit/>
          </a:bodyPr>
          <a:lstStyle/>
          <a:p>
            <a:r>
              <a:rPr lang="tr-TR" dirty="0" err="1" smtClean="0">
                <a:solidFill>
                  <a:srgbClr val="FF0000"/>
                </a:solidFill>
              </a:rPr>
              <a:t>Periodontal</a:t>
            </a:r>
            <a:r>
              <a:rPr lang="tr-TR" dirty="0" smtClean="0">
                <a:solidFill>
                  <a:srgbClr val="FF0000"/>
                </a:solidFill>
              </a:rPr>
              <a:t> cep</a:t>
            </a:r>
            <a:endParaRPr lang="tr-TR" dirty="0">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2530" name="Picture 2" descr="E:\013016.jpg"/>
          <p:cNvPicPr>
            <a:picLocks noChangeAspect="1" noChangeArrowheads="1"/>
          </p:cNvPicPr>
          <p:nvPr/>
        </p:nvPicPr>
        <p:blipFill>
          <a:blip r:embed="rId2" cstate="print"/>
          <a:srcRect/>
          <a:stretch>
            <a:fillRect/>
          </a:stretch>
        </p:blipFill>
        <p:spPr bwMode="auto">
          <a:xfrm>
            <a:off x="2288788" y="0"/>
            <a:ext cx="4566424" cy="6858000"/>
          </a:xfrm>
          <a:prstGeom prst="rect">
            <a:avLst/>
          </a:prstGeom>
          <a:noFill/>
        </p:spPr>
      </p:pic>
      <p:sp>
        <p:nvSpPr>
          <p:cNvPr id="5" name="4 Metin kutusu"/>
          <p:cNvSpPr txBox="1"/>
          <p:nvPr/>
        </p:nvSpPr>
        <p:spPr>
          <a:xfrm>
            <a:off x="251520" y="188640"/>
            <a:ext cx="8496944" cy="369332"/>
          </a:xfrm>
          <a:prstGeom prst="rect">
            <a:avLst/>
          </a:prstGeom>
          <a:noFill/>
        </p:spPr>
        <p:txBody>
          <a:bodyPr wrap="square" rtlCol="0">
            <a:spAutoFit/>
          </a:bodyPr>
          <a:lstStyle/>
          <a:p>
            <a:r>
              <a:rPr lang="tr-TR" dirty="0" err="1" smtClean="0">
                <a:solidFill>
                  <a:srgbClr val="FF0000"/>
                </a:solidFill>
              </a:rPr>
              <a:t>İnterdental</a:t>
            </a:r>
            <a:r>
              <a:rPr lang="tr-TR" dirty="0" smtClean="0">
                <a:solidFill>
                  <a:srgbClr val="FF0000"/>
                </a:solidFill>
              </a:rPr>
              <a:t> </a:t>
            </a:r>
            <a:r>
              <a:rPr lang="tr-TR" dirty="0" err="1" smtClean="0">
                <a:solidFill>
                  <a:srgbClr val="FF0000"/>
                </a:solidFill>
              </a:rPr>
              <a:t>papil</a:t>
            </a:r>
            <a:endParaRPr lang="tr-TR" dirty="0">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24578" name="Picture 2" descr="E:\013020D.jpg"/>
          <p:cNvPicPr>
            <a:picLocks noChangeAspect="1" noChangeArrowheads="1"/>
          </p:cNvPicPr>
          <p:nvPr/>
        </p:nvPicPr>
        <p:blipFill>
          <a:blip r:embed="rId2" cstate="print"/>
          <a:srcRect/>
          <a:stretch>
            <a:fillRect/>
          </a:stretch>
        </p:blipFill>
        <p:spPr bwMode="auto">
          <a:xfrm>
            <a:off x="2721166" y="0"/>
            <a:ext cx="3701667" cy="6858000"/>
          </a:xfrm>
          <a:prstGeom prst="rect">
            <a:avLst/>
          </a:prstGeom>
          <a:noFill/>
        </p:spPr>
      </p:pic>
      <p:sp>
        <p:nvSpPr>
          <p:cNvPr id="5" name="4 Metin kutusu"/>
          <p:cNvSpPr txBox="1"/>
          <p:nvPr/>
        </p:nvSpPr>
        <p:spPr>
          <a:xfrm>
            <a:off x="539552" y="188640"/>
            <a:ext cx="8424936" cy="369332"/>
          </a:xfrm>
          <a:prstGeom prst="rect">
            <a:avLst/>
          </a:prstGeom>
          <a:noFill/>
        </p:spPr>
        <p:txBody>
          <a:bodyPr wrap="square" rtlCol="0">
            <a:spAutoFit/>
          </a:bodyPr>
          <a:lstStyle/>
          <a:p>
            <a:r>
              <a:rPr lang="tr-TR" dirty="0" err="1" smtClean="0">
                <a:solidFill>
                  <a:srgbClr val="FF0000"/>
                </a:solidFill>
              </a:rPr>
              <a:t>Anguler</a:t>
            </a:r>
            <a:r>
              <a:rPr lang="tr-TR" dirty="0" smtClean="0">
                <a:solidFill>
                  <a:srgbClr val="FF0000"/>
                </a:solidFill>
              </a:rPr>
              <a:t> kemik kaybı;</a:t>
            </a:r>
            <a:r>
              <a:rPr lang="tr-TR" dirty="0" err="1" smtClean="0">
                <a:solidFill>
                  <a:srgbClr val="FF0000"/>
                </a:solidFill>
              </a:rPr>
              <a:t>infraboni</a:t>
            </a:r>
            <a:r>
              <a:rPr lang="tr-TR" dirty="0" smtClean="0">
                <a:solidFill>
                  <a:srgbClr val="FF0000"/>
                </a:solidFill>
              </a:rPr>
              <a:t> cep </a:t>
            </a:r>
            <a:endParaRPr lang="tr-TR" dirty="0">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013020B.jpg"/>
          <p:cNvPicPr>
            <a:picLocks noChangeAspect="1" noChangeArrowheads="1"/>
          </p:cNvPicPr>
          <p:nvPr/>
        </p:nvPicPr>
        <p:blipFill>
          <a:blip r:embed="rId2" cstate="print"/>
          <a:srcRect/>
          <a:stretch>
            <a:fillRect/>
          </a:stretch>
        </p:blipFill>
        <p:spPr bwMode="auto">
          <a:xfrm>
            <a:off x="1937524" y="0"/>
            <a:ext cx="5268951" cy="6858000"/>
          </a:xfrm>
          <a:prstGeom prst="rect">
            <a:avLst/>
          </a:prstGeom>
          <a:noFill/>
        </p:spPr>
      </p:pic>
      <p:sp>
        <p:nvSpPr>
          <p:cNvPr id="3" name="2 Metin kutusu"/>
          <p:cNvSpPr txBox="1"/>
          <p:nvPr/>
        </p:nvSpPr>
        <p:spPr>
          <a:xfrm>
            <a:off x="179512" y="332656"/>
            <a:ext cx="8496944" cy="369332"/>
          </a:xfrm>
          <a:prstGeom prst="rect">
            <a:avLst/>
          </a:prstGeom>
          <a:noFill/>
        </p:spPr>
        <p:txBody>
          <a:bodyPr wrap="square" rtlCol="0">
            <a:spAutoFit/>
          </a:bodyPr>
          <a:lstStyle/>
          <a:p>
            <a:r>
              <a:rPr lang="tr-TR" dirty="0" err="1" smtClean="0">
                <a:solidFill>
                  <a:srgbClr val="FF0000"/>
                </a:solidFill>
              </a:rPr>
              <a:t>Anguler</a:t>
            </a:r>
            <a:r>
              <a:rPr lang="tr-TR" dirty="0" smtClean="0">
                <a:solidFill>
                  <a:srgbClr val="FF0000"/>
                </a:solidFill>
              </a:rPr>
              <a:t> kemik kaybı</a:t>
            </a:r>
            <a:endParaRPr lang="tr-TR" dirty="0">
              <a:solidFill>
                <a:srgbClr val="FF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013020E.jpg"/>
          <p:cNvPicPr>
            <a:picLocks noChangeAspect="1" noChangeArrowheads="1"/>
          </p:cNvPicPr>
          <p:nvPr/>
        </p:nvPicPr>
        <p:blipFill>
          <a:blip r:embed="rId2" cstate="print"/>
          <a:srcRect/>
          <a:stretch>
            <a:fillRect/>
          </a:stretch>
        </p:blipFill>
        <p:spPr bwMode="auto">
          <a:xfrm>
            <a:off x="1899889" y="0"/>
            <a:ext cx="5344222" cy="6858000"/>
          </a:xfrm>
          <a:prstGeom prst="rect">
            <a:avLst/>
          </a:prstGeom>
          <a:noFill/>
        </p:spPr>
      </p:pic>
      <p:sp>
        <p:nvSpPr>
          <p:cNvPr id="3" name="2 Metin kutusu"/>
          <p:cNvSpPr txBox="1"/>
          <p:nvPr/>
        </p:nvSpPr>
        <p:spPr>
          <a:xfrm>
            <a:off x="179512" y="404664"/>
            <a:ext cx="8352928" cy="369332"/>
          </a:xfrm>
          <a:prstGeom prst="rect">
            <a:avLst/>
          </a:prstGeom>
          <a:noFill/>
        </p:spPr>
        <p:txBody>
          <a:bodyPr wrap="square" rtlCol="0">
            <a:spAutoFit/>
          </a:bodyPr>
          <a:lstStyle/>
          <a:p>
            <a:r>
              <a:rPr lang="tr-TR" dirty="0" err="1" smtClean="0">
                <a:solidFill>
                  <a:srgbClr val="FF0000"/>
                </a:solidFill>
              </a:rPr>
              <a:t>İnfraboni</a:t>
            </a:r>
            <a:r>
              <a:rPr lang="tr-TR" dirty="0" smtClean="0">
                <a:solidFill>
                  <a:srgbClr val="FF0000"/>
                </a:solidFill>
              </a:rPr>
              <a:t> cep</a:t>
            </a:r>
            <a:endParaRPr lang="tr-TR"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013001.jpg"/>
          <p:cNvPicPr>
            <a:picLocks noChangeAspect="1" noChangeArrowheads="1"/>
          </p:cNvPicPr>
          <p:nvPr/>
        </p:nvPicPr>
        <p:blipFill>
          <a:blip r:embed="rId2" cstate="print"/>
          <a:srcRect/>
          <a:stretch>
            <a:fillRect/>
          </a:stretch>
        </p:blipFill>
        <p:spPr bwMode="auto">
          <a:xfrm>
            <a:off x="1402266" y="0"/>
            <a:ext cx="6339468" cy="6858000"/>
          </a:xfrm>
          <a:prstGeom prst="rect">
            <a:avLst/>
          </a:prstGeom>
          <a:noFill/>
        </p:spPr>
      </p:pic>
      <p:sp>
        <p:nvSpPr>
          <p:cNvPr id="3" name="2 Metin kutusu"/>
          <p:cNvSpPr txBox="1"/>
          <p:nvPr/>
        </p:nvSpPr>
        <p:spPr>
          <a:xfrm>
            <a:off x="107504" y="188640"/>
            <a:ext cx="4896544" cy="738664"/>
          </a:xfrm>
          <a:prstGeom prst="rect">
            <a:avLst/>
          </a:prstGeom>
          <a:noFill/>
        </p:spPr>
        <p:txBody>
          <a:bodyPr wrap="square" rtlCol="0">
            <a:spAutoFit/>
          </a:bodyPr>
          <a:lstStyle/>
          <a:p>
            <a:r>
              <a:rPr lang="tr-TR" sz="2400" dirty="0" err="1" smtClean="0">
                <a:solidFill>
                  <a:srgbClr val="FF0000"/>
                </a:solidFill>
              </a:rPr>
              <a:t>Periodontal</a:t>
            </a:r>
            <a:r>
              <a:rPr lang="tr-TR" sz="2400" dirty="0" smtClean="0">
                <a:solidFill>
                  <a:srgbClr val="FF0000"/>
                </a:solidFill>
              </a:rPr>
              <a:t> cebin oluşumu</a:t>
            </a:r>
          </a:p>
          <a:p>
            <a:r>
              <a:rPr lang="tr-TR" dirty="0" err="1" smtClean="0">
                <a:solidFill>
                  <a:srgbClr val="FF0000"/>
                </a:solidFill>
              </a:rPr>
              <a:t>gingival</a:t>
            </a:r>
            <a:r>
              <a:rPr lang="tr-TR" dirty="0" smtClean="0">
                <a:solidFill>
                  <a:srgbClr val="FF0000"/>
                </a:solidFill>
              </a:rPr>
              <a:t> </a:t>
            </a:r>
            <a:r>
              <a:rPr lang="tr-TR" dirty="0" err="1" smtClean="0">
                <a:solidFill>
                  <a:srgbClr val="FF0000"/>
                </a:solidFill>
              </a:rPr>
              <a:t>sulkusdan</a:t>
            </a:r>
            <a:r>
              <a:rPr lang="tr-TR" dirty="0" smtClean="0">
                <a:solidFill>
                  <a:srgbClr val="FF0000"/>
                </a:solidFill>
              </a:rPr>
              <a:t> </a:t>
            </a:r>
            <a:r>
              <a:rPr lang="tr-TR" dirty="0" err="1" smtClean="0">
                <a:solidFill>
                  <a:srgbClr val="FF0000"/>
                </a:solidFill>
              </a:rPr>
              <a:t>periodontal</a:t>
            </a:r>
            <a:r>
              <a:rPr lang="tr-TR" dirty="0" smtClean="0">
                <a:solidFill>
                  <a:srgbClr val="FF0000"/>
                </a:solidFill>
              </a:rPr>
              <a:t> cebe dönüşüm</a:t>
            </a:r>
            <a:endParaRPr lang="tr-TR" dirty="0">
              <a:solidFill>
                <a:srgbClr val="FF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013020F.jpg"/>
          <p:cNvPicPr>
            <a:picLocks noChangeAspect="1" noChangeArrowheads="1"/>
          </p:cNvPicPr>
          <p:nvPr/>
        </p:nvPicPr>
        <p:blipFill>
          <a:blip r:embed="rId2" cstate="print"/>
          <a:srcRect/>
          <a:stretch>
            <a:fillRect/>
          </a:stretch>
        </p:blipFill>
        <p:spPr bwMode="auto">
          <a:xfrm>
            <a:off x="1916616" y="0"/>
            <a:ext cx="5310768" cy="6858000"/>
          </a:xfrm>
          <a:prstGeom prst="rect">
            <a:avLst/>
          </a:prstGeom>
          <a:noFill/>
        </p:spPr>
      </p:pic>
      <p:sp>
        <p:nvSpPr>
          <p:cNvPr id="3" name="2 Metin kutusu"/>
          <p:cNvSpPr txBox="1"/>
          <p:nvPr/>
        </p:nvSpPr>
        <p:spPr>
          <a:xfrm>
            <a:off x="107504" y="260648"/>
            <a:ext cx="8280920" cy="369332"/>
          </a:xfrm>
          <a:prstGeom prst="rect">
            <a:avLst/>
          </a:prstGeom>
          <a:noFill/>
        </p:spPr>
        <p:txBody>
          <a:bodyPr wrap="square" rtlCol="0">
            <a:spAutoFit/>
          </a:bodyPr>
          <a:lstStyle/>
          <a:p>
            <a:r>
              <a:rPr lang="tr-TR" dirty="0" err="1" smtClean="0">
                <a:solidFill>
                  <a:srgbClr val="FF0000"/>
                </a:solidFill>
              </a:rPr>
              <a:t>İnfraboni</a:t>
            </a:r>
            <a:r>
              <a:rPr lang="tr-TR" dirty="0" smtClean="0">
                <a:solidFill>
                  <a:srgbClr val="FF0000"/>
                </a:solidFill>
              </a:rPr>
              <a:t> cep</a:t>
            </a:r>
            <a:endParaRPr lang="tr-TR" dirty="0">
              <a:solidFill>
                <a:srgbClr val="FF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E:\013021.jpg"/>
          <p:cNvPicPr>
            <a:picLocks noChangeAspect="1" noChangeArrowheads="1"/>
          </p:cNvPicPr>
          <p:nvPr/>
        </p:nvPicPr>
        <p:blipFill>
          <a:blip r:embed="rId2" cstate="print"/>
          <a:srcRect/>
          <a:stretch>
            <a:fillRect/>
          </a:stretch>
        </p:blipFill>
        <p:spPr bwMode="auto">
          <a:xfrm>
            <a:off x="0" y="360045"/>
            <a:ext cx="9144000" cy="6137910"/>
          </a:xfrm>
          <a:prstGeom prst="rect">
            <a:avLst/>
          </a:prstGeom>
          <a:noFill/>
        </p:spPr>
      </p:pic>
      <p:sp>
        <p:nvSpPr>
          <p:cNvPr id="3" name="2 Metin kutusu"/>
          <p:cNvSpPr txBox="1"/>
          <p:nvPr/>
        </p:nvSpPr>
        <p:spPr>
          <a:xfrm>
            <a:off x="539552" y="548680"/>
            <a:ext cx="8784976" cy="369332"/>
          </a:xfrm>
          <a:prstGeom prst="rect">
            <a:avLst/>
          </a:prstGeom>
          <a:noFill/>
        </p:spPr>
        <p:txBody>
          <a:bodyPr wrap="square" rtlCol="0">
            <a:spAutoFit/>
          </a:bodyPr>
          <a:lstStyle/>
          <a:p>
            <a:r>
              <a:rPr lang="tr-TR" dirty="0" err="1" smtClean="0">
                <a:solidFill>
                  <a:srgbClr val="92D050"/>
                </a:solidFill>
              </a:rPr>
              <a:t>Vertikal</a:t>
            </a:r>
            <a:r>
              <a:rPr lang="tr-TR" dirty="0" smtClean="0">
                <a:solidFill>
                  <a:srgbClr val="92D050"/>
                </a:solidFill>
              </a:rPr>
              <a:t> kemik kaybı</a:t>
            </a:r>
            <a:endParaRPr lang="tr-TR" dirty="0">
              <a:solidFill>
                <a:srgbClr val="92D05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013022.jpg"/>
          <p:cNvPicPr>
            <a:picLocks noChangeAspect="1" noChangeArrowheads="1"/>
          </p:cNvPicPr>
          <p:nvPr/>
        </p:nvPicPr>
        <p:blipFill>
          <a:blip r:embed="rId3" cstate="print"/>
          <a:srcRect/>
          <a:stretch>
            <a:fillRect/>
          </a:stretch>
        </p:blipFill>
        <p:spPr bwMode="auto">
          <a:xfrm>
            <a:off x="2288788" y="0"/>
            <a:ext cx="4566424" cy="6858000"/>
          </a:xfrm>
          <a:prstGeom prst="rect">
            <a:avLst/>
          </a:prstGeom>
          <a:noFill/>
        </p:spPr>
      </p:pic>
      <p:sp>
        <p:nvSpPr>
          <p:cNvPr id="3" name="2 Metin kutusu"/>
          <p:cNvSpPr txBox="1"/>
          <p:nvPr/>
        </p:nvSpPr>
        <p:spPr>
          <a:xfrm>
            <a:off x="0" y="332656"/>
            <a:ext cx="9144000" cy="369332"/>
          </a:xfrm>
          <a:prstGeom prst="rect">
            <a:avLst/>
          </a:prstGeom>
          <a:noFill/>
        </p:spPr>
        <p:txBody>
          <a:bodyPr wrap="square" rtlCol="0">
            <a:spAutoFit/>
          </a:bodyPr>
          <a:lstStyle/>
          <a:p>
            <a:r>
              <a:rPr lang="tr-TR" dirty="0" err="1" smtClean="0">
                <a:solidFill>
                  <a:srgbClr val="FF0000"/>
                </a:solidFill>
              </a:rPr>
              <a:t>İnterdental</a:t>
            </a:r>
            <a:r>
              <a:rPr lang="tr-TR" dirty="0" smtClean="0">
                <a:solidFill>
                  <a:srgbClr val="FF0000"/>
                </a:solidFill>
              </a:rPr>
              <a:t> alanda </a:t>
            </a:r>
            <a:r>
              <a:rPr lang="tr-TR" dirty="0" err="1" smtClean="0">
                <a:solidFill>
                  <a:srgbClr val="FF0000"/>
                </a:solidFill>
              </a:rPr>
              <a:t>suprabonicep</a:t>
            </a:r>
            <a:r>
              <a:rPr lang="tr-TR" dirty="0" smtClean="0">
                <a:solidFill>
                  <a:srgbClr val="FF0000"/>
                </a:solidFill>
              </a:rPr>
              <a:t>:</a:t>
            </a:r>
            <a:r>
              <a:rPr lang="tr-TR" dirty="0" err="1" smtClean="0">
                <a:solidFill>
                  <a:srgbClr val="FF0000"/>
                </a:solidFill>
              </a:rPr>
              <a:t>transseptal</a:t>
            </a:r>
            <a:r>
              <a:rPr lang="tr-TR" dirty="0" smtClean="0">
                <a:solidFill>
                  <a:srgbClr val="FF0000"/>
                </a:solidFill>
              </a:rPr>
              <a:t> lifler normal </a:t>
            </a:r>
            <a:r>
              <a:rPr lang="tr-TR" dirty="0" err="1" smtClean="0">
                <a:solidFill>
                  <a:srgbClr val="FF0000"/>
                </a:solidFill>
              </a:rPr>
              <a:t>horizontal</a:t>
            </a:r>
            <a:r>
              <a:rPr lang="tr-TR" dirty="0" smtClean="0">
                <a:solidFill>
                  <a:srgbClr val="FF0000"/>
                </a:solidFill>
              </a:rPr>
              <a:t> dizilimde</a:t>
            </a:r>
            <a:endParaRPr lang="tr-TR" dirty="0">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E:\013023.jpg"/>
          <p:cNvPicPr>
            <a:picLocks noChangeAspect="1" noChangeArrowheads="1"/>
          </p:cNvPicPr>
          <p:nvPr/>
        </p:nvPicPr>
        <p:blipFill>
          <a:blip r:embed="rId2" cstate="print"/>
          <a:srcRect/>
          <a:stretch>
            <a:fillRect/>
          </a:stretch>
        </p:blipFill>
        <p:spPr bwMode="auto">
          <a:xfrm>
            <a:off x="0" y="360045"/>
            <a:ext cx="9144000" cy="6137910"/>
          </a:xfrm>
          <a:prstGeom prst="rect">
            <a:avLst/>
          </a:prstGeom>
          <a:noFill/>
        </p:spPr>
      </p:pic>
      <p:sp>
        <p:nvSpPr>
          <p:cNvPr id="3" name="2 Metin kutusu"/>
          <p:cNvSpPr txBox="1"/>
          <p:nvPr/>
        </p:nvSpPr>
        <p:spPr>
          <a:xfrm>
            <a:off x="251520" y="692696"/>
            <a:ext cx="8496944" cy="369332"/>
          </a:xfrm>
          <a:prstGeom prst="rect">
            <a:avLst/>
          </a:prstGeom>
          <a:noFill/>
        </p:spPr>
        <p:txBody>
          <a:bodyPr wrap="square" rtlCol="0">
            <a:spAutoFit/>
          </a:bodyPr>
          <a:lstStyle/>
          <a:p>
            <a:r>
              <a:rPr lang="tr-TR" dirty="0" err="1" smtClean="0">
                <a:solidFill>
                  <a:srgbClr val="92D050"/>
                </a:solidFill>
              </a:rPr>
              <a:t>Periodontal</a:t>
            </a:r>
            <a:r>
              <a:rPr lang="tr-TR" dirty="0" smtClean="0">
                <a:solidFill>
                  <a:srgbClr val="92D050"/>
                </a:solidFill>
              </a:rPr>
              <a:t> apse</a:t>
            </a:r>
            <a:endParaRPr lang="tr-TR" dirty="0">
              <a:solidFill>
                <a:srgbClr val="92D05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E:\013024.jpg"/>
          <p:cNvPicPr>
            <a:picLocks noChangeAspect="1" noChangeArrowheads="1"/>
          </p:cNvPicPr>
          <p:nvPr/>
        </p:nvPicPr>
        <p:blipFill>
          <a:blip r:embed="rId2" cstate="print"/>
          <a:srcRect/>
          <a:stretch>
            <a:fillRect/>
          </a:stretch>
        </p:blipFill>
        <p:spPr bwMode="auto">
          <a:xfrm>
            <a:off x="0" y="245745"/>
            <a:ext cx="9144000" cy="6366510"/>
          </a:xfrm>
          <a:prstGeom prst="rect">
            <a:avLst/>
          </a:prstGeom>
          <a:noFill/>
        </p:spPr>
      </p:pic>
      <p:sp>
        <p:nvSpPr>
          <p:cNvPr id="3" name="2 Metin kutusu"/>
          <p:cNvSpPr txBox="1"/>
          <p:nvPr/>
        </p:nvSpPr>
        <p:spPr>
          <a:xfrm>
            <a:off x="683568" y="620688"/>
            <a:ext cx="7344816" cy="369332"/>
          </a:xfrm>
          <a:prstGeom prst="rect">
            <a:avLst/>
          </a:prstGeom>
          <a:noFill/>
        </p:spPr>
        <p:txBody>
          <a:bodyPr wrap="square" rtlCol="0">
            <a:spAutoFit/>
          </a:bodyPr>
          <a:lstStyle/>
          <a:p>
            <a:r>
              <a:rPr lang="tr-TR" dirty="0" err="1" smtClean="0">
                <a:solidFill>
                  <a:srgbClr val="FF0000"/>
                </a:solidFill>
              </a:rPr>
              <a:t>Periodontal</a:t>
            </a:r>
            <a:r>
              <a:rPr lang="tr-TR" dirty="0" smtClean="0">
                <a:solidFill>
                  <a:srgbClr val="FF0000"/>
                </a:solidFill>
              </a:rPr>
              <a:t> </a:t>
            </a:r>
            <a:r>
              <a:rPr lang="tr-TR" dirty="0" err="1" smtClean="0">
                <a:solidFill>
                  <a:srgbClr val="FF0000"/>
                </a:solidFill>
              </a:rPr>
              <a:t>apsa</a:t>
            </a:r>
            <a:endParaRPr lang="tr-TR" dirty="0">
              <a:solidFill>
                <a:srgbClr val="FF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800" dirty="0" smtClean="0">
                <a:solidFill>
                  <a:srgbClr val="FF0000"/>
                </a:solidFill>
              </a:rPr>
              <a:t>    Kök yüzeyi</a:t>
            </a:r>
            <a:endParaRPr lang="tr-TR" sz="2800" dirty="0">
              <a:solidFill>
                <a:srgbClr val="FF0000"/>
              </a:solidFill>
            </a:endParaRPr>
          </a:p>
        </p:txBody>
      </p:sp>
      <p:sp>
        <p:nvSpPr>
          <p:cNvPr id="3" name="2 İçerik Yer Tutucusu"/>
          <p:cNvSpPr>
            <a:spLocks noGrp="1"/>
          </p:cNvSpPr>
          <p:nvPr>
            <p:ph idx="1"/>
          </p:nvPr>
        </p:nvSpPr>
        <p:spPr/>
        <p:txBody>
          <a:bodyPr/>
          <a:lstStyle/>
          <a:p>
            <a:r>
              <a:rPr lang="tr-TR" dirty="0" err="1" smtClean="0">
                <a:solidFill>
                  <a:srgbClr val="002060"/>
                </a:solidFill>
              </a:rPr>
              <a:t>Kollagen</a:t>
            </a:r>
            <a:r>
              <a:rPr lang="tr-TR" dirty="0" smtClean="0">
                <a:solidFill>
                  <a:srgbClr val="002060"/>
                </a:solidFill>
              </a:rPr>
              <a:t> liflerin </a:t>
            </a:r>
            <a:r>
              <a:rPr lang="tr-TR" dirty="0" err="1" smtClean="0">
                <a:solidFill>
                  <a:srgbClr val="002060"/>
                </a:solidFill>
              </a:rPr>
              <a:t>semente</a:t>
            </a:r>
            <a:r>
              <a:rPr lang="tr-TR" dirty="0" smtClean="0">
                <a:solidFill>
                  <a:srgbClr val="002060"/>
                </a:solidFill>
              </a:rPr>
              <a:t> bağlandığı bölgeden </a:t>
            </a:r>
            <a:r>
              <a:rPr lang="tr-TR" dirty="0" err="1" smtClean="0">
                <a:solidFill>
                  <a:srgbClr val="002060"/>
                </a:solidFill>
              </a:rPr>
              <a:t>destrükte</a:t>
            </a:r>
            <a:r>
              <a:rPr lang="tr-TR" dirty="0" smtClean="0">
                <a:solidFill>
                  <a:srgbClr val="002060"/>
                </a:solidFill>
              </a:rPr>
              <a:t> olması sonucu </a:t>
            </a:r>
            <a:r>
              <a:rPr lang="tr-TR" dirty="0" err="1" smtClean="0">
                <a:solidFill>
                  <a:srgbClr val="002060"/>
                </a:solidFill>
              </a:rPr>
              <a:t>sement</a:t>
            </a:r>
            <a:r>
              <a:rPr lang="tr-TR" dirty="0" smtClean="0">
                <a:solidFill>
                  <a:srgbClr val="002060"/>
                </a:solidFill>
              </a:rPr>
              <a:t> cep ortamına açılır</a:t>
            </a:r>
          </a:p>
          <a:p>
            <a:r>
              <a:rPr lang="tr-TR" dirty="0" smtClean="0">
                <a:solidFill>
                  <a:srgbClr val="002060"/>
                </a:solidFill>
              </a:rPr>
              <a:t>Kök yüzeyinde </a:t>
            </a:r>
            <a:r>
              <a:rPr lang="tr-TR" dirty="0" err="1" smtClean="0">
                <a:solidFill>
                  <a:srgbClr val="002060"/>
                </a:solidFill>
              </a:rPr>
              <a:t>rezorpsiyon</a:t>
            </a:r>
            <a:r>
              <a:rPr lang="tr-TR" dirty="0" smtClean="0">
                <a:solidFill>
                  <a:srgbClr val="002060"/>
                </a:solidFill>
              </a:rPr>
              <a:t> alanları,çürükler oluşur</a:t>
            </a:r>
          </a:p>
          <a:p>
            <a:r>
              <a:rPr lang="tr-TR" dirty="0" smtClean="0">
                <a:solidFill>
                  <a:srgbClr val="002060"/>
                </a:solidFill>
              </a:rPr>
              <a:t>Kök yüzeyinde geniş alanlarda bakteri bulunur.</a:t>
            </a:r>
          </a:p>
          <a:p>
            <a:r>
              <a:rPr lang="tr-TR" dirty="0" smtClean="0">
                <a:solidFill>
                  <a:srgbClr val="002060"/>
                </a:solidFill>
              </a:rPr>
              <a:t>Bakteriler</a:t>
            </a:r>
          </a:p>
          <a:p>
            <a:r>
              <a:rPr lang="tr-TR" dirty="0" smtClean="0">
                <a:solidFill>
                  <a:srgbClr val="002060"/>
                </a:solidFill>
              </a:rPr>
              <a:t> </a:t>
            </a:r>
            <a:r>
              <a:rPr lang="tr-TR" dirty="0" err="1" smtClean="0">
                <a:solidFill>
                  <a:srgbClr val="002060"/>
                </a:solidFill>
              </a:rPr>
              <a:t>semento</a:t>
            </a:r>
            <a:r>
              <a:rPr lang="tr-TR" dirty="0" smtClean="0">
                <a:solidFill>
                  <a:srgbClr val="002060"/>
                </a:solidFill>
              </a:rPr>
              <a:t>-</a:t>
            </a:r>
            <a:r>
              <a:rPr lang="tr-TR" dirty="0" err="1" smtClean="0">
                <a:solidFill>
                  <a:srgbClr val="002060"/>
                </a:solidFill>
              </a:rPr>
              <a:t>dentinal</a:t>
            </a:r>
            <a:r>
              <a:rPr lang="tr-TR" dirty="0" smtClean="0">
                <a:solidFill>
                  <a:srgbClr val="002060"/>
                </a:solidFill>
              </a:rPr>
              <a:t> bölgeye </a:t>
            </a:r>
            <a:r>
              <a:rPr lang="tr-TR" dirty="0" err="1" smtClean="0">
                <a:solidFill>
                  <a:srgbClr val="002060"/>
                </a:solidFill>
              </a:rPr>
              <a:t>penetre</a:t>
            </a:r>
            <a:r>
              <a:rPr lang="tr-TR" dirty="0" smtClean="0">
                <a:solidFill>
                  <a:srgbClr val="002060"/>
                </a:solidFill>
              </a:rPr>
              <a:t> olur,</a:t>
            </a:r>
          </a:p>
          <a:p>
            <a:r>
              <a:rPr lang="tr-TR" dirty="0" err="1" smtClean="0">
                <a:solidFill>
                  <a:srgbClr val="002060"/>
                </a:solidFill>
              </a:rPr>
              <a:t>dentin</a:t>
            </a:r>
            <a:r>
              <a:rPr lang="tr-TR" dirty="0" smtClean="0">
                <a:solidFill>
                  <a:srgbClr val="002060"/>
                </a:solidFill>
              </a:rPr>
              <a:t> </a:t>
            </a:r>
            <a:r>
              <a:rPr lang="tr-TR" dirty="0" err="1" smtClean="0">
                <a:solidFill>
                  <a:srgbClr val="002060"/>
                </a:solidFill>
              </a:rPr>
              <a:t>tübüllerine</a:t>
            </a:r>
            <a:r>
              <a:rPr lang="tr-TR" dirty="0" smtClean="0">
                <a:solidFill>
                  <a:srgbClr val="002060"/>
                </a:solidFill>
              </a:rPr>
              <a:t> de </a:t>
            </a:r>
            <a:r>
              <a:rPr lang="tr-TR" dirty="0" err="1" smtClean="0">
                <a:solidFill>
                  <a:srgbClr val="002060"/>
                </a:solidFill>
              </a:rPr>
              <a:t>penetre</a:t>
            </a:r>
            <a:r>
              <a:rPr lang="tr-TR" dirty="0" smtClean="0">
                <a:solidFill>
                  <a:srgbClr val="002060"/>
                </a:solidFill>
              </a:rPr>
              <a:t> olabilir.</a:t>
            </a:r>
            <a:endParaRPr lang="tr-TR" dirty="0">
              <a:solidFill>
                <a:srgbClr val="00206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1 Resim" descr="DSCN2074.JPG"/>
          <p:cNvPicPr>
            <a:picLocks noChangeAspect="1"/>
          </p:cNvPicPr>
          <p:nvPr/>
        </p:nvPicPr>
        <p:blipFill>
          <a:blip r:embed="rId3" cstate="print"/>
          <a:srcRect/>
          <a:stretch>
            <a:fillRect/>
          </a:stretch>
        </p:blipFill>
        <p:spPr bwMode="auto">
          <a:xfrm>
            <a:off x="2000250" y="0"/>
            <a:ext cx="5143500" cy="68580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sp>
        <p:nvSpPr>
          <p:cNvPr id="4" name="3 İçerik Yer Tutucusu"/>
          <p:cNvSpPr>
            <a:spLocks noGrp="1"/>
          </p:cNvSpPr>
          <p:nvPr>
            <p:ph idx="1"/>
          </p:nvPr>
        </p:nvSpPr>
        <p:spPr/>
        <p:txBody>
          <a:bodyPr/>
          <a:lstStyle/>
          <a:p>
            <a:r>
              <a:rPr lang="tr-TR" dirty="0" smtClean="0"/>
              <a:t>Bakteri </a:t>
            </a:r>
            <a:r>
              <a:rPr lang="tr-TR" dirty="0" err="1" smtClean="0"/>
              <a:t>penetrasyonu</a:t>
            </a:r>
            <a:r>
              <a:rPr lang="tr-TR" dirty="0" smtClean="0"/>
              <a:t> ile birlikte </a:t>
            </a:r>
            <a:r>
              <a:rPr lang="tr-TR" dirty="0" err="1" smtClean="0"/>
              <a:t>sement</a:t>
            </a:r>
            <a:r>
              <a:rPr lang="tr-TR" dirty="0" smtClean="0"/>
              <a:t> yüzeyinde parçalanma olur ve </a:t>
            </a:r>
            <a:r>
              <a:rPr lang="tr-TR" dirty="0" err="1" smtClean="0"/>
              <a:t>sement</a:t>
            </a:r>
            <a:r>
              <a:rPr lang="tr-TR" dirty="0" smtClean="0"/>
              <a:t> nekrotik hale gelir ve kök yüzeyinden ayrılır.</a:t>
            </a:r>
          </a:p>
          <a:p>
            <a:r>
              <a:rPr lang="tr-TR" dirty="0" smtClean="0"/>
              <a:t>Ağız ortamına açık kök yüzeyinde oral </a:t>
            </a:r>
            <a:r>
              <a:rPr lang="tr-TR" dirty="0" err="1" smtClean="0"/>
              <a:t>kavite</a:t>
            </a:r>
            <a:r>
              <a:rPr lang="tr-TR" dirty="0" smtClean="0"/>
              <a:t> kaynaklı mineral ve organik </a:t>
            </a:r>
            <a:r>
              <a:rPr lang="tr-TR" dirty="0" err="1" smtClean="0"/>
              <a:t>komponentler</a:t>
            </a:r>
            <a:r>
              <a:rPr lang="tr-TR" dirty="0" smtClean="0"/>
              <a:t> artmış </a:t>
            </a:r>
            <a:r>
              <a:rPr lang="tr-TR" dirty="0" err="1" smtClean="0"/>
              <a:t>mineralizasyona</a:t>
            </a:r>
            <a:r>
              <a:rPr lang="tr-TR" dirty="0" smtClean="0"/>
              <a:t> neden olabilir</a:t>
            </a:r>
          </a:p>
          <a:p>
            <a:r>
              <a:rPr lang="tr-TR" dirty="0" err="1" smtClean="0"/>
              <a:t>Demiralizasyon</a:t>
            </a:r>
            <a:r>
              <a:rPr lang="tr-TR" dirty="0" smtClean="0"/>
              <a:t> bölgesi ise genellikle kök çürüğü ile sonuçlanır </a:t>
            </a:r>
            <a:endParaRPr lang="tr-T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013017.jpg"/>
          <p:cNvPicPr>
            <a:picLocks noChangeAspect="1" noChangeArrowheads="1"/>
          </p:cNvPicPr>
          <p:nvPr/>
        </p:nvPicPr>
        <p:blipFill>
          <a:blip r:embed="rId2" cstate="print"/>
          <a:srcRect/>
          <a:stretch>
            <a:fillRect/>
          </a:stretch>
        </p:blipFill>
        <p:spPr bwMode="auto">
          <a:xfrm>
            <a:off x="1711712" y="0"/>
            <a:ext cx="5720576" cy="6858000"/>
          </a:xfrm>
          <a:prstGeom prst="rect">
            <a:avLst/>
          </a:prstGeom>
          <a:noFill/>
        </p:spPr>
      </p:pic>
      <p:sp>
        <p:nvSpPr>
          <p:cNvPr id="3" name="2 Metin kutusu"/>
          <p:cNvSpPr txBox="1"/>
          <p:nvPr/>
        </p:nvSpPr>
        <p:spPr>
          <a:xfrm>
            <a:off x="179512" y="260648"/>
            <a:ext cx="8280920" cy="369332"/>
          </a:xfrm>
          <a:prstGeom prst="rect">
            <a:avLst/>
          </a:prstGeom>
          <a:noFill/>
        </p:spPr>
        <p:txBody>
          <a:bodyPr wrap="square" rtlCol="0">
            <a:spAutoFit/>
          </a:bodyPr>
          <a:lstStyle/>
          <a:p>
            <a:r>
              <a:rPr lang="tr-TR" dirty="0" smtClean="0">
                <a:solidFill>
                  <a:srgbClr val="FF0000"/>
                </a:solidFill>
              </a:rPr>
              <a:t>Kökün yüzey morfolojisi</a:t>
            </a:r>
            <a:endParaRPr lang="tr-TR" dirty="0">
              <a:solidFill>
                <a:srgbClr val="FF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013019.jpg"/>
          <p:cNvPicPr>
            <a:picLocks noChangeAspect="1" noChangeArrowheads="1"/>
          </p:cNvPicPr>
          <p:nvPr/>
        </p:nvPicPr>
        <p:blipFill>
          <a:blip r:embed="rId2" cstate="print"/>
          <a:srcRect/>
          <a:stretch>
            <a:fillRect/>
          </a:stretch>
        </p:blipFill>
        <p:spPr bwMode="auto">
          <a:xfrm>
            <a:off x="338666" y="0"/>
            <a:ext cx="8466667" cy="6858000"/>
          </a:xfrm>
          <a:prstGeom prst="rect">
            <a:avLst/>
          </a:prstGeom>
          <a:noFill/>
        </p:spPr>
      </p:pic>
      <p:sp>
        <p:nvSpPr>
          <p:cNvPr id="3" name="2 Metin kutusu"/>
          <p:cNvSpPr txBox="1"/>
          <p:nvPr/>
        </p:nvSpPr>
        <p:spPr>
          <a:xfrm>
            <a:off x="1547664" y="260648"/>
            <a:ext cx="6733256" cy="369332"/>
          </a:xfrm>
          <a:prstGeom prst="rect">
            <a:avLst/>
          </a:prstGeom>
          <a:noFill/>
        </p:spPr>
        <p:txBody>
          <a:bodyPr wrap="square" rtlCol="0">
            <a:spAutoFit/>
          </a:bodyPr>
          <a:lstStyle/>
          <a:p>
            <a:r>
              <a:rPr lang="tr-TR" dirty="0" smtClean="0">
                <a:solidFill>
                  <a:srgbClr val="FF0000"/>
                </a:solidFill>
              </a:rPr>
              <a:t> aynı miktarda </a:t>
            </a:r>
            <a:r>
              <a:rPr lang="tr-TR" dirty="0" err="1" smtClean="0">
                <a:solidFill>
                  <a:srgbClr val="FF0000"/>
                </a:solidFill>
              </a:rPr>
              <a:t>ataçman</a:t>
            </a:r>
            <a:r>
              <a:rPr lang="tr-TR" dirty="0" smtClean="0">
                <a:solidFill>
                  <a:srgbClr val="FF0000"/>
                </a:solidFill>
              </a:rPr>
              <a:t> kaybı ile birlikte farklı cep derinlikleri</a:t>
            </a:r>
            <a:endParaRPr lang="tr-TR" dirty="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2050" name="Picture 2" descr="E:\013002A.jpg"/>
          <p:cNvPicPr>
            <a:picLocks noGrp="1" noChangeAspect="1" noChangeArrowheads="1"/>
          </p:cNvPicPr>
          <p:nvPr>
            <p:ph idx="1"/>
          </p:nvPr>
        </p:nvPicPr>
        <p:blipFill>
          <a:blip r:embed="rId2" cstate="print"/>
          <a:srcRect/>
          <a:stretch>
            <a:fillRect/>
          </a:stretch>
        </p:blipFill>
        <p:spPr bwMode="auto">
          <a:xfrm>
            <a:off x="2195736" y="0"/>
            <a:ext cx="4032448" cy="6858000"/>
          </a:xfrm>
          <a:prstGeom prst="rect">
            <a:avLst/>
          </a:prstGeom>
          <a:noFill/>
        </p:spPr>
      </p:pic>
      <p:sp>
        <p:nvSpPr>
          <p:cNvPr id="7" name="6 Metin kutusu"/>
          <p:cNvSpPr txBox="1"/>
          <p:nvPr/>
        </p:nvSpPr>
        <p:spPr>
          <a:xfrm>
            <a:off x="251520" y="188640"/>
            <a:ext cx="4104456" cy="584775"/>
          </a:xfrm>
          <a:prstGeom prst="rect">
            <a:avLst/>
          </a:prstGeom>
          <a:noFill/>
        </p:spPr>
        <p:txBody>
          <a:bodyPr wrap="square" rtlCol="0">
            <a:spAutoFit/>
          </a:bodyPr>
          <a:lstStyle/>
          <a:p>
            <a:r>
              <a:rPr lang="tr-TR" sz="3200" dirty="0" err="1" smtClean="0">
                <a:solidFill>
                  <a:srgbClr val="00B0F0"/>
                </a:solidFill>
              </a:rPr>
              <a:t>Periodontal</a:t>
            </a:r>
            <a:r>
              <a:rPr lang="tr-TR" sz="3200" dirty="0" smtClean="0">
                <a:solidFill>
                  <a:srgbClr val="00B0F0"/>
                </a:solidFill>
              </a:rPr>
              <a:t> cep tipleri</a:t>
            </a:r>
            <a:endParaRPr lang="tr-TR" dirty="0" smtClean="0"/>
          </a:p>
        </p:txBody>
      </p:sp>
      <p:sp>
        <p:nvSpPr>
          <p:cNvPr id="5" name="4 Dikdörtgen"/>
          <p:cNvSpPr/>
          <p:nvPr/>
        </p:nvSpPr>
        <p:spPr>
          <a:xfrm>
            <a:off x="755577" y="3244334"/>
            <a:ext cx="2592287" cy="400110"/>
          </a:xfrm>
          <a:prstGeom prst="rect">
            <a:avLst/>
          </a:prstGeom>
        </p:spPr>
        <p:txBody>
          <a:bodyPr wrap="square">
            <a:spAutoFit/>
          </a:bodyPr>
          <a:lstStyle/>
          <a:p>
            <a:r>
              <a:rPr lang="tr-TR" sz="2000" dirty="0" smtClean="0"/>
              <a:t>A)</a:t>
            </a:r>
            <a:r>
              <a:rPr lang="tr-TR" sz="2000" dirty="0" err="1" smtClean="0">
                <a:solidFill>
                  <a:srgbClr val="FF0000"/>
                </a:solidFill>
              </a:rPr>
              <a:t>gingival</a:t>
            </a:r>
            <a:r>
              <a:rPr lang="tr-TR" sz="2000" dirty="0" smtClean="0">
                <a:solidFill>
                  <a:srgbClr val="FF0000"/>
                </a:solidFill>
              </a:rPr>
              <a:t> cep</a:t>
            </a:r>
            <a:endParaRPr lang="tr-TR" sz="2000" dirty="0">
              <a:solidFill>
                <a:srgbClr val="FF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E:\013018A.jpg"/>
          <p:cNvPicPr>
            <a:picLocks noChangeAspect="1" noChangeArrowheads="1"/>
          </p:cNvPicPr>
          <p:nvPr/>
        </p:nvPicPr>
        <p:blipFill>
          <a:blip r:embed="rId2" cstate="print"/>
          <a:srcRect/>
          <a:stretch>
            <a:fillRect/>
          </a:stretch>
        </p:blipFill>
        <p:spPr bwMode="auto">
          <a:xfrm>
            <a:off x="3008041" y="0"/>
            <a:ext cx="3127917" cy="68580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013018B.jpg"/>
          <p:cNvPicPr>
            <a:picLocks noChangeAspect="1" noChangeArrowheads="1"/>
          </p:cNvPicPr>
          <p:nvPr/>
        </p:nvPicPr>
        <p:blipFill>
          <a:blip r:embed="rId2" cstate="print"/>
          <a:srcRect/>
          <a:stretch>
            <a:fillRect/>
          </a:stretch>
        </p:blipFill>
        <p:spPr bwMode="auto">
          <a:xfrm>
            <a:off x="3133492" y="0"/>
            <a:ext cx="2877015" cy="6858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E:\013018C.jpg"/>
          <p:cNvPicPr>
            <a:picLocks noChangeAspect="1" noChangeArrowheads="1"/>
          </p:cNvPicPr>
          <p:nvPr/>
        </p:nvPicPr>
        <p:blipFill>
          <a:blip r:embed="rId2" cstate="print"/>
          <a:srcRect/>
          <a:stretch>
            <a:fillRect/>
          </a:stretch>
        </p:blipFill>
        <p:spPr bwMode="auto">
          <a:xfrm>
            <a:off x="2928589" y="0"/>
            <a:ext cx="3286822" cy="68580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533400" y="1371600"/>
            <a:ext cx="7927032" cy="1049288"/>
          </a:xfrm>
        </p:spPr>
        <p:txBody>
          <a:bodyPr/>
          <a:lstStyle/>
          <a:p>
            <a:r>
              <a:rPr lang="tr-TR" dirty="0" err="1" smtClean="0"/>
              <a:t>Periodontal</a:t>
            </a:r>
            <a:r>
              <a:rPr lang="tr-TR" dirty="0" smtClean="0"/>
              <a:t> cebin içeriği</a:t>
            </a:r>
            <a:endParaRPr lang="tr-TR" dirty="0"/>
          </a:p>
        </p:txBody>
      </p:sp>
      <p:sp>
        <p:nvSpPr>
          <p:cNvPr id="3" name="2 Alt Başlık"/>
          <p:cNvSpPr>
            <a:spLocks noGrp="1"/>
          </p:cNvSpPr>
          <p:nvPr>
            <p:ph type="subTitle" idx="1"/>
          </p:nvPr>
        </p:nvSpPr>
        <p:spPr>
          <a:xfrm>
            <a:off x="-1188640" y="3068960"/>
            <a:ext cx="7854696" cy="1752600"/>
          </a:xfrm>
        </p:spPr>
        <p:txBody>
          <a:bodyPr>
            <a:noAutofit/>
          </a:bodyPr>
          <a:lstStyle/>
          <a:p>
            <a:r>
              <a:rPr lang="tr-TR" sz="2800" dirty="0" smtClean="0">
                <a:solidFill>
                  <a:srgbClr val="FF0000"/>
                </a:solidFill>
              </a:rPr>
              <a:t>Mikroorganizmalar,</a:t>
            </a:r>
          </a:p>
          <a:p>
            <a:r>
              <a:rPr lang="tr-TR" sz="2800" dirty="0" smtClean="0">
                <a:solidFill>
                  <a:srgbClr val="FF0000"/>
                </a:solidFill>
              </a:rPr>
              <a:t>lökositler ve  artıkları</a:t>
            </a:r>
          </a:p>
          <a:p>
            <a:r>
              <a:rPr lang="tr-TR" sz="2800" dirty="0" smtClean="0">
                <a:solidFill>
                  <a:srgbClr val="FF0000"/>
                </a:solidFill>
              </a:rPr>
              <a:t>,</a:t>
            </a:r>
            <a:r>
              <a:rPr lang="tr-TR" sz="2800" dirty="0" err="1" smtClean="0">
                <a:solidFill>
                  <a:srgbClr val="FF0000"/>
                </a:solidFill>
              </a:rPr>
              <a:t>deskuame</a:t>
            </a:r>
            <a:r>
              <a:rPr lang="tr-TR" sz="2800" dirty="0" smtClean="0">
                <a:solidFill>
                  <a:srgbClr val="FF0000"/>
                </a:solidFill>
              </a:rPr>
              <a:t> </a:t>
            </a:r>
            <a:r>
              <a:rPr lang="tr-TR" sz="2800" dirty="0" err="1" smtClean="0">
                <a:solidFill>
                  <a:srgbClr val="FF0000"/>
                </a:solidFill>
              </a:rPr>
              <a:t>epitel</a:t>
            </a:r>
            <a:r>
              <a:rPr lang="tr-TR" sz="2800" dirty="0" smtClean="0">
                <a:solidFill>
                  <a:srgbClr val="FF0000"/>
                </a:solidFill>
              </a:rPr>
              <a:t> hücreleri,</a:t>
            </a:r>
          </a:p>
          <a:p>
            <a:r>
              <a:rPr lang="tr-TR" sz="2800" dirty="0" smtClean="0">
                <a:solidFill>
                  <a:srgbClr val="FF0000"/>
                </a:solidFill>
              </a:rPr>
              <a:t>bakteriyel enzimler </a:t>
            </a:r>
          </a:p>
          <a:p>
            <a:r>
              <a:rPr lang="tr-TR" sz="2800" dirty="0" smtClean="0">
                <a:solidFill>
                  <a:srgbClr val="FF0000"/>
                </a:solidFill>
              </a:rPr>
              <a:t>gıda artıkları,</a:t>
            </a:r>
          </a:p>
          <a:p>
            <a:r>
              <a:rPr lang="tr-TR" sz="2800" dirty="0" err="1" smtClean="0">
                <a:solidFill>
                  <a:srgbClr val="FF0000"/>
                </a:solidFill>
              </a:rPr>
              <a:t>müsin</a:t>
            </a:r>
            <a:endParaRPr lang="tr-TR" sz="2800" dirty="0">
              <a:solidFill>
                <a:srgbClr val="FF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60648"/>
            <a:ext cx="8291264" cy="1080120"/>
          </a:xfrm>
        </p:spPr>
        <p:txBody>
          <a:bodyPr/>
          <a:lstStyle/>
          <a:p>
            <a:r>
              <a:rPr lang="tr-TR" dirty="0" smtClean="0"/>
              <a:t>Kemik yıkım </a:t>
            </a:r>
            <a:r>
              <a:rPr lang="tr-TR" dirty="0" err="1" smtClean="0"/>
              <a:t>mekanızmaları</a:t>
            </a:r>
            <a:endParaRPr lang="tr-TR" dirty="0"/>
          </a:p>
        </p:txBody>
      </p:sp>
      <p:sp>
        <p:nvSpPr>
          <p:cNvPr id="3" name="2 İçerik Yer Tutucusu"/>
          <p:cNvSpPr>
            <a:spLocks noGrp="1"/>
          </p:cNvSpPr>
          <p:nvPr>
            <p:ph idx="1"/>
          </p:nvPr>
        </p:nvSpPr>
        <p:spPr>
          <a:xfrm>
            <a:off x="179512" y="1484784"/>
            <a:ext cx="8507288" cy="4641379"/>
          </a:xfrm>
        </p:spPr>
        <p:txBody>
          <a:bodyPr/>
          <a:lstStyle/>
          <a:p>
            <a:r>
              <a:rPr lang="tr-TR" sz="4000" dirty="0" err="1" smtClean="0">
                <a:solidFill>
                  <a:srgbClr val="FF0000"/>
                </a:solidFill>
              </a:rPr>
              <a:t>Gingival</a:t>
            </a:r>
            <a:r>
              <a:rPr lang="tr-TR" sz="4000" dirty="0" smtClean="0">
                <a:solidFill>
                  <a:srgbClr val="FF0000"/>
                </a:solidFill>
              </a:rPr>
              <a:t> </a:t>
            </a:r>
            <a:r>
              <a:rPr lang="tr-TR" sz="4000" dirty="0" err="1" smtClean="0">
                <a:solidFill>
                  <a:srgbClr val="FF0000"/>
                </a:solidFill>
              </a:rPr>
              <a:t>enflamasyonun</a:t>
            </a:r>
            <a:r>
              <a:rPr lang="tr-TR" sz="4000" dirty="0" smtClean="0">
                <a:solidFill>
                  <a:srgbClr val="FF0000"/>
                </a:solidFill>
              </a:rPr>
              <a:t> yayılımı ile oluşan kemik </a:t>
            </a:r>
            <a:r>
              <a:rPr lang="tr-TR" sz="4000" dirty="0" err="1" smtClean="0">
                <a:solidFill>
                  <a:srgbClr val="FF0000"/>
                </a:solidFill>
              </a:rPr>
              <a:t>destrüksiyonu</a:t>
            </a:r>
            <a:endParaRPr lang="tr-TR" sz="4000" dirty="0" smtClean="0">
              <a:solidFill>
                <a:srgbClr val="FF0000"/>
              </a:solidFill>
            </a:endParaRPr>
          </a:p>
          <a:p>
            <a:r>
              <a:rPr lang="tr-TR" sz="4000" dirty="0" err="1" smtClean="0"/>
              <a:t>Periodontitis</a:t>
            </a:r>
            <a:r>
              <a:rPr lang="tr-TR" sz="4000" dirty="0" smtClean="0"/>
              <a:t> mutlaka </a:t>
            </a:r>
            <a:r>
              <a:rPr lang="tr-TR" sz="4000" dirty="0" err="1" smtClean="0"/>
              <a:t>gingivitis</a:t>
            </a:r>
            <a:r>
              <a:rPr lang="tr-TR" sz="4000" dirty="0" smtClean="0"/>
              <a:t> ile başlar ancak her </a:t>
            </a:r>
            <a:r>
              <a:rPr lang="tr-TR" sz="4000" dirty="0" err="1" smtClean="0"/>
              <a:t>gingivitis</a:t>
            </a:r>
            <a:r>
              <a:rPr lang="tr-TR" sz="4000" dirty="0" smtClean="0"/>
              <a:t> mutlaka </a:t>
            </a:r>
            <a:r>
              <a:rPr lang="tr-TR" sz="4000" dirty="0" err="1" smtClean="0"/>
              <a:t>periodontitise</a:t>
            </a:r>
            <a:r>
              <a:rPr lang="tr-TR" sz="4000" dirty="0" smtClean="0"/>
              <a:t> dönüşmez</a:t>
            </a:r>
          </a:p>
          <a:p>
            <a:endParaRPr lang="tr-TR" sz="20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1026" name="Picture 2" descr="C:\Users\meral\Desktop\cep\014001A.jpg"/>
          <p:cNvPicPr>
            <a:picLocks noChangeAspect="1" noChangeArrowheads="1"/>
          </p:cNvPicPr>
          <p:nvPr/>
        </p:nvPicPr>
        <p:blipFill>
          <a:blip r:embed="rId2" cstate="print"/>
          <a:srcRect/>
          <a:stretch>
            <a:fillRect/>
          </a:stretch>
        </p:blipFill>
        <p:spPr bwMode="auto">
          <a:xfrm>
            <a:off x="2000250" y="-476250"/>
            <a:ext cx="5143500" cy="7810500"/>
          </a:xfrm>
          <a:prstGeom prst="rect">
            <a:avLst/>
          </a:prstGeom>
          <a:noFill/>
        </p:spPr>
      </p:pic>
      <p:sp>
        <p:nvSpPr>
          <p:cNvPr id="5" name="4 Metin kutusu"/>
          <p:cNvSpPr txBox="1"/>
          <p:nvPr/>
        </p:nvSpPr>
        <p:spPr>
          <a:xfrm>
            <a:off x="683568" y="404664"/>
            <a:ext cx="7632848" cy="369332"/>
          </a:xfrm>
          <a:prstGeom prst="rect">
            <a:avLst/>
          </a:prstGeom>
          <a:noFill/>
        </p:spPr>
        <p:txBody>
          <a:bodyPr wrap="square" rtlCol="0">
            <a:spAutoFit/>
          </a:bodyPr>
          <a:lstStyle/>
          <a:p>
            <a:r>
              <a:rPr lang="tr-TR" dirty="0" err="1" smtClean="0">
                <a:solidFill>
                  <a:srgbClr val="FF0000"/>
                </a:solidFill>
              </a:rPr>
              <a:t>Enflamasyonun</a:t>
            </a:r>
            <a:r>
              <a:rPr lang="tr-TR" dirty="0" smtClean="0">
                <a:solidFill>
                  <a:srgbClr val="FF0000"/>
                </a:solidFill>
              </a:rPr>
              <a:t> kan damarları ve </a:t>
            </a:r>
            <a:r>
              <a:rPr lang="tr-TR" dirty="0" err="1" smtClean="0">
                <a:solidFill>
                  <a:srgbClr val="FF0000"/>
                </a:solidFill>
              </a:rPr>
              <a:t>kollagen</a:t>
            </a:r>
            <a:r>
              <a:rPr lang="tr-TR" dirty="0" smtClean="0">
                <a:solidFill>
                  <a:srgbClr val="FF0000"/>
                </a:solidFill>
              </a:rPr>
              <a:t> bantları arasından yayılımı</a:t>
            </a:r>
            <a:endParaRPr lang="tr-TR" dirty="0">
              <a:solidFill>
                <a:srgbClr val="FF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2050" name="Picture 2" descr="C:\Users\meral\Desktop\cep\014001B.jpg"/>
          <p:cNvPicPr>
            <a:picLocks noGrp="1" noChangeAspect="1" noChangeArrowheads="1"/>
          </p:cNvPicPr>
          <p:nvPr>
            <p:ph idx="1"/>
          </p:nvPr>
        </p:nvPicPr>
        <p:blipFill>
          <a:blip r:embed="rId2" cstate="print"/>
          <a:stretch>
            <a:fillRect/>
          </a:stretch>
        </p:blipFill>
        <p:spPr bwMode="auto">
          <a:xfrm>
            <a:off x="3129374" y="1935163"/>
            <a:ext cx="2885252" cy="4389437"/>
          </a:xfrm>
          <a:prstGeom prst="rect">
            <a:avLst/>
          </a:prstGeom>
          <a:noFill/>
        </p:spPr>
      </p:pic>
      <p:pic>
        <p:nvPicPr>
          <p:cNvPr id="2051" name="Picture 3" descr="C:\Users\meral\Desktop\cep\014001B.jpg"/>
          <p:cNvPicPr>
            <a:picLocks noChangeAspect="1" noChangeArrowheads="1"/>
          </p:cNvPicPr>
          <p:nvPr/>
        </p:nvPicPr>
        <p:blipFill>
          <a:blip r:embed="rId2" cstate="print"/>
          <a:srcRect/>
          <a:stretch>
            <a:fillRect/>
          </a:stretch>
        </p:blipFill>
        <p:spPr bwMode="auto">
          <a:xfrm>
            <a:off x="2005013" y="-476250"/>
            <a:ext cx="5133975" cy="78105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endParaRPr lang="tr-TR"/>
          </a:p>
        </p:txBody>
      </p:sp>
      <p:sp>
        <p:nvSpPr>
          <p:cNvPr id="5" name="4 İçerik Yer Tutucusu"/>
          <p:cNvSpPr>
            <a:spLocks noGrp="1"/>
          </p:cNvSpPr>
          <p:nvPr>
            <p:ph idx="1"/>
          </p:nvPr>
        </p:nvSpPr>
        <p:spPr/>
        <p:txBody>
          <a:bodyPr/>
          <a:lstStyle/>
          <a:p>
            <a:r>
              <a:rPr lang="tr-TR" dirty="0" err="1" smtClean="0"/>
              <a:t>Gingival</a:t>
            </a:r>
            <a:r>
              <a:rPr lang="tr-TR" dirty="0" smtClean="0"/>
              <a:t> </a:t>
            </a:r>
            <a:r>
              <a:rPr lang="tr-TR" dirty="0" err="1" smtClean="0"/>
              <a:t>enflamasyon</a:t>
            </a:r>
            <a:r>
              <a:rPr lang="tr-TR" dirty="0" smtClean="0"/>
              <a:t> zayıflamış doku içerisinde,</a:t>
            </a:r>
            <a:r>
              <a:rPr lang="tr-TR" dirty="0" err="1" smtClean="0"/>
              <a:t>kollagen</a:t>
            </a:r>
            <a:r>
              <a:rPr lang="tr-TR" dirty="0" smtClean="0"/>
              <a:t> lif bantları arasında ve damar yollarını takip ederek kemiğe ulaşır</a:t>
            </a:r>
          </a:p>
          <a:p>
            <a:r>
              <a:rPr lang="tr-TR" dirty="0" err="1" smtClean="0"/>
              <a:t>İnterproksimal</a:t>
            </a:r>
            <a:r>
              <a:rPr lang="tr-TR" dirty="0" smtClean="0"/>
              <a:t> bölgede damarların </a:t>
            </a:r>
            <a:r>
              <a:rPr lang="tr-TR" dirty="0" smtClean="0"/>
              <a:t>girdiği </a:t>
            </a:r>
            <a:r>
              <a:rPr lang="tr-TR" dirty="0" smtClean="0"/>
              <a:t>k</a:t>
            </a:r>
            <a:r>
              <a:rPr lang="tr-TR" dirty="0" smtClean="0"/>
              <a:t>anallardan </a:t>
            </a:r>
            <a:r>
              <a:rPr lang="tr-TR" dirty="0" smtClean="0"/>
              <a:t>kemiğe girer ve damar yolunu takip eder </a:t>
            </a:r>
          </a:p>
          <a:p>
            <a:endParaRPr lang="tr-T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3074" name="Picture 2" descr="C:\Users\meral\Desktop\cep\cep.jpg"/>
          <p:cNvPicPr>
            <a:picLocks noChangeAspect="1" noChangeArrowheads="1"/>
          </p:cNvPicPr>
          <p:nvPr/>
        </p:nvPicPr>
        <p:blipFill>
          <a:blip r:embed="rId2" cstate="print"/>
          <a:srcRect/>
          <a:stretch>
            <a:fillRect/>
          </a:stretch>
        </p:blipFill>
        <p:spPr bwMode="auto">
          <a:xfrm>
            <a:off x="2028825" y="-476250"/>
            <a:ext cx="5086350" cy="7810500"/>
          </a:xfrm>
          <a:prstGeom prst="rect">
            <a:avLst/>
          </a:prstGeom>
          <a:noFill/>
        </p:spPr>
      </p:pic>
      <p:sp>
        <p:nvSpPr>
          <p:cNvPr id="5" name="4 Metin kutusu"/>
          <p:cNvSpPr txBox="1"/>
          <p:nvPr/>
        </p:nvSpPr>
        <p:spPr>
          <a:xfrm>
            <a:off x="467544" y="836712"/>
            <a:ext cx="1584176" cy="1477328"/>
          </a:xfrm>
          <a:prstGeom prst="rect">
            <a:avLst/>
          </a:prstGeom>
          <a:noFill/>
        </p:spPr>
        <p:txBody>
          <a:bodyPr wrap="square" rtlCol="0">
            <a:spAutoFit/>
          </a:bodyPr>
          <a:lstStyle/>
          <a:p>
            <a:r>
              <a:rPr lang="tr-TR" dirty="0" err="1" smtClean="0">
                <a:solidFill>
                  <a:srgbClr val="FF0000"/>
                </a:solidFill>
              </a:rPr>
              <a:t>Enflamasyonkollagen</a:t>
            </a:r>
            <a:r>
              <a:rPr lang="tr-TR" dirty="0" smtClean="0">
                <a:solidFill>
                  <a:srgbClr val="FF0000"/>
                </a:solidFill>
              </a:rPr>
              <a:t> lif demetleri arasından yayılır</a:t>
            </a:r>
            <a:endParaRPr lang="tr-TR" dirty="0">
              <a:solidFill>
                <a:srgbClr val="FF0000"/>
              </a:solidFill>
            </a:endParaRPr>
          </a:p>
        </p:txBody>
      </p:sp>
      <p:sp>
        <p:nvSpPr>
          <p:cNvPr id="7" name="6 5-Nokta Yıldız"/>
          <p:cNvSpPr/>
          <p:nvPr/>
        </p:nvSpPr>
        <p:spPr>
          <a:xfrm>
            <a:off x="3851920" y="2780928"/>
            <a:ext cx="216024" cy="2880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r>
              <a:rPr lang="tr-TR" dirty="0" smtClean="0"/>
              <a:t>Daha az sıklıkla </a:t>
            </a:r>
            <a:r>
              <a:rPr lang="tr-TR" dirty="0" err="1" smtClean="0"/>
              <a:t>gingivadan</a:t>
            </a:r>
            <a:r>
              <a:rPr lang="tr-TR" dirty="0" smtClean="0"/>
              <a:t> direkt </a:t>
            </a:r>
            <a:r>
              <a:rPr lang="tr-TR" dirty="0" err="1" smtClean="0"/>
              <a:t>periodontal</a:t>
            </a:r>
            <a:r>
              <a:rPr lang="tr-TR" dirty="0" smtClean="0"/>
              <a:t> </a:t>
            </a:r>
            <a:r>
              <a:rPr lang="tr-TR" dirty="0" err="1" smtClean="0"/>
              <a:t>ligamente</a:t>
            </a:r>
            <a:r>
              <a:rPr lang="tr-TR" dirty="0" smtClean="0"/>
              <a:t> ve oradan da </a:t>
            </a:r>
            <a:r>
              <a:rPr lang="tr-TR" dirty="0" err="1" smtClean="0"/>
              <a:t>interdental</a:t>
            </a:r>
            <a:r>
              <a:rPr lang="tr-TR" dirty="0" smtClean="0"/>
              <a:t> </a:t>
            </a:r>
            <a:r>
              <a:rPr lang="tr-TR" dirty="0" err="1" smtClean="0"/>
              <a:t>septuma</a:t>
            </a:r>
            <a:r>
              <a:rPr lang="tr-TR" dirty="0" smtClean="0"/>
              <a:t> geçer</a:t>
            </a:r>
          </a:p>
          <a:p>
            <a:r>
              <a:rPr lang="tr-TR" dirty="0" err="1" smtClean="0"/>
              <a:t>Fasiyal</a:t>
            </a:r>
            <a:r>
              <a:rPr lang="tr-TR" dirty="0" smtClean="0"/>
              <a:t> ve </a:t>
            </a:r>
            <a:r>
              <a:rPr lang="tr-TR" dirty="0" err="1" smtClean="0"/>
              <a:t>lingual</a:t>
            </a:r>
            <a:r>
              <a:rPr lang="tr-TR" dirty="0" smtClean="0"/>
              <a:t> bölgede </a:t>
            </a:r>
            <a:r>
              <a:rPr lang="tr-TR" dirty="0" err="1" smtClean="0"/>
              <a:t>enflamasyon</a:t>
            </a:r>
            <a:r>
              <a:rPr lang="tr-TR" dirty="0" smtClean="0"/>
              <a:t> dış yüzdeki </a:t>
            </a:r>
            <a:r>
              <a:rPr lang="tr-TR" dirty="0" err="1" smtClean="0"/>
              <a:t>periosta</a:t>
            </a:r>
            <a:r>
              <a:rPr lang="tr-TR" dirty="0" smtClean="0"/>
              <a:t> yayılır, </a:t>
            </a:r>
            <a:r>
              <a:rPr lang="tr-TR" dirty="0" err="1" smtClean="0"/>
              <a:t>buradanda</a:t>
            </a:r>
            <a:r>
              <a:rPr lang="tr-TR" dirty="0" smtClean="0"/>
              <a:t> kan damarlarının kanalları yoluyla kemik iliğine ilerler.</a:t>
            </a:r>
            <a:endParaRPr lang="tr-T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323528" y="1935480"/>
            <a:ext cx="1800200" cy="629424"/>
          </a:xfrm>
        </p:spPr>
        <p:txBody>
          <a:bodyPr>
            <a:normAutofit fontScale="85000" lnSpcReduction="20000"/>
          </a:bodyPr>
          <a:lstStyle/>
          <a:p>
            <a:pPr>
              <a:buNone/>
            </a:pPr>
            <a:r>
              <a:rPr lang="tr-TR" dirty="0" smtClean="0"/>
              <a:t>B)</a:t>
            </a:r>
            <a:r>
              <a:rPr lang="tr-TR" dirty="0" err="1" smtClean="0">
                <a:solidFill>
                  <a:srgbClr val="FF0000"/>
                </a:solidFill>
              </a:rPr>
              <a:t>Supraboni</a:t>
            </a:r>
            <a:r>
              <a:rPr lang="tr-TR" dirty="0" smtClean="0">
                <a:solidFill>
                  <a:srgbClr val="FF0000"/>
                </a:solidFill>
              </a:rPr>
              <a:t> cep</a:t>
            </a:r>
          </a:p>
          <a:p>
            <a:endParaRPr lang="tr-TR" dirty="0"/>
          </a:p>
        </p:txBody>
      </p:sp>
      <p:pic>
        <p:nvPicPr>
          <p:cNvPr id="3074" name="Picture 2" descr="E:\013002B.jpg"/>
          <p:cNvPicPr>
            <a:picLocks noChangeAspect="1" noChangeArrowheads="1"/>
          </p:cNvPicPr>
          <p:nvPr/>
        </p:nvPicPr>
        <p:blipFill>
          <a:blip r:embed="rId2" cstate="print"/>
          <a:srcRect/>
          <a:stretch>
            <a:fillRect/>
          </a:stretch>
        </p:blipFill>
        <p:spPr bwMode="auto">
          <a:xfrm>
            <a:off x="2051720" y="-387424"/>
            <a:ext cx="4320480" cy="7128792"/>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p:txBody>
          <a:bodyPr/>
          <a:lstStyle/>
          <a:p>
            <a:endParaRPr lang="tr-TR" dirty="0"/>
          </a:p>
        </p:txBody>
      </p:sp>
      <p:pic>
        <p:nvPicPr>
          <p:cNvPr id="4098" name="Picture 2" descr="C:\Users\meral\Desktop\cep\014003A.jpg"/>
          <p:cNvPicPr>
            <a:picLocks noChangeAspect="1" noChangeArrowheads="1"/>
          </p:cNvPicPr>
          <p:nvPr/>
        </p:nvPicPr>
        <p:blipFill>
          <a:blip r:embed="rId2" cstate="print"/>
          <a:srcRect/>
          <a:stretch>
            <a:fillRect/>
          </a:stretch>
        </p:blipFill>
        <p:spPr bwMode="auto">
          <a:xfrm>
            <a:off x="2028825" y="-476250"/>
            <a:ext cx="5086350" cy="7810500"/>
          </a:xfrm>
          <a:prstGeom prst="rect">
            <a:avLst/>
          </a:prstGeom>
          <a:noFill/>
        </p:spPr>
      </p:pic>
      <p:sp>
        <p:nvSpPr>
          <p:cNvPr id="5" name="4 Dikdörtgen"/>
          <p:cNvSpPr/>
          <p:nvPr/>
        </p:nvSpPr>
        <p:spPr>
          <a:xfrm>
            <a:off x="179512" y="836712"/>
            <a:ext cx="1944216" cy="3416320"/>
          </a:xfrm>
          <a:prstGeom prst="rect">
            <a:avLst/>
          </a:prstGeom>
        </p:spPr>
        <p:txBody>
          <a:bodyPr wrap="square">
            <a:spAutoFit/>
          </a:bodyPr>
          <a:lstStyle/>
          <a:p>
            <a:r>
              <a:rPr lang="tr-TR" dirty="0" err="1" smtClean="0">
                <a:solidFill>
                  <a:srgbClr val="FF0000"/>
                </a:solidFill>
              </a:rPr>
              <a:t>İnflamasyonuninterdental</a:t>
            </a:r>
            <a:r>
              <a:rPr lang="tr-TR" dirty="0" smtClean="0">
                <a:solidFill>
                  <a:srgbClr val="FF0000"/>
                </a:solidFill>
              </a:rPr>
              <a:t> </a:t>
            </a:r>
            <a:r>
              <a:rPr lang="tr-TR" dirty="0" err="1" smtClean="0">
                <a:solidFill>
                  <a:srgbClr val="FF0000"/>
                </a:solidFill>
              </a:rPr>
              <a:t>septum</a:t>
            </a:r>
            <a:r>
              <a:rPr lang="tr-TR" dirty="0" smtClean="0">
                <a:solidFill>
                  <a:srgbClr val="FF0000"/>
                </a:solidFill>
              </a:rPr>
              <a:t> merkezine yayılımı:</a:t>
            </a:r>
          </a:p>
          <a:p>
            <a:r>
              <a:rPr lang="tr-TR" dirty="0" err="1" smtClean="0">
                <a:solidFill>
                  <a:srgbClr val="FF0000"/>
                </a:solidFill>
              </a:rPr>
              <a:t>İnflamasyon</a:t>
            </a:r>
            <a:r>
              <a:rPr lang="tr-TR" dirty="0" smtClean="0">
                <a:solidFill>
                  <a:srgbClr val="FF0000"/>
                </a:solidFill>
              </a:rPr>
              <a:t> dişetinden </a:t>
            </a:r>
            <a:r>
              <a:rPr lang="tr-TR" dirty="0" err="1" smtClean="0">
                <a:solidFill>
                  <a:srgbClr val="FF0000"/>
                </a:solidFill>
              </a:rPr>
              <a:t>transseptal</a:t>
            </a:r>
            <a:r>
              <a:rPr lang="tr-TR" dirty="0" smtClean="0">
                <a:solidFill>
                  <a:srgbClr val="FF0000"/>
                </a:solidFill>
              </a:rPr>
              <a:t> liflere,oradan da kan damarları etrafından </a:t>
            </a:r>
            <a:r>
              <a:rPr lang="tr-TR" dirty="0" err="1" smtClean="0">
                <a:solidFill>
                  <a:srgbClr val="FF0000"/>
                </a:solidFill>
              </a:rPr>
              <a:t>septum</a:t>
            </a:r>
            <a:r>
              <a:rPr lang="tr-TR" dirty="0" smtClean="0">
                <a:solidFill>
                  <a:srgbClr val="FF0000"/>
                </a:solidFill>
              </a:rPr>
              <a:t> merkezine yayılır</a:t>
            </a:r>
            <a:r>
              <a:rPr lang="en-US" dirty="0" smtClean="0">
                <a:solidFill>
                  <a:srgbClr val="FF0000"/>
                </a:solidFill>
              </a:rPr>
              <a:t> </a:t>
            </a:r>
            <a:endParaRPr lang="tr-TR" dirty="0">
              <a:solidFill>
                <a:srgbClr val="FF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dirty="0"/>
          </a:p>
        </p:txBody>
      </p:sp>
      <p:pic>
        <p:nvPicPr>
          <p:cNvPr id="5122" name="Picture 2" descr="C:\Users\meral\Desktop\cep\014003B.jpg"/>
          <p:cNvPicPr>
            <a:picLocks noChangeAspect="1" noChangeArrowheads="1"/>
          </p:cNvPicPr>
          <p:nvPr/>
        </p:nvPicPr>
        <p:blipFill>
          <a:blip r:embed="rId2" cstate="print"/>
          <a:srcRect/>
          <a:stretch>
            <a:fillRect/>
          </a:stretch>
        </p:blipFill>
        <p:spPr bwMode="auto">
          <a:xfrm>
            <a:off x="2411760" y="-952500"/>
            <a:ext cx="4807843" cy="7810500"/>
          </a:xfrm>
          <a:prstGeom prst="rect">
            <a:avLst/>
          </a:prstGeom>
          <a:noFill/>
        </p:spPr>
      </p:pic>
      <p:sp>
        <p:nvSpPr>
          <p:cNvPr id="5" name="4 Metin kutusu"/>
          <p:cNvSpPr txBox="1"/>
          <p:nvPr/>
        </p:nvSpPr>
        <p:spPr>
          <a:xfrm>
            <a:off x="179512" y="836712"/>
            <a:ext cx="1800200" cy="1754326"/>
          </a:xfrm>
          <a:prstGeom prst="rect">
            <a:avLst/>
          </a:prstGeom>
          <a:noFill/>
        </p:spPr>
        <p:txBody>
          <a:bodyPr wrap="square" rtlCol="0">
            <a:spAutoFit/>
          </a:bodyPr>
          <a:lstStyle/>
          <a:p>
            <a:r>
              <a:rPr lang="tr-TR" dirty="0" err="1" smtClean="0">
                <a:solidFill>
                  <a:srgbClr val="FF0000"/>
                </a:solidFill>
              </a:rPr>
              <a:t>Septum</a:t>
            </a:r>
            <a:r>
              <a:rPr lang="tr-TR" dirty="0" smtClean="0">
                <a:solidFill>
                  <a:srgbClr val="FF0000"/>
                </a:solidFill>
              </a:rPr>
              <a:t> tepesindeki </a:t>
            </a:r>
            <a:r>
              <a:rPr lang="tr-TR" dirty="0" err="1" smtClean="0">
                <a:solidFill>
                  <a:srgbClr val="FF0000"/>
                </a:solidFill>
              </a:rPr>
              <a:t>kortikal</a:t>
            </a:r>
            <a:r>
              <a:rPr lang="tr-TR" dirty="0" smtClean="0">
                <a:solidFill>
                  <a:srgbClr val="FF0000"/>
                </a:solidFill>
              </a:rPr>
              <a:t> kemik yıkılmış,</a:t>
            </a:r>
            <a:r>
              <a:rPr lang="tr-TR" dirty="0" err="1" smtClean="0">
                <a:solidFill>
                  <a:srgbClr val="FF0000"/>
                </a:solidFill>
              </a:rPr>
              <a:t>inlamasyon</a:t>
            </a:r>
            <a:r>
              <a:rPr lang="tr-TR" dirty="0" smtClean="0">
                <a:solidFill>
                  <a:srgbClr val="FF0000"/>
                </a:solidFill>
              </a:rPr>
              <a:t> kemik iliğine yayılmış</a:t>
            </a:r>
            <a:endParaRPr lang="tr-TR" dirty="0">
              <a:solidFill>
                <a:srgbClr val="FF0000"/>
              </a:solidFill>
            </a:endParaRPr>
          </a:p>
        </p:txBody>
      </p:sp>
      <p:sp>
        <p:nvSpPr>
          <p:cNvPr id="6" name="5 Aşağı Ok"/>
          <p:cNvSpPr/>
          <p:nvPr/>
        </p:nvSpPr>
        <p:spPr>
          <a:xfrm>
            <a:off x="3779912" y="3933056"/>
            <a:ext cx="72008" cy="432048"/>
          </a:xfrm>
          <a:prstGeom prst="downArrow">
            <a:avLst>
              <a:gd name="adj1" fmla="val 50000"/>
              <a:gd name="adj2" fmla="val 583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1026" name="Picture 2"/>
          <p:cNvPicPr>
            <a:picLocks noGrp="1" noChangeAspect="1" noChangeArrowheads="1"/>
          </p:cNvPicPr>
          <p:nvPr>
            <p:ph idx="1"/>
          </p:nvPr>
        </p:nvPicPr>
        <p:blipFill>
          <a:blip r:embed="rId2" cstate="print"/>
          <a:srcRect/>
          <a:stretch>
            <a:fillRect/>
          </a:stretch>
        </p:blipFill>
        <p:spPr bwMode="auto">
          <a:xfrm>
            <a:off x="2627784" y="404664"/>
            <a:ext cx="4464496" cy="6063952"/>
          </a:xfrm>
          <a:prstGeom prst="rect">
            <a:avLst/>
          </a:prstGeom>
          <a:noFill/>
          <a:ln w="9525">
            <a:noFill/>
            <a:miter lim="800000"/>
            <a:headEnd/>
            <a:tailEnd/>
          </a:ln>
        </p:spPr>
      </p:pic>
      <p:sp>
        <p:nvSpPr>
          <p:cNvPr id="5" name="4 Metin kutusu"/>
          <p:cNvSpPr txBox="1"/>
          <p:nvPr/>
        </p:nvSpPr>
        <p:spPr>
          <a:xfrm>
            <a:off x="251520" y="836712"/>
            <a:ext cx="2376264" cy="646331"/>
          </a:xfrm>
          <a:prstGeom prst="rect">
            <a:avLst/>
          </a:prstGeom>
          <a:noFill/>
        </p:spPr>
        <p:txBody>
          <a:bodyPr wrap="square" rtlCol="0">
            <a:spAutoFit/>
          </a:bodyPr>
          <a:lstStyle/>
          <a:p>
            <a:r>
              <a:rPr lang="tr-TR" dirty="0" err="1" smtClean="0">
                <a:solidFill>
                  <a:srgbClr val="FF0000"/>
                </a:solidFill>
              </a:rPr>
              <a:t>Transseptal</a:t>
            </a:r>
            <a:r>
              <a:rPr lang="tr-TR" dirty="0" smtClean="0">
                <a:solidFill>
                  <a:srgbClr val="FF0000"/>
                </a:solidFill>
              </a:rPr>
              <a:t> liflerin yeniden oluşumu</a:t>
            </a:r>
            <a:endParaRPr lang="tr-TR" dirty="0">
              <a:solidFill>
                <a:srgbClr val="FF0000"/>
              </a:solidFill>
            </a:endParaRPr>
          </a:p>
        </p:txBody>
      </p:sp>
      <p:sp>
        <p:nvSpPr>
          <p:cNvPr id="7" name="6 Sağ Ok"/>
          <p:cNvSpPr/>
          <p:nvPr/>
        </p:nvSpPr>
        <p:spPr>
          <a:xfrm rot="2486579">
            <a:off x="4531306" y="2333093"/>
            <a:ext cx="242143" cy="241927"/>
          </a:xfrm>
          <a:prstGeom prst="rightArrow">
            <a:avLst>
              <a:gd name="adj1" fmla="val 50000"/>
              <a:gd name="adj2" fmla="val 39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Başlık"/>
          <p:cNvSpPr>
            <a:spLocks noGrp="1"/>
          </p:cNvSpPr>
          <p:nvPr>
            <p:ph type="title"/>
          </p:nvPr>
        </p:nvSpPr>
        <p:spPr/>
        <p:txBody>
          <a:bodyPr/>
          <a:lstStyle/>
          <a:p>
            <a:pPr eaLnBrk="1" hangingPunct="1"/>
            <a:endParaRPr lang="tr-TR" smtClean="0"/>
          </a:p>
        </p:txBody>
      </p:sp>
      <p:sp>
        <p:nvSpPr>
          <p:cNvPr id="3" name="2 İçerik Yer Tutucusu"/>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tr-TR" dirty="0" smtClean="0">
                <a:solidFill>
                  <a:srgbClr val="FF0000"/>
                </a:solidFill>
              </a:rPr>
              <a:t>İNFLAMASYONUN YAYILIM YOLLARI</a:t>
            </a:r>
            <a:endParaRPr lang="tr-TR" dirty="0" smtClean="0"/>
          </a:p>
          <a:p>
            <a:pPr eaLnBrk="1" fontAlgn="auto" hangingPunct="1">
              <a:spcAft>
                <a:spcPts val="0"/>
              </a:spcAft>
              <a:buFont typeface="Arial" pitchFamily="34" charset="0"/>
              <a:buChar char="•"/>
              <a:defRPr/>
            </a:pPr>
            <a:r>
              <a:rPr lang="tr-TR" dirty="0" smtClean="0">
                <a:solidFill>
                  <a:srgbClr val="FF0000"/>
                </a:solidFill>
              </a:rPr>
              <a:t>1-</a:t>
            </a:r>
            <a:r>
              <a:rPr lang="tr-TR" dirty="0" smtClean="0">
                <a:solidFill>
                  <a:schemeClr val="accent1">
                    <a:lumMod val="50000"/>
                  </a:schemeClr>
                </a:solidFill>
              </a:rPr>
              <a:t>Dişetinden alveol kemiğine</a:t>
            </a:r>
          </a:p>
          <a:p>
            <a:pPr eaLnBrk="1" fontAlgn="auto" hangingPunct="1">
              <a:spcAft>
                <a:spcPts val="0"/>
              </a:spcAft>
              <a:buFont typeface="Arial" pitchFamily="34" charset="0"/>
              <a:buChar char="•"/>
              <a:defRPr/>
            </a:pPr>
            <a:r>
              <a:rPr lang="tr-TR" dirty="0" smtClean="0">
                <a:solidFill>
                  <a:srgbClr val="FF0000"/>
                </a:solidFill>
              </a:rPr>
              <a:t>2-</a:t>
            </a:r>
            <a:r>
              <a:rPr lang="tr-TR" dirty="0" smtClean="0">
                <a:solidFill>
                  <a:schemeClr val="accent1">
                    <a:lumMod val="50000"/>
                  </a:schemeClr>
                </a:solidFill>
              </a:rPr>
              <a:t>Alveolden </a:t>
            </a:r>
            <a:r>
              <a:rPr lang="tr-TR" dirty="0" err="1" smtClean="0">
                <a:solidFill>
                  <a:schemeClr val="accent1">
                    <a:lumMod val="50000"/>
                  </a:schemeClr>
                </a:solidFill>
              </a:rPr>
              <a:t>periodontal</a:t>
            </a:r>
            <a:r>
              <a:rPr lang="tr-TR" dirty="0" smtClean="0">
                <a:solidFill>
                  <a:schemeClr val="accent1">
                    <a:lumMod val="50000"/>
                  </a:schemeClr>
                </a:solidFill>
              </a:rPr>
              <a:t> </a:t>
            </a:r>
            <a:r>
              <a:rPr lang="tr-TR" dirty="0" err="1" smtClean="0">
                <a:solidFill>
                  <a:schemeClr val="accent1">
                    <a:lumMod val="50000"/>
                  </a:schemeClr>
                </a:solidFill>
              </a:rPr>
              <a:t>membrana</a:t>
            </a:r>
            <a:r>
              <a:rPr lang="tr-TR" dirty="0" smtClean="0">
                <a:solidFill>
                  <a:schemeClr val="accent1">
                    <a:lumMod val="50000"/>
                  </a:schemeClr>
                </a:solidFill>
              </a:rPr>
              <a:t> veya </a:t>
            </a:r>
            <a:r>
              <a:rPr lang="tr-TR" dirty="0" err="1" smtClean="0">
                <a:solidFill>
                  <a:schemeClr val="accent1">
                    <a:lumMod val="50000"/>
                  </a:schemeClr>
                </a:solidFill>
              </a:rPr>
              <a:t>periodontal</a:t>
            </a:r>
            <a:r>
              <a:rPr lang="tr-TR" dirty="0" smtClean="0">
                <a:solidFill>
                  <a:schemeClr val="accent1">
                    <a:lumMod val="50000"/>
                  </a:schemeClr>
                </a:solidFill>
              </a:rPr>
              <a:t> </a:t>
            </a:r>
            <a:r>
              <a:rPr lang="tr-TR" dirty="0" err="1" smtClean="0">
                <a:solidFill>
                  <a:schemeClr val="accent1">
                    <a:lumMod val="50000"/>
                  </a:schemeClr>
                </a:solidFill>
              </a:rPr>
              <a:t>membrandan</a:t>
            </a:r>
            <a:r>
              <a:rPr lang="tr-TR" dirty="0" smtClean="0">
                <a:solidFill>
                  <a:schemeClr val="accent1">
                    <a:lumMod val="50000"/>
                  </a:schemeClr>
                </a:solidFill>
              </a:rPr>
              <a:t> alveol kemiğine</a:t>
            </a:r>
          </a:p>
          <a:p>
            <a:pPr eaLnBrk="1" fontAlgn="auto" hangingPunct="1">
              <a:spcAft>
                <a:spcPts val="0"/>
              </a:spcAft>
              <a:buFont typeface="Arial" pitchFamily="34" charset="0"/>
              <a:buChar char="•"/>
              <a:defRPr/>
            </a:pPr>
            <a:r>
              <a:rPr lang="tr-TR" dirty="0" smtClean="0">
                <a:solidFill>
                  <a:srgbClr val="FF0000"/>
                </a:solidFill>
              </a:rPr>
              <a:t>3-</a:t>
            </a:r>
            <a:r>
              <a:rPr lang="tr-TR" dirty="0" smtClean="0">
                <a:solidFill>
                  <a:schemeClr val="tx2">
                    <a:lumMod val="50000"/>
                  </a:schemeClr>
                </a:solidFill>
              </a:rPr>
              <a:t>Dişetinden </a:t>
            </a:r>
            <a:r>
              <a:rPr lang="tr-TR" dirty="0" err="1" smtClean="0">
                <a:solidFill>
                  <a:schemeClr val="accent1">
                    <a:lumMod val="50000"/>
                  </a:schemeClr>
                </a:solidFill>
              </a:rPr>
              <a:t>periodontal</a:t>
            </a:r>
            <a:r>
              <a:rPr lang="tr-TR" dirty="0" smtClean="0">
                <a:solidFill>
                  <a:schemeClr val="accent1">
                    <a:lumMod val="50000"/>
                  </a:schemeClr>
                </a:solidFill>
              </a:rPr>
              <a:t> </a:t>
            </a:r>
            <a:r>
              <a:rPr lang="tr-TR" dirty="0" err="1" smtClean="0">
                <a:solidFill>
                  <a:schemeClr val="accent1">
                    <a:lumMod val="50000"/>
                  </a:schemeClr>
                </a:solidFill>
              </a:rPr>
              <a:t>membrana</a:t>
            </a:r>
            <a:endParaRPr lang="tr-TR" dirty="0" smtClean="0">
              <a:solidFill>
                <a:schemeClr val="accent1">
                  <a:lumMod val="50000"/>
                </a:schemeClr>
              </a:solidFill>
            </a:endParaRPr>
          </a:p>
          <a:p>
            <a:pPr eaLnBrk="1" fontAlgn="auto" hangingPunct="1">
              <a:spcAft>
                <a:spcPts val="0"/>
              </a:spcAft>
              <a:buNone/>
              <a:defRPr/>
            </a:pPr>
            <a:r>
              <a:rPr lang="tr-TR" dirty="0" smtClean="0">
                <a:solidFill>
                  <a:schemeClr val="bg2">
                    <a:lumMod val="10000"/>
                  </a:schemeClr>
                </a:solidFill>
              </a:rPr>
              <a:t>      yayılım gösterebilir</a:t>
            </a:r>
            <a:endParaRPr lang="tr-TR"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6146" name="Picture 2" descr="C:\Users\meral\Desktop\cep\014004A.jpg"/>
          <p:cNvPicPr>
            <a:picLocks noChangeAspect="1" noChangeArrowheads="1"/>
          </p:cNvPicPr>
          <p:nvPr/>
        </p:nvPicPr>
        <p:blipFill>
          <a:blip r:embed="rId2" cstate="print"/>
          <a:srcRect/>
          <a:stretch>
            <a:fillRect/>
          </a:stretch>
        </p:blipFill>
        <p:spPr bwMode="auto">
          <a:xfrm>
            <a:off x="-396552" y="-1827584"/>
            <a:ext cx="4896544" cy="8352928"/>
          </a:xfrm>
          <a:prstGeom prst="rect">
            <a:avLst/>
          </a:prstGeom>
          <a:noFill/>
        </p:spPr>
      </p:pic>
      <p:pic>
        <p:nvPicPr>
          <p:cNvPr id="5" name="Picture 2" descr="C:\Users\meral\Desktop\cep\014004B.jpg"/>
          <p:cNvPicPr>
            <a:picLocks noGrp="1" noChangeAspect="1" noChangeArrowheads="1"/>
          </p:cNvPicPr>
          <p:nvPr>
            <p:ph idx="1"/>
          </p:nvPr>
        </p:nvPicPr>
        <p:blipFill>
          <a:blip r:embed="rId3" cstate="print"/>
          <a:srcRect/>
          <a:stretch>
            <a:fillRect/>
          </a:stretch>
        </p:blipFill>
        <p:spPr bwMode="auto">
          <a:xfrm>
            <a:off x="4067944" y="-2043608"/>
            <a:ext cx="4320480" cy="8417415"/>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İçerik Yer Tutucusu"/>
          <p:cNvSpPr>
            <a:spLocks noGrp="1"/>
          </p:cNvSpPr>
          <p:nvPr>
            <p:ph idx="1"/>
          </p:nvPr>
        </p:nvSpPr>
        <p:spPr/>
        <p:txBody>
          <a:bodyPr>
            <a:normAutofit/>
          </a:bodyPr>
          <a:lstStyle/>
          <a:p>
            <a:r>
              <a:rPr lang="en-US" dirty="0" smtClean="0">
                <a:solidFill>
                  <a:srgbClr val="FF0000"/>
                </a:solidFill>
              </a:rPr>
              <a:t>A</a:t>
            </a:r>
            <a:r>
              <a:rPr lang="en-US" dirty="0" smtClean="0"/>
              <a:t>, </a:t>
            </a:r>
            <a:r>
              <a:rPr lang="en-US" dirty="0" err="1" smtClean="0"/>
              <a:t>Interpr</a:t>
            </a:r>
            <a:r>
              <a:rPr lang="tr-TR" dirty="0" err="1" smtClean="0"/>
              <a:t>oksimaL</a:t>
            </a:r>
            <a:r>
              <a:rPr lang="tr-TR" dirty="0" smtClean="0"/>
              <a:t> olarak dişetinden kemiğe:</a:t>
            </a:r>
            <a:r>
              <a:rPr lang="en-US" dirty="0" smtClean="0"/>
              <a:t>  (</a:t>
            </a:r>
            <a:r>
              <a:rPr lang="en-US" dirty="0" smtClean="0">
                <a:solidFill>
                  <a:srgbClr val="FF0000"/>
                </a:solidFill>
              </a:rPr>
              <a:t>1</a:t>
            </a:r>
            <a:r>
              <a:rPr lang="en-US" dirty="0" smtClean="0"/>
              <a:t>), , </a:t>
            </a:r>
            <a:r>
              <a:rPr lang="tr-TR" dirty="0" err="1" smtClean="0"/>
              <a:t>kemikden</a:t>
            </a:r>
            <a:r>
              <a:rPr lang="tr-TR" dirty="0" smtClean="0"/>
              <a:t> </a:t>
            </a:r>
            <a:r>
              <a:rPr lang="tr-TR" dirty="0" err="1" smtClean="0"/>
              <a:t>periodontal</a:t>
            </a:r>
            <a:r>
              <a:rPr lang="tr-TR" dirty="0" smtClean="0"/>
              <a:t> </a:t>
            </a:r>
            <a:r>
              <a:rPr lang="tr-TR" dirty="0" err="1" smtClean="0"/>
              <a:t>ligamente</a:t>
            </a:r>
            <a:r>
              <a:rPr lang="en-US" dirty="0" smtClean="0"/>
              <a:t> (</a:t>
            </a:r>
            <a:r>
              <a:rPr lang="en-US" dirty="0" smtClean="0">
                <a:solidFill>
                  <a:srgbClr val="FF0000"/>
                </a:solidFill>
              </a:rPr>
              <a:t>2</a:t>
            </a:r>
            <a:r>
              <a:rPr lang="en-US" dirty="0" smtClean="0"/>
              <a:t>),</a:t>
            </a:r>
            <a:r>
              <a:rPr lang="tr-TR" dirty="0" smtClean="0"/>
              <a:t> dişetinden </a:t>
            </a:r>
            <a:r>
              <a:rPr lang="tr-TR" dirty="0" err="1" smtClean="0"/>
              <a:t>periodontal</a:t>
            </a:r>
            <a:r>
              <a:rPr lang="tr-TR" dirty="0" smtClean="0"/>
              <a:t> </a:t>
            </a:r>
            <a:r>
              <a:rPr lang="tr-TR" dirty="0" err="1" smtClean="0"/>
              <a:t>ligamente</a:t>
            </a:r>
            <a:r>
              <a:rPr lang="en-US" dirty="0" smtClean="0"/>
              <a:t> (</a:t>
            </a:r>
            <a:r>
              <a:rPr lang="en-US" dirty="0" smtClean="0">
                <a:solidFill>
                  <a:srgbClr val="FF0000"/>
                </a:solidFill>
              </a:rPr>
              <a:t>3</a:t>
            </a:r>
            <a:r>
              <a:rPr lang="en-US" dirty="0" smtClean="0"/>
              <a:t>). </a:t>
            </a:r>
            <a:endParaRPr lang="tr-TR" dirty="0" smtClean="0"/>
          </a:p>
          <a:p>
            <a:r>
              <a:rPr lang="en-US" dirty="0" smtClean="0">
                <a:solidFill>
                  <a:srgbClr val="FF0000"/>
                </a:solidFill>
              </a:rPr>
              <a:t>B</a:t>
            </a:r>
            <a:r>
              <a:rPr lang="en-US" dirty="0" smtClean="0"/>
              <a:t>, </a:t>
            </a:r>
            <a:r>
              <a:rPr lang="tr-TR" dirty="0" err="1" smtClean="0"/>
              <a:t>Fasiyal</a:t>
            </a:r>
            <a:r>
              <a:rPr lang="tr-TR" dirty="0" smtClean="0"/>
              <a:t> ve </a:t>
            </a:r>
            <a:r>
              <a:rPr lang="tr-TR" dirty="0" err="1" smtClean="0"/>
              <a:t>lingual</a:t>
            </a:r>
            <a:r>
              <a:rPr lang="tr-TR" dirty="0" smtClean="0"/>
              <a:t> olarak</a:t>
            </a:r>
            <a:r>
              <a:rPr lang="en-US" dirty="0" smtClean="0"/>
              <a:t>,</a:t>
            </a:r>
            <a:r>
              <a:rPr lang="tr-TR" dirty="0" err="1" smtClean="0"/>
              <a:t>gingivadan</a:t>
            </a:r>
            <a:r>
              <a:rPr lang="tr-TR" dirty="0" smtClean="0"/>
              <a:t> diş </a:t>
            </a:r>
            <a:r>
              <a:rPr lang="tr-TR" dirty="0" err="1" smtClean="0"/>
              <a:t>periosteum</a:t>
            </a:r>
            <a:r>
              <a:rPr lang="tr-TR" dirty="0" smtClean="0"/>
              <a:t> boyunca</a:t>
            </a:r>
            <a:r>
              <a:rPr lang="en-US" dirty="0" smtClean="0"/>
              <a:t> </a:t>
            </a:r>
            <a:r>
              <a:rPr lang="en-US" dirty="0" smtClean="0"/>
              <a:t> </a:t>
            </a:r>
            <a:r>
              <a:rPr lang="en-US" dirty="0" smtClean="0"/>
              <a:t>(</a:t>
            </a:r>
            <a:r>
              <a:rPr lang="en-US" dirty="0" smtClean="0">
                <a:solidFill>
                  <a:srgbClr val="FF0000"/>
                </a:solidFill>
              </a:rPr>
              <a:t>1</a:t>
            </a:r>
            <a:r>
              <a:rPr lang="en-US" dirty="0" smtClean="0"/>
              <a:t>), </a:t>
            </a:r>
            <a:r>
              <a:rPr lang="tr-TR" dirty="0" err="1" smtClean="0"/>
              <a:t>periosteumdan</a:t>
            </a:r>
            <a:r>
              <a:rPr lang="tr-TR" dirty="0" smtClean="0"/>
              <a:t> kemiğe</a:t>
            </a:r>
            <a:r>
              <a:rPr lang="en-US" dirty="0" smtClean="0"/>
              <a:t>(</a:t>
            </a:r>
            <a:r>
              <a:rPr lang="en-US" dirty="0" smtClean="0">
                <a:solidFill>
                  <a:srgbClr val="FF0000"/>
                </a:solidFill>
              </a:rPr>
              <a:t>2</a:t>
            </a:r>
            <a:r>
              <a:rPr lang="en-US" dirty="0" smtClean="0"/>
              <a:t>), </a:t>
            </a:r>
            <a:r>
              <a:rPr lang="tr-TR" dirty="0" smtClean="0"/>
              <a:t>ve </a:t>
            </a:r>
            <a:r>
              <a:rPr lang="tr-TR" dirty="0" err="1" smtClean="0"/>
              <a:t>gingivadan</a:t>
            </a:r>
            <a:r>
              <a:rPr lang="tr-TR" dirty="0" smtClean="0"/>
              <a:t> </a:t>
            </a:r>
            <a:r>
              <a:rPr lang="tr-TR" dirty="0" err="1" smtClean="0"/>
              <a:t>periodontal</a:t>
            </a:r>
            <a:r>
              <a:rPr lang="tr-TR" dirty="0" smtClean="0"/>
              <a:t> </a:t>
            </a:r>
            <a:r>
              <a:rPr lang="tr-TR" dirty="0" err="1" smtClean="0"/>
              <a:t>ligamente</a:t>
            </a:r>
            <a:r>
              <a:rPr lang="en-US" dirty="0" smtClean="0"/>
              <a:t>(</a:t>
            </a:r>
            <a:r>
              <a:rPr lang="en-US" dirty="0" smtClean="0">
                <a:solidFill>
                  <a:srgbClr val="FF0000"/>
                </a:solidFill>
              </a:rPr>
              <a:t>3</a:t>
            </a:r>
            <a:r>
              <a:rPr lang="en-US" dirty="0" smtClean="0"/>
              <a:t>). </a:t>
            </a:r>
            <a:endParaRPr lang="tr-TR" dirty="0" smtClean="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pic>
        <p:nvPicPr>
          <p:cNvPr id="2052" name="Picture 4"/>
          <p:cNvPicPr>
            <a:picLocks noGrp="1" noChangeAspect="1" noChangeArrowheads="1"/>
          </p:cNvPicPr>
          <p:nvPr>
            <p:ph idx="1"/>
          </p:nvPr>
        </p:nvPicPr>
        <p:blipFill>
          <a:blip r:embed="rId2" cstate="print"/>
          <a:srcRect/>
          <a:stretch>
            <a:fillRect/>
          </a:stretch>
        </p:blipFill>
        <p:spPr bwMode="auto">
          <a:xfrm>
            <a:off x="3106764" y="31281"/>
            <a:ext cx="4849612" cy="6826719"/>
          </a:xfrm>
          <a:prstGeom prst="rect">
            <a:avLst/>
          </a:prstGeom>
          <a:noFill/>
          <a:ln w="9525">
            <a:noFill/>
            <a:miter lim="800000"/>
            <a:headEnd/>
            <a:tailEnd/>
          </a:ln>
        </p:spPr>
      </p:pic>
      <p:sp>
        <p:nvSpPr>
          <p:cNvPr id="8" name="7 Metin kutusu"/>
          <p:cNvSpPr txBox="1"/>
          <p:nvPr/>
        </p:nvSpPr>
        <p:spPr>
          <a:xfrm>
            <a:off x="0" y="1628800"/>
            <a:ext cx="3131840" cy="830997"/>
          </a:xfrm>
          <a:prstGeom prst="rect">
            <a:avLst/>
          </a:prstGeom>
          <a:noFill/>
        </p:spPr>
        <p:txBody>
          <a:bodyPr wrap="square" rtlCol="0">
            <a:spAutoFit/>
          </a:bodyPr>
          <a:lstStyle/>
          <a:p>
            <a:r>
              <a:rPr lang="tr-TR" sz="2400" dirty="0" err="1" smtClean="0">
                <a:solidFill>
                  <a:srgbClr val="FF0000"/>
                </a:solidFill>
              </a:rPr>
              <a:t>Osteoklastlar</a:t>
            </a:r>
            <a:r>
              <a:rPr lang="tr-TR" sz="2400" dirty="0" smtClean="0">
                <a:solidFill>
                  <a:srgbClr val="FF0000"/>
                </a:solidFill>
              </a:rPr>
              <a:t> ve </a:t>
            </a:r>
            <a:r>
              <a:rPr lang="tr-TR" sz="2400" dirty="0" err="1" smtClean="0">
                <a:solidFill>
                  <a:srgbClr val="FF0000"/>
                </a:solidFill>
              </a:rPr>
              <a:t>howship</a:t>
            </a:r>
            <a:r>
              <a:rPr lang="tr-TR" sz="2400" dirty="0" smtClean="0">
                <a:solidFill>
                  <a:srgbClr val="FF0000"/>
                </a:solidFill>
              </a:rPr>
              <a:t> </a:t>
            </a:r>
            <a:r>
              <a:rPr lang="tr-TR" sz="2400" dirty="0" err="1" smtClean="0">
                <a:solidFill>
                  <a:srgbClr val="FF0000"/>
                </a:solidFill>
              </a:rPr>
              <a:t>lakunalar</a:t>
            </a:r>
            <a:endParaRPr lang="tr-TR" sz="2400" dirty="0">
              <a:solidFill>
                <a:srgbClr val="FF0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1 Başlık"/>
          <p:cNvSpPr>
            <a:spLocks noGrp="1"/>
          </p:cNvSpPr>
          <p:nvPr>
            <p:ph type="title"/>
          </p:nvPr>
        </p:nvSpPr>
        <p:spPr/>
        <p:txBody>
          <a:bodyPr/>
          <a:lstStyle/>
          <a:p>
            <a:pPr eaLnBrk="1" hangingPunct="1"/>
            <a:endParaRPr lang="tr-TR" smtClean="0"/>
          </a:p>
        </p:txBody>
      </p:sp>
      <p:pic>
        <p:nvPicPr>
          <p:cNvPr id="52226" name="3 İçerik Yer Tutucusu" descr="d5.jpg"/>
          <p:cNvPicPr>
            <a:picLocks noGrp="1" noChangeAspect="1"/>
          </p:cNvPicPr>
          <p:nvPr>
            <p:ph idx="1"/>
          </p:nvPr>
        </p:nvPicPr>
        <p:blipFill>
          <a:blip r:embed="rId3" cstate="print"/>
          <a:srcRect/>
          <a:stretch>
            <a:fillRect/>
          </a:stretch>
        </p:blipFill>
        <p:spPr>
          <a:xfrm>
            <a:off x="0" y="0"/>
            <a:ext cx="9144000" cy="68580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67544" y="0"/>
            <a:ext cx="8219256" cy="908720"/>
          </a:xfrm>
        </p:spPr>
        <p:txBody>
          <a:bodyPr/>
          <a:lstStyle/>
          <a:p>
            <a:r>
              <a:rPr lang="tr-TR" dirty="0" smtClean="0"/>
              <a:t> Kemik yıkım periyotları</a:t>
            </a:r>
            <a:endParaRPr lang="tr-TR" dirty="0"/>
          </a:p>
        </p:txBody>
      </p:sp>
      <p:sp>
        <p:nvSpPr>
          <p:cNvPr id="3" name="2 İçerik Yer Tutucusu"/>
          <p:cNvSpPr>
            <a:spLocks noGrp="1"/>
          </p:cNvSpPr>
          <p:nvPr>
            <p:ph idx="1"/>
          </p:nvPr>
        </p:nvSpPr>
        <p:spPr>
          <a:xfrm>
            <a:off x="395536" y="836712"/>
            <a:ext cx="8291264" cy="5487888"/>
          </a:xfrm>
        </p:spPr>
        <p:txBody>
          <a:bodyPr>
            <a:noAutofit/>
          </a:bodyPr>
          <a:lstStyle/>
          <a:p>
            <a:r>
              <a:rPr lang="tr-TR" sz="3600" dirty="0" err="1" smtClean="0">
                <a:solidFill>
                  <a:srgbClr val="FF0000"/>
                </a:solidFill>
              </a:rPr>
              <a:t>Periodontal</a:t>
            </a:r>
            <a:r>
              <a:rPr lang="tr-TR" sz="3600" dirty="0" smtClean="0">
                <a:solidFill>
                  <a:srgbClr val="FF0000"/>
                </a:solidFill>
              </a:rPr>
              <a:t> yıkım düzensiz ve fasılalıdır.</a:t>
            </a:r>
          </a:p>
          <a:p>
            <a:endParaRPr lang="tr-TR" sz="3600" dirty="0" smtClean="0">
              <a:solidFill>
                <a:srgbClr val="FF0000"/>
              </a:solidFill>
            </a:endParaRPr>
          </a:p>
          <a:p>
            <a:r>
              <a:rPr lang="tr-TR" sz="3600" dirty="0" err="1" smtClean="0">
                <a:solidFill>
                  <a:srgbClr val="FF0000"/>
                </a:solidFill>
              </a:rPr>
              <a:t>Destrüktif</a:t>
            </a:r>
            <a:r>
              <a:rPr lang="tr-TR" sz="3600" dirty="0" smtClean="0">
                <a:solidFill>
                  <a:srgbClr val="FF0000"/>
                </a:solidFill>
              </a:rPr>
              <a:t> periyotlar </a:t>
            </a:r>
            <a:r>
              <a:rPr lang="tr-TR" sz="3600" dirty="0" err="1" smtClean="0">
                <a:solidFill>
                  <a:srgbClr val="FF0000"/>
                </a:solidFill>
              </a:rPr>
              <a:t>yanısıra</a:t>
            </a:r>
            <a:r>
              <a:rPr lang="tr-TR" sz="3600" dirty="0" smtClean="0">
                <a:solidFill>
                  <a:srgbClr val="FF0000"/>
                </a:solidFill>
              </a:rPr>
              <a:t> </a:t>
            </a:r>
            <a:r>
              <a:rPr lang="tr-TR" sz="3600" dirty="0" err="1" smtClean="0">
                <a:solidFill>
                  <a:srgbClr val="FF0000"/>
                </a:solidFill>
              </a:rPr>
              <a:t>inaktif</a:t>
            </a:r>
            <a:r>
              <a:rPr lang="tr-TR" sz="3600" dirty="0" smtClean="0">
                <a:solidFill>
                  <a:srgbClr val="FF0000"/>
                </a:solidFill>
              </a:rPr>
              <a:t> veya sessiz periyotlar içerir</a:t>
            </a:r>
            <a:r>
              <a:rPr lang="en-US" sz="3600" dirty="0" smtClean="0">
                <a:solidFill>
                  <a:srgbClr val="FF0000"/>
                </a:solidFill>
              </a:rPr>
              <a:t> </a:t>
            </a:r>
            <a:r>
              <a:rPr lang="tr-TR" sz="3600" dirty="0" smtClean="0">
                <a:solidFill>
                  <a:srgbClr val="FF0000"/>
                </a:solidFill>
              </a:rPr>
              <a:t>,</a:t>
            </a:r>
          </a:p>
          <a:p>
            <a:endParaRPr lang="tr-TR" sz="3600" dirty="0" smtClean="0">
              <a:solidFill>
                <a:srgbClr val="FF0000"/>
              </a:solidFill>
            </a:endParaRPr>
          </a:p>
          <a:p>
            <a:r>
              <a:rPr lang="tr-TR" sz="3600" dirty="0" smtClean="0">
                <a:solidFill>
                  <a:srgbClr val="FF0000"/>
                </a:solidFill>
              </a:rPr>
              <a:t>Bu durumda </a:t>
            </a:r>
            <a:r>
              <a:rPr lang="tr-TR" sz="3600" dirty="0" err="1" smtClean="0">
                <a:solidFill>
                  <a:srgbClr val="FF0000"/>
                </a:solidFill>
              </a:rPr>
              <a:t>kollagen</a:t>
            </a:r>
            <a:r>
              <a:rPr lang="tr-TR" sz="3600" dirty="0" smtClean="0">
                <a:solidFill>
                  <a:srgbClr val="FF0000"/>
                </a:solidFill>
              </a:rPr>
              <a:t>  ve alveol kaybı ile birlikte </a:t>
            </a:r>
            <a:r>
              <a:rPr lang="tr-TR" sz="3600" dirty="0" err="1" smtClean="0">
                <a:solidFill>
                  <a:srgbClr val="FF0000"/>
                </a:solidFill>
              </a:rPr>
              <a:t>periodontal</a:t>
            </a:r>
            <a:r>
              <a:rPr lang="tr-TR" sz="3600" dirty="0" smtClean="0">
                <a:solidFill>
                  <a:srgbClr val="FF0000"/>
                </a:solidFill>
              </a:rPr>
              <a:t> cebin derinleşmesi gerçekleşir</a:t>
            </a:r>
            <a:endParaRPr lang="tr-TR" sz="3600" dirty="0">
              <a:solidFill>
                <a:srgbClr val="FF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r>
              <a:rPr lang="tr-TR" dirty="0" err="1" smtClean="0">
                <a:solidFill>
                  <a:schemeClr val="accent1">
                    <a:lumMod val="75000"/>
                  </a:schemeClr>
                </a:solidFill>
              </a:rPr>
              <a:t>Destrüktif</a:t>
            </a:r>
            <a:r>
              <a:rPr lang="tr-TR" dirty="0" smtClean="0">
                <a:solidFill>
                  <a:schemeClr val="accent1">
                    <a:lumMod val="75000"/>
                  </a:schemeClr>
                </a:solidFill>
              </a:rPr>
              <a:t> fazda mikrobiyolojik olarak </a:t>
            </a:r>
            <a:r>
              <a:rPr lang="tr-TR" dirty="0" err="1" smtClean="0">
                <a:solidFill>
                  <a:schemeClr val="accent1">
                    <a:lumMod val="75000"/>
                  </a:schemeClr>
                </a:solidFill>
              </a:rPr>
              <a:t>anataç</a:t>
            </a:r>
            <a:r>
              <a:rPr lang="tr-TR" dirty="0" smtClean="0">
                <a:solidFill>
                  <a:schemeClr val="accent1">
                    <a:lumMod val="75000"/>
                  </a:schemeClr>
                </a:solidFill>
              </a:rPr>
              <a:t>,hareketli,gram(-),anaerobik cep florası hakimdir</a:t>
            </a:r>
          </a:p>
          <a:p>
            <a:endParaRPr lang="tr-TR" dirty="0" smtClean="0">
              <a:solidFill>
                <a:schemeClr val="accent1">
                  <a:lumMod val="75000"/>
                </a:schemeClr>
              </a:solidFill>
            </a:endParaRPr>
          </a:p>
          <a:p>
            <a:pPr>
              <a:buNone/>
            </a:pPr>
            <a:r>
              <a:rPr lang="tr-TR" dirty="0" smtClean="0">
                <a:solidFill>
                  <a:schemeClr val="accent1">
                    <a:lumMod val="75000"/>
                  </a:schemeClr>
                </a:solidFill>
              </a:rPr>
              <a:t> </a:t>
            </a:r>
            <a:r>
              <a:rPr lang="tr-TR" dirty="0" smtClean="0">
                <a:solidFill>
                  <a:schemeClr val="accent1">
                    <a:lumMod val="75000"/>
                  </a:schemeClr>
                </a:solidFill>
              </a:rPr>
              <a:t>  </a:t>
            </a:r>
            <a:r>
              <a:rPr lang="tr-TR" dirty="0" err="1" smtClean="0">
                <a:solidFill>
                  <a:schemeClr val="accent1">
                    <a:lumMod val="75000"/>
                  </a:schemeClr>
                </a:solidFill>
              </a:rPr>
              <a:t>Remisyon</a:t>
            </a:r>
            <a:r>
              <a:rPr lang="tr-TR" dirty="0" smtClean="0">
                <a:solidFill>
                  <a:schemeClr val="accent1">
                    <a:lumMod val="75000"/>
                  </a:schemeClr>
                </a:solidFill>
              </a:rPr>
              <a:t> fazında ise yoğun,</a:t>
            </a:r>
            <a:r>
              <a:rPr lang="tr-TR" dirty="0" err="1" smtClean="0">
                <a:solidFill>
                  <a:schemeClr val="accent1">
                    <a:lumMod val="75000"/>
                  </a:schemeClr>
                </a:solidFill>
              </a:rPr>
              <a:t>anataç</a:t>
            </a:r>
            <a:r>
              <a:rPr lang="tr-TR" dirty="0" smtClean="0">
                <a:solidFill>
                  <a:schemeClr val="accent1">
                    <a:lumMod val="75000"/>
                  </a:schemeClr>
                </a:solidFill>
              </a:rPr>
              <a:t>,hareketli olmayan,gram(+) flora hakimdir ve </a:t>
            </a:r>
            <a:r>
              <a:rPr lang="tr-TR" dirty="0" err="1" smtClean="0">
                <a:solidFill>
                  <a:schemeClr val="accent1">
                    <a:lumMod val="75000"/>
                  </a:schemeClr>
                </a:solidFill>
              </a:rPr>
              <a:t>mineralize</a:t>
            </a:r>
            <a:r>
              <a:rPr lang="tr-TR" dirty="0" smtClean="0">
                <a:solidFill>
                  <a:schemeClr val="accent1">
                    <a:lumMod val="75000"/>
                  </a:schemeClr>
                </a:solidFill>
              </a:rPr>
              <a:t> olmaya eğimlidir</a:t>
            </a:r>
            <a:r>
              <a:rPr lang="en-US" dirty="0" smtClean="0">
                <a:solidFill>
                  <a:schemeClr val="accent1">
                    <a:lumMod val="75000"/>
                  </a:schemeClr>
                </a:solidFill>
              </a:rPr>
              <a:t> </a:t>
            </a:r>
            <a:endParaRPr lang="tr-TR" dirty="0">
              <a:solidFill>
                <a:schemeClr val="accent1">
                  <a:lumMod val="75000"/>
                </a:schemeClr>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a:xfrm>
            <a:off x="457200" y="1935480"/>
            <a:ext cx="1810544" cy="413400"/>
          </a:xfrm>
        </p:spPr>
        <p:txBody>
          <a:bodyPr>
            <a:normAutofit fontScale="25000" lnSpcReduction="20000"/>
          </a:bodyPr>
          <a:lstStyle/>
          <a:p>
            <a:pPr>
              <a:buNone/>
            </a:pPr>
            <a:r>
              <a:rPr lang="tr-TR" sz="9600" dirty="0" smtClean="0"/>
              <a:t>C)</a:t>
            </a:r>
            <a:r>
              <a:rPr lang="tr-TR" sz="9600" dirty="0" err="1" smtClean="0">
                <a:solidFill>
                  <a:srgbClr val="FF0000"/>
                </a:solidFill>
              </a:rPr>
              <a:t>İnfraboni</a:t>
            </a:r>
            <a:r>
              <a:rPr lang="tr-TR" sz="9600" dirty="0" smtClean="0">
                <a:solidFill>
                  <a:srgbClr val="FF0000"/>
                </a:solidFill>
              </a:rPr>
              <a:t> cep</a:t>
            </a:r>
          </a:p>
          <a:p>
            <a:endParaRPr lang="tr-TR" dirty="0"/>
          </a:p>
        </p:txBody>
      </p:sp>
      <p:pic>
        <p:nvPicPr>
          <p:cNvPr id="4098" name="Picture 2" descr="E:\013002C.jpg"/>
          <p:cNvPicPr>
            <a:picLocks noChangeAspect="1" noChangeArrowheads="1"/>
          </p:cNvPicPr>
          <p:nvPr/>
        </p:nvPicPr>
        <p:blipFill>
          <a:blip r:embed="rId2" cstate="print"/>
          <a:srcRect t="16343" b="1939"/>
          <a:stretch>
            <a:fillRect/>
          </a:stretch>
        </p:blipFill>
        <p:spPr bwMode="auto">
          <a:xfrm>
            <a:off x="2195736" y="1"/>
            <a:ext cx="5184576" cy="68580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Kemik yıkım mekanizması</a:t>
            </a:r>
            <a:endParaRPr lang="tr-TR" dirty="0"/>
          </a:p>
        </p:txBody>
      </p:sp>
      <p:sp>
        <p:nvSpPr>
          <p:cNvPr id="3" name="2 İçerik Yer Tutucusu"/>
          <p:cNvSpPr>
            <a:spLocks noGrp="1"/>
          </p:cNvSpPr>
          <p:nvPr>
            <p:ph idx="1"/>
          </p:nvPr>
        </p:nvSpPr>
        <p:spPr/>
        <p:txBody>
          <a:bodyPr/>
          <a:lstStyle/>
          <a:p>
            <a:r>
              <a:rPr lang="tr-TR" dirty="0" smtClean="0">
                <a:solidFill>
                  <a:srgbClr val="FF0000"/>
                </a:solidFill>
              </a:rPr>
              <a:t>Kemik yıkımı bakteriyel ve konak kaynaklıdır</a:t>
            </a:r>
          </a:p>
          <a:p>
            <a:r>
              <a:rPr lang="tr-TR" dirty="0" smtClean="0">
                <a:solidFill>
                  <a:schemeClr val="tx2">
                    <a:lumMod val="60000"/>
                    <a:lumOff val="40000"/>
                  </a:schemeClr>
                </a:solidFill>
              </a:rPr>
              <a:t>Bakteriler kemik </a:t>
            </a:r>
            <a:r>
              <a:rPr lang="tr-TR" dirty="0" err="1" smtClean="0">
                <a:solidFill>
                  <a:schemeClr val="tx2">
                    <a:lumMod val="60000"/>
                    <a:lumOff val="40000"/>
                  </a:schemeClr>
                </a:solidFill>
              </a:rPr>
              <a:t>progenitör</a:t>
            </a:r>
            <a:r>
              <a:rPr lang="tr-TR" dirty="0" smtClean="0">
                <a:solidFill>
                  <a:schemeClr val="tx2">
                    <a:lumMod val="60000"/>
                    <a:lumOff val="40000"/>
                  </a:schemeClr>
                </a:solidFill>
              </a:rPr>
              <a:t> hücrelerinin </a:t>
            </a:r>
            <a:r>
              <a:rPr lang="tr-TR" dirty="0" err="1" smtClean="0">
                <a:solidFill>
                  <a:schemeClr val="tx2">
                    <a:lumMod val="60000"/>
                    <a:lumOff val="40000"/>
                  </a:schemeClr>
                </a:solidFill>
              </a:rPr>
              <a:t>osteoklastlara</a:t>
            </a:r>
            <a:r>
              <a:rPr lang="tr-TR" dirty="0" smtClean="0">
                <a:solidFill>
                  <a:schemeClr val="tx2">
                    <a:lumMod val="60000"/>
                    <a:lumOff val="40000"/>
                  </a:schemeClr>
                </a:solidFill>
              </a:rPr>
              <a:t> dönüşümünü indükler</a:t>
            </a:r>
          </a:p>
          <a:p>
            <a:r>
              <a:rPr lang="tr-TR" dirty="0" smtClean="0">
                <a:solidFill>
                  <a:schemeClr val="accent5">
                    <a:lumMod val="75000"/>
                  </a:schemeClr>
                </a:solidFill>
              </a:rPr>
              <a:t>Bakteriler </a:t>
            </a:r>
            <a:r>
              <a:rPr lang="tr-TR" dirty="0" err="1" smtClean="0">
                <a:solidFill>
                  <a:schemeClr val="accent5">
                    <a:lumMod val="75000"/>
                  </a:schemeClr>
                </a:solidFill>
              </a:rPr>
              <a:t>gingival</a:t>
            </a:r>
            <a:r>
              <a:rPr lang="tr-TR" dirty="0" smtClean="0">
                <a:solidFill>
                  <a:schemeClr val="accent5">
                    <a:lumMod val="75000"/>
                  </a:schemeClr>
                </a:solidFill>
              </a:rPr>
              <a:t> hücrelerden aynı etkide </a:t>
            </a:r>
            <a:r>
              <a:rPr lang="tr-TR" dirty="0" err="1" smtClean="0">
                <a:solidFill>
                  <a:schemeClr val="accent5">
                    <a:lumMod val="75000"/>
                  </a:schemeClr>
                </a:solidFill>
              </a:rPr>
              <a:t>mediatörler</a:t>
            </a:r>
            <a:r>
              <a:rPr lang="tr-TR" dirty="0" smtClean="0">
                <a:solidFill>
                  <a:schemeClr val="accent5">
                    <a:lumMod val="75000"/>
                  </a:schemeClr>
                </a:solidFill>
              </a:rPr>
              <a:t> </a:t>
            </a:r>
            <a:r>
              <a:rPr lang="tr-TR" dirty="0" err="1" smtClean="0">
                <a:solidFill>
                  <a:schemeClr val="accent5">
                    <a:lumMod val="75000"/>
                  </a:schemeClr>
                </a:solidFill>
              </a:rPr>
              <a:t>salınımını</a:t>
            </a:r>
            <a:r>
              <a:rPr lang="tr-TR" dirty="0" smtClean="0">
                <a:solidFill>
                  <a:schemeClr val="accent5">
                    <a:lumMod val="75000"/>
                  </a:schemeClr>
                </a:solidFill>
              </a:rPr>
              <a:t> indükler</a:t>
            </a:r>
          </a:p>
          <a:p>
            <a:r>
              <a:rPr lang="tr-TR" dirty="0" smtClean="0">
                <a:solidFill>
                  <a:srgbClr val="FFC000"/>
                </a:solidFill>
              </a:rPr>
              <a:t>Aynı zamanda </a:t>
            </a:r>
            <a:r>
              <a:rPr lang="tr-TR" dirty="0" err="1" smtClean="0">
                <a:solidFill>
                  <a:srgbClr val="FFC000"/>
                </a:solidFill>
              </a:rPr>
              <a:t>osteoblast</a:t>
            </a:r>
            <a:r>
              <a:rPr lang="tr-TR" dirty="0" smtClean="0">
                <a:solidFill>
                  <a:srgbClr val="FFC000"/>
                </a:solidFill>
              </a:rPr>
              <a:t> </a:t>
            </a:r>
            <a:r>
              <a:rPr lang="tr-TR" dirty="0" err="1" smtClean="0">
                <a:solidFill>
                  <a:srgbClr val="FFC000"/>
                </a:solidFill>
              </a:rPr>
              <a:t>progenitörlerini</a:t>
            </a:r>
            <a:r>
              <a:rPr lang="tr-TR" dirty="0" smtClean="0">
                <a:solidFill>
                  <a:srgbClr val="FFC000"/>
                </a:solidFill>
              </a:rPr>
              <a:t> baskılarlar</a:t>
            </a:r>
          </a:p>
          <a:p>
            <a:r>
              <a:rPr lang="tr-TR" dirty="0" err="1" smtClean="0">
                <a:solidFill>
                  <a:srgbClr val="7030A0"/>
                </a:solidFill>
              </a:rPr>
              <a:t>Prostoglandinler</a:t>
            </a:r>
            <a:r>
              <a:rPr lang="tr-TR" dirty="0" smtClean="0">
                <a:solidFill>
                  <a:srgbClr val="7030A0"/>
                </a:solidFill>
              </a:rPr>
              <a:t>,IL1-alfa,IL2-beta,TNF alfa kemik </a:t>
            </a:r>
            <a:r>
              <a:rPr lang="tr-TR" dirty="0" err="1" smtClean="0">
                <a:solidFill>
                  <a:srgbClr val="7030A0"/>
                </a:solidFill>
              </a:rPr>
              <a:t>rezorpsiyonunu</a:t>
            </a:r>
            <a:r>
              <a:rPr lang="tr-TR" dirty="0" smtClean="0">
                <a:solidFill>
                  <a:srgbClr val="7030A0"/>
                </a:solidFill>
              </a:rPr>
              <a:t> indükleyen konak kaynaklı </a:t>
            </a:r>
            <a:r>
              <a:rPr lang="tr-TR" dirty="0" smtClean="0">
                <a:solidFill>
                  <a:srgbClr val="7030A0"/>
                </a:solidFill>
              </a:rPr>
              <a:t>faktörlerdir ve kemik yıkım periyodunda </a:t>
            </a:r>
            <a:r>
              <a:rPr lang="tr-TR" dirty="0" err="1" smtClean="0">
                <a:solidFill>
                  <a:srgbClr val="7030A0"/>
                </a:solidFill>
              </a:rPr>
              <a:t>aktifdirler</a:t>
            </a:r>
            <a:endParaRPr lang="tr-TR" dirty="0">
              <a:solidFill>
                <a:srgbClr val="7030A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200" dirty="0" err="1" smtClean="0">
                <a:solidFill>
                  <a:srgbClr val="FF0000"/>
                </a:solidFill>
              </a:rPr>
              <a:t>Periodontal</a:t>
            </a:r>
            <a:r>
              <a:rPr lang="tr-TR" sz="3200" dirty="0" smtClean="0">
                <a:solidFill>
                  <a:srgbClr val="FF0000"/>
                </a:solidFill>
              </a:rPr>
              <a:t> </a:t>
            </a:r>
            <a:r>
              <a:rPr lang="tr-TR" sz="3200" dirty="0" err="1" smtClean="0">
                <a:solidFill>
                  <a:srgbClr val="FF0000"/>
                </a:solidFill>
              </a:rPr>
              <a:t>hastalıkda</a:t>
            </a:r>
            <a:r>
              <a:rPr lang="tr-TR" sz="3200" dirty="0" smtClean="0">
                <a:solidFill>
                  <a:srgbClr val="FF0000"/>
                </a:solidFill>
              </a:rPr>
              <a:t> kemik formasyonu</a:t>
            </a:r>
            <a:endParaRPr lang="tr-TR" sz="3200" dirty="0">
              <a:solidFill>
                <a:srgbClr val="FF0000"/>
              </a:solidFill>
            </a:endParaRPr>
          </a:p>
        </p:txBody>
      </p:sp>
      <p:sp>
        <p:nvSpPr>
          <p:cNvPr id="3" name="2 İçerik Yer Tutucusu"/>
          <p:cNvSpPr>
            <a:spLocks noGrp="1"/>
          </p:cNvSpPr>
          <p:nvPr>
            <p:ph idx="1"/>
          </p:nvPr>
        </p:nvSpPr>
        <p:spPr/>
        <p:txBody>
          <a:bodyPr>
            <a:normAutofit/>
          </a:bodyPr>
          <a:lstStyle/>
          <a:p>
            <a:r>
              <a:rPr lang="tr-TR" dirty="0" smtClean="0"/>
              <a:t>Aktif kemik </a:t>
            </a:r>
            <a:r>
              <a:rPr lang="tr-TR" dirty="0" err="1" smtClean="0"/>
              <a:t>rezorpsiyonu</a:t>
            </a:r>
            <a:r>
              <a:rPr lang="tr-TR" dirty="0" smtClean="0"/>
              <a:t> bölgesine komşu alanda kemik formasyonu mevcuttur,</a:t>
            </a:r>
          </a:p>
          <a:p>
            <a:r>
              <a:rPr lang="tr-TR" dirty="0" err="1" smtClean="0"/>
              <a:t>İ</a:t>
            </a:r>
            <a:r>
              <a:rPr lang="tr-TR" dirty="0" err="1" smtClean="0"/>
              <a:t>nflamasyondan</a:t>
            </a:r>
            <a:r>
              <a:rPr lang="tr-TR" dirty="0" smtClean="0"/>
              <a:t> uzakta kemik </a:t>
            </a:r>
            <a:r>
              <a:rPr lang="tr-TR" dirty="0" err="1" smtClean="0"/>
              <a:t>trabekülleri</a:t>
            </a:r>
            <a:r>
              <a:rPr lang="tr-TR" dirty="0" smtClean="0"/>
              <a:t> yüzeyinde  oluşur</a:t>
            </a:r>
            <a:r>
              <a:rPr lang="en-US" dirty="0" smtClean="0"/>
              <a:t> </a:t>
            </a:r>
            <a:r>
              <a:rPr lang="tr-TR" dirty="0" smtClean="0"/>
              <a:t>(</a:t>
            </a:r>
            <a:r>
              <a:rPr lang="en-US" dirty="0" smtClean="0"/>
              <a:t>buttressing </a:t>
            </a:r>
            <a:r>
              <a:rPr lang="en-US" dirty="0" smtClean="0"/>
              <a:t>bone formation</a:t>
            </a:r>
            <a:r>
              <a:rPr lang="en-US" dirty="0" smtClean="0"/>
              <a:t>).</a:t>
            </a:r>
            <a:r>
              <a:rPr lang="en-US" dirty="0" smtClean="0"/>
              <a:t> </a:t>
            </a:r>
            <a:endParaRPr lang="tr-TR" dirty="0" smtClean="0"/>
          </a:p>
          <a:p>
            <a:r>
              <a:rPr lang="tr-TR" dirty="0" err="1" smtClean="0"/>
              <a:t>İnflamasyona</a:t>
            </a:r>
            <a:r>
              <a:rPr lang="tr-TR" dirty="0" smtClean="0"/>
              <a:t> cevap olarak oluşan kemik formasyonu tedavi </a:t>
            </a:r>
            <a:r>
              <a:rPr lang="tr-TR" dirty="0" err="1" smtClean="0"/>
              <a:t>sonucundada</a:t>
            </a:r>
            <a:r>
              <a:rPr lang="tr-TR" dirty="0" smtClean="0"/>
              <a:t> beklenen bir durumdur</a:t>
            </a:r>
            <a:r>
              <a:rPr lang="tr-TR" dirty="0" smtClean="0"/>
              <a:t>.</a:t>
            </a:r>
            <a:endParaRPr lang="tr-T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8194" name="Picture 2" descr="C:\Users\meral\Desktop\cep\014010A.jpg"/>
          <p:cNvPicPr>
            <a:picLocks noChangeAspect="1" noChangeArrowheads="1"/>
          </p:cNvPicPr>
          <p:nvPr/>
        </p:nvPicPr>
        <p:blipFill>
          <a:blip r:embed="rId2" cstate="print"/>
          <a:srcRect/>
          <a:stretch>
            <a:fillRect/>
          </a:stretch>
        </p:blipFill>
        <p:spPr bwMode="auto">
          <a:xfrm>
            <a:off x="762000" y="776288"/>
            <a:ext cx="7620000" cy="5305425"/>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9218" name="Picture 2" descr="C:\Users\meral\Desktop\cep\014010B.jpg"/>
          <p:cNvPicPr>
            <a:picLocks noChangeAspect="1" noChangeArrowheads="1"/>
          </p:cNvPicPr>
          <p:nvPr/>
        </p:nvPicPr>
        <p:blipFill>
          <a:blip r:embed="rId2" cstate="print"/>
          <a:srcRect/>
          <a:stretch>
            <a:fillRect/>
          </a:stretch>
        </p:blipFill>
        <p:spPr bwMode="auto">
          <a:xfrm>
            <a:off x="762000" y="776288"/>
            <a:ext cx="7620000" cy="5305425"/>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1 Başlık"/>
          <p:cNvSpPr>
            <a:spLocks noGrp="1"/>
          </p:cNvSpPr>
          <p:nvPr>
            <p:ph type="title"/>
          </p:nvPr>
        </p:nvSpPr>
        <p:spPr/>
        <p:txBody>
          <a:bodyPr/>
          <a:lstStyle/>
          <a:p>
            <a:pPr eaLnBrk="1" hangingPunct="1"/>
            <a:r>
              <a:rPr lang="tr-TR" smtClean="0">
                <a:solidFill>
                  <a:srgbClr val="FF0000"/>
                </a:solidFill>
              </a:rPr>
              <a:t>Kemik Deformiteleri</a:t>
            </a:r>
          </a:p>
        </p:txBody>
      </p:sp>
      <p:sp>
        <p:nvSpPr>
          <p:cNvPr id="3" name="2 İçerik Yer Tutucusu"/>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tr-TR" sz="4000" dirty="0" err="1" smtClean="0">
                <a:solidFill>
                  <a:schemeClr val="tx2">
                    <a:lumMod val="60000"/>
                    <a:lumOff val="40000"/>
                  </a:schemeClr>
                </a:solidFill>
              </a:rPr>
              <a:t>Vertikal</a:t>
            </a:r>
            <a:r>
              <a:rPr lang="tr-TR" sz="4000" dirty="0" smtClean="0">
                <a:solidFill>
                  <a:schemeClr val="tx2">
                    <a:lumMod val="60000"/>
                    <a:lumOff val="40000"/>
                  </a:schemeClr>
                </a:solidFill>
              </a:rPr>
              <a:t> veya </a:t>
            </a:r>
            <a:r>
              <a:rPr lang="tr-TR" sz="4000" dirty="0" err="1" smtClean="0">
                <a:solidFill>
                  <a:schemeClr val="tx2">
                    <a:lumMod val="60000"/>
                    <a:lumOff val="40000"/>
                  </a:schemeClr>
                </a:solidFill>
              </a:rPr>
              <a:t>anguler</a:t>
            </a:r>
            <a:r>
              <a:rPr lang="tr-TR" sz="4000" dirty="0" smtClean="0">
                <a:solidFill>
                  <a:schemeClr val="tx2">
                    <a:lumMod val="60000"/>
                    <a:lumOff val="40000"/>
                  </a:schemeClr>
                </a:solidFill>
              </a:rPr>
              <a:t> </a:t>
            </a:r>
            <a:r>
              <a:rPr lang="tr-TR" sz="4000" dirty="0" err="1" smtClean="0">
                <a:solidFill>
                  <a:schemeClr val="tx2">
                    <a:lumMod val="60000"/>
                    <a:lumOff val="40000"/>
                  </a:schemeClr>
                </a:solidFill>
              </a:rPr>
              <a:t>defektler</a:t>
            </a:r>
            <a:r>
              <a:rPr lang="tr-TR" sz="4000" dirty="0" smtClean="0">
                <a:solidFill>
                  <a:schemeClr val="tx2">
                    <a:lumMod val="60000"/>
                    <a:lumOff val="40000"/>
                  </a:schemeClr>
                </a:solidFill>
              </a:rPr>
              <a:t>:</a:t>
            </a:r>
          </a:p>
          <a:p>
            <a:pPr eaLnBrk="1" fontAlgn="auto" hangingPunct="1">
              <a:spcAft>
                <a:spcPts val="0"/>
              </a:spcAft>
              <a:buFont typeface="Arial" pitchFamily="34" charset="0"/>
              <a:buChar char="•"/>
              <a:defRPr/>
            </a:pPr>
            <a:endParaRPr lang="tr-TR" dirty="0" smtClean="0"/>
          </a:p>
          <a:p>
            <a:pPr eaLnBrk="1" fontAlgn="auto" hangingPunct="1">
              <a:spcAft>
                <a:spcPts val="0"/>
              </a:spcAft>
              <a:buFont typeface="Arial" pitchFamily="34" charset="0"/>
              <a:buChar char="•"/>
              <a:defRPr/>
            </a:pPr>
            <a:r>
              <a:rPr lang="tr-TR" sz="3200" dirty="0" err="1" smtClean="0"/>
              <a:t>İnfrabony</a:t>
            </a:r>
            <a:r>
              <a:rPr lang="tr-TR" sz="3200" dirty="0" smtClean="0"/>
              <a:t> cep oluşumu ile birliktedir.</a:t>
            </a:r>
          </a:p>
          <a:p>
            <a:pPr eaLnBrk="1" fontAlgn="auto" hangingPunct="1">
              <a:spcAft>
                <a:spcPts val="0"/>
              </a:spcAft>
              <a:buFont typeface="Arial" pitchFamily="34" charset="0"/>
              <a:buChar char="•"/>
              <a:defRPr/>
            </a:pPr>
            <a:r>
              <a:rPr lang="tr-TR" sz="3200" dirty="0" smtClean="0"/>
              <a:t>1 duvarlı,2 duvarlı,3 duvarlı veya kombine olabilir</a:t>
            </a:r>
            <a:r>
              <a:rPr lang="tr-TR" dirty="0" smtClean="0"/>
              <a:t>.</a:t>
            </a:r>
            <a:endParaRPr lang="tr-T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0242" name="Picture 2" descr="C:\Users\meral\Desktop\cep\014014.jpg"/>
          <p:cNvPicPr>
            <a:picLocks noChangeAspect="1" noChangeArrowheads="1"/>
          </p:cNvPicPr>
          <p:nvPr/>
        </p:nvPicPr>
        <p:blipFill>
          <a:blip r:embed="rId2" cstate="print"/>
          <a:srcRect/>
          <a:stretch>
            <a:fillRect/>
          </a:stretch>
        </p:blipFill>
        <p:spPr bwMode="auto">
          <a:xfrm>
            <a:off x="762000" y="-223838"/>
            <a:ext cx="7620000" cy="7305676"/>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764704"/>
            <a:ext cx="8229600" cy="5832648"/>
          </a:xfrm>
        </p:spPr>
        <p:txBody>
          <a:bodyPr/>
          <a:lstStyle/>
          <a:p>
            <a:pPr>
              <a:buNone/>
            </a:pPr>
            <a:endParaRPr lang="tr-TR" dirty="0"/>
          </a:p>
        </p:txBody>
      </p:sp>
      <p:pic>
        <p:nvPicPr>
          <p:cNvPr id="11266" name="Picture 2" descr="C:\Users\meral\Desktop\cep\014015A.jpg"/>
          <p:cNvPicPr>
            <a:picLocks noChangeAspect="1" noChangeArrowheads="1"/>
          </p:cNvPicPr>
          <p:nvPr/>
        </p:nvPicPr>
        <p:blipFill>
          <a:blip r:embed="rId2" cstate="print"/>
          <a:srcRect/>
          <a:stretch>
            <a:fillRect/>
          </a:stretch>
        </p:blipFill>
        <p:spPr bwMode="auto">
          <a:xfrm>
            <a:off x="1331640" y="980728"/>
            <a:ext cx="5904656" cy="5544616"/>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16632"/>
            <a:ext cx="8229600" cy="6480720"/>
          </a:xfrm>
        </p:spPr>
        <p:txBody>
          <a:bodyPr/>
          <a:lstStyle/>
          <a:p>
            <a:pPr>
              <a:buNone/>
            </a:pPr>
            <a:endParaRPr lang="tr-TR" dirty="0"/>
          </a:p>
        </p:txBody>
      </p:sp>
      <p:pic>
        <p:nvPicPr>
          <p:cNvPr id="12290" name="Picture 2" descr="C:\Users\meral\Desktop\cep\014015B.jpg"/>
          <p:cNvPicPr>
            <a:picLocks noChangeAspect="1" noChangeArrowheads="1"/>
          </p:cNvPicPr>
          <p:nvPr/>
        </p:nvPicPr>
        <p:blipFill>
          <a:blip r:embed="rId2" cstate="print"/>
          <a:srcRect/>
          <a:stretch>
            <a:fillRect/>
          </a:stretch>
        </p:blipFill>
        <p:spPr bwMode="auto">
          <a:xfrm>
            <a:off x="1331640" y="260648"/>
            <a:ext cx="6543675" cy="6192688"/>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16632"/>
            <a:ext cx="8229600" cy="6624736"/>
          </a:xfrm>
        </p:spPr>
        <p:txBody>
          <a:bodyPr/>
          <a:lstStyle/>
          <a:p>
            <a:pPr>
              <a:buNone/>
            </a:pPr>
            <a:endParaRPr lang="tr-TR" dirty="0"/>
          </a:p>
        </p:txBody>
      </p:sp>
      <p:pic>
        <p:nvPicPr>
          <p:cNvPr id="13314" name="Picture 2" descr="C:\Users\meral\Desktop\cep\014015C.jpg"/>
          <p:cNvPicPr>
            <a:picLocks noChangeAspect="1" noChangeArrowheads="1"/>
          </p:cNvPicPr>
          <p:nvPr/>
        </p:nvPicPr>
        <p:blipFill>
          <a:blip r:embed="rId2" cstate="print"/>
          <a:srcRect/>
          <a:stretch>
            <a:fillRect/>
          </a:stretch>
        </p:blipFill>
        <p:spPr bwMode="auto">
          <a:xfrm>
            <a:off x="971600" y="188640"/>
            <a:ext cx="6543675" cy="637034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620688"/>
            <a:ext cx="8229600" cy="5703912"/>
          </a:xfrm>
        </p:spPr>
        <p:txBody>
          <a:bodyPr/>
          <a:lstStyle/>
          <a:p>
            <a:endParaRPr lang="tr-TR" dirty="0"/>
          </a:p>
        </p:txBody>
      </p:sp>
      <p:pic>
        <p:nvPicPr>
          <p:cNvPr id="14338" name="Picture 2" descr="C:\Users\meral\Desktop\cep\014017.jpg"/>
          <p:cNvPicPr>
            <a:picLocks noChangeAspect="1" noChangeArrowheads="1"/>
          </p:cNvPicPr>
          <p:nvPr/>
        </p:nvPicPr>
        <p:blipFill>
          <a:blip r:embed="rId2" cstate="print"/>
          <a:srcRect/>
          <a:stretch>
            <a:fillRect/>
          </a:stretch>
        </p:blipFill>
        <p:spPr bwMode="auto">
          <a:xfrm>
            <a:off x="762000" y="871538"/>
            <a:ext cx="7620000" cy="511492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27584" y="704088"/>
            <a:ext cx="7859216" cy="1143000"/>
          </a:xfrm>
        </p:spPr>
        <p:txBody>
          <a:bodyPr rtlCol="0">
            <a:normAutofit/>
          </a:bodyPr>
          <a:lstStyle/>
          <a:p>
            <a:pPr eaLnBrk="1" fontAlgn="auto" hangingPunct="1">
              <a:spcAft>
                <a:spcPts val="0"/>
              </a:spcAft>
              <a:defRPr/>
            </a:pPr>
            <a:r>
              <a:rPr lang="tr-TR" sz="3200" dirty="0" err="1" smtClean="0">
                <a:solidFill>
                  <a:srgbClr val="00B050"/>
                </a:solidFill>
              </a:rPr>
              <a:t>Periodontal</a:t>
            </a:r>
            <a:r>
              <a:rPr lang="tr-TR" sz="3200" dirty="0" smtClean="0">
                <a:solidFill>
                  <a:srgbClr val="00B050"/>
                </a:solidFill>
              </a:rPr>
              <a:t> cep dişin kaç yüzeyinde oluştuğuna göre de sınıflandırılır:</a:t>
            </a:r>
            <a:endParaRPr lang="tr-TR" sz="3200" dirty="0">
              <a:solidFill>
                <a:srgbClr val="00B050"/>
              </a:solidFill>
            </a:endParaRPr>
          </a:p>
        </p:txBody>
      </p:sp>
      <p:sp>
        <p:nvSpPr>
          <p:cNvPr id="28674" name="2 İçerik Yer Tutucusu"/>
          <p:cNvSpPr>
            <a:spLocks noGrp="1"/>
          </p:cNvSpPr>
          <p:nvPr>
            <p:ph idx="1"/>
          </p:nvPr>
        </p:nvSpPr>
        <p:spPr/>
        <p:txBody>
          <a:bodyPr/>
          <a:lstStyle/>
          <a:p>
            <a:pPr eaLnBrk="1" hangingPunct="1"/>
            <a:r>
              <a:rPr lang="tr-TR" dirty="0" smtClean="0"/>
              <a:t>-</a:t>
            </a:r>
            <a:r>
              <a:rPr lang="tr-TR" dirty="0" smtClean="0">
                <a:solidFill>
                  <a:srgbClr val="FF0000"/>
                </a:solidFill>
              </a:rPr>
              <a:t>Basit Cep </a:t>
            </a:r>
            <a:r>
              <a:rPr lang="tr-TR" dirty="0" smtClean="0"/>
              <a:t>(</a:t>
            </a:r>
            <a:r>
              <a:rPr lang="tr-TR" dirty="0" err="1" smtClean="0"/>
              <a:t>Simple</a:t>
            </a:r>
            <a:r>
              <a:rPr lang="tr-TR" dirty="0" smtClean="0"/>
              <a:t> cep):</a:t>
            </a:r>
          </a:p>
          <a:p>
            <a:pPr eaLnBrk="1" hangingPunct="1"/>
            <a:r>
              <a:rPr lang="tr-TR" dirty="0" smtClean="0"/>
              <a:t>Dişin bir yüzünde oluşmuş ise</a:t>
            </a:r>
          </a:p>
          <a:p>
            <a:pPr eaLnBrk="1" hangingPunct="1"/>
            <a:r>
              <a:rPr lang="tr-TR" dirty="0" smtClean="0"/>
              <a:t>-</a:t>
            </a:r>
            <a:r>
              <a:rPr lang="tr-TR" dirty="0" err="1" smtClean="0">
                <a:solidFill>
                  <a:srgbClr val="FF0000"/>
                </a:solidFill>
              </a:rPr>
              <a:t>Kompaund</a:t>
            </a:r>
            <a:r>
              <a:rPr lang="tr-TR" dirty="0" smtClean="0">
                <a:solidFill>
                  <a:srgbClr val="FF0000"/>
                </a:solidFill>
              </a:rPr>
              <a:t> Cep </a:t>
            </a:r>
            <a:r>
              <a:rPr lang="tr-TR" dirty="0" smtClean="0"/>
              <a:t>(</a:t>
            </a:r>
            <a:r>
              <a:rPr lang="tr-TR" dirty="0" err="1" smtClean="0"/>
              <a:t>Compound</a:t>
            </a:r>
            <a:r>
              <a:rPr lang="tr-TR" dirty="0" smtClean="0"/>
              <a:t> Cep):</a:t>
            </a:r>
          </a:p>
          <a:p>
            <a:pPr eaLnBrk="1" hangingPunct="1"/>
            <a:r>
              <a:rPr lang="tr-TR" dirty="0" smtClean="0"/>
              <a:t>Dişin 2 veya daha fazla yüzeyinde oluşmuş ise</a:t>
            </a:r>
          </a:p>
          <a:p>
            <a:pPr eaLnBrk="1" hangingPunct="1"/>
            <a:r>
              <a:rPr lang="tr-TR" dirty="0" smtClean="0"/>
              <a:t>-</a:t>
            </a:r>
            <a:r>
              <a:rPr lang="tr-TR" dirty="0" smtClean="0">
                <a:solidFill>
                  <a:srgbClr val="FF0000"/>
                </a:solidFill>
              </a:rPr>
              <a:t>Kompleks Cep </a:t>
            </a:r>
            <a:r>
              <a:rPr lang="tr-TR" dirty="0" smtClean="0"/>
              <a:t>(</a:t>
            </a:r>
            <a:r>
              <a:rPr lang="tr-TR" dirty="0" err="1" smtClean="0"/>
              <a:t>Complex</a:t>
            </a:r>
            <a:r>
              <a:rPr lang="tr-TR" dirty="0" smtClean="0"/>
              <a:t> Cep):</a:t>
            </a:r>
          </a:p>
          <a:p>
            <a:pPr eaLnBrk="1" hangingPunct="1"/>
            <a:r>
              <a:rPr lang="tr-TR" dirty="0" smtClean="0"/>
              <a:t>Cep spiral formda olabilir,dişin bir yüzünden başlayıp daha </a:t>
            </a:r>
            <a:r>
              <a:rPr lang="tr-TR" dirty="0" err="1" smtClean="0"/>
              <a:t>apikalden</a:t>
            </a:r>
            <a:r>
              <a:rPr lang="tr-TR" dirty="0" smtClean="0"/>
              <a:t> dişin diğer yüzüne doğru ilerleyebilir</a:t>
            </a:r>
          </a:p>
          <a:p>
            <a:pPr eaLnBrk="1" hangingPunct="1"/>
            <a:r>
              <a:rPr lang="tr-TR" dirty="0" smtClean="0"/>
              <a:t>Bu durum en çok </a:t>
            </a:r>
            <a:r>
              <a:rPr lang="tr-TR" dirty="0" err="1" smtClean="0"/>
              <a:t>furkasyon</a:t>
            </a:r>
            <a:r>
              <a:rPr lang="tr-TR" dirty="0" smtClean="0"/>
              <a:t> bölgesinde izlenir</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5362" name="Picture 2" descr="C:\Users\meral\Desktop\cep\014018.jpg"/>
          <p:cNvPicPr>
            <a:picLocks noChangeAspect="1" noChangeArrowheads="1"/>
          </p:cNvPicPr>
          <p:nvPr/>
        </p:nvPicPr>
        <p:blipFill>
          <a:blip r:embed="rId2" cstate="print"/>
          <a:srcRect/>
          <a:stretch>
            <a:fillRect/>
          </a:stretch>
        </p:blipFill>
        <p:spPr bwMode="auto">
          <a:xfrm>
            <a:off x="762000" y="795338"/>
            <a:ext cx="7620000" cy="5267325"/>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İçerik Yer Tutucusu"/>
          <p:cNvSpPr>
            <a:spLocks noGrp="1"/>
          </p:cNvSpPr>
          <p:nvPr>
            <p:ph idx="1"/>
          </p:nvPr>
        </p:nvSpPr>
        <p:spPr/>
        <p:txBody>
          <a:bodyPr/>
          <a:lstStyle/>
          <a:p>
            <a:endParaRPr lang="tr-TR"/>
          </a:p>
        </p:txBody>
      </p:sp>
      <p:pic>
        <p:nvPicPr>
          <p:cNvPr id="16386" name="Picture 2" descr="C:\Users\meral\Desktop\cep\014023B.jpg"/>
          <p:cNvPicPr>
            <a:picLocks noChangeAspect="1" noChangeArrowheads="1"/>
          </p:cNvPicPr>
          <p:nvPr/>
        </p:nvPicPr>
        <p:blipFill>
          <a:blip r:embed="rId2" cstate="print"/>
          <a:srcRect/>
          <a:stretch>
            <a:fillRect/>
          </a:stretch>
        </p:blipFill>
        <p:spPr bwMode="auto">
          <a:xfrm>
            <a:off x="762000" y="881063"/>
            <a:ext cx="7620000" cy="5095875"/>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013003.jpg"/>
          <p:cNvPicPr>
            <a:picLocks noChangeAspect="1" noChangeArrowheads="1"/>
          </p:cNvPicPr>
          <p:nvPr/>
        </p:nvPicPr>
        <p:blipFill>
          <a:blip r:embed="rId2" cstate="print"/>
          <a:srcRect/>
          <a:stretch>
            <a:fillRect/>
          </a:stretch>
        </p:blipFill>
        <p:spPr bwMode="auto">
          <a:xfrm>
            <a:off x="0" y="764704"/>
            <a:ext cx="8964488" cy="5298911"/>
          </a:xfrm>
          <a:prstGeom prst="rect">
            <a:avLst/>
          </a:prstGeom>
          <a:noFill/>
        </p:spPr>
      </p:pic>
      <p:sp>
        <p:nvSpPr>
          <p:cNvPr id="3" name="2 Metin kutusu"/>
          <p:cNvSpPr txBox="1"/>
          <p:nvPr/>
        </p:nvSpPr>
        <p:spPr>
          <a:xfrm>
            <a:off x="107504" y="6021288"/>
            <a:ext cx="8928992" cy="369332"/>
          </a:xfrm>
          <a:prstGeom prst="rect">
            <a:avLst/>
          </a:prstGeom>
          <a:noFill/>
        </p:spPr>
        <p:txBody>
          <a:bodyPr wrap="square" rtlCol="0">
            <a:spAutoFit/>
          </a:bodyPr>
          <a:lstStyle/>
          <a:p>
            <a:r>
              <a:rPr lang="tr-TR" dirty="0" err="1" smtClean="0"/>
              <a:t>Simple</a:t>
            </a:r>
            <a:r>
              <a:rPr lang="tr-TR" dirty="0" smtClean="0"/>
              <a:t>  cep                               </a:t>
            </a:r>
            <a:r>
              <a:rPr lang="tr-TR" dirty="0" err="1" smtClean="0"/>
              <a:t>kompaund</a:t>
            </a:r>
            <a:r>
              <a:rPr lang="tr-TR" dirty="0" smtClean="0"/>
              <a:t>    cep                                  kompleks cep </a:t>
            </a:r>
            <a:endParaRPr lang="tr-TR"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1889</TotalTime>
  <Words>1229</Words>
  <Application>Microsoft Office PowerPoint</Application>
  <PresentationFormat>Ekran Gösterisi (4:3)</PresentationFormat>
  <Paragraphs>201</Paragraphs>
  <Slides>81</Slides>
  <Notes>14</Notes>
  <HiddenSlides>0</HiddenSlides>
  <MMClips>0</MMClips>
  <ScaleCrop>false</ScaleCrop>
  <HeadingPairs>
    <vt:vector size="4" baseType="variant">
      <vt:variant>
        <vt:lpstr>Tema</vt:lpstr>
      </vt:variant>
      <vt:variant>
        <vt:i4>1</vt:i4>
      </vt:variant>
      <vt:variant>
        <vt:lpstr>Slayt Başlıkları</vt:lpstr>
      </vt:variant>
      <vt:variant>
        <vt:i4>81</vt:i4>
      </vt:variant>
    </vt:vector>
  </HeadingPairs>
  <TitlesOfParts>
    <vt:vector size="82" baseType="lpstr">
      <vt:lpstr>Akış</vt:lpstr>
      <vt:lpstr>PERİODONTAL CEP</vt:lpstr>
      <vt:lpstr>Sınıflandırılması</vt:lpstr>
      <vt:lpstr>İki tip periodontal cep tarif edilmiştir:</vt:lpstr>
      <vt:lpstr>Slayt 4</vt:lpstr>
      <vt:lpstr>Slayt 5</vt:lpstr>
      <vt:lpstr>Slayt 6</vt:lpstr>
      <vt:lpstr>Slayt 7</vt:lpstr>
      <vt:lpstr>Periodontal cep dişin kaç yüzeyinde oluştuğuna göre de sınıflandırılır:</vt:lpstr>
      <vt:lpstr>Slayt 9</vt:lpstr>
      <vt:lpstr>Slayt 10</vt:lpstr>
      <vt:lpstr>Slayt 11</vt:lpstr>
      <vt:lpstr>Slayt 12</vt:lpstr>
      <vt:lpstr>Slayt 13</vt:lpstr>
      <vt:lpstr>Periodontal cebin klinik özellikleri ile histolojik özelliklerinin ilişkisi</vt:lpstr>
      <vt:lpstr>Slayt 15</vt:lpstr>
      <vt:lpstr>PERİODONTAL CEBİN PATOGENEZİ  Cep oluşumu  bakteriyel atağa karşı inflamasyon oluşumu ile başlar.Dental plakdaki bakteri türleri ve miktarına bağlı olarak normal gingival sulkus patolojik periodontal cebe dönüşür. </vt:lpstr>
      <vt:lpstr>*Cep formasyonu gingival sulkusun konnektif dokusunda inflamatuar değişiklikle başlar, *inflamatuar eksuda konnektif dokuda  dejenerasyona sebep olur *Junctional epitelin hemen apikalindeki kollagen lifler parçalanır ve  *bölge inflamatuar hücre ile dolar,ödem oluşur.**</vt:lpstr>
      <vt:lpstr>Kollagen yıkımı için 2 mekanizmadan bahsedilmektedir:</vt:lpstr>
      <vt:lpstr>PMN ler Junctional epitelin %60 ını kapsadığı zaman epitel diş yüzeyinden ayrılmaya başlar,epitelin apikal kısım ise daha apikale migre olmaya başlar   Sonuçda çeşitli derecelerde dejenerasyon ve nekrozlar oluşur.  Gingival sulkus periodontal cep haline geldiğinde plağı uzaklaştırmak mümkün olmaz.  Plak akümülasyonu oluşturan alanların elimine edilmesi gerekir </vt:lpstr>
      <vt:lpstr>Slayt 20</vt:lpstr>
      <vt:lpstr>Slayt 21</vt:lpstr>
      <vt:lpstr>Slayt 22</vt:lpstr>
      <vt:lpstr>Slayt 23</vt:lpstr>
      <vt:lpstr>Periodontal cebin histopatolojisi    Yumuşak doku duvarı:</vt:lpstr>
      <vt:lpstr>Slayt 25</vt:lpstr>
      <vt:lpstr>Slayt 26</vt:lpstr>
      <vt:lpstr>Slayt 27</vt:lpstr>
      <vt:lpstr>Slayt 28</vt:lpstr>
      <vt:lpstr>Slayt 29</vt:lpstr>
      <vt:lpstr>    Bakteriyel invazyon</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    Kök yüzeyi</vt:lpstr>
      <vt:lpstr>Slayt 46</vt:lpstr>
      <vt:lpstr>Slayt 47</vt:lpstr>
      <vt:lpstr>Slayt 48</vt:lpstr>
      <vt:lpstr>Slayt 49</vt:lpstr>
      <vt:lpstr>Slayt 50</vt:lpstr>
      <vt:lpstr>Slayt 51</vt:lpstr>
      <vt:lpstr>Slayt 52</vt:lpstr>
      <vt:lpstr>Periodontal cebin içeriği</vt:lpstr>
      <vt:lpstr>Kemik yıkım mekanızmaları</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 Kemik yıkım periyotları</vt:lpstr>
      <vt:lpstr>Slayt 69</vt:lpstr>
      <vt:lpstr>Kemik yıkım mekanizması</vt:lpstr>
      <vt:lpstr>Periodontal hastalıkda kemik formasyonu</vt:lpstr>
      <vt:lpstr>Slayt 72</vt:lpstr>
      <vt:lpstr>Slayt 73</vt:lpstr>
      <vt:lpstr>Kemik Deformiteleri</vt:lpstr>
      <vt:lpstr>Slayt 75</vt:lpstr>
      <vt:lpstr>Slayt 76</vt:lpstr>
      <vt:lpstr>Slayt 77</vt:lpstr>
      <vt:lpstr>Slayt 78</vt:lpstr>
      <vt:lpstr>Slayt 79</vt:lpstr>
      <vt:lpstr>Slayt 80</vt:lpstr>
      <vt:lpstr>Slayt 81</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meral</dc:creator>
  <cp:lastModifiedBy>meralgunhan</cp:lastModifiedBy>
  <cp:revision>270</cp:revision>
  <dcterms:created xsi:type="dcterms:W3CDTF">2013-02-17T17:41:33Z</dcterms:created>
  <dcterms:modified xsi:type="dcterms:W3CDTF">2016-03-14T10:52:49Z</dcterms:modified>
</cp:coreProperties>
</file>