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093-B2EA-4D30-8894-2B397F4951CA}" type="datetimeFigureOut">
              <a:rPr lang="tr-TR" smtClean="0"/>
              <a:t>11.05.2019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D3A79-985D-4BFF-B4F6-417BE49DE7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0805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093-B2EA-4D30-8894-2B397F4951CA}" type="datetimeFigureOut">
              <a:rPr lang="tr-TR" smtClean="0"/>
              <a:t>11.05.2019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D3A79-985D-4BFF-B4F6-417BE49DE7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042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093-B2EA-4D30-8894-2B397F4951CA}" type="datetimeFigureOut">
              <a:rPr lang="tr-TR" smtClean="0"/>
              <a:t>11.05.2019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D3A79-985D-4BFF-B4F6-417BE49DE7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2594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093-B2EA-4D30-8894-2B397F4951CA}" type="datetimeFigureOut">
              <a:rPr lang="tr-TR" smtClean="0"/>
              <a:t>11.05.2019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D3A79-985D-4BFF-B4F6-417BE49DE7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6102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093-B2EA-4D30-8894-2B397F4951CA}" type="datetimeFigureOut">
              <a:rPr lang="tr-TR" smtClean="0"/>
              <a:t>11.05.2019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D3A79-985D-4BFF-B4F6-417BE49DE7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5249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093-B2EA-4D30-8894-2B397F4951CA}" type="datetimeFigureOut">
              <a:rPr lang="tr-TR" smtClean="0"/>
              <a:t>11.05.2019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D3A79-985D-4BFF-B4F6-417BE49DE7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7871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093-B2EA-4D30-8894-2B397F4951CA}" type="datetimeFigureOut">
              <a:rPr lang="tr-TR" smtClean="0"/>
              <a:t>11.05.2019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D3A79-985D-4BFF-B4F6-417BE49DE7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7217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093-B2EA-4D30-8894-2B397F4951CA}" type="datetimeFigureOut">
              <a:rPr lang="tr-TR" smtClean="0"/>
              <a:t>11.05.2019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D3A79-985D-4BFF-B4F6-417BE49DE7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7043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093-B2EA-4D30-8894-2B397F4951CA}" type="datetimeFigureOut">
              <a:rPr lang="tr-TR" smtClean="0"/>
              <a:t>11.05.2019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D3A79-985D-4BFF-B4F6-417BE49DE7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6208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093-B2EA-4D30-8894-2B397F4951CA}" type="datetimeFigureOut">
              <a:rPr lang="tr-TR" smtClean="0"/>
              <a:t>11.05.2019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D3A79-985D-4BFF-B4F6-417BE49DE7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0945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093-B2EA-4D30-8894-2B397F4951CA}" type="datetimeFigureOut">
              <a:rPr lang="tr-TR" smtClean="0"/>
              <a:t>11.05.2019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D3A79-985D-4BFF-B4F6-417BE49DE7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0614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C4093-B2EA-4D30-8894-2B397F4951CA}" type="datetimeFigureOut">
              <a:rPr lang="tr-TR" smtClean="0"/>
              <a:t>11.05.2019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1D3A79-985D-4BFF-B4F6-417BE49DE7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0994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62331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Rant üzerine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745673"/>
            <a:ext cx="9144000" cy="4688378"/>
          </a:xfrm>
        </p:spPr>
        <p:txBody>
          <a:bodyPr>
            <a:normAutofit/>
          </a:bodyPr>
          <a:lstStyle/>
          <a:p>
            <a:pPr algn="l"/>
            <a:r>
              <a:rPr lang="tr-TR" dirty="0"/>
              <a:t>Rant, toprağın özgün ve yok edilemez güçlerini kullanmanın karşılığında, mahsulden toprak sahibine ödenen paydır</a:t>
            </a:r>
            <a:r>
              <a:rPr lang="tr-TR" dirty="0" smtClean="0"/>
              <a:t>. 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Smith’in rant tanımının eleştirisi </a:t>
            </a:r>
          </a:p>
          <a:p>
            <a:pPr algn="l"/>
            <a:endParaRPr lang="tr-TR" dirty="0"/>
          </a:p>
          <a:p>
            <a:pPr algn="l"/>
            <a:r>
              <a:rPr lang="tr-TR" dirty="0"/>
              <a:t>Bir ülkede yerleşimin başladığı ilk dönemlerde, bereketli ve zengin topraklar bol iken, nüfusu beslemek için bunların çok az bir kısmının ekilmesi yeterlidir; söz konusu kısım gerçekten de nüfusun hükmedebileceği bir sermayeyle ekilebilir ve burada rant olmaz; ne de olsa, henüz mülk edinilmemiş olan ve bu yüzden de işlenmesi onu seçen kişinin tasarrufunda bulunan bol miktarda toprak varken, kimse bu toprağın kullanımı için para ödemeyecektir </a:t>
            </a:r>
          </a:p>
        </p:txBody>
      </p:sp>
    </p:spTree>
    <p:extLst>
      <p:ext uri="{BB962C8B-B14F-4D97-AF65-F5344CB8AC3E}">
        <p14:creationId xmlns:p14="http://schemas.microsoft.com/office/powerpoint/2010/main" val="38027905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Rant teorisinin tarihsel boyutu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Ricardo’nun iktisadi çözümlemesi, İngiliz iktisadi ve toplumsal yapısının dönüşüm geçirmekte olduğu bir döneme karşılık gelmektedir.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Toprak sahipleri ile sanayi kapitalistleri arasındaki çelişkiler, yasama organında da yansımasını bulmaktaydı. </a:t>
            </a:r>
          </a:p>
          <a:p>
            <a:pPr marL="0" indent="0">
              <a:buNone/>
            </a:pPr>
            <a:r>
              <a:rPr lang="tr-TR" dirty="0" smtClean="0"/>
              <a:t>Ricardo, toplumsal gelişmenin sanayi zemininde gerçekleşmekte olduğunun farkındaydı. </a:t>
            </a:r>
          </a:p>
          <a:p>
            <a:pPr marL="0" indent="0">
              <a:buNone/>
            </a:pPr>
            <a:r>
              <a:rPr lang="tr-TR" dirty="0" smtClean="0"/>
              <a:t>İktisadi çözümlemesi, savunduğu fikirlere teorik bir </a:t>
            </a:r>
            <a:r>
              <a:rPr lang="tr-TR" smtClean="0"/>
              <a:t>temel oluşturmaktadır.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26845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Rant ve toprağın kıtlığı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Bir ülkede yerleşimin başladığı ilk dönemlerde, bereketli ve zengin topraklar bol iken, </a:t>
            </a:r>
            <a:r>
              <a:rPr lang="tr-TR" dirty="0" smtClean="0"/>
              <a:t>burada </a:t>
            </a:r>
            <a:r>
              <a:rPr lang="tr-TR" dirty="0"/>
              <a:t>rant </a:t>
            </a:r>
            <a:r>
              <a:rPr lang="tr-TR" dirty="0" smtClean="0"/>
              <a:t>olmaz </a:t>
            </a:r>
          </a:p>
          <a:p>
            <a:pPr marL="0" indent="0">
              <a:buNone/>
            </a:pPr>
            <a:r>
              <a:rPr lang="tr-TR" dirty="0" smtClean="0"/>
              <a:t>Arz-talep </a:t>
            </a:r>
            <a:r>
              <a:rPr lang="tr-TR" dirty="0"/>
              <a:t>ilkeleri gereği, hava ve su karşılığında ya da doğanın sınırsız miktarda bahşettiği başka ikramlar karşılığında neden hiçbir bedel verilmiyorsa, aynı nedenden ötürü, toprağın kullanımı için de rant verilmeyecektir.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5169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Toprak verimliliğindeki farklılıklar ve rant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Öyleyse tam da topraklar sınırsız nicelikte ve aynı nitelikte olmadıklarından; ayrıca nüfus arttıkça daha düşük nitelikte olan ya da daha az elverişli konumda bulunan topraklar da ekime açıldığından, toprağın kullanılması karşılığında rant ödenmektedir.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Verimlilik yönünden ikinci kalitedeki topraklar ekime açıldığında, toprağın kullanılması karşılığında rant ödenir.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Rant, önce birinci kalite toprakta doğar.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0535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Nüfus artışı ve rant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Nüfus artışıyla birlikte yeni topraklar üretime açılır.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Yeni üretime açılan topraklar, tanım gereği daha düşük kalitedir; yani verimliliği düşüktür.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Nüfus artıp da daha yeni topraklar üretime açıldıkça, daha önce rant oluşmayan toprakta rant ortaya çıkar; rant ödenmekte olan topraklarda rant yükselir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38995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Rantın büyüklüğü üzerine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Rant hesaplamasında, ayın miktarda sermaye ve emeğin, aynı büyüklükteki topraklarda kullanıldığı varsayılmaktadır.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Rant, eşit iki ayrı sermayenin veya emeğin ürünleri arasındaki farktır.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İki ayrı kâr oranı olamaz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15653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Rant ve emek verimliliği ve ürün fiyatı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Daha verimsiz topraklar işlendikçe, emek verimliliği (birim emekle elde edilen ürün miktarı) düşer—aynı miktarda sermaye kullanılmak koşuluyla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Rant, uygulanan ek bir emek miktarının, öncekine oranla daha az getiri sağlamasından kaynaklanır.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Değişim değeri, en elverişsiz koşullar altındaki üretim tarafından belirlenir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Ürün fiyatı, rant ödendiği için yükselmez </a:t>
            </a:r>
          </a:p>
          <a:p>
            <a:pPr marL="0" indent="0">
              <a:buNone/>
            </a:pPr>
            <a:r>
              <a:rPr lang="tr-TR" dirty="0" smtClean="0"/>
              <a:t>Smith eleştirisi: </a:t>
            </a:r>
            <a:r>
              <a:rPr lang="tr-TR" dirty="0"/>
              <a:t>üretilmesinde gerekli emek miktarı en yüksek olan zahire, zahire fiyatını belirler ve söz konusu zahirenin fiyatına rant dahil olmaz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5054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Rant ve bölüşüm ilişkileri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Rantın artması, sanayi kesiminin kârlarını düşürür </a:t>
            </a:r>
          </a:p>
          <a:p>
            <a:pPr marL="0" indent="0">
              <a:buNone/>
            </a:pPr>
            <a:r>
              <a:rPr lang="tr-TR" dirty="0" smtClean="0"/>
              <a:t>Rant artmasının nedeni, daha düşük verimlilikte toprakların üretime açılmasıdır. </a:t>
            </a:r>
          </a:p>
          <a:p>
            <a:pPr marL="0" indent="0">
              <a:buNone/>
            </a:pPr>
            <a:r>
              <a:rPr lang="tr-TR" dirty="0" smtClean="0"/>
              <a:t>Bu durum, rantları yükseltir. </a:t>
            </a:r>
          </a:p>
          <a:p>
            <a:pPr marL="0" indent="0">
              <a:buNone/>
            </a:pPr>
            <a:r>
              <a:rPr lang="tr-TR" dirty="0" smtClean="0"/>
              <a:t>Verimsiz topraklarda üretim yapılması, tahıl fiyatlarını yükseltir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75106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Tahıl fiyatı, ücretler ve kâr 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Yükselen tahıl fiyatları, ücretleri yükseltir.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İşçi ücretleri, tanım gereği, tahıl fiyatlarıyla belirlenir.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Artan rant ve ücretler, kârın azalmasına neden olur. Bu durum, sanayi kesiminin zararınadır.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9993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Rant teorisinin toplumsal içeriği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Ricardo’nun kitabı, aynı zamanda </a:t>
            </a:r>
            <a:r>
              <a:rPr lang="tr-TR" dirty="0" err="1" smtClean="0"/>
              <a:t>Malthus</a:t>
            </a:r>
            <a:r>
              <a:rPr lang="tr-TR" dirty="0"/>
              <a:t> </a:t>
            </a:r>
            <a:r>
              <a:rPr lang="tr-TR" dirty="0" smtClean="0"/>
              <a:t>ile bir polemik niteliğindedir. </a:t>
            </a:r>
          </a:p>
          <a:p>
            <a:pPr marL="0" indent="0">
              <a:buNone/>
            </a:pPr>
            <a:r>
              <a:rPr lang="tr-TR" dirty="0" smtClean="0"/>
              <a:t>Toprak sahiplerinin çıkarını savunan </a:t>
            </a:r>
            <a:r>
              <a:rPr lang="tr-TR" dirty="0" err="1" smtClean="0"/>
              <a:t>Malthus’a</a:t>
            </a:r>
            <a:r>
              <a:rPr lang="tr-TR" dirty="0" smtClean="0"/>
              <a:t> karşılık, Ricardo sanayi kapitalistlerinin yanındadır.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Teorisi, bu iki sınıf arasındaki karşıtlığı ortaya koyar.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Ücretlerin artmasıyla ürün fiyatı artmayacağı için, ücretler arttıkça kâr azalır. </a:t>
            </a:r>
          </a:p>
          <a:p>
            <a:pPr marL="0" indent="0">
              <a:buNone/>
            </a:pPr>
            <a:r>
              <a:rPr lang="tr-TR" dirty="0" smtClean="0"/>
              <a:t>Ricardo, tahıl ithalatını savunarak, kârların yükselmesini, rantın ve ücretlerin düşmesini savunmaktaydı.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8133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574</Words>
  <Application>Microsoft Office PowerPoint</Application>
  <PresentationFormat>Geniş ekran</PresentationFormat>
  <Paragraphs>62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Rant üzerine </vt:lpstr>
      <vt:lpstr>Rant ve toprağın kıtlığı </vt:lpstr>
      <vt:lpstr>Toprak verimliliğindeki farklılıklar ve rant </vt:lpstr>
      <vt:lpstr>Nüfus artışı ve rant </vt:lpstr>
      <vt:lpstr>Rantın büyüklüğü üzerine </vt:lpstr>
      <vt:lpstr>Rant ve emek verimliliği ve ürün fiyatı </vt:lpstr>
      <vt:lpstr>Rant ve bölüşüm ilişkileri </vt:lpstr>
      <vt:lpstr>Tahıl fiyatı, ücretler ve kâr  </vt:lpstr>
      <vt:lpstr>Rant teorisinin toplumsal içeriği </vt:lpstr>
      <vt:lpstr>Rant teorisinin tarihsel boyutu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Rant üzerine </dc:title>
  <dc:creator>User</dc:creator>
  <cp:lastModifiedBy>User</cp:lastModifiedBy>
  <cp:revision>4</cp:revision>
  <dcterms:created xsi:type="dcterms:W3CDTF">2019-05-11T12:29:44Z</dcterms:created>
  <dcterms:modified xsi:type="dcterms:W3CDTF">2019-05-11T12:55:53Z</dcterms:modified>
</cp:coreProperties>
</file>