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sldIdLst>
    <p:sldId id="256" r:id="rId2"/>
    <p:sldId id="269" r:id="rId3"/>
    <p:sldId id="270" r:id="rId4"/>
    <p:sldId id="271" r:id="rId5"/>
    <p:sldId id="272" r:id="rId6"/>
    <p:sldId id="274" r:id="rId7"/>
    <p:sldId id="273" r:id="rId8"/>
    <p:sldId id="303" r:id="rId9"/>
    <p:sldId id="305" r:id="rId10"/>
    <p:sldId id="275" r:id="rId11"/>
    <p:sldId id="276" r:id="rId12"/>
    <p:sldId id="313" r:id="rId13"/>
    <p:sldId id="277" r:id="rId14"/>
    <p:sldId id="312" r:id="rId15"/>
    <p:sldId id="314" r:id="rId16"/>
    <p:sldId id="315" r:id="rId17"/>
    <p:sldId id="285" r:id="rId18"/>
    <p:sldId id="258" r:id="rId19"/>
    <p:sldId id="278" r:id="rId20"/>
    <p:sldId id="291" r:id="rId21"/>
    <p:sldId id="260" r:id="rId22"/>
    <p:sldId id="279" r:id="rId23"/>
    <p:sldId id="280" r:id="rId24"/>
    <p:sldId id="261" r:id="rId25"/>
    <p:sldId id="286" r:id="rId26"/>
    <p:sldId id="262" r:id="rId27"/>
    <p:sldId id="263" r:id="rId28"/>
    <p:sldId id="264" r:id="rId29"/>
    <p:sldId id="265" r:id="rId30"/>
    <p:sldId id="283" r:id="rId31"/>
    <p:sldId id="284" r:id="rId32"/>
    <p:sldId id="287" r:id="rId33"/>
    <p:sldId id="288" r:id="rId34"/>
    <p:sldId id="266" r:id="rId35"/>
    <p:sldId id="304" r:id="rId36"/>
    <p:sldId id="306" r:id="rId37"/>
    <p:sldId id="267" r:id="rId38"/>
    <p:sldId id="281" r:id="rId39"/>
    <p:sldId id="308" r:id="rId40"/>
    <p:sldId id="282" r:id="rId41"/>
    <p:sldId id="309" r:id="rId42"/>
    <p:sldId id="268" r:id="rId43"/>
    <p:sldId id="310" r:id="rId44"/>
    <p:sldId id="289" r:id="rId45"/>
    <p:sldId id="290" r:id="rId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4" autoAdjust="0"/>
    <p:restoredTop sz="86364" autoAdjust="0"/>
  </p:normalViewPr>
  <p:slideViewPr>
    <p:cSldViewPr snapToGrid="0">
      <p:cViewPr varScale="1">
        <p:scale>
          <a:sx n="82" d="100"/>
          <a:sy n="82" d="100"/>
        </p:scale>
        <p:origin x="-120" y="-848"/>
      </p:cViewPr>
      <p:guideLst>
        <p:guide orient="horz" pos="2160"/>
        <p:guide pos="3840"/>
      </p:guideLst>
    </p:cSldViewPr>
  </p:slideViewPr>
  <p:outlineViewPr>
    <p:cViewPr>
      <p:scale>
        <a:sx n="33" d="100"/>
        <a:sy n="33" d="100"/>
      </p:scale>
      <p:origin x="0" y="287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11307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263854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3668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66715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7569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3134596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2820639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233745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327978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190D8EC-1A4C-4E78-8254-D1882C9671D1}" type="datetimeFigureOut">
              <a:rPr lang="tr-TR" smtClean="0"/>
              <a:pPr/>
              <a:t>15/11/16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150291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190D8EC-1A4C-4E78-8254-D1882C9671D1}" type="datetimeFigureOut">
              <a:rPr lang="tr-TR" smtClean="0"/>
              <a:pPr/>
              <a:t>15/11/16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218792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190D8EC-1A4C-4E78-8254-D1882C9671D1}" type="datetimeFigureOut">
              <a:rPr lang="tr-TR" smtClean="0"/>
              <a:pPr/>
              <a:t>15/11/16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54175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190D8EC-1A4C-4E78-8254-D1882C9671D1}" type="datetimeFigureOut">
              <a:rPr lang="tr-TR" smtClean="0"/>
              <a:pPr/>
              <a:t>15/11/16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145070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0D8EC-1A4C-4E78-8254-D1882C9671D1}" type="datetimeFigureOut">
              <a:rPr lang="tr-TR" smtClean="0"/>
              <a:pPr/>
              <a:t>15/11/16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255941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190D8EC-1A4C-4E78-8254-D1882C9671D1}" type="datetimeFigureOut">
              <a:rPr lang="tr-TR" smtClean="0"/>
              <a:pPr/>
              <a:t>15/11/16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342390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190D8EC-1A4C-4E78-8254-D1882C9671D1}" type="datetimeFigureOut">
              <a:rPr lang="tr-TR" smtClean="0"/>
              <a:pPr/>
              <a:t>15/11/16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F67F05F-063F-4D2D-AF2A-6FAFD3D0A71D}" type="slidenum">
              <a:rPr lang="tr-TR" smtClean="0"/>
              <a:pPr/>
              <a:t>‹#›</a:t>
            </a:fld>
            <a:endParaRPr lang="tr-TR"/>
          </a:p>
        </p:txBody>
      </p:sp>
    </p:spTree>
    <p:extLst>
      <p:ext uri="{BB962C8B-B14F-4D97-AF65-F5344CB8AC3E}">
        <p14:creationId xmlns:p14="http://schemas.microsoft.com/office/powerpoint/2010/main" val="4997707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90D8EC-1A4C-4E78-8254-D1882C9671D1}" type="datetimeFigureOut">
              <a:rPr lang="tr-TR" smtClean="0"/>
              <a:pPr/>
              <a:t>15/11/16</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F67F05F-063F-4D2D-AF2A-6FAFD3D0A71D}" type="slidenum">
              <a:rPr lang="tr-TR" smtClean="0"/>
              <a:pPr/>
              <a:t>‹#›</a:t>
            </a:fld>
            <a:endParaRPr lang="tr-TR"/>
          </a:p>
        </p:txBody>
      </p:sp>
    </p:spTree>
    <p:extLst>
      <p:ext uri="{BB962C8B-B14F-4D97-AF65-F5344CB8AC3E}">
        <p14:creationId xmlns:p14="http://schemas.microsoft.com/office/powerpoint/2010/main" val="1722283629"/>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718605" y="1136166"/>
            <a:ext cx="9144000" cy="1184739"/>
          </a:xfrm>
        </p:spPr>
        <p:txBody>
          <a:bodyPr/>
          <a:lstStyle/>
          <a:p>
            <a:r>
              <a:rPr lang="tr-TR" sz="6000" dirty="0" smtClean="0">
                <a:latin typeface="Angsana New" panose="02020603050405020304" pitchFamily="18" charset="-34"/>
                <a:cs typeface="Angsana New" panose="02020603050405020304" pitchFamily="18" charset="-34"/>
              </a:rPr>
              <a:t>AMALGAM</a:t>
            </a:r>
            <a:endParaRPr lang="tr-TR" sz="6000" dirty="0">
              <a:latin typeface="Angsana New" panose="02020603050405020304" pitchFamily="18" charset="-34"/>
              <a:cs typeface="Angsana New" panose="02020603050405020304" pitchFamily="18" charset="-34"/>
            </a:endParaRPr>
          </a:p>
        </p:txBody>
      </p:sp>
      <p:sp>
        <p:nvSpPr>
          <p:cNvPr id="3" name="Alt Başlık 2"/>
          <p:cNvSpPr>
            <a:spLocks noGrp="1"/>
          </p:cNvSpPr>
          <p:nvPr>
            <p:ph type="subTitle" idx="1"/>
          </p:nvPr>
        </p:nvSpPr>
        <p:spPr>
          <a:xfrm>
            <a:off x="7413673" y="5430836"/>
            <a:ext cx="3662289" cy="590134"/>
          </a:xfrm>
        </p:spPr>
        <p:txBody>
          <a:bodyPr/>
          <a:lstStyle/>
          <a:p>
            <a:r>
              <a:rPr lang="tr-TR" dirty="0" smtClean="0"/>
              <a:t>PROF.DR.PERİHAN ÖZYURT</a:t>
            </a:r>
            <a:endParaRPr lang="tr-TR" dirty="0"/>
          </a:p>
        </p:txBody>
      </p:sp>
      <p:sp>
        <p:nvSpPr>
          <p:cNvPr id="4" name="3 Metin kutusu"/>
          <p:cNvSpPr txBox="1"/>
          <p:nvPr/>
        </p:nvSpPr>
        <p:spPr>
          <a:xfrm>
            <a:off x="1043354" y="3012831"/>
            <a:ext cx="8886093" cy="830997"/>
          </a:xfrm>
          <a:prstGeom prst="rect">
            <a:avLst/>
          </a:prstGeom>
          <a:noFill/>
        </p:spPr>
        <p:txBody>
          <a:bodyPr wrap="square" rtlCol="0">
            <a:spAutoFit/>
          </a:bodyPr>
          <a:lstStyle/>
          <a:p>
            <a:r>
              <a:rPr lang="tr-TR" sz="2400" dirty="0" smtClean="0"/>
              <a:t>Amalgam kullanımının avantajları, dezavantajları ve amalgam dolgu uygulaması</a:t>
            </a:r>
            <a:endParaRPr lang="tr-TR" sz="2400" dirty="0"/>
          </a:p>
        </p:txBody>
      </p:sp>
    </p:spTree>
    <p:extLst>
      <p:ext uri="{BB962C8B-B14F-4D97-AF65-F5344CB8AC3E}">
        <p14:creationId xmlns:p14="http://schemas.microsoft.com/office/powerpoint/2010/main" val="39760337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1" y="1461172"/>
            <a:ext cx="8881403" cy="718086"/>
          </a:xfrm>
        </p:spPr>
        <p:txBody>
          <a:bodyPr>
            <a:normAutofit/>
          </a:bodyPr>
          <a:lstStyle/>
          <a:p>
            <a:r>
              <a:rPr lang="tr-TR" dirty="0" smtClean="0"/>
              <a:t>Amalgam dolgular için </a:t>
            </a:r>
            <a:r>
              <a:rPr lang="tr-TR" dirty="0" err="1" smtClean="0"/>
              <a:t>kavite</a:t>
            </a:r>
            <a:r>
              <a:rPr lang="tr-TR" dirty="0" smtClean="0"/>
              <a:t> hazırlanması</a:t>
            </a:r>
            <a:endParaRPr lang="tr-TR" dirty="0"/>
          </a:p>
        </p:txBody>
      </p:sp>
      <p:sp>
        <p:nvSpPr>
          <p:cNvPr id="3" name="İçerik Yer Tutucusu 2"/>
          <p:cNvSpPr>
            <a:spLocks noGrp="1"/>
          </p:cNvSpPr>
          <p:nvPr>
            <p:ph idx="1"/>
          </p:nvPr>
        </p:nvSpPr>
        <p:spPr>
          <a:xfrm>
            <a:off x="316524" y="2130248"/>
            <a:ext cx="9823938" cy="3156859"/>
          </a:xfrm>
        </p:spPr>
        <p:txBody>
          <a:bodyPr>
            <a:normAutofit fontScale="32500" lnSpcReduction="20000"/>
          </a:bodyPr>
          <a:lstStyle/>
          <a:p>
            <a:pPr marL="0" indent="0">
              <a:buNone/>
            </a:pPr>
            <a:endParaRPr lang="tr-TR" altLang="tr-TR" sz="8000" dirty="0" smtClean="0"/>
          </a:p>
          <a:p>
            <a:pPr marL="0" indent="0">
              <a:buNone/>
            </a:pPr>
            <a:r>
              <a:rPr lang="tr-TR" altLang="tr-TR" sz="8000" dirty="0" err="1" smtClean="0"/>
              <a:t>Bl</a:t>
            </a:r>
            <a:r>
              <a:rPr lang="tr-TR" altLang="tr-TR" sz="8000" dirty="0" smtClean="0"/>
              <a:t> </a:t>
            </a:r>
            <a:r>
              <a:rPr lang="tr-TR" altLang="tr-TR" sz="8000" dirty="0"/>
              <a:t>I ve II. Sınıf </a:t>
            </a:r>
            <a:r>
              <a:rPr lang="tr-TR" altLang="tr-TR" sz="8000" dirty="0" err="1"/>
              <a:t>kaviteler</a:t>
            </a:r>
            <a:r>
              <a:rPr lang="tr-TR" altLang="tr-TR" sz="8000" dirty="0"/>
              <a:t> ve estetiğin önemli olmadığı Bl V </a:t>
            </a:r>
            <a:r>
              <a:rPr lang="tr-TR" altLang="tr-TR" sz="8000" dirty="0" err="1"/>
              <a:t>kavitelerde</a:t>
            </a:r>
            <a:r>
              <a:rPr lang="tr-TR" altLang="tr-TR" sz="8000" dirty="0"/>
              <a:t> amalgam dolgular uygulanır. </a:t>
            </a:r>
            <a:r>
              <a:rPr lang="tr-TR" altLang="tr-TR" sz="8000" dirty="0" smtClean="0"/>
              <a:t> Amalgam </a:t>
            </a:r>
            <a:r>
              <a:rPr lang="tr-TR" altLang="tr-TR" sz="8000" dirty="0" err="1" smtClean="0"/>
              <a:t>kaviteleri</a:t>
            </a:r>
            <a:r>
              <a:rPr lang="tr-TR" altLang="tr-TR" sz="8000" dirty="0" smtClean="0"/>
              <a:t>, amalgamın mine ve </a:t>
            </a:r>
            <a:r>
              <a:rPr lang="tr-TR" altLang="tr-TR" sz="8000" dirty="0" err="1" smtClean="0"/>
              <a:t>dentine</a:t>
            </a:r>
            <a:r>
              <a:rPr lang="tr-TR" altLang="tr-TR" sz="8000" dirty="0" smtClean="0"/>
              <a:t> </a:t>
            </a:r>
            <a:r>
              <a:rPr lang="tr-TR" altLang="tr-TR" sz="8000" dirty="0" err="1" smtClean="0"/>
              <a:t>kompozit</a:t>
            </a:r>
            <a:r>
              <a:rPr lang="tr-TR" altLang="tr-TR" sz="8000" dirty="0" smtClean="0"/>
              <a:t> materyal gibi kimyasal bağlantısı olmayıp sadece mekanik </a:t>
            </a:r>
            <a:r>
              <a:rPr lang="tr-TR" altLang="tr-TR" sz="8000" dirty="0" err="1" smtClean="0"/>
              <a:t>retansiyonu</a:t>
            </a:r>
            <a:r>
              <a:rPr lang="tr-TR" altLang="tr-TR" sz="8000" dirty="0" smtClean="0"/>
              <a:t> olduğu için rezistans ve </a:t>
            </a:r>
            <a:r>
              <a:rPr lang="tr-TR" altLang="tr-TR" sz="8000" dirty="0" err="1" smtClean="0"/>
              <a:t>retansiyonu</a:t>
            </a:r>
            <a:r>
              <a:rPr lang="tr-TR" altLang="tr-TR" sz="8000" dirty="0" smtClean="0"/>
              <a:t> sağlamak amacıyla </a:t>
            </a:r>
            <a:r>
              <a:rPr lang="tr-TR" altLang="tr-TR" sz="8000" dirty="0" err="1" smtClean="0"/>
              <a:t>Black</a:t>
            </a:r>
            <a:r>
              <a:rPr lang="tr-TR" altLang="tr-TR" sz="8000" dirty="0" smtClean="0"/>
              <a:t> kurallarına uygun hazırlanır. </a:t>
            </a:r>
            <a:r>
              <a:rPr lang="tr-TR" altLang="tr-TR" sz="8000" dirty="0" err="1" smtClean="0"/>
              <a:t>Kavite</a:t>
            </a:r>
            <a:r>
              <a:rPr lang="tr-TR" altLang="tr-TR" sz="8000" dirty="0" smtClean="0"/>
              <a:t> kenarlarına kesinlikle </a:t>
            </a:r>
            <a:r>
              <a:rPr lang="tr-TR" altLang="tr-TR" sz="8000" dirty="0" err="1" smtClean="0"/>
              <a:t>bizotaj</a:t>
            </a:r>
            <a:r>
              <a:rPr lang="tr-TR" altLang="tr-TR" sz="8000" dirty="0" smtClean="0"/>
              <a:t> uygulanmaz.</a:t>
            </a:r>
            <a:endParaRPr lang="tr-TR" altLang="tr-TR" sz="8000" dirty="0"/>
          </a:p>
          <a:p>
            <a:pPr marL="0" indent="0">
              <a:buNone/>
            </a:pPr>
            <a:endParaRPr lang="tr-TR" dirty="0"/>
          </a:p>
        </p:txBody>
      </p:sp>
      <p:sp>
        <p:nvSpPr>
          <p:cNvPr id="4" name="Dikdörtgen 3"/>
          <p:cNvSpPr/>
          <p:nvPr/>
        </p:nvSpPr>
        <p:spPr>
          <a:xfrm>
            <a:off x="281353" y="2215662"/>
            <a:ext cx="920496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altLang="tr-TR" sz="3200" i="0" u="none" strike="noStrike" kern="0" cap="none" spc="0" normalizeH="0" baseline="0" noProof="0" dirty="0" smtClean="0">
              <a:ln>
                <a:noFill/>
              </a:ln>
              <a:solidFill>
                <a:schemeClr val="accent1"/>
              </a:solidFill>
              <a:effectLst/>
              <a:uLnTx/>
              <a:uFillTx/>
              <a:ea typeface="+mj-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tr-TR" altLang="tr-TR" sz="3200" i="0" u="none" strike="noStrike" kern="0" cap="none" spc="0" normalizeH="0" baseline="0" noProof="0" dirty="0" smtClean="0">
              <a:ln>
                <a:noFill/>
              </a:ln>
              <a:solidFill>
                <a:schemeClr val="accent1"/>
              </a:solidFill>
              <a:effectLst/>
              <a:uLnTx/>
              <a:uFillTx/>
              <a:ea typeface="+mj-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tr-TR" sz="3200" i="0" u="none" strike="noStrike" kern="0" cap="none" spc="0" normalizeH="0" baseline="0" noProof="0" dirty="0" smtClean="0">
              <a:ln>
                <a:noFill/>
              </a:ln>
              <a:solidFill>
                <a:schemeClr val="accent1"/>
              </a:solidFill>
              <a:effectLst/>
              <a:uLnTx/>
              <a:uFillTx/>
            </a:endParaRPr>
          </a:p>
        </p:txBody>
      </p:sp>
      <p:sp>
        <p:nvSpPr>
          <p:cNvPr id="5" name="Metin kutusu 4"/>
          <p:cNvSpPr txBox="1"/>
          <p:nvPr/>
        </p:nvSpPr>
        <p:spPr>
          <a:xfrm>
            <a:off x="406204" y="3270738"/>
            <a:ext cx="10238350" cy="1200329"/>
          </a:xfrm>
          <a:prstGeom prst="rect">
            <a:avLst/>
          </a:prstGeom>
          <a:noFill/>
        </p:spPr>
        <p:txBody>
          <a:bodyPr wrap="square" rtlCol="0">
            <a:spAutoFit/>
          </a:bodyPr>
          <a:lstStyle/>
          <a:p>
            <a:endParaRPr lang="tr-TR" sz="2400" dirty="0" smtClean="0"/>
          </a:p>
          <a:p>
            <a:endParaRPr lang="tr-TR" sz="2400" dirty="0" smtClean="0"/>
          </a:p>
          <a:p>
            <a:endParaRPr lang="tr-TR" sz="2400" dirty="0" smtClean="0"/>
          </a:p>
        </p:txBody>
      </p:sp>
    </p:spTree>
    <p:extLst>
      <p:ext uri="{BB962C8B-B14F-4D97-AF65-F5344CB8AC3E}">
        <p14:creationId xmlns:p14="http://schemas.microsoft.com/office/powerpoint/2010/main" val="1483131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03385"/>
          </a:xfrm>
        </p:spPr>
        <p:txBody>
          <a:bodyPr>
            <a:normAutofit fontScale="90000"/>
          </a:bodyPr>
          <a:lstStyle/>
          <a:p>
            <a:r>
              <a:rPr lang="tr-TR" dirty="0" smtClean="0"/>
              <a:t>Matris ve kama uygulanması</a:t>
            </a:r>
            <a:br>
              <a:rPr lang="tr-TR" dirty="0" smtClean="0"/>
            </a:br>
            <a:endParaRPr lang="tr-TR"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9638" y="3716216"/>
            <a:ext cx="2521626" cy="1699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4831" y="3737156"/>
            <a:ext cx="2241450" cy="1722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028" y="3759645"/>
            <a:ext cx="2768857" cy="168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1296971" y="5439508"/>
            <a:ext cx="1730326" cy="369332"/>
          </a:xfrm>
          <a:prstGeom prst="rect">
            <a:avLst/>
          </a:prstGeom>
          <a:noFill/>
        </p:spPr>
        <p:txBody>
          <a:bodyPr wrap="square" rtlCol="0">
            <a:spAutoFit/>
          </a:bodyPr>
          <a:lstStyle/>
          <a:p>
            <a:r>
              <a:rPr lang="tr-TR" dirty="0" smtClean="0"/>
              <a:t>Yengeç matris</a:t>
            </a:r>
            <a:endParaRPr lang="tr-TR" dirty="0"/>
          </a:p>
        </p:txBody>
      </p:sp>
      <p:sp>
        <p:nvSpPr>
          <p:cNvPr id="8" name="Metin kutusu 7"/>
          <p:cNvSpPr txBox="1"/>
          <p:nvPr/>
        </p:nvSpPr>
        <p:spPr>
          <a:xfrm>
            <a:off x="4698609" y="5447768"/>
            <a:ext cx="1561514" cy="369332"/>
          </a:xfrm>
          <a:prstGeom prst="rect">
            <a:avLst/>
          </a:prstGeom>
          <a:noFill/>
        </p:spPr>
        <p:txBody>
          <a:bodyPr wrap="square" rtlCol="0">
            <a:spAutoFit/>
          </a:bodyPr>
          <a:lstStyle/>
          <a:p>
            <a:r>
              <a:rPr lang="tr-TR" dirty="0" err="1"/>
              <a:t>A</a:t>
            </a:r>
            <a:r>
              <a:rPr lang="tr-TR" dirty="0" err="1" smtClean="0"/>
              <a:t>utomatris</a:t>
            </a:r>
            <a:endParaRPr lang="tr-TR" dirty="0"/>
          </a:p>
        </p:txBody>
      </p:sp>
      <p:sp>
        <p:nvSpPr>
          <p:cNvPr id="9" name="Metin kutusu 8"/>
          <p:cNvSpPr txBox="1"/>
          <p:nvPr/>
        </p:nvSpPr>
        <p:spPr>
          <a:xfrm>
            <a:off x="7839269" y="5485841"/>
            <a:ext cx="1677448" cy="369332"/>
          </a:xfrm>
          <a:prstGeom prst="rect">
            <a:avLst/>
          </a:prstGeom>
          <a:noFill/>
        </p:spPr>
        <p:txBody>
          <a:bodyPr wrap="square" rtlCol="0">
            <a:spAutoFit/>
          </a:bodyPr>
          <a:lstStyle/>
          <a:p>
            <a:r>
              <a:rPr lang="tr-TR" dirty="0" err="1" smtClean="0"/>
              <a:t>Walser</a:t>
            </a:r>
            <a:r>
              <a:rPr lang="tr-TR" dirty="0" smtClean="0"/>
              <a:t> matris</a:t>
            </a:r>
            <a:endParaRPr lang="tr-TR" dirty="0"/>
          </a:p>
        </p:txBody>
      </p:sp>
      <p:sp>
        <p:nvSpPr>
          <p:cNvPr id="11" name="10 Dikdörtgen"/>
          <p:cNvSpPr/>
          <p:nvPr/>
        </p:nvSpPr>
        <p:spPr>
          <a:xfrm>
            <a:off x="679938" y="1482859"/>
            <a:ext cx="9296400" cy="1569660"/>
          </a:xfrm>
          <a:prstGeom prst="rect">
            <a:avLst/>
          </a:prstGeom>
        </p:spPr>
        <p:txBody>
          <a:bodyPr wrap="square">
            <a:spAutoFit/>
          </a:bodyPr>
          <a:lstStyle/>
          <a:p>
            <a:r>
              <a:rPr lang="tr-TR" altLang="tr-TR" sz="2400" dirty="0" smtClean="0"/>
              <a:t>İki yüzlü </a:t>
            </a:r>
            <a:r>
              <a:rPr lang="tr-TR" altLang="tr-TR" sz="2400" dirty="0" err="1" smtClean="0"/>
              <a:t>kavitelerde</a:t>
            </a:r>
            <a:r>
              <a:rPr lang="tr-TR" altLang="tr-TR" sz="2400" dirty="0" smtClean="0"/>
              <a:t> </a:t>
            </a:r>
            <a:r>
              <a:rPr lang="tr-TR" altLang="tr-TR" sz="2400" dirty="0" err="1" smtClean="0"/>
              <a:t>ivory</a:t>
            </a:r>
            <a:r>
              <a:rPr lang="tr-TR" altLang="tr-TR" sz="2400" dirty="0" smtClean="0"/>
              <a:t>(yengeç), üç yüzlü </a:t>
            </a:r>
            <a:r>
              <a:rPr lang="tr-TR" altLang="tr-TR" sz="2400" dirty="0" err="1" smtClean="0"/>
              <a:t>kavitelerde</a:t>
            </a:r>
            <a:r>
              <a:rPr lang="tr-TR" altLang="tr-TR" sz="2400" dirty="0" smtClean="0"/>
              <a:t> ise </a:t>
            </a:r>
            <a:r>
              <a:rPr lang="tr-TR" altLang="tr-TR" sz="2400" dirty="0" err="1" smtClean="0"/>
              <a:t>tofflemeier</a:t>
            </a:r>
            <a:r>
              <a:rPr lang="tr-TR" altLang="tr-TR" sz="2400" dirty="0" smtClean="0"/>
              <a:t>(</a:t>
            </a:r>
            <a:r>
              <a:rPr lang="tr-TR" altLang="tr-TR" sz="2400" dirty="0" err="1" smtClean="0"/>
              <a:t>meba</a:t>
            </a:r>
            <a:r>
              <a:rPr lang="tr-TR" altLang="tr-TR" sz="2400" dirty="0" smtClean="0"/>
              <a:t>) matris kullanılır. Son yıllarda her iki matris yerine kullanılabilen </a:t>
            </a:r>
            <a:r>
              <a:rPr lang="tr-TR" altLang="tr-TR" sz="2400" dirty="0" err="1" smtClean="0"/>
              <a:t>auto</a:t>
            </a:r>
            <a:r>
              <a:rPr lang="tr-TR" altLang="tr-TR" sz="2400" dirty="0" smtClean="0"/>
              <a:t> matrisler de kullanılmaktadır. </a:t>
            </a:r>
            <a:r>
              <a:rPr lang="tr-TR" altLang="tr-TR" sz="2400" dirty="0" err="1" smtClean="0"/>
              <a:t>Walser</a:t>
            </a:r>
            <a:r>
              <a:rPr lang="tr-TR" altLang="tr-TR" sz="2400" dirty="0" smtClean="0"/>
              <a:t> matrislerde özel durumlarda kullanılan matrislerdendir.</a:t>
            </a:r>
            <a:endParaRPr lang="tr-TR" altLang="tr-TR" sz="2400" dirty="0"/>
          </a:p>
        </p:txBody>
      </p:sp>
    </p:spTree>
    <p:extLst>
      <p:ext uri="{BB962C8B-B14F-4D97-AF65-F5344CB8AC3E}">
        <p14:creationId xmlns:p14="http://schemas.microsoft.com/office/powerpoint/2010/main" val="39781201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71.PNG"/>
          <p:cNvPicPr>
            <a:picLocks noChangeAspect="1"/>
          </p:cNvPicPr>
          <p:nvPr/>
        </p:nvPicPr>
        <p:blipFill rotWithShape="1">
          <a:blip r:embed="rId2" cstate="print">
            <a:extLst>
              <a:ext uri="{28A0092B-C50C-407E-A947-70E740481C1C}">
                <a14:useLocalDpi xmlns:a14="http://schemas.microsoft.com/office/drawing/2010/main" val="0"/>
              </a:ext>
            </a:extLst>
          </a:blip>
          <a:srcRect l="4588" t="10615" r="10765" b="28890"/>
          <a:stretch/>
        </p:blipFill>
        <p:spPr>
          <a:xfrm>
            <a:off x="371684" y="262569"/>
            <a:ext cx="6210216" cy="5917764"/>
          </a:xfrm>
          <a:prstGeom prst="rect">
            <a:avLst/>
          </a:prstGeom>
        </p:spPr>
      </p:pic>
      <p:sp>
        <p:nvSpPr>
          <p:cNvPr id="2" name="TextBox 1"/>
          <p:cNvSpPr txBox="1"/>
          <p:nvPr/>
        </p:nvSpPr>
        <p:spPr>
          <a:xfrm>
            <a:off x="6752255" y="774477"/>
            <a:ext cx="4940296" cy="4247317"/>
          </a:xfrm>
          <a:prstGeom prst="rect">
            <a:avLst/>
          </a:prstGeom>
          <a:noFill/>
        </p:spPr>
        <p:txBody>
          <a:bodyPr wrap="square" rtlCol="0">
            <a:spAutoFit/>
          </a:bodyPr>
          <a:lstStyle/>
          <a:p>
            <a:r>
              <a:rPr lang="en-US" dirty="0" err="1" smtClean="0"/>
              <a:t>Oklüzo</a:t>
            </a:r>
            <a:r>
              <a:rPr lang="en-US" dirty="0" smtClean="0"/>
              <a:t> lingual </a:t>
            </a:r>
            <a:r>
              <a:rPr lang="en-US" dirty="0" err="1" smtClean="0"/>
              <a:t>diş</a:t>
            </a:r>
            <a:r>
              <a:rPr lang="en-US" dirty="0" smtClean="0"/>
              <a:t> </a:t>
            </a:r>
            <a:r>
              <a:rPr lang="en-US" dirty="0" err="1" smtClean="0"/>
              <a:t>preparasyonunda</a:t>
            </a:r>
            <a:r>
              <a:rPr lang="en-US" dirty="0" smtClean="0"/>
              <a:t> </a:t>
            </a:r>
            <a:r>
              <a:rPr lang="en-US" dirty="0" err="1" smtClean="0"/>
              <a:t>matriks</a:t>
            </a:r>
            <a:r>
              <a:rPr lang="en-US" dirty="0" smtClean="0"/>
              <a:t> </a:t>
            </a:r>
            <a:r>
              <a:rPr lang="en-US" dirty="0" err="1" smtClean="0"/>
              <a:t>uygulanması:A</a:t>
            </a:r>
            <a:r>
              <a:rPr lang="en-US" dirty="0" smtClean="0"/>
              <a:t>: </a:t>
            </a:r>
            <a:r>
              <a:rPr lang="en-US" dirty="0" err="1" smtClean="0"/>
              <a:t>Dişi</a:t>
            </a:r>
            <a:r>
              <a:rPr lang="en-US" dirty="0" smtClean="0"/>
              <a:t> </a:t>
            </a:r>
            <a:r>
              <a:rPr lang="en-US" dirty="0" err="1" smtClean="0"/>
              <a:t>toffile</a:t>
            </a:r>
            <a:r>
              <a:rPr lang="en-US" dirty="0" smtClean="0"/>
              <a:t> mire </a:t>
            </a:r>
            <a:r>
              <a:rPr lang="en-US" dirty="0" err="1" smtClean="0"/>
              <a:t>tutucu</a:t>
            </a:r>
            <a:r>
              <a:rPr lang="en-US" dirty="0" smtClean="0"/>
              <a:t> </a:t>
            </a:r>
            <a:r>
              <a:rPr lang="en-US" dirty="0" err="1" smtClean="0"/>
              <a:t>ile</a:t>
            </a:r>
            <a:r>
              <a:rPr lang="en-US" dirty="0" smtClean="0"/>
              <a:t> </a:t>
            </a:r>
            <a:r>
              <a:rPr lang="en-US" dirty="0" err="1" smtClean="0"/>
              <a:t>sağlama</a:t>
            </a:r>
            <a:r>
              <a:rPr lang="en-US" dirty="0" smtClean="0"/>
              <a:t> </a:t>
            </a:r>
            <a:r>
              <a:rPr lang="en-US" dirty="0" err="1" smtClean="0"/>
              <a:t>alan</a:t>
            </a:r>
            <a:r>
              <a:rPr lang="en-US" dirty="0" smtClean="0"/>
              <a:t> </a:t>
            </a:r>
            <a:r>
              <a:rPr lang="en-US" dirty="0" err="1" smtClean="0"/>
              <a:t>matriks</a:t>
            </a:r>
            <a:r>
              <a:rPr lang="en-US" dirty="0" smtClean="0"/>
              <a:t> </a:t>
            </a:r>
            <a:r>
              <a:rPr lang="en-US" dirty="0" err="1" smtClean="0"/>
              <a:t>bandı</a:t>
            </a:r>
            <a:r>
              <a:rPr lang="en-US" dirty="0" smtClean="0"/>
              <a:t>. B: </a:t>
            </a:r>
            <a:r>
              <a:rPr lang="en-US" dirty="0" err="1" smtClean="0"/>
              <a:t>Küçük</a:t>
            </a:r>
            <a:r>
              <a:rPr lang="en-US" dirty="0" smtClean="0"/>
              <a:t> </a:t>
            </a:r>
            <a:r>
              <a:rPr lang="en-US" dirty="0" err="1" smtClean="0"/>
              <a:t>bir</a:t>
            </a:r>
            <a:r>
              <a:rPr lang="en-US" dirty="0" smtClean="0"/>
              <a:t> </a:t>
            </a:r>
            <a:r>
              <a:rPr lang="en-US" dirty="0" err="1" smtClean="0"/>
              <a:t>parça</a:t>
            </a:r>
            <a:r>
              <a:rPr lang="en-US" dirty="0" smtClean="0"/>
              <a:t> </a:t>
            </a:r>
            <a:r>
              <a:rPr lang="en-US" dirty="0" err="1" smtClean="0"/>
              <a:t>paslanmaz</a:t>
            </a:r>
            <a:r>
              <a:rPr lang="en-US" dirty="0" smtClean="0"/>
              <a:t> </a:t>
            </a:r>
            <a:r>
              <a:rPr lang="en-US" dirty="0" err="1" smtClean="0"/>
              <a:t>çelik</a:t>
            </a:r>
            <a:r>
              <a:rPr lang="en-US" dirty="0" smtClean="0"/>
              <a:t> </a:t>
            </a:r>
            <a:r>
              <a:rPr lang="en-US" dirty="0" err="1" smtClean="0"/>
              <a:t>matriks</a:t>
            </a:r>
            <a:r>
              <a:rPr lang="en-US" dirty="0" smtClean="0"/>
              <a:t> </a:t>
            </a:r>
            <a:r>
              <a:rPr lang="en-US" dirty="0" err="1" smtClean="0"/>
              <a:t>bandının</a:t>
            </a:r>
            <a:r>
              <a:rPr lang="en-US" dirty="0" smtClean="0"/>
              <a:t> </a:t>
            </a:r>
            <a:r>
              <a:rPr lang="en-US" dirty="0" err="1" smtClean="0"/>
              <a:t>diş</a:t>
            </a:r>
            <a:r>
              <a:rPr lang="en-US" dirty="0" smtClean="0"/>
              <a:t> </a:t>
            </a:r>
            <a:r>
              <a:rPr lang="en-US" dirty="0" err="1" smtClean="0"/>
              <a:t>ve</a:t>
            </a:r>
            <a:r>
              <a:rPr lang="en-US" dirty="0" smtClean="0"/>
              <a:t> </a:t>
            </a:r>
            <a:r>
              <a:rPr lang="en-US" dirty="0" err="1" smtClean="0"/>
              <a:t>daha</a:t>
            </a:r>
            <a:r>
              <a:rPr lang="en-US" dirty="0" smtClean="0"/>
              <a:t> </a:t>
            </a:r>
            <a:r>
              <a:rPr lang="en-US" dirty="0" err="1" smtClean="0"/>
              <a:t>önce</a:t>
            </a:r>
            <a:r>
              <a:rPr lang="en-US" dirty="0" smtClean="0"/>
              <a:t> </a:t>
            </a:r>
            <a:r>
              <a:rPr lang="en-US" dirty="0" err="1" smtClean="0"/>
              <a:t>takılmış</a:t>
            </a:r>
            <a:r>
              <a:rPr lang="en-US" dirty="0" smtClean="0"/>
              <a:t> </a:t>
            </a:r>
            <a:r>
              <a:rPr lang="en-US" dirty="0" err="1" smtClean="0"/>
              <a:t>bant</a:t>
            </a:r>
            <a:r>
              <a:rPr lang="en-US" dirty="0" smtClean="0"/>
              <a:t> </a:t>
            </a:r>
            <a:r>
              <a:rPr lang="en-US" dirty="0" err="1" smtClean="0"/>
              <a:t>arasına</a:t>
            </a:r>
            <a:r>
              <a:rPr lang="en-US" dirty="0" smtClean="0"/>
              <a:t> </a:t>
            </a:r>
            <a:r>
              <a:rPr lang="en-US" dirty="0" err="1" smtClean="0"/>
              <a:t>konumlandırılması</a:t>
            </a:r>
            <a:r>
              <a:rPr lang="en-US" dirty="0" smtClean="0"/>
              <a:t>. C. </a:t>
            </a:r>
            <a:r>
              <a:rPr lang="en-US" dirty="0" err="1" smtClean="0"/>
              <a:t>Kamanın</a:t>
            </a:r>
            <a:r>
              <a:rPr lang="en-US" dirty="0" smtClean="0"/>
              <a:t> </a:t>
            </a:r>
            <a:r>
              <a:rPr lang="en-US" dirty="0" err="1" smtClean="0"/>
              <a:t>yumuşak</a:t>
            </a:r>
            <a:r>
              <a:rPr lang="en-US" dirty="0" smtClean="0"/>
              <a:t> </a:t>
            </a:r>
            <a:r>
              <a:rPr lang="en-US" dirty="0" err="1" smtClean="0"/>
              <a:t>materyal</a:t>
            </a:r>
            <a:r>
              <a:rPr lang="en-US" dirty="0" smtClean="0"/>
              <a:t> </a:t>
            </a:r>
            <a:r>
              <a:rPr lang="en-US" dirty="0" err="1" smtClean="0"/>
              <a:t>ile</a:t>
            </a:r>
            <a:r>
              <a:rPr lang="en-US" dirty="0" smtClean="0"/>
              <a:t> </a:t>
            </a:r>
            <a:r>
              <a:rPr lang="en-US" dirty="0" err="1" smtClean="0"/>
              <a:t>kaplanması</a:t>
            </a:r>
            <a:r>
              <a:rPr lang="en-US" dirty="0" smtClean="0"/>
              <a:t>. D. Kama </a:t>
            </a:r>
            <a:r>
              <a:rPr lang="en-US" dirty="0" err="1" smtClean="0"/>
              <a:t>ve</a:t>
            </a:r>
            <a:r>
              <a:rPr lang="en-US" dirty="0" smtClean="0"/>
              <a:t> </a:t>
            </a:r>
            <a:r>
              <a:rPr lang="en-US" dirty="0" err="1" smtClean="0"/>
              <a:t>materyalin</a:t>
            </a:r>
            <a:r>
              <a:rPr lang="en-US" dirty="0" smtClean="0"/>
              <a:t> </a:t>
            </a:r>
            <a:r>
              <a:rPr lang="en-US" dirty="0" err="1" smtClean="0"/>
              <a:t>yerleştirilmesi</a:t>
            </a:r>
            <a:r>
              <a:rPr lang="en-US" dirty="0" smtClean="0"/>
              <a:t>. E: </a:t>
            </a:r>
            <a:r>
              <a:rPr lang="en-US" dirty="0" err="1" smtClean="0"/>
              <a:t>Çelik</a:t>
            </a:r>
            <a:r>
              <a:rPr lang="en-US" dirty="0" smtClean="0"/>
              <a:t> </a:t>
            </a:r>
            <a:r>
              <a:rPr lang="en-US" dirty="0" err="1" smtClean="0"/>
              <a:t>bandı</a:t>
            </a:r>
            <a:r>
              <a:rPr lang="en-US" dirty="0" smtClean="0"/>
              <a:t> lingual </a:t>
            </a:r>
            <a:r>
              <a:rPr lang="en-US" dirty="0" err="1" smtClean="0"/>
              <a:t>yüzeye</a:t>
            </a:r>
            <a:r>
              <a:rPr lang="en-US" dirty="0" smtClean="0"/>
              <a:t> </a:t>
            </a:r>
            <a:r>
              <a:rPr lang="en-US" dirty="0" err="1" smtClean="0"/>
              <a:t>adapte</a:t>
            </a:r>
            <a:r>
              <a:rPr lang="en-US" dirty="0" smtClean="0"/>
              <a:t> </a:t>
            </a:r>
            <a:r>
              <a:rPr lang="en-US" dirty="0" err="1" smtClean="0"/>
              <a:t>eden</a:t>
            </a:r>
            <a:r>
              <a:rPr lang="en-US" dirty="0" smtClean="0"/>
              <a:t> </a:t>
            </a:r>
            <a:r>
              <a:rPr lang="en-US" dirty="0" err="1" smtClean="0"/>
              <a:t>materyalin</a:t>
            </a:r>
            <a:r>
              <a:rPr lang="en-US" dirty="0" smtClean="0"/>
              <a:t> gingival </a:t>
            </a:r>
            <a:r>
              <a:rPr lang="en-US" dirty="0" err="1" smtClean="0"/>
              <a:t>yönde</a:t>
            </a:r>
            <a:r>
              <a:rPr lang="en-US" dirty="0" smtClean="0"/>
              <a:t> </a:t>
            </a:r>
            <a:r>
              <a:rPr lang="en-US" dirty="0" err="1" smtClean="0"/>
              <a:t>bastırılması</a:t>
            </a:r>
            <a:r>
              <a:rPr lang="en-US" dirty="0" smtClean="0"/>
              <a:t>. F: </a:t>
            </a:r>
            <a:r>
              <a:rPr lang="en-US" dirty="0" err="1" smtClean="0"/>
              <a:t>Diş</a:t>
            </a:r>
            <a:r>
              <a:rPr lang="en-US" dirty="0" smtClean="0"/>
              <a:t> </a:t>
            </a:r>
            <a:r>
              <a:rPr lang="en-US" dirty="0" err="1" smtClean="0"/>
              <a:t>preparasyonu</a:t>
            </a:r>
            <a:r>
              <a:rPr lang="en-US" dirty="0" smtClean="0"/>
              <a:t> </a:t>
            </a:r>
            <a:r>
              <a:rPr lang="en-US" dirty="0" err="1" smtClean="0"/>
              <a:t>ve</a:t>
            </a:r>
            <a:r>
              <a:rPr lang="en-US" dirty="0" smtClean="0"/>
              <a:t> </a:t>
            </a:r>
            <a:r>
              <a:rPr lang="en-US" dirty="0" err="1" smtClean="0"/>
              <a:t>matriks</a:t>
            </a:r>
            <a:r>
              <a:rPr lang="en-US" dirty="0" smtClean="0"/>
              <a:t> </a:t>
            </a:r>
            <a:r>
              <a:rPr lang="en-US" dirty="0" err="1" smtClean="0"/>
              <a:t>takılmasının</a:t>
            </a:r>
            <a:r>
              <a:rPr lang="en-US" dirty="0" smtClean="0"/>
              <a:t> cross-section </a:t>
            </a:r>
            <a:r>
              <a:rPr lang="en-US" dirty="0" err="1" smtClean="0"/>
              <a:t>görüntüsü</a:t>
            </a:r>
            <a:r>
              <a:rPr lang="en-US" dirty="0" smtClean="0"/>
              <a:t>. G: </a:t>
            </a:r>
            <a:r>
              <a:rPr lang="en-US" dirty="0" err="1" smtClean="0"/>
              <a:t>Linual</a:t>
            </a:r>
            <a:r>
              <a:rPr lang="en-US" dirty="0" smtClean="0"/>
              <a:t> </a:t>
            </a:r>
            <a:r>
              <a:rPr lang="en-US" dirty="0" err="1" smtClean="0"/>
              <a:t>matrikse</a:t>
            </a:r>
            <a:r>
              <a:rPr lang="en-US" dirty="0" smtClean="0"/>
              <a:t> </a:t>
            </a:r>
            <a:r>
              <a:rPr lang="en-US" dirty="0" err="1" smtClean="0"/>
              <a:t>komşu</a:t>
            </a:r>
            <a:r>
              <a:rPr lang="en-US" dirty="0" smtClean="0"/>
              <a:t> </a:t>
            </a:r>
            <a:r>
              <a:rPr lang="en-US" dirty="0" err="1" smtClean="0"/>
              <a:t>bölgedeki</a:t>
            </a:r>
            <a:r>
              <a:rPr lang="en-US" dirty="0" smtClean="0"/>
              <a:t> </a:t>
            </a:r>
            <a:r>
              <a:rPr lang="en-US" dirty="0" err="1" smtClean="0"/>
              <a:t>fazla</a:t>
            </a:r>
            <a:r>
              <a:rPr lang="en-US" dirty="0" smtClean="0"/>
              <a:t> </a:t>
            </a:r>
            <a:r>
              <a:rPr lang="en-US" dirty="0" err="1" smtClean="0"/>
              <a:t>amlagamın</a:t>
            </a:r>
            <a:r>
              <a:rPr lang="en-US" dirty="0" smtClean="0"/>
              <a:t> </a:t>
            </a:r>
            <a:r>
              <a:rPr lang="en-US" dirty="0" err="1" smtClean="0"/>
              <a:t>sond</a:t>
            </a:r>
            <a:r>
              <a:rPr lang="en-US" dirty="0" smtClean="0"/>
              <a:t> </a:t>
            </a:r>
            <a:r>
              <a:rPr lang="en-US" dirty="0" err="1" smtClean="0"/>
              <a:t>ile</a:t>
            </a:r>
            <a:r>
              <a:rPr lang="en-US" dirty="0" smtClean="0"/>
              <a:t> </a:t>
            </a:r>
            <a:r>
              <a:rPr lang="en-US" dirty="0" err="1" smtClean="0"/>
              <a:t>uzaklaştırılması</a:t>
            </a:r>
            <a:r>
              <a:rPr lang="en-US" dirty="0" smtClean="0"/>
              <a:t>. H: </a:t>
            </a:r>
            <a:r>
              <a:rPr lang="en-US" dirty="0" err="1" smtClean="0"/>
              <a:t>işleme</a:t>
            </a:r>
            <a:r>
              <a:rPr lang="en-US" dirty="0" smtClean="0"/>
              <a:t> </a:t>
            </a:r>
            <a:r>
              <a:rPr lang="en-US" dirty="0" err="1" smtClean="0"/>
              <a:t>bitmiş</a:t>
            </a:r>
            <a:r>
              <a:rPr lang="en-US" dirty="0" smtClean="0"/>
              <a:t> I: </a:t>
            </a:r>
            <a:r>
              <a:rPr lang="en-US" dirty="0" err="1" smtClean="0"/>
              <a:t>Parlatılmış</a:t>
            </a:r>
            <a:r>
              <a:rPr lang="en-US" dirty="0" smtClean="0"/>
              <a:t> </a:t>
            </a:r>
            <a:r>
              <a:rPr lang="en-US" dirty="0" err="1" smtClean="0"/>
              <a:t>restorasyon</a:t>
            </a:r>
            <a:endParaRPr lang="en-US" dirty="0"/>
          </a:p>
        </p:txBody>
      </p:sp>
    </p:spTree>
    <p:extLst>
      <p:ext uri="{BB962C8B-B14F-4D97-AF65-F5344CB8AC3E}">
        <p14:creationId xmlns:p14="http://schemas.microsoft.com/office/powerpoint/2010/main" val="100983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51057" y="1219749"/>
            <a:ext cx="3048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27" y="1216574"/>
            <a:ext cx="2852737" cy="2289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339970" y="4164037"/>
            <a:ext cx="9870830" cy="1569660"/>
          </a:xfrm>
          <a:prstGeom prst="rect">
            <a:avLst/>
          </a:prstGeom>
          <a:noFill/>
        </p:spPr>
        <p:txBody>
          <a:bodyPr wrap="square" rtlCol="0">
            <a:spAutoFit/>
          </a:bodyPr>
          <a:lstStyle/>
          <a:p>
            <a:pPr>
              <a:spcBef>
                <a:spcPct val="50000"/>
              </a:spcBef>
            </a:pPr>
            <a:r>
              <a:rPr lang="tr-TR" altLang="tr-TR" sz="2400" dirty="0"/>
              <a:t>Matrislerin </a:t>
            </a:r>
            <a:r>
              <a:rPr lang="tr-TR" altLang="tr-TR" sz="2400" dirty="0" err="1"/>
              <a:t>koleye</a:t>
            </a:r>
            <a:r>
              <a:rPr lang="tr-TR" altLang="tr-TR" sz="2400" dirty="0"/>
              <a:t> uyumlarının tam olması için kama şeklinde tahta veya plastikten yapılmış uçlar matris ile komşu diş arasına gelecek şekilde yerleştirilir ve böylece amalgam dolgunun dişeti üzerine gelmesine veya dişeti cebi içerisine girmesine engel olur. </a:t>
            </a:r>
          </a:p>
        </p:txBody>
      </p:sp>
    </p:spTree>
    <p:extLst>
      <p:ext uri="{BB962C8B-B14F-4D97-AF65-F5344CB8AC3E}">
        <p14:creationId xmlns:p14="http://schemas.microsoft.com/office/powerpoint/2010/main" val="641336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73.PNG"/>
          <p:cNvPicPr>
            <a:picLocks noChangeAspect="1"/>
          </p:cNvPicPr>
          <p:nvPr/>
        </p:nvPicPr>
        <p:blipFill rotWithShape="1">
          <a:blip r:embed="rId2" cstate="print">
            <a:extLst>
              <a:ext uri="{28A0092B-C50C-407E-A947-70E740481C1C}">
                <a14:useLocalDpi xmlns:a14="http://schemas.microsoft.com/office/drawing/2010/main" val="0"/>
              </a:ext>
            </a:extLst>
          </a:blip>
          <a:srcRect l="15822" t="9560" r="20909" b="74808"/>
          <a:stretch/>
        </p:blipFill>
        <p:spPr>
          <a:xfrm>
            <a:off x="2988957" y="805457"/>
            <a:ext cx="6535438" cy="2153048"/>
          </a:xfrm>
          <a:prstGeom prst="rect">
            <a:avLst/>
          </a:prstGeom>
        </p:spPr>
      </p:pic>
      <p:sp>
        <p:nvSpPr>
          <p:cNvPr id="3" name="TextBox 2"/>
          <p:cNvSpPr txBox="1"/>
          <p:nvPr/>
        </p:nvSpPr>
        <p:spPr>
          <a:xfrm>
            <a:off x="3345153" y="3748472"/>
            <a:ext cx="5409391" cy="369332"/>
          </a:xfrm>
          <a:prstGeom prst="rect">
            <a:avLst/>
          </a:prstGeom>
          <a:noFill/>
        </p:spPr>
        <p:txBody>
          <a:bodyPr wrap="none" rtlCol="0">
            <a:spAutoFit/>
          </a:bodyPr>
          <a:lstStyle/>
          <a:p>
            <a:r>
              <a:rPr lang="en-US" dirty="0" smtClean="0"/>
              <a:t>A: </a:t>
            </a:r>
            <a:r>
              <a:rPr lang="en-US" dirty="0" err="1" smtClean="0"/>
              <a:t>Doğru</a:t>
            </a:r>
            <a:r>
              <a:rPr lang="en-US" dirty="0" smtClean="0"/>
              <a:t> </a:t>
            </a:r>
            <a:r>
              <a:rPr lang="en-US" dirty="0" err="1" smtClean="0"/>
              <a:t>kama</a:t>
            </a:r>
            <a:r>
              <a:rPr lang="en-US" dirty="0" smtClean="0"/>
              <a:t> </a:t>
            </a:r>
            <a:r>
              <a:rPr lang="en-US" dirty="0" err="1" smtClean="0"/>
              <a:t>pozisyonu</a:t>
            </a:r>
            <a:r>
              <a:rPr lang="en-US" dirty="0" smtClean="0"/>
              <a:t> B: </a:t>
            </a:r>
            <a:r>
              <a:rPr lang="en-US" dirty="0" err="1" smtClean="0"/>
              <a:t>Yanlış</a:t>
            </a:r>
            <a:r>
              <a:rPr lang="en-US" dirty="0" smtClean="0"/>
              <a:t> </a:t>
            </a:r>
            <a:r>
              <a:rPr lang="en-US" dirty="0" err="1" smtClean="0"/>
              <a:t>kama</a:t>
            </a:r>
            <a:r>
              <a:rPr lang="en-US" dirty="0" smtClean="0"/>
              <a:t> </a:t>
            </a:r>
            <a:r>
              <a:rPr lang="en-US" dirty="0" err="1" smtClean="0"/>
              <a:t>pozisyonu</a:t>
            </a:r>
            <a:endParaRPr lang="en-US" dirty="0"/>
          </a:p>
        </p:txBody>
      </p:sp>
    </p:spTree>
    <p:extLst>
      <p:ext uri="{BB962C8B-B14F-4D97-AF65-F5344CB8AC3E}">
        <p14:creationId xmlns:p14="http://schemas.microsoft.com/office/powerpoint/2010/main" val="735108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77.PNG"/>
          <p:cNvPicPr>
            <a:picLocks noChangeAspect="1"/>
          </p:cNvPicPr>
          <p:nvPr/>
        </p:nvPicPr>
        <p:blipFill rotWithShape="1">
          <a:blip r:embed="rId2" cstate="print">
            <a:extLst>
              <a:ext uri="{28A0092B-C50C-407E-A947-70E740481C1C}">
                <a14:useLocalDpi xmlns:a14="http://schemas.microsoft.com/office/drawing/2010/main" val="0"/>
              </a:ext>
            </a:extLst>
          </a:blip>
          <a:srcRect t="10389" b="15611"/>
          <a:stretch/>
        </p:blipFill>
        <p:spPr>
          <a:xfrm>
            <a:off x="0" y="0"/>
            <a:ext cx="6950718" cy="6858000"/>
          </a:xfrm>
          <a:prstGeom prst="rect">
            <a:avLst/>
          </a:prstGeom>
        </p:spPr>
      </p:pic>
      <p:sp>
        <p:nvSpPr>
          <p:cNvPr id="2" name="TextBox 1"/>
          <p:cNvSpPr txBox="1"/>
          <p:nvPr/>
        </p:nvSpPr>
        <p:spPr>
          <a:xfrm>
            <a:off x="7108450" y="650561"/>
            <a:ext cx="3933653" cy="5909311"/>
          </a:xfrm>
          <a:prstGeom prst="rect">
            <a:avLst/>
          </a:prstGeom>
          <a:noFill/>
        </p:spPr>
        <p:txBody>
          <a:bodyPr wrap="square" rtlCol="0">
            <a:spAutoFit/>
          </a:bodyPr>
          <a:lstStyle/>
          <a:p>
            <a:r>
              <a:rPr lang="en-US" dirty="0" err="1" smtClean="0"/>
              <a:t>Çeşitli</a:t>
            </a:r>
            <a:r>
              <a:rPr lang="en-US" dirty="0" smtClean="0"/>
              <a:t> </a:t>
            </a:r>
            <a:r>
              <a:rPr lang="en-US" dirty="0" err="1" smtClean="0"/>
              <a:t>iki</a:t>
            </a:r>
            <a:r>
              <a:rPr lang="en-US" dirty="0" smtClean="0"/>
              <a:t> </a:t>
            </a:r>
            <a:r>
              <a:rPr lang="en-US" dirty="0" err="1" smtClean="0"/>
              <a:t>kez</a:t>
            </a:r>
            <a:r>
              <a:rPr lang="en-US" dirty="0" smtClean="0"/>
              <a:t> </a:t>
            </a:r>
            <a:r>
              <a:rPr lang="en-US" dirty="0" err="1" smtClean="0"/>
              <a:t>sıkıştırma</a:t>
            </a:r>
            <a:r>
              <a:rPr lang="en-US" dirty="0" smtClean="0"/>
              <a:t> </a:t>
            </a:r>
            <a:r>
              <a:rPr lang="en-US" dirty="0" err="1" smtClean="0"/>
              <a:t>teknikleri:A</a:t>
            </a:r>
            <a:r>
              <a:rPr lang="en-US" dirty="0" smtClean="0"/>
              <a:t> </a:t>
            </a:r>
            <a:r>
              <a:rPr lang="en-US" dirty="0" err="1" smtClean="0"/>
              <a:t>ve</a:t>
            </a:r>
            <a:r>
              <a:rPr lang="en-US" dirty="0" smtClean="0"/>
              <a:t> B </a:t>
            </a:r>
            <a:r>
              <a:rPr lang="en-US" dirty="0" err="1" smtClean="0"/>
              <a:t>özellikle</a:t>
            </a:r>
            <a:r>
              <a:rPr lang="en-US" dirty="0" smtClean="0"/>
              <a:t> </a:t>
            </a:r>
            <a:r>
              <a:rPr lang="en-US" dirty="0" err="1" smtClean="0"/>
              <a:t>mesio</a:t>
            </a:r>
            <a:r>
              <a:rPr lang="en-US" dirty="0" smtClean="0"/>
              <a:t> </a:t>
            </a:r>
            <a:r>
              <a:rPr lang="en-US" dirty="0" err="1" smtClean="0"/>
              <a:t>oklüzo</a:t>
            </a:r>
            <a:r>
              <a:rPr lang="en-US" dirty="0" smtClean="0"/>
              <a:t> distal </a:t>
            </a:r>
            <a:r>
              <a:rPr lang="en-US" dirty="0" err="1" smtClean="0"/>
              <a:t>preparasyonlar</a:t>
            </a:r>
            <a:r>
              <a:rPr lang="en-US" dirty="0" smtClean="0"/>
              <a:t> </a:t>
            </a:r>
            <a:r>
              <a:rPr lang="en-US" dirty="0" err="1" smtClean="0"/>
              <a:t>için</a:t>
            </a:r>
            <a:r>
              <a:rPr lang="en-US" dirty="0" smtClean="0"/>
              <a:t> </a:t>
            </a:r>
            <a:r>
              <a:rPr lang="en-US" dirty="0" err="1" smtClean="0"/>
              <a:t>sıkıştırma</a:t>
            </a:r>
            <a:r>
              <a:rPr lang="en-US" dirty="0" smtClean="0"/>
              <a:t>. C </a:t>
            </a:r>
            <a:r>
              <a:rPr lang="en-US" dirty="0" err="1" smtClean="0"/>
              <a:t>ve</a:t>
            </a:r>
            <a:r>
              <a:rPr lang="en-US" dirty="0" smtClean="0"/>
              <a:t> D </a:t>
            </a:r>
            <a:r>
              <a:rPr lang="en-US" dirty="0" err="1" smtClean="0"/>
              <a:t>proksimal</a:t>
            </a:r>
            <a:r>
              <a:rPr lang="en-US" dirty="0" smtClean="0"/>
              <a:t> </a:t>
            </a:r>
            <a:r>
              <a:rPr lang="en-US" dirty="0" err="1" smtClean="0"/>
              <a:t>kutu</a:t>
            </a:r>
            <a:r>
              <a:rPr lang="en-US" dirty="0" smtClean="0"/>
              <a:t> gingival </a:t>
            </a:r>
            <a:r>
              <a:rPr lang="en-US" dirty="0" err="1" smtClean="0"/>
              <a:t>olarak</a:t>
            </a:r>
            <a:r>
              <a:rPr lang="en-US" dirty="0" smtClean="0"/>
              <a:t> </a:t>
            </a:r>
            <a:r>
              <a:rPr lang="en-US" dirty="0" err="1" smtClean="0"/>
              <a:t>sığ</a:t>
            </a:r>
            <a:r>
              <a:rPr lang="en-US" dirty="0" smtClean="0"/>
              <a:t> </a:t>
            </a:r>
            <a:r>
              <a:rPr lang="en-US" dirty="0" err="1" smtClean="0"/>
              <a:t>ise</a:t>
            </a:r>
            <a:r>
              <a:rPr lang="en-US" dirty="0" smtClean="0"/>
              <a:t> </a:t>
            </a:r>
            <a:r>
              <a:rPr lang="en-US" dirty="0" err="1" smtClean="0"/>
              <a:t>veya</a:t>
            </a:r>
            <a:r>
              <a:rPr lang="en-US" dirty="0" smtClean="0"/>
              <a:t> inter </a:t>
            </a:r>
            <a:r>
              <a:rPr lang="en-US" dirty="0" err="1" smtClean="0"/>
              <a:t>proksimal</a:t>
            </a:r>
            <a:r>
              <a:rPr lang="en-US" dirty="0" smtClean="0"/>
              <a:t> </a:t>
            </a:r>
            <a:r>
              <a:rPr lang="en-US" dirty="0" err="1" smtClean="0"/>
              <a:t>doku</a:t>
            </a:r>
            <a:r>
              <a:rPr lang="en-US" dirty="0" smtClean="0"/>
              <a:t> </a:t>
            </a:r>
            <a:r>
              <a:rPr lang="en-US" dirty="0" err="1" smtClean="0"/>
              <a:t>geri</a:t>
            </a:r>
            <a:r>
              <a:rPr lang="en-US" dirty="0" smtClean="0"/>
              <a:t> </a:t>
            </a:r>
            <a:r>
              <a:rPr lang="en-US" dirty="0" err="1" smtClean="0"/>
              <a:t>çekilmiş</a:t>
            </a:r>
            <a:r>
              <a:rPr lang="en-US" dirty="0" smtClean="0"/>
              <a:t> </a:t>
            </a:r>
            <a:r>
              <a:rPr lang="en-US" dirty="0" err="1" smtClean="0"/>
              <a:t>ise</a:t>
            </a:r>
            <a:r>
              <a:rPr lang="en-US" dirty="0" smtClean="0"/>
              <a:t> </a:t>
            </a:r>
            <a:r>
              <a:rPr lang="en-US" dirty="0" err="1" smtClean="0"/>
              <a:t>veya</a:t>
            </a:r>
            <a:r>
              <a:rPr lang="en-US" dirty="0" smtClean="0"/>
              <a:t> her </a:t>
            </a:r>
            <a:r>
              <a:rPr lang="en-US" dirty="0" err="1" smtClean="0"/>
              <a:t>ikisi</a:t>
            </a:r>
            <a:r>
              <a:rPr lang="en-US" dirty="0" smtClean="0"/>
              <a:t> de </a:t>
            </a:r>
            <a:r>
              <a:rPr lang="en-US" dirty="0" err="1" smtClean="0"/>
              <a:t>var</a:t>
            </a:r>
            <a:r>
              <a:rPr lang="en-US" dirty="0" smtClean="0"/>
              <a:t> </a:t>
            </a:r>
            <a:r>
              <a:rPr lang="en-US" dirty="0" err="1" smtClean="0"/>
              <a:t>ise</a:t>
            </a:r>
            <a:r>
              <a:rPr lang="en-US" dirty="0" smtClean="0"/>
              <a:t> </a:t>
            </a:r>
            <a:r>
              <a:rPr lang="en-US" dirty="0" err="1" smtClean="0"/>
              <a:t>preparasyonun</a:t>
            </a:r>
            <a:r>
              <a:rPr lang="en-US" dirty="0" smtClean="0"/>
              <a:t> gingival </a:t>
            </a:r>
            <a:r>
              <a:rPr lang="en-US" dirty="0" err="1" smtClean="0"/>
              <a:t>marjini</a:t>
            </a:r>
            <a:r>
              <a:rPr lang="en-US" dirty="0" smtClean="0"/>
              <a:t> </a:t>
            </a:r>
            <a:r>
              <a:rPr lang="en-US" dirty="0" err="1" smtClean="0"/>
              <a:t>yanındaki</a:t>
            </a:r>
            <a:r>
              <a:rPr lang="en-US" dirty="0" smtClean="0"/>
              <a:t> </a:t>
            </a:r>
            <a:r>
              <a:rPr lang="en-US" dirty="0" err="1" smtClean="0"/>
              <a:t>sıkıştırmayı</a:t>
            </a:r>
            <a:r>
              <a:rPr lang="en-US" dirty="0" smtClean="0"/>
              <a:t> </a:t>
            </a:r>
            <a:r>
              <a:rPr lang="en-US" dirty="0" err="1" smtClean="0"/>
              <a:t>sağlayan</a:t>
            </a:r>
            <a:r>
              <a:rPr lang="en-US" dirty="0" smtClean="0"/>
              <a:t> </a:t>
            </a:r>
            <a:r>
              <a:rPr lang="en-US" dirty="0" err="1" smtClean="0"/>
              <a:t>kama</a:t>
            </a:r>
            <a:r>
              <a:rPr lang="en-US" dirty="0" smtClean="0"/>
              <a:t> </a:t>
            </a:r>
            <a:r>
              <a:rPr lang="en-US" dirty="0" err="1" smtClean="0"/>
              <a:t>tekniği</a:t>
            </a:r>
            <a:r>
              <a:rPr lang="en-US" dirty="0" smtClean="0"/>
              <a:t>. E </a:t>
            </a:r>
            <a:r>
              <a:rPr lang="en-US" dirty="0" err="1" smtClean="0"/>
              <a:t>ve</a:t>
            </a:r>
            <a:r>
              <a:rPr lang="en-US" dirty="0" smtClean="0"/>
              <a:t> F </a:t>
            </a:r>
            <a:r>
              <a:rPr lang="en-US" dirty="0" err="1" smtClean="0"/>
              <a:t>fasio</a:t>
            </a:r>
            <a:r>
              <a:rPr lang="en-US" dirty="0" smtClean="0"/>
              <a:t> lingual </a:t>
            </a:r>
            <a:r>
              <a:rPr lang="en-US" dirty="0" err="1" smtClean="0"/>
              <a:t>olarak</a:t>
            </a:r>
            <a:r>
              <a:rPr lang="en-US" dirty="0" smtClean="0"/>
              <a:t> </a:t>
            </a:r>
            <a:r>
              <a:rPr lang="en-US" dirty="0" err="1" smtClean="0"/>
              <a:t>geniş</a:t>
            </a:r>
            <a:r>
              <a:rPr lang="en-US" dirty="0" smtClean="0"/>
              <a:t> </a:t>
            </a:r>
            <a:r>
              <a:rPr lang="en-US" dirty="0" err="1" smtClean="0"/>
              <a:t>proksimal</a:t>
            </a:r>
            <a:r>
              <a:rPr lang="en-US" dirty="0" smtClean="0"/>
              <a:t> </a:t>
            </a:r>
            <a:r>
              <a:rPr lang="en-US" dirty="0" err="1" smtClean="0"/>
              <a:t>kavitelerde</a:t>
            </a:r>
            <a:r>
              <a:rPr lang="en-US" dirty="0" smtClean="0"/>
              <a:t> gingival </a:t>
            </a:r>
            <a:r>
              <a:rPr lang="en-US" dirty="0" err="1" smtClean="0"/>
              <a:t>marjin</a:t>
            </a:r>
            <a:r>
              <a:rPr lang="en-US" dirty="0" smtClean="0"/>
              <a:t> </a:t>
            </a:r>
            <a:r>
              <a:rPr lang="en-US" dirty="0" err="1" smtClean="0"/>
              <a:t>boyunca</a:t>
            </a:r>
            <a:r>
              <a:rPr lang="en-US" dirty="0" smtClean="0"/>
              <a:t> </a:t>
            </a:r>
            <a:r>
              <a:rPr lang="en-US" dirty="0" err="1" smtClean="0"/>
              <a:t>bandın</a:t>
            </a:r>
            <a:r>
              <a:rPr lang="en-US" dirty="0" smtClean="0"/>
              <a:t> </a:t>
            </a:r>
            <a:r>
              <a:rPr lang="en-US" dirty="0" err="1" smtClean="0"/>
              <a:t>maksimal</a:t>
            </a:r>
            <a:r>
              <a:rPr lang="en-US" dirty="0" smtClean="0"/>
              <a:t> </a:t>
            </a:r>
            <a:r>
              <a:rPr lang="en-US" dirty="0" err="1" smtClean="0"/>
              <a:t>sıkılığının</a:t>
            </a:r>
            <a:r>
              <a:rPr lang="en-US" dirty="0" smtClean="0"/>
              <a:t> </a:t>
            </a:r>
            <a:r>
              <a:rPr lang="en-US" dirty="0" err="1" smtClean="0"/>
              <a:t>sağlanması</a:t>
            </a:r>
            <a:r>
              <a:rPr lang="en-US" dirty="0" smtClean="0"/>
              <a:t> </a:t>
            </a:r>
            <a:r>
              <a:rPr lang="en-US" dirty="0" err="1" smtClean="0"/>
              <a:t>için</a:t>
            </a:r>
            <a:r>
              <a:rPr lang="en-US" dirty="0" smtClean="0"/>
              <a:t> </a:t>
            </a:r>
            <a:r>
              <a:rPr lang="en-US" dirty="0" err="1" smtClean="0"/>
              <a:t>iki</a:t>
            </a:r>
            <a:r>
              <a:rPr lang="en-US" dirty="0" smtClean="0"/>
              <a:t> </a:t>
            </a:r>
            <a:r>
              <a:rPr lang="en-US" dirty="0" err="1" smtClean="0"/>
              <a:t>kez</a:t>
            </a:r>
            <a:r>
              <a:rPr lang="en-US" dirty="0" smtClean="0"/>
              <a:t> </a:t>
            </a:r>
            <a:r>
              <a:rPr lang="en-US" dirty="0" err="1" smtClean="0"/>
              <a:t>sıkıştırma</a:t>
            </a:r>
            <a:r>
              <a:rPr lang="en-US" dirty="0" smtClean="0"/>
              <a:t> </a:t>
            </a:r>
            <a:r>
              <a:rPr lang="en-US" dirty="0" err="1" smtClean="0"/>
              <a:t>yapılabilir</a:t>
            </a:r>
            <a:r>
              <a:rPr lang="en-US" dirty="0" smtClean="0"/>
              <a:t>. G: </a:t>
            </a:r>
            <a:r>
              <a:rPr lang="en-US" dirty="0" err="1" smtClean="0"/>
              <a:t>Maksiller</a:t>
            </a:r>
            <a:r>
              <a:rPr lang="en-US" dirty="0" smtClean="0"/>
              <a:t> 1. </a:t>
            </a:r>
            <a:r>
              <a:rPr lang="en-US" dirty="0" err="1" smtClean="0"/>
              <a:t>premoların</a:t>
            </a:r>
            <a:r>
              <a:rPr lang="en-US" dirty="0" smtClean="0"/>
              <a:t> mesial </a:t>
            </a:r>
            <a:r>
              <a:rPr lang="en-US" dirty="0" err="1" smtClean="0"/>
              <a:t>tarafındaki</a:t>
            </a:r>
            <a:r>
              <a:rPr lang="en-US" dirty="0" smtClean="0"/>
              <a:t> </a:t>
            </a:r>
            <a:r>
              <a:rPr lang="en-US" dirty="0" err="1" smtClean="0"/>
              <a:t>oluklu</a:t>
            </a:r>
            <a:r>
              <a:rPr lang="en-US" dirty="0" smtClean="0"/>
              <a:t> </a:t>
            </a:r>
            <a:r>
              <a:rPr lang="en-US" dirty="0" err="1" smtClean="0"/>
              <a:t>bölgenin</a:t>
            </a:r>
            <a:r>
              <a:rPr lang="en-US" dirty="0" smtClean="0"/>
              <a:t> </a:t>
            </a:r>
            <a:r>
              <a:rPr lang="en-US" dirty="0" err="1" smtClean="0"/>
              <a:t>matriks</a:t>
            </a:r>
            <a:r>
              <a:rPr lang="en-US" dirty="0" smtClean="0"/>
              <a:t> </a:t>
            </a:r>
            <a:r>
              <a:rPr lang="en-US" dirty="0" err="1" smtClean="0"/>
              <a:t>bandı</a:t>
            </a:r>
            <a:r>
              <a:rPr lang="en-US" dirty="0" smtClean="0"/>
              <a:t> </a:t>
            </a:r>
            <a:r>
              <a:rPr lang="en-US" dirty="0" err="1" smtClean="0"/>
              <a:t>ile</a:t>
            </a:r>
            <a:r>
              <a:rPr lang="en-US" dirty="0" smtClean="0"/>
              <a:t> </a:t>
            </a:r>
            <a:r>
              <a:rPr lang="en-US" dirty="0" err="1" smtClean="0"/>
              <a:t>sıkıştırılması</a:t>
            </a:r>
            <a:r>
              <a:rPr lang="en-US" dirty="0" smtClean="0"/>
              <a:t> </a:t>
            </a:r>
            <a:r>
              <a:rPr lang="en-US" dirty="0" err="1" smtClean="0"/>
              <a:t>için</a:t>
            </a:r>
            <a:r>
              <a:rPr lang="en-US" dirty="0" smtClean="0"/>
              <a:t> </a:t>
            </a:r>
            <a:r>
              <a:rPr lang="en-US" dirty="0" err="1" smtClean="0"/>
              <a:t>kullanılan</a:t>
            </a:r>
            <a:r>
              <a:rPr lang="en-US" dirty="0" smtClean="0"/>
              <a:t> </a:t>
            </a:r>
            <a:r>
              <a:rPr lang="en-US" dirty="0" err="1" smtClean="0"/>
              <a:t>diğer</a:t>
            </a:r>
            <a:r>
              <a:rPr lang="en-US" dirty="0" smtClean="0"/>
              <a:t> </a:t>
            </a:r>
            <a:r>
              <a:rPr lang="en-US" dirty="0" err="1" smtClean="0"/>
              <a:t>bir</a:t>
            </a:r>
            <a:r>
              <a:rPr lang="en-US" dirty="0" smtClean="0"/>
              <a:t> </a:t>
            </a:r>
            <a:r>
              <a:rPr lang="en-US" dirty="0" err="1" smtClean="0"/>
              <a:t>teknik</a:t>
            </a:r>
            <a:r>
              <a:rPr lang="en-US" dirty="0" smtClean="0"/>
              <a:t>. (G1,G2). G3 lingual </a:t>
            </a:r>
            <a:r>
              <a:rPr lang="en-US" dirty="0" err="1" smtClean="0"/>
              <a:t>embraşurdan</a:t>
            </a:r>
            <a:r>
              <a:rPr lang="en-US" dirty="0" smtClean="0"/>
              <a:t> </a:t>
            </a:r>
            <a:r>
              <a:rPr lang="en-US" dirty="0" err="1" smtClean="0"/>
              <a:t>ikinci</a:t>
            </a:r>
            <a:r>
              <a:rPr lang="en-US" dirty="0" smtClean="0"/>
              <a:t> </a:t>
            </a:r>
            <a:r>
              <a:rPr lang="en-US" dirty="0" err="1" smtClean="0"/>
              <a:t>bir</a:t>
            </a:r>
            <a:r>
              <a:rPr lang="en-US" dirty="0" smtClean="0"/>
              <a:t> </a:t>
            </a:r>
            <a:r>
              <a:rPr lang="en-US" dirty="0" err="1" smtClean="0"/>
              <a:t>kama</a:t>
            </a:r>
            <a:r>
              <a:rPr lang="en-US" dirty="0" smtClean="0"/>
              <a:t> </a:t>
            </a:r>
            <a:r>
              <a:rPr lang="en-US" dirty="0" err="1" smtClean="0"/>
              <a:t>yerleştirilir</a:t>
            </a:r>
            <a:r>
              <a:rPr lang="en-US" dirty="0" smtClean="0"/>
              <a:t>. G4: Band </a:t>
            </a:r>
            <a:r>
              <a:rPr lang="en-US" dirty="0" err="1" smtClean="0"/>
              <a:t>terleştirildildikten</a:t>
            </a:r>
            <a:r>
              <a:rPr lang="en-US" dirty="0" smtClean="0"/>
              <a:t> </a:t>
            </a:r>
            <a:r>
              <a:rPr lang="en-US" dirty="0" err="1" smtClean="0"/>
              <a:t>sonra</a:t>
            </a:r>
            <a:r>
              <a:rPr lang="en-US" dirty="0" smtClean="0"/>
              <a:t> </a:t>
            </a:r>
            <a:r>
              <a:rPr lang="en-US" dirty="0" err="1" smtClean="0"/>
              <a:t>fasiyalden</a:t>
            </a:r>
            <a:r>
              <a:rPr lang="en-US" dirty="0" smtClean="0"/>
              <a:t> </a:t>
            </a:r>
            <a:r>
              <a:rPr lang="en-US" dirty="0" err="1" smtClean="0"/>
              <a:t>adaptasyonun</a:t>
            </a:r>
            <a:r>
              <a:rPr lang="en-US" dirty="0" smtClean="0"/>
              <a:t> </a:t>
            </a:r>
            <a:r>
              <a:rPr lang="en-US" dirty="0" err="1" smtClean="0"/>
              <a:t>kontrolu</a:t>
            </a:r>
            <a:r>
              <a:rPr lang="en-US" dirty="0" smtClean="0"/>
              <a:t>.</a:t>
            </a:r>
            <a:endParaRPr lang="en-US" dirty="0"/>
          </a:p>
        </p:txBody>
      </p:sp>
    </p:spTree>
    <p:extLst>
      <p:ext uri="{BB962C8B-B14F-4D97-AF65-F5344CB8AC3E}">
        <p14:creationId xmlns:p14="http://schemas.microsoft.com/office/powerpoint/2010/main" val="35559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79.PNG"/>
          <p:cNvPicPr>
            <a:picLocks noChangeAspect="1"/>
          </p:cNvPicPr>
          <p:nvPr/>
        </p:nvPicPr>
        <p:blipFill rotWithShape="1">
          <a:blip r:embed="rId2" cstate="print">
            <a:extLst>
              <a:ext uri="{28A0092B-C50C-407E-A947-70E740481C1C}">
                <a14:useLocalDpi xmlns:a14="http://schemas.microsoft.com/office/drawing/2010/main" val="0"/>
              </a:ext>
            </a:extLst>
          </a:blip>
          <a:srcRect l="17707" t="46979" r="19063" b="12592"/>
          <a:stretch/>
        </p:blipFill>
        <p:spPr>
          <a:xfrm>
            <a:off x="511063" y="280064"/>
            <a:ext cx="6303137" cy="5373623"/>
          </a:xfrm>
          <a:prstGeom prst="rect">
            <a:avLst/>
          </a:prstGeom>
        </p:spPr>
      </p:pic>
      <p:sp>
        <p:nvSpPr>
          <p:cNvPr id="2" name="TextBox 1"/>
          <p:cNvSpPr txBox="1"/>
          <p:nvPr/>
        </p:nvSpPr>
        <p:spPr>
          <a:xfrm>
            <a:off x="6938097" y="650562"/>
            <a:ext cx="4878347" cy="2308324"/>
          </a:xfrm>
          <a:prstGeom prst="rect">
            <a:avLst/>
          </a:prstGeom>
          <a:noFill/>
        </p:spPr>
        <p:txBody>
          <a:bodyPr wrap="square" rtlCol="0">
            <a:spAutoFit/>
          </a:bodyPr>
          <a:lstStyle/>
          <a:p>
            <a:r>
              <a:rPr lang="en-US" dirty="0" err="1" smtClean="0"/>
              <a:t>Modifiye</a:t>
            </a:r>
            <a:r>
              <a:rPr lang="en-US" dirty="0" smtClean="0"/>
              <a:t> </a:t>
            </a:r>
            <a:r>
              <a:rPr lang="en-US" dirty="0" err="1" smtClean="0"/>
              <a:t>üçgen</a:t>
            </a:r>
            <a:r>
              <a:rPr lang="en-US" dirty="0" smtClean="0"/>
              <a:t> (</a:t>
            </a:r>
            <a:r>
              <a:rPr lang="en-US" dirty="0" err="1" smtClean="0"/>
              <a:t>Anatomik</a:t>
            </a:r>
            <a:r>
              <a:rPr lang="en-US" dirty="0" smtClean="0"/>
              <a:t> </a:t>
            </a:r>
            <a:r>
              <a:rPr lang="en-US" dirty="0" err="1" smtClean="0"/>
              <a:t>kamalar</a:t>
            </a:r>
            <a:r>
              <a:rPr lang="en-US" dirty="0" smtClean="0"/>
              <a:t>): A: </a:t>
            </a:r>
            <a:r>
              <a:rPr lang="en-US" dirty="0" err="1" smtClean="0"/>
              <a:t>Proksimal</a:t>
            </a:r>
            <a:r>
              <a:rPr lang="en-US" dirty="0" smtClean="0"/>
              <a:t> </a:t>
            </a:r>
            <a:r>
              <a:rPr lang="en-US" dirty="0" err="1" smtClean="0"/>
              <a:t>konveksliğe</a:t>
            </a:r>
            <a:r>
              <a:rPr lang="en-US" dirty="0" smtClean="0"/>
              <a:t> </a:t>
            </a:r>
            <a:r>
              <a:rPr lang="en-US" dirty="0" err="1" smtClean="0"/>
              <a:t>bağlı</a:t>
            </a:r>
            <a:r>
              <a:rPr lang="en-US" dirty="0" smtClean="0"/>
              <a:t> </a:t>
            </a:r>
            <a:r>
              <a:rPr lang="en-US" dirty="0" err="1" smtClean="0"/>
              <a:t>olarak</a:t>
            </a:r>
            <a:r>
              <a:rPr lang="en-US" dirty="0" smtClean="0"/>
              <a:t> </a:t>
            </a:r>
            <a:r>
              <a:rPr lang="en-US" dirty="0" err="1" smtClean="0"/>
              <a:t>üçgen</a:t>
            </a:r>
            <a:r>
              <a:rPr lang="en-US" dirty="0" smtClean="0"/>
              <a:t> </a:t>
            </a:r>
            <a:r>
              <a:rPr lang="en-US" dirty="0" err="1" smtClean="0"/>
              <a:t>kama</a:t>
            </a:r>
            <a:r>
              <a:rPr lang="en-US" dirty="0" smtClean="0"/>
              <a:t> </a:t>
            </a:r>
            <a:r>
              <a:rPr lang="en-US" dirty="0" err="1" smtClean="0"/>
              <a:t>matriks</a:t>
            </a:r>
            <a:r>
              <a:rPr lang="en-US" dirty="0" smtClean="0"/>
              <a:t> </a:t>
            </a:r>
            <a:r>
              <a:rPr lang="en-US" dirty="0" err="1" smtClean="0"/>
              <a:t>konturunu</a:t>
            </a:r>
            <a:r>
              <a:rPr lang="en-US" dirty="0" smtClean="0"/>
              <a:t> </a:t>
            </a:r>
            <a:r>
              <a:rPr lang="en-US" dirty="0" err="1" smtClean="0"/>
              <a:t>bozabilir</a:t>
            </a:r>
            <a:r>
              <a:rPr lang="en-US" dirty="0" smtClean="0"/>
              <a:t>. B: </a:t>
            </a:r>
            <a:r>
              <a:rPr lang="en-US" dirty="0" err="1" smtClean="0"/>
              <a:t>Kamanın</a:t>
            </a:r>
            <a:r>
              <a:rPr lang="en-US" dirty="0" smtClean="0"/>
              <a:t> </a:t>
            </a:r>
            <a:r>
              <a:rPr lang="en-US" dirty="0" err="1" smtClean="0"/>
              <a:t>üçgensel</a:t>
            </a:r>
            <a:r>
              <a:rPr lang="en-US" dirty="0" smtClean="0"/>
              <a:t> </a:t>
            </a:r>
            <a:r>
              <a:rPr lang="en-US" dirty="0" err="1" smtClean="0"/>
              <a:t>dikliğini</a:t>
            </a:r>
            <a:r>
              <a:rPr lang="en-US" dirty="0" smtClean="0"/>
              <a:t> </a:t>
            </a:r>
            <a:r>
              <a:rPr lang="en-US" dirty="0" err="1" smtClean="0"/>
              <a:t>modifiye</a:t>
            </a:r>
            <a:r>
              <a:rPr lang="en-US" dirty="0" smtClean="0"/>
              <a:t> </a:t>
            </a:r>
            <a:r>
              <a:rPr lang="en-US" dirty="0" err="1" smtClean="0"/>
              <a:t>etmek</a:t>
            </a:r>
            <a:r>
              <a:rPr lang="en-US" dirty="0" smtClean="0"/>
              <a:t> </a:t>
            </a:r>
            <a:r>
              <a:rPr lang="en-US" dirty="0" err="1" smtClean="0"/>
              <a:t>içinkeskin</a:t>
            </a:r>
            <a:r>
              <a:rPr lang="en-US" dirty="0" smtClean="0"/>
              <a:t> </a:t>
            </a:r>
            <a:r>
              <a:rPr lang="en-US" dirty="0" err="1" smtClean="0"/>
              <a:t>ağızlı</a:t>
            </a:r>
            <a:r>
              <a:rPr lang="en-US" dirty="0" smtClean="0"/>
              <a:t> </a:t>
            </a:r>
            <a:r>
              <a:rPr lang="en-US" dirty="0" err="1" smtClean="0"/>
              <a:t>bıçaklar</a:t>
            </a:r>
            <a:r>
              <a:rPr lang="en-US" dirty="0" smtClean="0"/>
              <a:t> </a:t>
            </a:r>
            <a:r>
              <a:rPr lang="en-US" dirty="0" err="1" smtClean="0"/>
              <a:t>kullanılabilir</a:t>
            </a:r>
            <a:r>
              <a:rPr lang="en-US" dirty="0" smtClean="0"/>
              <a:t>. C: </a:t>
            </a:r>
            <a:r>
              <a:rPr lang="en-US" dirty="0" err="1" smtClean="0"/>
              <a:t>Modifiye</a:t>
            </a:r>
            <a:r>
              <a:rPr lang="en-US" dirty="0" smtClean="0"/>
              <a:t> </a:t>
            </a:r>
            <a:r>
              <a:rPr lang="en-US" dirty="0" err="1" smtClean="0"/>
              <a:t>edilmiş</a:t>
            </a:r>
            <a:r>
              <a:rPr lang="en-US" dirty="0" smtClean="0"/>
              <a:t> </a:t>
            </a:r>
            <a:r>
              <a:rPr lang="en-US" dirty="0" err="1" smtClean="0"/>
              <a:t>ve</a:t>
            </a:r>
            <a:r>
              <a:rPr lang="en-US" dirty="0" smtClean="0"/>
              <a:t> </a:t>
            </a:r>
            <a:r>
              <a:rPr lang="en-US" dirty="0" err="1" smtClean="0"/>
              <a:t>edilmememiş</a:t>
            </a:r>
            <a:r>
              <a:rPr lang="en-US" dirty="0" smtClean="0"/>
              <a:t> </a:t>
            </a:r>
            <a:r>
              <a:rPr lang="en-US" dirty="0" err="1" smtClean="0"/>
              <a:t>kamaların</a:t>
            </a:r>
            <a:r>
              <a:rPr lang="en-US" dirty="0" smtClean="0"/>
              <a:t> </a:t>
            </a:r>
            <a:r>
              <a:rPr lang="en-US" dirty="0" err="1" smtClean="0"/>
              <a:t>karşılaştırılması</a:t>
            </a:r>
            <a:r>
              <a:rPr lang="en-US" dirty="0" smtClean="0"/>
              <a:t>. D: </a:t>
            </a:r>
            <a:r>
              <a:rPr lang="en-US" dirty="0" err="1" smtClean="0"/>
              <a:t>Uygun</a:t>
            </a:r>
            <a:r>
              <a:rPr lang="en-US" dirty="0" smtClean="0"/>
              <a:t> </a:t>
            </a:r>
            <a:r>
              <a:rPr lang="en-US" dirty="0" err="1" smtClean="0"/>
              <a:t>modifiye</a:t>
            </a:r>
            <a:r>
              <a:rPr lang="en-US" dirty="0" smtClean="0"/>
              <a:t> </a:t>
            </a:r>
            <a:r>
              <a:rPr lang="en-US" dirty="0" err="1" smtClean="0"/>
              <a:t>edilmiş</a:t>
            </a:r>
            <a:r>
              <a:rPr lang="en-US" dirty="0" smtClean="0"/>
              <a:t> </a:t>
            </a:r>
            <a:r>
              <a:rPr lang="en-US" dirty="0" err="1" smtClean="0"/>
              <a:t>kama</a:t>
            </a:r>
            <a:r>
              <a:rPr lang="en-US" dirty="0" smtClean="0"/>
              <a:t> </a:t>
            </a:r>
            <a:r>
              <a:rPr lang="en-US" dirty="0" err="1" smtClean="0"/>
              <a:t>matriks</a:t>
            </a:r>
            <a:r>
              <a:rPr lang="en-US" dirty="0" smtClean="0"/>
              <a:t> </a:t>
            </a:r>
            <a:r>
              <a:rPr lang="en-US" dirty="0" err="1" smtClean="0"/>
              <a:t>konturunun</a:t>
            </a:r>
            <a:r>
              <a:rPr lang="en-US" dirty="0" smtClean="0"/>
              <a:t> </a:t>
            </a:r>
            <a:r>
              <a:rPr lang="en-US" dirty="0" err="1" smtClean="0"/>
              <a:t>bozulmasını</a:t>
            </a:r>
            <a:r>
              <a:rPr lang="en-US" dirty="0" smtClean="0"/>
              <a:t> </a:t>
            </a:r>
            <a:r>
              <a:rPr lang="en-US" dirty="0" err="1" smtClean="0"/>
              <a:t>önler</a:t>
            </a:r>
            <a:r>
              <a:rPr lang="en-US" dirty="0" smtClean="0"/>
              <a:t>.</a:t>
            </a:r>
            <a:endParaRPr lang="en-US" dirty="0"/>
          </a:p>
        </p:txBody>
      </p:sp>
    </p:spTree>
    <p:extLst>
      <p:ext uri="{BB962C8B-B14F-4D97-AF65-F5344CB8AC3E}">
        <p14:creationId xmlns:p14="http://schemas.microsoft.com/office/powerpoint/2010/main" val="3441874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1795" y="996461"/>
            <a:ext cx="8596668" cy="1320800"/>
          </a:xfrm>
        </p:spPr>
        <p:txBody>
          <a:bodyPr>
            <a:normAutofit fontScale="90000"/>
          </a:bodyPr>
          <a:lstStyle/>
          <a:p>
            <a:pPr lvl="0"/>
            <a:r>
              <a:rPr lang="tr-TR" altLang="tr-TR" kern="0" dirty="0" smtClean="0">
                <a:cs typeface="Arial"/>
              </a:rPr>
              <a:t>Amalgam dolgular altında kullanılan kaide materyalleri :</a:t>
            </a:r>
            <a:br>
              <a:rPr lang="tr-TR" altLang="tr-TR" kern="0" dirty="0" smtClean="0">
                <a:cs typeface="Arial"/>
              </a:rPr>
            </a:br>
            <a:endParaRPr lang="tr-TR" dirty="0"/>
          </a:p>
        </p:txBody>
      </p:sp>
      <p:sp>
        <p:nvSpPr>
          <p:cNvPr id="3" name="2 İçerik Yer Tutucusu"/>
          <p:cNvSpPr>
            <a:spLocks noGrp="1"/>
          </p:cNvSpPr>
          <p:nvPr>
            <p:ph idx="1"/>
          </p:nvPr>
        </p:nvSpPr>
        <p:spPr>
          <a:xfrm>
            <a:off x="864903" y="2594343"/>
            <a:ext cx="8596668" cy="3880773"/>
          </a:xfrm>
        </p:spPr>
        <p:txBody>
          <a:bodyPr/>
          <a:lstStyle/>
          <a:p>
            <a:r>
              <a:rPr lang="tr-TR" sz="2400" dirty="0" smtClean="0"/>
              <a:t>Amalgam dolgular altında kullanılan kaide materyalleri arasında amalgam ile kaide materyalinin bağlanması açısından bir fark yoktur ancak kaide materyalinin </a:t>
            </a:r>
            <a:r>
              <a:rPr lang="tr-TR" sz="2400" dirty="0" err="1" smtClean="0"/>
              <a:t>dentin</a:t>
            </a:r>
            <a:r>
              <a:rPr lang="tr-TR" sz="2400" dirty="0" smtClean="0"/>
              <a:t> dokusu ile olan bağlantısı, flor </a:t>
            </a:r>
            <a:r>
              <a:rPr lang="tr-TR" sz="2400" dirty="0" err="1" smtClean="0"/>
              <a:t>salınımı</a:t>
            </a:r>
            <a:r>
              <a:rPr lang="tr-TR" sz="2400" dirty="0" smtClean="0"/>
              <a:t>, temel bariyer olma özelliği gibi özellikleri dikkate alınarak  ideal kaide maddesi seçilmelidir. </a:t>
            </a:r>
          </a:p>
          <a:p>
            <a:endParaRPr lang="tr-TR"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36990" y="919090"/>
            <a:ext cx="8596668" cy="1320800"/>
          </a:xfrm>
        </p:spPr>
        <p:txBody>
          <a:bodyPr/>
          <a:lstStyle/>
          <a:p>
            <a:r>
              <a:rPr lang="tr-TR" dirty="0" smtClean="0"/>
              <a:t>AMALGAM DOLGUNUN UYGULANMASI</a:t>
            </a:r>
            <a:endParaRPr lang="tr-TR" dirty="0"/>
          </a:p>
        </p:txBody>
      </p:sp>
      <p:sp>
        <p:nvSpPr>
          <p:cNvPr id="3" name="İçerik Yer Tutucusu 2"/>
          <p:cNvSpPr>
            <a:spLocks noGrp="1"/>
          </p:cNvSpPr>
          <p:nvPr>
            <p:ph idx="1"/>
          </p:nvPr>
        </p:nvSpPr>
        <p:spPr>
          <a:xfrm>
            <a:off x="703385" y="2122659"/>
            <a:ext cx="8030307" cy="4351338"/>
          </a:xfrm>
        </p:spPr>
        <p:txBody>
          <a:bodyPr/>
          <a:lstStyle/>
          <a:p>
            <a:pPr marL="0" indent="0">
              <a:buNone/>
            </a:pPr>
            <a:r>
              <a:rPr lang="tr-TR" dirty="0"/>
              <a:t> </a:t>
            </a:r>
            <a:r>
              <a:rPr lang="tr-TR" dirty="0" smtClean="0"/>
              <a:t>    </a:t>
            </a:r>
            <a:r>
              <a:rPr lang="tr-TR" sz="2400" dirty="0" smtClean="0"/>
              <a:t>    -Karıştırma</a:t>
            </a:r>
            <a:endParaRPr lang="tr-TR" sz="2400" dirty="0"/>
          </a:p>
          <a:p>
            <a:pPr marL="0" indent="0">
              <a:buNone/>
            </a:pPr>
            <a:r>
              <a:rPr lang="tr-TR" sz="2400" dirty="0"/>
              <a:t> </a:t>
            </a:r>
            <a:r>
              <a:rPr lang="tr-TR" sz="2400" dirty="0" smtClean="0"/>
              <a:t>       -</a:t>
            </a:r>
            <a:r>
              <a:rPr lang="tr-TR" sz="2400" dirty="0" err="1" smtClean="0"/>
              <a:t>Kaviteye</a:t>
            </a:r>
            <a:r>
              <a:rPr lang="tr-TR" sz="2400" dirty="0" smtClean="0"/>
              <a:t> yerleştirme</a:t>
            </a:r>
          </a:p>
          <a:p>
            <a:pPr marL="0" indent="0">
              <a:buNone/>
            </a:pPr>
            <a:r>
              <a:rPr lang="tr-TR" sz="2400" dirty="0" smtClean="0"/>
              <a:t>        -</a:t>
            </a:r>
            <a:r>
              <a:rPr lang="tr-TR" sz="2400" dirty="0" err="1"/>
              <a:t>K</a:t>
            </a:r>
            <a:r>
              <a:rPr lang="tr-TR" sz="2400" dirty="0" err="1" smtClean="0"/>
              <a:t>ondensasyon</a:t>
            </a:r>
            <a:endParaRPr lang="tr-TR" sz="2400" dirty="0" smtClean="0"/>
          </a:p>
          <a:p>
            <a:pPr marL="0" indent="0">
              <a:buNone/>
            </a:pPr>
            <a:r>
              <a:rPr lang="tr-TR" sz="2400" dirty="0" smtClean="0"/>
              <a:t>        -</a:t>
            </a:r>
            <a:r>
              <a:rPr lang="tr-TR" sz="2400" dirty="0" err="1" smtClean="0"/>
              <a:t>Precarved</a:t>
            </a:r>
            <a:r>
              <a:rPr lang="tr-TR" sz="2400" dirty="0" smtClean="0"/>
              <a:t> </a:t>
            </a:r>
            <a:r>
              <a:rPr lang="tr-TR" sz="2400" dirty="0" err="1" smtClean="0"/>
              <a:t>burnishing</a:t>
            </a:r>
            <a:r>
              <a:rPr lang="tr-TR" sz="2400" dirty="0" smtClean="0"/>
              <a:t> (</a:t>
            </a:r>
            <a:r>
              <a:rPr lang="tr-TR" sz="2400" dirty="0" err="1" smtClean="0"/>
              <a:t>kondensasyon</a:t>
            </a:r>
            <a:r>
              <a:rPr lang="tr-TR" sz="2400" dirty="0" smtClean="0"/>
              <a:t> sonrası)</a:t>
            </a:r>
          </a:p>
          <a:p>
            <a:pPr marL="0" indent="0">
              <a:buNone/>
            </a:pPr>
            <a:r>
              <a:rPr lang="tr-TR" sz="2400" dirty="0"/>
              <a:t> </a:t>
            </a:r>
            <a:r>
              <a:rPr lang="tr-TR" sz="2400" dirty="0" smtClean="0"/>
              <a:t>       -</a:t>
            </a:r>
            <a:r>
              <a:rPr lang="tr-TR" sz="2400" dirty="0" err="1"/>
              <a:t>C</a:t>
            </a:r>
            <a:r>
              <a:rPr lang="tr-TR" sz="2400" dirty="0" err="1" smtClean="0"/>
              <a:t>arving</a:t>
            </a:r>
            <a:r>
              <a:rPr lang="tr-TR" sz="2400" dirty="0" smtClean="0"/>
              <a:t> (şekillendirme)</a:t>
            </a:r>
          </a:p>
          <a:p>
            <a:pPr marL="0" indent="0">
              <a:buNone/>
            </a:pPr>
            <a:r>
              <a:rPr lang="tr-TR" sz="2400" dirty="0"/>
              <a:t> </a:t>
            </a:r>
            <a:r>
              <a:rPr lang="tr-TR" sz="2400" dirty="0" smtClean="0"/>
              <a:t>       -</a:t>
            </a:r>
            <a:r>
              <a:rPr lang="tr-TR" sz="2400" dirty="0" err="1" smtClean="0"/>
              <a:t>Postcarved</a:t>
            </a:r>
            <a:r>
              <a:rPr lang="tr-TR" sz="2400" dirty="0" smtClean="0"/>
              <a:t> </a:t>
            </a:r>
            <a:r>
              <a:rPr lang="tr-TR" sz="2400" dirty="0" err="1" smtClean="0"/>
              <a:t>burnishing</a:t>
            </a:r>
            <a:r>
              <a:rPr lang="tr-TR" sz="2400" dirty="0" smtClean="0"/>
              <a:t> </a:t>
            </a:r>
          </a:p>
          <a:p>
            <a:pPr marL="0" indent="0">
              <a:buNone/>
            </a:pPr>
            <a:endParaRPr lang="tr-TR" dirty="0"/>
          </a:p>
        </p:txBody>
      </p:sp>
    </p:spTree>
    <p:extLst>
      <p:ext uri="{BB962C8B-B14F-4D97-AF65-F5344CB8AC3E}">
        <p14:creationId xmlns:p14="http://schemas.microsoft.com/office/powerpoint/2010/main" val="15719689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49384" y="723900"/>
            <a:ext cx="8596668" cy="1320800"/>
          </a:xfrm>
        </p:spPr>
        <p:txBody>
          <a:bodyPr/>
          <a:lstStyle/>
          <a:p>
            <a:r>
              <a:rPr lang="tr-TR" dirty="0" smtClean="0"/>
              <a:t>KARIŞTIRMA:</a:t>
            </a:r>
            <a:endParaRPr lang="tr-TR" dirty="0"/>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r="4700" b="6167"/>
          <a:stretch/>
        </p:blipFill>
        <p:spPr>
          <a:xfrm>
            <a:off x="241172" y="953744"/>
            <a:ext cx="3993140" cy="2527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79" y="4157811"/>
            <a:ext cx="3251249" cy="2430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Metin kutusu 5"/>
          <p:cNvSpPr txBox="1"/>
          <p:nvPr/>
        </p:nvSpPr>
        <p:spPr>
          <a:xfrm>
            <a:off x="807600" y="3663434"/>
            <a:ext cx="2996419" cy="369332"/>
          </a:xfrm>
          <a:prstGeom prst="rect">
            <a:avLst/>
          </a:prstGeom>
          <a:noFill/>
        </p:spPr>
        <p:txBody>
          <a:bodyPr wrap="square" rtlCol="0">
            <a:spAutoFit/>
          </a:bodyPr>
          <a:lstStyle/>
          <a:p>
            <a:r>
              <a:rPr lang="tr-TR" dirty="0" smtClean="0"/>
              <a:t>Amalgam kapsül içeriği</a:t>
            </a:r>
            <a:endParaRPr lang="tr-TR" dirty="0"/>
          </a:p>
        </p:txBody>
      </p:sp>
      <p:sp>
        <p:nvSpPr>
          <p:cNvPr id="7" name="Metin kutusu 6"/>
          <p:cNvSpPr txBox="1"/>
          <p:nvPr/>
        </p:nvSpPr>
        <p:spPr>
          <a:xfrm>
            <a:off x="5802923" y="2106388"/>
            <a:ext cx="4487594" cy="2954655"/>
          </a:xfrm>
          <a:prstGeom prst="rect">
            <a:avLst/>
          </a:prstGeom>
          <a:noFill/>
        </p:spPr>
        <p:txBody>
          <a:bodyPr wrap="square" rtlCol="0">
            <a:spAutoFit/>
          </a:bodyPr>
          <a:lstStyle/>
          <a:p>
            <a:r>
              <a:rPr lang="tr-TR" sz="2400" dirty="0" err="1" smtClean="0">
                <a:solidFill>
                  <a:schemeClr val="accent1"/>
                </a:solidFill>
              </a:rPr>
              <a:t>Tritürasyon</a:t>
            </a:r>
            <a:r>
              <a:rPr lang="tr-TR" sz="2400" dirty="0" smtClean="0">
                <a:solidFill>
                  <a:schemeClr val="accent1"/>
                </a:solidFill>
              </a:rPr>
              <a:t>:</a:t>
            </a:r>
          </a:p>
          <a:p>
            <a:r>
              <a:rPr lang="tr-TR" altLang="tr-TR" sz="2400" dirty="0"/>
              <a:t>Amalgam alaşımlar hekim tarafından havan-havan eli ile veya mekanik karıştırıcılar tarafından karıştırılır. Bu karıştırma işlemine ‘</a:t>
            </a:r>
            <a:r>
              <a:rPr lang="tr-TR" altLang="tr-TR" sz="2400" dirty="0" err="1"/>
              <a:t>trituration</a:t>
            </a:r>
            <a:r>
              <a:rPr lang="tr-TR" altLang="tr-TR" sz="2400" dirty="0"/>
              <a:t>’ denir. </a:t>
            </a:r>
          </a:p>
          <a:p>
            <a:endParaRPr lang="tr-TR" dirty="0"/>
          </a:p>
        </p:txBody>
      </p:sp>
    </p:spTree>
    <p:extLst>
      <p:ext uri="{BB962C8B-B14F-4D97-AF65-F5344CB8AC3E}">
        <p14:creationId xmlns:p14="http://schemas.microsoft.com/office/powerpoint/2010/main" val="14111120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5706793" y="1346077"/>
            <a:ext cx="5431302" cy="4351338"/>
          </a:xfrm>
        </p:spPr>
        <p:txBody>
          <a:bodyPr>
            <a:noAutofit/>
          </a:bodyPr>
          <a:lstStyle/>
          <a:p>
            <a:r>
              <a:rPr lang="tr-TR" sz="2400" dirty="0" smtClean="0"/>
              <a:t>Amalgam daimi bir </a:t>
            </a:r>
            <a:r>
              <a:rPr lang="tr-TR" sz="2400" dirty="0" err="1" smtClean="0"/>
              <a:t>restoratif</a:t>
            </a:r>
            <a:r>
              <a:rPr lang="tr-TR" sz="2400" dirty="0" smtClean="0"/>
              <a:t> materyaldir.</a:t>
            </a:r>
          </a:p>
          <a:p>
            <a:r>
              <a:rPr lang="tr-TR" sz="2400" dirty="0" smtClean="0"/>
              <a:t>Amalgam alaşımı, gümüş-kalay alaşımı olup içine farklı miktarlarda </a:t>
            </a:r>
            <a:r>
              <a:rPr lang="tr-TR" sz="2400" dirty="0" err="1" smtClean="0"/>
              <a:t>bakır,az</a:t>
            </a:r>
            <a:r>
              <a:rPr lang="tr-TR" sz="2400" dirty="0" smtClean="0"/>
              <a:t> miktarda da çinko katılmıştır.</a:t>
            </a:r>
          </a:p>
          <a:p>
            <a:r>
              <a:rPr lang="tr-TR" sz="2400" dirty="0" err="1" smtClean="0"/>
              <a:t>Dental</a:t>
            </a:r>
            <a:r>
              <a:rPr lang="tr-TR" sz="2400" dirty="0" smtClean="0"/>
              <a:t> amalgamda amaç; amalgam alaşım partiküllerinin geometrisine ve paketlemesine göre farklı miktarlarda </a:t>
            </a:r>
            <a:r>
              <a:rPr lang="tr-TR" sz="2400" dirty="0" err="1" smtClean="0"/>
              <a:t>civa</a:t>
            </a:r>
            <a:r>
              <a:rPr lang="tr-TR" sz="2400" dirty="0" smtClean="0"/>
              <a:t> eklenerek </a:t>
            </a:r>
            <a:r>
              <a:rPr lang="tr-TR" sz="2400" dirty="0" err="1" smtClean="0"/>
              <a:t>kondanse</a:t>
            </a:r>
            <a:r>
              <a:rPr lang="tr-TR" sz="2400" dirty="0" smtClean="0"/>
              <a:t> edilebilen bir karışım oluşturmaktır.</a:t>
            </a:r>
            <a:endParaRPr lang="tr-TR" sz="2400" dirty="0"/>
          </a:p>
        </p:txBody>
      </p:sp>
      <p:pic>
        <p:nvPicPr>
          <p:cNvPr id="4" name="Resim 3"/>
          <p:cNvPicPr>
            <a:picLocks noChangeAspect="1"/>
          </p:cNvPicPr>
          <p:nvPr/>
        </p:nvPicPr>
        <p:blipFill>
          <a:blip r:embed="rId2"/>
          <a:stretch>
            <a:fillRect/>
          </a:stretch>
        </p:blipFill>
        <p:spPr>
          <a:xfrm>
            <a:off x="910884" y="1914672"/>
            <a:ext cx="4310575" cy="2923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7692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705909" y="1114426"/>
            <a:ext cx="10066866" cy="4269712"/>
          </a:xfrm>
        </p:spPr>
        <p:txBody>
          <a:bodyPr>
            <a:normAutofit/>
          </a:bodyPr>
          <a:lstStyle/>
          <a:p>
            <a:r>
              <a:rPr lang="tr-TR" sz="2400" dirty="0" smtClean="0"/>
              <a:t>Modern amalgamlar önceden </a:t>
            </a:r>
            <a:r>
              <a:rPr lang="tr-TR" sz="2400" dirty="0" err="1" smtClean="0"/>
              <a:t>kapsüllenmiş</a:t>
            </a:r>
            <a:r>
              <a:rPr lang="tr-TR" sz="2400" dirty="0" smtClean="0"/>
              <a:t> amalgam ve </a:t>
            </a:r>
            <a:r>
              <a:rPr lang="tr-TR" sz="2400" dirty="0" err="1" smtClean="0"/>
              <a:t>civadan</a:t>
            </a:r>
            <a:r>
              <a:rPr lang="tr-TR" sz="2400" dirty="0" smtClean="0"/>
              <a:t> oluşmaktadır.</a:t>
            </a:r>
          </a:p>
          <a:p>
            <a:r>
              <a:rPr lang="tr-TR" sz="2400" dirty="0" smtClean="0"/>
              <a:t>Bileşenler özel bir zar içinde ayrılmaktadır. Kapsül aktive edildiğinde bu zar ayrılır ve </a:t>
            </a:r>
            <a:r>
              <a:rPr lang="tr-TR" sz="2400" dirty="0" err="1" smtClean="0"/>
              <a:t>komponentler</a:t>
            </a:r>
            <a:r>
              <a:rPr lang="tr-TR" sz="2400" dirty="0" smtClean="0"/>
              <a:t> karışır.</a:t>
            </a:r>
          </a:p>
          <a:p>
            <a:r>
              <a:rPr lang="tr-TR" sz="2400" dirty="0" smtClean="0"/>
              <a:t>Amalgam alaşımı ve civanın etkili bir şekilde karışmasını garantilemek için </a:t>
            </a:r>
            <a:r>
              <a:rPr lang="tr-TR" sz="2400" dirty="0" err="1" smtClean="0"/>
              <a:t>amalgamatörler</a:t>
            </a:r>
            <a:r>
              <a:rPr lang="tr-TR" sz="2400" dirty="0" smtClean="0"/>
              <a:t> kullanılmaktadır.</a:t>
            </a:r>
          </a:p>
          <a:p>
            <a:r>
              <a:rPr lang="tr-TR" sz="2400" dirty="0" smtClean="0"/>
              <a:t>Elektronik </a:t>
            </a:r>
            <a:r>
              <a:rPr lang="tr-TR" sz="2400" dirty="0" err="1" smtClean="0"/>
              <a:t>amalgamatörlerde</a:t>
            </a:r>
            <a:r>
              <a:rPr lang="tr-TR" sz="2400" dirty="0" smtClean="0"/>
              <a:t> dijital kontroller vardır ve karıştırma hızı ve süresi programlanabilmektedir.</a:t>
            </a:r>
          </a:p>
          <a:p>
            <a:r>
              <a:rPr lang="tr-TR" sz="2400" dirty="0" smtClean="0"/>
              <a:t>Amalgam her zaman ÜRETİCİ FİRMANIN TALİMATLARINA GÖRE ( uygun süre!!!) karıştırılmalıdır.</a:t>
            </a:r>
          </a:p>
          <a:p>
            <a:endParaRPr lang="tr-TR"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4576689" y="2087757"/>
            <a:ext cx="5697416" cy="4351338"/>
          </a:xfrm>
        </p:spPr>
        <p:txBody>
          <a:bodyPr>
            <a:normAutofit/>
          </a:bodyPr>
          <a:lstStyle/>
          <a:p>
            <a:pPr marL="0" indent="0">
              <a:buNone/>
            </a:pPr>
            <a:r>
              <a:rPr lang="tr-TR" sz="2400" dirty="0" smtClean="0"/>
              <a:t>Kontrolü </a:t>
            </a:r>
            <a:r>
              <a:rPr lang="tr-TR" sz="2400" dirty="0" err="1" smtClean="0"/>
              <a:t>civa</a:t>
            </a:r>
            <a:r>
              <a:rPr lang="tr-TR" sz="2400" dirty="0" smtClean="0"/>
              <a:t> sistemleri kullanılıyorsa, fazla </a:t>
            </a:r>
            <a:r>
              <a:rPr lang="tr-TR" sz="2400" dirty="0" err="1" smtClean="0"/>
              <a:t>civayı</a:t>
            </a:r>
            <a:r>
              <a:rPr lang="tr-TR" sz="2400" dirty="0" smtClean="0"/>
              <a:t> amalgam bezi kullanarak karışımdan almak gereksizdir.</a:t>
            </a:r>
          </a:p>
          <a:p>
            <a:pPr marL="0" indent="0">
              <a:buNone/>
            </a:pPr>
            <a:r>
              <a:rPr lang="tr-TR" sz="2400" dirty="0" smtClean="0"/>
              <a:t>Doğru şekilde karıştırılmış amalgam kuru veya kolayca ufalanır değildir.</a:t>
            </a:r>
          </a:p>
          <a:p>
            <a:pPr marL="0" indent="0">
              <a:buNone/>
            </a:pPr>
            <a:r>
              <a:rPr lang="tr-TR" sz="2400" dirty="0" smtClean="0"/>
              <a:t>Doğru karıştırılmış amalgam az ancak yeterli ıslaklığa sahip olan amalgamdır.</a:t>
            </a:r>
            <a:endParaRPr lang="tr-TR" sz="2400" dirty="0"/>
          </a:p>
        </p:txBody>
      </p:sp>
      <p:sp>
        <p:nvSpPr>
          <p:cNvPr id="6" name="Sağ Ok 5"/>
          <p:cNvSpPr/>
          <p:nvPr/>
        </p:nvSpPr>
        <p:spPr>
          <a:xfrm>
            <a:off x="1393744" y="2841673"/>
            <a:ext cx="2926079" cy="16177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Klinik başarısızlıktan kaçınmak için dikkat!</a:t>
            </a:r>
            <a:endParaRPr lang="tr-TR" dirty="0"/>
          </a:p>
        </p:txBody>
      </p:sp>
    </p:spTree>
    <p:extLst>
      <p:ext uri="{BB962C8B-B14F-4D97-AF65-F5344CB8AC3E}">
        <p14:creationId xmlns:p14="http://schemas.microsoft.com/office/powerpoint/2010/main" val="8761497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799" y="1362387"/>
            <a:ext cx="3824327" cy="3641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937846" y="5179656"/>
            <a:ext cx="2785403" cy="369332"/>
          </a:xfrm>
          <a:prstGeom prst="rect">
            <a:avLst/>
          </a:prstGeom>
          <a:noFill/>
        </p:spPr>
        <p:txBody>
          <a:bodyPr wrap="square" rtlCol="0">
            <a:spAutoFit/>
          </a:bodyPr>
          <a:lstStyle/>
          <a:p>
            <a:r>
              <a:rPr lang="tr-TR" dirty="0" smtClean="0"/>
              <a:t>Amalgam taşıyıcılar</a:t>
            </a:r>
            <a:endParaRPr lang="tr-TR" dirty="0"/>
          </a:p>
        </p:txBody>
      </p:sp>
      <p:sp>
        <p:nvSpPr>
          <p:cNvPr id="6" name="Metin kutusu 5"/>
          <p:cNvSpPr txBox="1"/>
          <p:nvPr/>
        </p:nvSpPr>
        <p:spPr>
          <a:xfrm>
            <a:off x="6499274" y="1800665"/>
            <a:ext cx="3685735" cy="1077218"/>
          </a:xfrm>
          <a:prstGeom prst="rect">
            <a:avLst/>
          </a:prstGeom>
          <a:noFill/>
        </p:spPr>
        <p:txBody>
          <a:bodyPr wrap="square" rtlCol="0">
            <a:spAutoFit/>
          </a:bodyPr>
          <a:lstStyle/>
          <a:p>
            <a:endParaRPr lang="tr-TR" sz="3200" dirty="0" smtClean="0">
              <a:solidFill>
                <a:schemeClr val="accent1"/>
              </a:solidFill>
            </a:endParaRPr>
          </a:p>
          <a:p>
            <a:endParaRPr lang="tr-TR" sz="3200" dirty="0">
              <a:solidFill>
                <a:schemeClr val="accent1"/>
              </a:solidFill>
            </a:endParaRPr>
          </a:p>
        </p:txBody>
      </p:sp>
      <p:sp>
        <p:nvSpPr>
          <p:cNvPr id="7" name="Unvan 1"/>
          <p:cNvSpPr>
            <a:spLocks noGrp="1"/>
          </p:cNvSpPr>
          <p:nvPr>
            <p:ph type="title"/>
          </p:nvPr>
        </p:nvSpPr>
        <p:spPr>
          <a:xfrm>
            <a:off x="351692" y="539262"/>
            <a:ext cx="8596668" cy="1320800"/>
          </a:xfrm>
        </p:spPr>
        <p:txBody>
          <a:bodyPr>
            <a:normAutofit fontScale="90000"/>
          </a:bodyPr>
          <a:lstStyle/>
          <a:p>
            <a:r>
              <a:rPr lang="tr-TR" dirty="0" smtClean="0"/>
              <a:t>KAVİTEYE YERLEŞTİRME:</a:t>
            </a:r>
            <a:br>
              <a:rPr lang="tr-TR" dirty="0" smtClean="0"/>
            </a:br>
            <a:r>
              <a:rPr lang="tr-TR" dirty="0" smtClean="0"/>
              <a:t/>
            </a:r>
            <a:br>
              <a:rPr lang="tr-TR" dirty="0" smtClean="0"/>
            </a:br>
            <a:endParaRPr lang="tr-TR" dirty="0"/>
          </a:p>
        </p:txBody>
      </p:sp>
      <p:sp>
        <p:nvSpPr>
          <p:cNvPr id="8" name="7 Metin kutusu"/>
          <p:cNvSpPr txBox="1"/>
          <p:nvPr/>
        </p:nvSpPr>
        <p:spPr>
          <a:xfrm>
            <a:off x="4783015" y="1301261"/>
            <a:ext cx="6236677" cy="4893647"/>
          </a:xfrm>
          <a:prstGeom prst="rect">
            <a:avLst/>
          </a:prstGeom>
          <a:noFill/>
        </p:spPr>
        <p:txBody>
          <a:bodyPr wrap="square" rtlCol="0">
            <a:spAutoFit/>
          </a:bodyPr>
          <a:lstStyle/>
          <a:p>
            <a:r>
              <a:rPr lang="tr-TR" sz="2400" dirty="0" smtClean="0"/>
              <a:t>Normal sürede karıştırılmış bir amalgam </a:t>
            </a:r>
            <a:r>
              <a:rPr lang="tr-TR" sz="2400" dirty="0" err="1" smtClean="0"/>
              <a:t>kaviteye</a:t>
            </a:r>
            <a:r>
              <a:rPr lang="tr-TR" sz="2400" dirty="0" smtClean="0"/>
              <a:t> kolay </a:t>
            </a:r>
            <a:r>
              <a:rPr lang="tr-TR" sz="2400" dirty="0" err="1" smtClean="0"/>
              <a:t>kondanse</a:t>
            </a:r>
            <a:r>
              <a:rPr lang="tr-TR" sz="2400" dirty="0" smtClean="0"/>
              <a:t> edilir ve az basınçla düzgün homojen bir kitle halini alır. Az karıştırılmış amalgam mat görünür ve kolay dağılır. Çok karıştırılmış amalgamın </a:t>
            </a:r>
            <a:r>
              <a:rPr lang="tr-TR" sz="2400" dirty="0" err="1" smtClean="0"/>
              <a:t>kaviteye</a:t>
            </a:r>
            <a:r>
              <a:rPr lang="tr-TR" sz="2400" dirty="0" smtClean="0"/>
              <a:t> yerleştirilmesi zordur. Normal sürede karıştırılmış amalgam parlak olur. Amalgam karıştırıldıktan sonra </a:t>
            </a:r>
            <a:r>
              <a:rPr lang="tr-TR" sz="2400" dirty="0" err="1" smtClean="0"/>
              <a:t>kaviteye</a:t>
            </a:r>
            <a:r>
              <a:rPr lang="tr-TR" sz="2400" dirty="0" smtClean="0"/>
              <a:t> </a:t>
            </a:r>
            <a:r>
              <a:rPr lang="tr-TR" sz="2400" dirty="0" err="1" smtClean="0"/>
              <a:t>portamalgam</a:t>
            </a:r>
            <a:r>
              <a:rPr lang="tr-TR" sz="2400" dirty="0" smtClean="0"/>
              <a:t> adı verilen aletlerle taşınır. Amalgam </a:t>
            </a:r>
            <a:r>
              <a:rPr lang="tr-TR" sz="2400" dirty="0" err="1" smtClean="0"/>
              <a:t>kaviteye</a:t>
            </a:r>
            <a:r>
              <a:rPr lang="tr-TR" sz="2400" dirty="0" smtClean="0"/>
              <a:t> 3-5 mm gibi küçük parçalar halinde konmalıdır. Ufak parçalar </a:t>
            </a:r>
            <a:r>
              <a:rPr lang="tr-TR" sz="2400" dirty="0" err="1" smtClean="0"/>
              <a:t>pöröz</a:t>
            </a:r>
            <a:r>
              <a:rPr lang="tr-TR" sz="2400" dirty="0" smtClean="0"/>
              <a:t> oluşumunu engeller ve </a:t>
            </a:r>
            <a:r>
              <a:rPr lang="tr-TR" sz="2400" dirty="0" err="1" smtClean="0"/>
              <a:t>kavite</a:t>
            </a:r>
            <a:r>
              <a:rPr lang="tr-TR" sz="2400" dirty="0" smtClean="0"/>
              <a:t> duvarlarına kolay adaptasyonu sağlar.</a:t>
            </a:r>
            <a:endParaRPr lang="tr-TR" sz="2400" dirty="0"/>
          </a:p>
        </p:txBody>
      </p:sp>
    </p:spTree>
    <p:extLst>
      <p:ext uri="{BB962C8B-B14F-4D97-AF65-F5344CB8AC3E}">
        <p14:creationId xmlns:p14="http://schemas.microsoft.com/office/powerpoint/2010/main" val="19469287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KONDENSASYON:</a:t>
            </a:r>
            <a:endParaRPr lang="tr-TR" dirty="0"/>
          </a:p>
        </p:txBody>
      </p:sp>
      <p:sp>
        <p:nvSpPr>
          <p:cNvPr id="3" name="İçerik Yer Tutucusu 2"/>
          <p:cNvSpPr>
            <a:spLocks noGrp="1"/>
          </p:cNvSpPr>
          <p:nvPr>
            <p:ph idx="1"/>
          </p:nvPr>
        </p:nvSpPr>
        <p:spPr>
          <a:xfrm>
            <a:off x="248268" y="1535724"/>
            <a:ext cx="9763239" cy="4465780"/>
          </a:xfrm>
        </p:spPr>
        <p:txBody>
          <a:bodyPr>
            <a:normAutofit fontScale="92500"/>
          </a:bodyPr>
          <a:lstStyle/>
          <a:p>
            <a:r>
              <a:rPr lang="tr-TR" sz="2200" dirty="0" err="1" smtClean="0"/>
              <a:t>Triturasyon</a:t>
            </a:r>
            <a:r>
              <a:rPr lang="tr-TR" sz="2200" dirty="0" smtClean="0"/>
              <a:t> ürünü olan kitlenin özel aletler yardımıyla yerleştirilmesi işlemine </a:t>
            </a:r>
            <a:r>
              <a:rPr lang="tr-TR" sz="2200" dirty="0" err="1" smtClean="0"/>
              <a:t>kondensasyon</a:t>
            </a:r>
            <a:r>
              <a:rPr lang="tr-TR" sz="2200" dirty="0" smtClean="0"/>
              <a:t> denir.</a:t>
            </a:r>
          </a:p>
          <a:p>
            <a:r>
              <a:rPr lang="tr-TR" sz="2200" dirty="0" err="1" smtClean="0"/>
              <a:t>Black</a:t>
            </a:r>
            <a:r>
              <a:rPr lang="tr-TR" sz="2200" dirty="0" smtClean="0"/>
              <a:t> II </a:t>
            </a:r>
            <a:r>
              <a:rPr lang="tr-TR" sz="2200" dirty="0" err="1" smtClean="0"/>
              <a:t>kavitelerde</a:t>
            </a:r>
            <a:r>
              <a:rPr lang="tr-TR" sz="2200" dirty="0" smtClean="0"/>
              <a:t> amalgam yerleştirme işlemine </a:t>
            </a:r>
            <a:r>
              <a:rPr lang="tr-TR" sz="2200" dirty="0" err="1" smtClean="0"/>
              <a:t>aproksimal</a:t>
            </a:r>
            <a:r>
              <a:rPr lang="tr-TR" sz="2200" dirty="0" smtClean="0"/>
              <a:t> </a:t>
            </a:r>
            <a:r>
              <a:rPr lang="tr-TR" sz="2200" dirty="0" err="1" smtClean="0"/>
              <a:t>kaviteden</a:t>
            </a:r>
            <a:r>
              <a:rPr lang="tr-TR" sz="2200" dirty="0" smtClean="0"/>
              <a:t> başlanır.</a:t>
            </a:r>
          </a:p>
          <a:p>
            <a:r>
              <a:rPr lang="tr-TR" sz="2200" dirty="0" smtClean="0"/>
              <a:t>İlk </a:t>
            </a:r>
            <a:r>
              <a:rPr lang="tr-TR" sz="2200" dirty="0"/>
              <a:t>taşınan amalgamın miktarı önemlidir. Öncelikle </a:t>
            </a:r>
            <a:r>
              <a:rPr lang="tr-TR" sz="2200" dirty="0" err="1"/>
              <a:t>gingival</a:t>
            </a:r>
            <a:r>
              <a:rPr lang="tr-TR" sz="2200" dirty="0"/>
              <a:t> 1 </a:t>
            </a:r>
            <a:r>
              <a:rPr lang="tr-TR" sz="2200" dirty="0" err="1"/>
              <a:t>mm’lik</a:t>
            </a:r>
            <a:r>
              <a:rPr lang="tr-TR" sz="2200" dirty="0"/>
              <a:t> kısmı dolduracak kadar amalgam taşınır.</a:t>
            </a:r>
          </a:p>
          <a:p>
            <a:r>
              <a:rPr lang="tr-TR" sz="2200" dirty="0"/>
              <a:t> </a:t>
            </a:r>
            <a:r>
              <a:rPr lang="tr-TR" sz="2200" dirty="0" err="1"/>
              <a:t>Proksimal</a:t>
            </a:r>
            <a:r>
              <a:rPr lang="tr-TR" sz="2200" dirty="0"/>
              <a:t> kutunun tek aşamada doldurulması iyi bir </a:t>
            </a:r>
            <a:r>
              <a:rPr lang="tr-TR" sz="2200" dirty="0" err="1"/>
              <a:t>kondensasyonu</a:t>
            </a:r>
            <a:r>
              <a:rPr lang="tr-TR" sz="2200" dirty="0"/>
              <a:t> engeller!!</a:t>
            </a:r>
          </a:p>
          <a:p>
            <a:r>
              <a:rPr lang="tr-TR" sz="2200" dirty="0"/>
              <a:t>Küçük bir </a:t>
            </a:r>
            <a:r>
              <a:rPr lang="tr-TR" sz="2200" dirty="0" err="1"/>
              <a:t>fulvarla</a:t>
            </a:r>
            <a:r>
              <a:rPr lang="tr-TR" sz="2200" dirty="0"/>
              <a:t> işleme başlanır, yerleştirilen amalgamın tüm </a:t>
            </a:r>
            <a:r>
              <a:rPr lang="tr-TR" sz="2200" dirty="0" err="1"/>
              <a:t>kavite</a:t>
            </a:r>
            <a:r>
              <a:rPr lang="tr-TR" sz="2200" dirty="0"/>
              <a:t> kenarlarına ulaştığına emin olunmalıdır.</a:t>
            </a:r>
          </a:p>
          <a:p>
            <a:r>
              <a:rPr lang="tr-TR" sz="2200" dirty="0" err="1"/>
              <a:t>Proksimal</a:t>
            </a:r>
            <a:r>
              <a:rPr lang="tr-TR" sz="2200" dirty="0"/>
              <a:t> kutudaki amalgam yükselirken </a:t>
            </a:r>
            <a:r>
              <a:rPr lang="tr-TR" sz="2200" dirty="0" err="1"/>
              <a:t>mesiodistal</a:t>
            </a:r>
            <a:r>
              <a:rPr lang="tr-TR" sz="2200" dirty="0"/>
              <a:t> ve </a:t>
            </a:r>
            <a:r>
              <a:rPr lang="tr-TR" sz="2200" dirty="0" err="1"/>
              <a:t>fasiyolingual</a:t>
            </a:r>
            <a:r>
              <a:rPr lang="tr-TR" sz="2200" dirty="0"/>
              <a:t> </a:t>
            </a:r>
            <a:r>
              <a:rPr lang="tr-TR" sz="2200" dirty="0" err="1"/>
              <a:t>kondensasyon</a:t>
            </a:r>
            <a:r>
              <a:rPr lang="tr-TR" sz="2200" dirty="0"/>
              <a:t> kuvvetleriyle uygun </a:t>
            </a:r>
            <a:r>
              <a:rPr lang="tr-TR" sz="2200" dirty="0" err="1"/>
              <a:t>kontakt</a:t>
            </a:r>
            <a:r>
              <a:rPr lang="tr-TR" sz="2200" dirty="0"/>
              <a:t> yüzeyi de oluşturulmaya çalışılmalıdır.</a:t>
            </a:r>
          </a:p>
          <a:p>
            <a:r>
              <a:rPr lang="tr-TR" sz="2200" dirty="0"/>
              <a:t>Bu işleme amalgam </a:t>
            </a:r>
            <a:r>
              <a:rPr lang="tr-TR" sz="2200" dirty="0" err="1"/>
              <a:t>pulpal</a:t>
            </a:r>
            <a:r>
              <a:rPr lang="tr-TR" sz="2200" dirty="0"/>
              <a:t> duvar yüksekliğine ulaşıncaya kadar devam edilir.</a:t>
            </a:r>
          </a:p>
          <a:p>
            <a:endParaRPr lang="tr-TR" dirty="0"/>
          </a:p>
        </p:txBody>
      </p:sp>
    </p:spTree>
    <p:extLst>
      <p:ext uri="{BB962C8B-B14F-4D97-AF65-F5344CB8AC3E}">
        <p14:creationId xmlns:p14="http://schemas.microsoft.com/office/powerpoint/2010/main" val="42653802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527538" y="890954"/>
            <a:ext cx="10351477" cy="4829907"/>
          </a:xfrm>
        </p:spPr>
        <p:txBody>
          <a:bodyPr>
            <a:normAutofit/>
          </a:bodyPr>
          <a:lstStyle/>
          <a:p>
            <a:r>
              <a:rPr lang="tr-TR" sz="2000" dirty="0" smtClean="0"/>
              <a:t>Bu aşamadan sonra hekim daha büyük boyutlu </a:t>
            </a:r>
            <a:r>
              <a:rPr lang="tr-TR" sz="2000" dirty="0" err="1" smtClean="0"/>
              <a:t>kondensatör</a:t>
            </a:r>
            <a:r>
              <a:rPr lang="tr-TR" sz="2000" dirty="0"/>
              <a:t> </a:t>
            </a:r>
            <a:r>
              <a:rPr lang="tr-TR" sz="2000" dirty="0" smtClean="0"/>
              <a:t>(</a:t>
            </a:r>
            <a:r>
              <a:rPr lang="tr-TR" sz="2000" dirty="0" err="1" smtClean="0"/>
              <a:t>örn</a:t>
            </a:r>
            <a:r>
              <a:rPr lang="tr-TR" sz="2000" dirty="0" smtClean="0"/>
              <a:t>; </a:t>
            </a:r>
            <a:r>
              <a:rPr lang="tr-TR" sz="2000" dirty="0" err="1" smtClean="0"/>
              <a:t>fulvar</a:t>
            </a:r>
            <a:r>
              <a:rPr lang="tr-TR" sz="2000" dirty="0" smtClean="0"/>
              <a:t>) kullanmalıdır.</a:t>
            </a:r>
          </a:p>
          <a:p>
            <a:r>
              <a:rPr lang="tr-TR" sz="2000" dirty="0" smtClean="0"/>
              <a:t>Gerekenden küçük el aleti amalgam kütlesi içinde </a:t>
            </a:r>
            <a:r>
              <a:rPr lang="tr-TR" sz="2000" dirty="0" err="1" smtClean="0"/>
              <a:t>kaybolacak,yeterli</a:t>
            </a:r>
            <a:r>
              <a:rPr lang="tr-TR" sz="2000" dirty="0" smtClean="0"/>
              <a:t> </a:t>
            </a:r>
            <a:r>
              <a:rPr lang="tr-TR" sz="2000" dirty="0" err="1" smtClean="0"/>
              <a:t>kondensasyon</a:t>
            </a:r>
            <a:r>
              <a:rPr lang="tr-TR" sz="2000" dirty="0" smtClean="0"/>
              <a:t> basıncı oluşturamayacaktır. ANCAK; gerekenden büyük </a:t>
            </a:r>
            <a:r>
              <a:rPr lang="tr-TR" sz="2000" dirty="0" err="1" smtClean="0"/>
              <a:t>kondensatör</a:t>
            </a:r>
            <a:r>
              <a:rPr lang="tr-TR" sz="2000" dirty="0" smtClean="0"/>
              <a:t> de konturlara yerleşemeyecek ve dişin kaba formunu oluşturamadan yalnızca üzerinde gezinecektir. Doğru boyutta </a:t>
            </a:r>
            <a:r>
              <a:rPr lang="tr-TR" sz="2000" dirty="0" err="1" smtClean="0"/>
              <a:t>kondensatör</a:t>
            </a:r>
            <a:r>
              <a:rPr lang="tr-TR" sz="2000" dirty="0" smtClean="0"/>
              <a:t> seçimi çok önemlidir.</a:t>
            </a:r>
          </a:p>
          <a:p>
            <a:r>
              <a:rPr lang="tr-TR" sz="2000" dirty="0" smtClean="0"/>
              <a:t>Büyük boy </a:t>
            </a:r>
            <a:r>
              <a:rPr lang="tr-TR" sz="2000" dirty="0" err="1" smtClean="0"/>
              <a:t>kondensatör</a:t>
            </a:r>
            <a:r>
              <a:rPr lang="tr-TR" sz="2000" dirty="0" smtClean="0"/>
              <a:t> ve uygun basınçla hekim; </a:t>
            </a:r>
            <a:r>
              <a:rPr lang="tr-TR" sz="2000" dirty="0" err="1" smtClean="0"/>
              <a:t>oklüzal</a:t>
            </a:r>
            <a:r>
              <a:rPr lang="tr-TR" sz="2000" dirty="0" smtClean="0"/>
              <a:t> </a:t>
            </a:r>
            <a:r>
              <a:rPr lang="tr-TR" sz="2000" dirty="0" err="1" smtClean="0"/>
              <a:t>marjinlere</a:t>
            </a:r>
            <a:r>
              <a:rPr lang="tr-TR" sz="2000" dirty="0" smtClean="0"/>
              <a:t> kadar amalgamı yükseltir. (</a:t>
            </a:r>
            <a:r>
              <a:rPr lang="tr-TR" sz="2000" dirty="0" err="1" smtClean="0"/>
              <a:t>marjinler</a:t>
            </a:r>
            <a:r>
              <a:rPr lang="tr-TR" sz="2000" dirty="0" smtClean="0"/>
              <a:t> fazladan 1 mm örtülmüş durumdadır)</a:t>
            </a:r>
          </a:p>
          <a:p>
            <a:pPr marL="0" indent="0">
              <a:buNone/>
            </a:pP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297" y="3882264"/>
            <a:ext cx="2870980" cy="2153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28102" t="9692" r="10584" b="16991"/>
          <a:stretch/>
        </p:blipFill>
        <p:spPr>
          <a:xfrm>
            <a:off x="2277015" y="3893988"/>
            <a:ext cx="3179299" cy="2138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23376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18010" y="762000"/>
            <a:ext cx="8596668" cy="1320800"/>
          </a:xfrm>
        </p:spPr>
        <p:txBody>
          <a:bodyPr/>
          <a:lstStyle/>
          <a:p>
            <a:r>
              <a:rPr lang="tr-TR" dirty="0" err="1" smtClean="0"/>
              <a:t>Kondensasyonun</a:t>
            </a:r>
            <a:r>
              <a:rPr lang="tr-TR" dirty="0" smtClean="0"/>
              <a:t> amacı:</a:t>
            </a:r>
            <a:endParaRPr lang="tr-TR" dirty="0"/>
          </a:p>
        </p:txBody>
      </p:sp>
      <p:sp>
        <p:nvSpPr>
          <p:cNvPr id="3" name="2 İçerik Yer Tutucusu"/>
          <p:cNvSpPr>
            <a:spLocks noGrp="1"/>
          </p:cNvSpPr>
          <p:nvPr>
            <p:ph idx="1"/>
          </p:nvPr>
        </p:nvSpPr>
        <p:spPr/>
        <p:txBody>
          <a:bodyPr>
            <a:normAutofit/>
          </a:bodyPr>
          <a:lstStyle/>
          <a:p>
            <a:r>
              <a:rPr lang="tr-TR" sz="2400" dirty="0" smtClean="0"/>
              <a:t>1. Alaşım partiküllerinin mümkün olduğunca birbirine yaklaşıp hareketlenmesini sağlamak</a:t>
            </a:r>
          </a:p>
          <a:p>
            <a:r>
              <a:rPr lang="tr-TR" sz="2400" dirty="0" smtClean="0"/>
              <a:t>2. Amalgamı </a:t>
            </a:r>
            <a:r>
              <a:rPr lang="tr-TR" sz="2400" dirty="0" err="1" smtClean="0"/>
              <a:t>kavite</a:t>
            </a:r>
            <a:r>
              <a:rPr lang="tr-TR" sz="2400" dirty="0" smtClean="0"/>
              <a:t> duvarlarına adapte etmek</a:t>
            </a:r>
          </a:p>
          <a:p>
            <a:r>
              <a:rPr lang="tr-TR" sz="2400" dirty="0" smtClean="0"/>
              <a:t>3. Alaşım içerisindeki </a:t>
            </a:r>
            <a:r>
              <a:rPr lang="tr-TR" sz="2400" dirty="0" err="1" smtClean="0"/>
              <a:t>civa</a:t>
            </a:r>
            <a:r>
              <a:rPr lang="tr-TR" sz="2400" dirty="0" smtClean="0"/>
              <a:t> fazlasını çıkarmak</a:t>
            </a:r>
          </a:p>
          <a:p>
            <a:r>
              <a:rPr lang="tr-TR" sz="2400" dirty="0" smtClean="0"/>
              <a:t>4. Fazla </a:t>
            </a:r>
            <a:r>
              <a:rPr lang="tr-TR" sz="2400" dirty="0" err="1" smtClean="0"/>
              <a:t>civayı</a:t>
            </a:r>
            <a:r>
              <a:rPr lang="tr-TR" sz="2400" dirty="0" smtClean="0"/>
              <a:t> uzaklaştırmak</a:t>
            </a:r>
          </a:p>
          <a:p>
            <a:r>
              <a:rPr lang="tr-TR" sz="2400" dirty="0" smtClean="0"/>
              <a:t>5. Amalgam içindeki boşlukları azaltmak, </a:t>
            </a:r>
            <a:r>
              <a:rPr lang="tr-TR" sz="2400" dirty="0" err="1" smtClean="0"/>
              <a:t>uniform</a:t>
            </a:r>
            <a:r>
              <a:rPr lang="tr-TR" sz="2400" dirty="0" smtClean="0"/>
              <a:t> kompakt bir kütle oluşturarak restorasyonun yoğunluğunu artırmak</a:t>
            </a:r>
            <a:endParaRPr lang="tr-TR" sz="24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4576687" y="1994438"/>
            <a:ext cx="4362157" cy="4351338"/>
          </a:xfrm>
        </p:spPr>
        <p:txBody>
          <a:bodyPr>
            <a:normAutofit/>
          </a:bodyPr>
          <a:lstStyle/>
          <a:p>
            <a:r>
              <a:rPr lang="tr-TR" sz="2400" dirty="0" smtClean="0"/>
              <a:t>Kullanılan metal alaşıma da bağlı olarak yaklaşık 3-4 </a:t>
            </a:r>
            <a:r>
              <a:rPr lang="tr-TR" sz="2400" dirty="0" err="1" smtClean="0"/>
              <a:t>dk</a:t>
            </a:r>
            <a:r>
              <a:rPr lang="tr-TR" sz="2400" dirty="0" smtClean="0"/>
              <a:t> içerisinde </a:t>
            </a:r>
            <a:r>
              <a:rPr lang="tr-TR" sz="2400" dirty="0" err="1" smtClean="0"/>
              <a:t>kondensasyon</a:t>
            </a:r>
            <a:r>
              <a:rPr lang="tr-TR" sz="2400" dirty="0" smtClean="0"/>
              <a:t> bitirilmelidir. Aksi taktirde, kullanılmamış amalgam </a:t>
            </a:r>
            <a:r>
              <a:rPr lang="tr-TR" sz="2400" dirty="0" err="1" smtClean="0"/>
              <a:t>matriksinde</a:t>
            </a:r>
            <a:r>
              <a:rPr lang="tr-TR" sz="2400" dirty="0" smtClean="0"/>
              <a:t> kristalleşme meydana gelir. </a:t>
            </a:r>
            <a:r>
              <a:rPr lang="tr-TR" sz="2400" dirty="0" err="1" smtClean="0"/>
              <a:t>Kavitedeki</a:t>
            </a:r>
            <a:r>
              <a:rPr lang="tr-TR" sz="2400" dirty="0" smtClean="0"/>
              <a:t> amalgam da şekillendirilemez.</a:t>
            </a:r>
            <a:endParaRPr lang="tr-TR" sz="2400" dirty="0"/>
          </a:p>
        </p:txBody>
      </p:sp>
      <p:sp>
        <p:nvSpPr>
          <p:cNvPr id="4" name="Sağ Ok 3"/>
          <p:cNvSpPr/>
          <p:nvPr/>
        </p:nvSpPr>
        <p:spPr>
          <a:xfrm>
            <a:off x="1237955" y="2791472"/>
            <a:ext cx="2897945" cy="160371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Klinik başarısızlıktan kaçınmak için;</a:t>
            </a:r>
            <a:endParaRPr lang="tr-TR" dirty="0"/>
          </a:p>
        </p:txBody>
      </p:sp>
    </p:spTree>
    <p:extLst>
      <p:ext uri="{BB962C8B-B14F-4D97-AF65-F5344CB8AC3E}">
        <p14:creationId xmlns:p14="http://schemas.microsoft.com/office/powerpoint/2010/main" val="6966736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0" y="2160589"/>
            <a:ext cx="11957538" cy="3044457"/>
          </a:xfrm>
        </p:spPr>
        <p:txBody>
          <a:bodyPr>
            <a:normAutofit/>
          </a:bodyPr>
          <a:lstStyle/>
          <a:p>
            <a:r>
              <a:rPr lang="tr-TR" sz="2400" dirty="0" smtClean="0"/>
              <a:t>Kristalize amalgamı yerleştirmeye çalışırsak, tek bir kütle oluşturabilsek dahi;</a:t>
            </a:r>
          </a:p>
          <a:p>
            <a:pPr marL="0" indent="0">
              <a:buNone/>
            </a:pPr>
            <a:r>
              <a:rPr lang="tr-TR" sz="2400" dirty="0" smtClean="0"/>
              <a:t> -</a:t>
            </a:r>
            <a:r>
              <a:rPr lang="tr-TR" sz="2400" dirty="0" err="1" smtClean="0"/>
              <a:t>Matrikse</a:t>
            </a:r>
            <a:r>
              <a:rPr lang="tr-TR" sz="2400" dirty="0" smtClean="0"/>
              <a:t> ve duvarlara iyi bir tutunma sağlanmaz.</a:t>
            </a:r>
          </a:p>
          <a:p>
            <a:pPr marL="0" indent="0">
              <a:buNone/>
            </a:pPr>
            <a:r>
              <a:rPr lang="tr-TR" sz="2400" dirty="0" smtClean="0"/>
              <a:t> -Heterojen bir kütle meydana gelir bu da dayanıklılığın azalması demektir.</a:t>
            </a:r>
          </a:p>
          <a:p>
            <a:pPr marL="0" indent="0">
              <a:buNone/>
            </a:pPr>
            <a:r>
              <a:rPr lang="tr-TR" sz="2400" dirty="0"/>
              <a:t> </a:t>
            </a:r>
            <a:r>
              <a:rPr lang="tr-TR" sz="2400" dirty="0" smtClean="0"/>
              <a:t>- </a:t>
            </a:r>
            <a:r>
              <a:rPr lang="tr-TR" sz="2400" dirty="0"/>
              <a:t>A</a:t>
            </a:r>
            <a:r>
              <a:rPr lang="tr-TR" sz="2400" dirty="0" smtClean="0"/>
              <a:t>malgam </a:t>
            </a:r>
            <a:r>
              <a:rPr lang="tr-TR" sz="2400" dirty="0" err="1" smtClean="0"/>
              <a:t>creep</a:t>
            </a:r>
            <a:r>
              <a:rPr lang="tr-TR" sz="2400" dirty="0" smtClean="0"/>
              <a:t> (akışkanlık) görülme olasılığı artar.</a:t>
            </a:r>
            <a:endParaRPr lang="tr-TR" sz="2400" dirty="0"/>
          </a:p>
        </p:txBody>
      </p:sp>
    </p:spTree>
    <p:extLst>
      <p:ext uri="{BB962C8B-B14F-4D97-AF65-F5344CB8AC3E}">
        <p14:creationId xmlns:p14="http://schemas.microsoft.com/office/powerpoint/2010/main" val="1332387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1791287"/>
            <a:ext cx="8596668" cy="1320800"/>
          </a:xfrm>
        </p:spPr>
        <p:txBody>
          <a:bodyPr>
            <a:normAutofit/>
          </a:bodyPr>
          <a:lstStyle/>
          <a:p>
            <a:r>
              <a:rPr lang="tr-TR" dirty="0" smtClean="0"/>
              <a:t>PRECARVED BURNİSHİNG</a:t>
            </a:r>
            <a:endParaRPr lang="tr-TR" dirty="0"/>
          </a:p>
        </p:txBody>
      </p:sp>
      <p:sp>
        <p:nvSpPr>
          <p:cNvPr id="3" name="İçerik Yer Tutucusu 2"/>
          <p:cNvSpPr>
            <a:spLocks noGrp="1"/>
          </p:cNvSpPr>
          <p:nvPr>
            <p:ph idx="1"/>
          </p:nvPr>
        </p:nvSpPr>
        <p:spPr>
          <a:xfrm>
            <a:off x="677334" y="2977227"/>
            <a:ext cx="8596668" cy="3880773"/>
          </a:xfrm>
        </p:spPr>
        <p:txBody>
          <a:bodyPr/>
          <a:lstStyle/>
          <a:p>
            <a:r>
              <a:rPr lang="tr-TR" dirty="0" err="1" smtClean="0"/>
              <a:t>Kondensasyon</a:t>
            </a:r>
            <a:r>
              <a:rPr lang="tr-TR" dirty="0" smtClean="0"/>
              <a:t> işlemi tamamlandıktan sonra yuvarlak uçlu bir </a:t>
            </a:r>
            <a:r>
              <a:rPr lang="tr-TR" dirty="0" err="1" smtClean="0"/>
              <a:t>fulvar</a:t>
            </a:r>
            <a:r>
              <a:rPr lang="tr-TR" dirty="0" smtClean="0"/>
              <a:t> hem </a:t>
            </a:r>
            <a:r>
              <a:rPr lang="tr-TR" dirty="0" err="1" smtClean="0"/>
              <a:t>mesiodistal</a:t>
            </a:r>
            <a:r>
              <a:rPr lang="tr-TR" dirty="0" smtClean="0"/>
              <a:t> hem </a:t>
            </a:r>
            <a:r>
              <a:rPr lang="tr-TR" dirty="0" err="1" smtClean="0"/>
              <a:t>bukkolingual</a:t>
            </a:r>
            <a:r>
              <a:rPr lang="tr-TR" dirty="0" smtClean="0"/>
              <a:t> yönde yoğun basınç altında yüzeyde 15-20 saniye kuvvetlice gezdirilir ve yüzey düzgün bir hal alır. Bu işleme </a:t>
            </a:r>
            <a:r>
              <a:rPr lang="tr-TR" dirty="0" err="1" smtClean="0"/>
              <a:t>precarved</a:t>
            </a:r>
            <a:r>
              <a:rPr lang="tr-TR" dirty="0" smtClean="0"/>
              <a:t> </a:t>
            </a:r>
            <a:r>
              <a:rPr lang="tr-TR" dirty="0" err="1" smtClean="0"/>
              <a:t>burnishing</a:t>
            </a:r>
            <a:r>
              <a:rPr lang="tr-TR" dirty="0" smtClean="0"/>
              <a:t> adı verilir.</a:t>
            </a:r>
          </a:p>
          <a:p>
            <a:r>
              <a:rPr lang="tr-TR" dirty="0" smtClean="0"/>
              <a:t>Bu işlemle </a:t>
            </a:r>
            <a:r>
              <a:rPr lang="tr-TR" dirty="0" err="1" smtClean="0"/>
              <a:t>kondensasyon</a:t>
            </a:r>
            <a:r>
              <a:rPr lang="tr-TR" dirty="0" smtClean="0"/>
              <a:t> işleminin faydaları artırılır.</a:t>
            </a:r>
          </a:p>
          <a:p>
            <a:r>
              <a:rPr lang="tr-TR" dirty="0" smtClean="0"/>
              <a:t>Bunun ardından çalışma süresi bitmeden şekillendirme işlemine geçilmelidir.</a:t>
            </a:r>
            <a:endParaRPr lang="tr-TR" dirty="0"/>
          </a:p>
        </p:txBody>
      </p:sp>
    </p:spTree>
    <p:extLst>
      <p:ext uri="{BB962C8B-B14F-4D97-AF65-F5344CB8AC3E}">
        <p14:creationId xmlns:p14="http://schemas.microsoft.com/office/powerpoint/2010/main" val="22263262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65346" y="604912"/>
            <a:ext cx="8596668" cy="1320800"/>
          </a:xfrm>
        </p:spPr>
        <p:txBody>
          <a:bodyPr/>
          <a:lstStyle/>
          <a:p>
            <a:r>
              <a:rPr lang="tr-TR" dirty="0" smtClean="0"/>
              <a:t>ŞEKİLLENDİRME (CARVING)</a:t>
            </a:r>
            <a:endParaRPr lang="tr-TR" dirty="0"/>
          </a:p>
        </p:txBody>
      </p:sp>
      <p:sp>
        <p:nvSpPr>
          <p:cNvPr id="3" name="İçerik Yer Tutucusu 2"/>
          <p:cNvSpPr>
            <a:spLocks noGrp="1"/>
          </p:cNvSpPr>
          <p:nvPr>
            <p:ph idx="1"/>
          </p:nvPr>
        </p:nvSpPr>
        <p:spPr>
          <a:xfrm>
            <a:off x="775807" y="1477108"/>
            <a:ext cx="8954347" cy="4829907"/>
          </a:xfrm>
        </p:spPr>
        <p:txBody>
          <a:bodyPr>
            <a:normAutofit/>
          </a:bodyPr>
          <a:lstStyle/>
          <a:p>
            <a:pPr marL="0" indent="0">
              <a:buNone/>
            </a:pPr>
            <a:r>
              <a:rPr lang="tr-TR" sz="2000" dirty="0" smtClean="0"/>
              <a:t>-</a:t>
            </a:r>
            <a:r>
              <a:rPr lang="tr-TR" sz="2000" dirty="0" err="1" smtClean="0"/>
              <a:t>Precarved</a:t>
            </a:r>
            <a:r>
              <a:rPr lang="tr-TR" sz="2000" dirty="0" smtClean="0"/>
              <a:t> </a:t>
            </a:r>
            <a:r>
              <a:rPr lang="tr-TR" sz="2000" dirty="0" err="1" smtClean="0"/>
              <a:t>burnishing</a:t>
            </a:r>
            <a:r>
              <a:rPr lang="tr-TR" sz="2000" dirty="0" smtClean="0"/>
              <a:t> işleminden sonra dolguya anatomik form verilme işlemine geçilir. Amalgam dolgu </a:t>
            </a:r>
            <a:r>
              <a:rPr lang="tr-TR" sz="2000" dirty="0" err="1" smtClean="0"/>
              <a:t>kaviteye</a:t>
            </a:r>
            <a:r>
              <a:rPr lang="tr-TR" sz="2000" dirty="0" smtClean="0"/>
              <a:t> yerleştirildikten sonra el aletlerine yeterince direnç gösterebilecek kadar sertleştiğinde dişin anatomisini sağlamak için amalgamın kazınması ve şekillendirilmesi (</a:t>
            </a:r>
            <a:r>
              <a:rPr lang="tr-TR" sz="2000" dirty="0" err="1" smtClean="0"/>
              <a:t>carving</a:t>
            </a:r>
            <a:r>
              <a:rPr lang="tr-TR" sz="2000" dirty="0" smtClean="0"/>
              <a:t>) işlemine başlanabilir.</a:t>
            </a:r>
          </a:p>
          <a:p>
            <a:pPr marL="0" indent="0">
              <a:buNone/>
            </a:pPr>
            <a:r>
              <a:rPr lang="tr-TR" sz="2000" dirty="0" smtClean="0"/>
              <a:t>-</a:t>
            </a:r>
            <a:r>
              <a:rPr lang="tr-TR" sz="2000" dirty="0" err="1" smtClean="0"/>
              <a:t>Marjinlerdeki</a:t>
            </a:r>
            <a:r>
              <a:rPr lang="tr-TR" sz="2000" dirty="0" smtClean="0"/>
              <a:t> fazlalıkları kaldırmak için el aleti ( örn; </a:t>
            </a:r>
            <a:r>
              <a:rPr lang="tr-TR" sz="2000" dirty="0" err="1" smtClean="0"/>
              <a:t>carver</a:t>
            </a:r>
            <a:r>
              <a:rPr lang="tr-TR" sz="2000" dirty="0" smtClean="0"/>
              <a:t>, ekskavatör, kaşık uçlu ya da düz el aleti vb) </a:t>
            </a:r>
            <a:r>
              <a:rPr lang="tr-TR" sz="2000" dirty="0" err="1" smtClean="0"/>
              <a:t>prepare</a:t>
            </a:r>
            <a:r>
              <a:rPr lang="tr-TR" sz="2000" dirty="0" smtClean="0"/>
              <a:t> edilmemiş mineye yerleştirilir ve </a:t>
            </a:r>
            <a:r>
              <a:rPr lang="tr-TR" sz="2000" dirty="0" err="1" smtClean="0"/>
              <a:t>marjine</a:t>
            </a:r>
            <a:r>
              <a:rPr lang="tr-TR" sz="2000" dirty="0" smtClean="0"/>
              <a:t> PARALEL bir şekilde hareket ettirilerek fazla amalgam kaldırılır.</a:t>
            </a:r>
          </a:p>
          <a:p>
            <a:pPr marL="0" indent="0">
              <a:buNone/>
            </a:pPr>
            <a:r>
              <a:rPr lang="tr-TR" sz="2000" dirty="0" smtClean="0"/>
              <a:t>-Daha sonra, santral oluk, </a:t>
            </a:r>
            <a:r>
              <a:rPr lang="tr-TR" sz="2000" dirty="0" err="1" smtClean="0"/>
              <a:t>pitler</a:t>
            </a:r>
            <a:r>
              <a:rPr lang="tr-TR" sz="2000" dirty="0" smtClean="0"/>
              <a:t> ve </a:t>
            </a:r>
            <a:r>
              <a:rPr lang="tr-TR" sz="2000" dirty="0" err="1" smtClean="0"/>
              <a:t>tüberkül</a:t>
            </a:r>
            <a:r>
              <a:rPr lang="tr-TR" sz="2000" dirty="0" smtClean="0"/>
              <a:t> eğimlerinin şekillendirilmesine geçilir.</a:t>
            </a:r>
          </a:p>
          <a:p>
            <a:pPr marL="0" indent="0">
              <a:buNone/>
            </a:pPr>
            <a:r>
              <a:rPr lang="tr-TR" sz="2000" dirty="0" smtClean="0"/>
              <a:t>-Çalışma süresi bitmeden, marjinal sırt yüksekliği ayarlanmalıdır ve </a:t>
            </a:r>
            <a:r>
              <a:rPr lang="tr-TR" sz="2000" dirty="0" err="1" smtClean="0"/>
              <a:t>oklüzal</a:t>
            </a:r>
            <a:r>
              <a:rPr lang="tr-TR" sz="2000" dirty="0" smtClean="0"/>
              <a:t> </a:t>
            </a:r>
            <a:r>
              <a:rPr lang="tr-TR" sz="2000" dirty="0" err="1" smtClean="0"/>
              <a:t>embrajur</a:t>
            </a:r>
            <a:r>
              <a:rPr lang="tr-TR" sz="2000" dirty="0" smtClean="0"/>
              <a:t> şekillendirilmelidir. Bunlar yapılırken komşu diş rehber alınabilir.</a:t>
            </a:r>
          </a:p>
        </p:txBody>
      </p:sp>
    </p:spTree>
    <p:extLst>
      <p:ext uri="{BB962C8B-B14F-4D97-AF65-F5344CB8AC3E}">
        <p14:creationId xmlns:p14="http://schemas.microsoft.com/office/powerpoint/2010/main" val="29133597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82328"/>
            <a:ext cx="8596668" cy="1320800"/>
          </a:xfrm>
        </p:spPr>
        <p:txBody>
          <a:bodyPr/>
          <a:lstStyle/>
          <a:p>
            <a:r>
              <a:rPr lang="tr-TR" dirty="0" smtClean="0"/>
              <a:t>                           AVANTAJLARI</a:t>
            </a:r>
            <a:endParaRPr lang="tr-TR" dirty="0"/>
          </a:p>
        </p:txBody>
      </p:sp>
      <p:sp>
        <p:nvSpPr>
          <p:cNvPr id="3" name="İçerik Yer Tutucusu 2"/>
          <p:cNvSpPr>
            <a:spLocks noGrp="1"/>
          </p:cNvSpPr>
          <p:nvPr>
            <p:ph idx="1"/>
          </p:nvPr>
        </p:nvSpPr>
        <p:spPr>
          <a:xfrm>
            <a:off x="1648005" y="1455303"/>
            <a:ext cx="8596668" cy="5007490"/>
          </a:xfrm>
        </p:spPr>
        <p:txBody>
          <a:bodyPr>
            <a:normAutofit/>
          </a:bodyPr>
          <a:lstStyle/>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Çiğneme baskılarına karşı dayanıklıdır</a:t>
            </a:r>
            <a:r>
              <a:rPr lang="tr-TR" altLang="tr-TR" sz="2000" kern="0" dirty="0" smtClean="0">
                <a:solidFill>
                  <a:schemeClr val="tx1"/>
                </a:solidFill>
                <a:latin typeface="Arial"/>
                <a:cs typeface="Arial"/>
              </a:rPr>
              <a:t>. (Basma dayanımı yüksektir.)</a:t>
            </a:r>
            <a:endParaRPr lang="tr-TR" altLang="tr-TR" sz="2000" kern="0" dirty="0">
              <a:solidFill>
                <a:schemeClr val="tx1"/>
              </a:solidFill>
              <a:latin typeface="Arial"/>
              <a:cs typeface="Arial"/>
            </a:endParaRP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Ağız likitlerine karşı dayanıklıdır</a:t>
            </a:r>
            <a:r>
              <a:rPr lang="tr-TR" altLang="tr-TR" sz="2000" kern="0" dirty="0" smtClean="0">
                <a:solidFill>
                  <a:schemeClr val="tx1"/>
                </a:solidFill>
                <a:latin typeface="Arial"/>
                <a:cs typeface="Arial"/>
              </a:rPr>
              <a:t>.</a:t>
            </a:r>
            <a:endParaRPr lang="tr-TR" altLang="tr-TR" sz="2000" kern="0" dirty="0">
              <a:solidFill>
                <a:schemeClr val="tx1"/>
              </a:solidFill>
              <a:latin typeface="Arial"/>
              <a:cs typeface="Arial"/>
            </a:endParaRPr>
          </a:p>
          <a:p>
            <a:pPr marL="609600" lvl="0" indent="-609600" fontAlgn="base">
              <a:lnSpc>
                <a:spcPct val="80000"/>
              </a:lnSpc>
              <a:spcBef>
                <a:spcPct val="20000"/>
              </a:spcBef>
              <a:spcAft>
                <a:spcPct val="0"/>
              </a:spcAft>
              <a:buFontTx/>
              <a:buChar char="•"/>
            </a:pPr>
            <a:r>
              <a:rPr lang="tr-TR" altLang="tr-TR" sz="2000" kern="0" dirty="0" err="1">
                <a:solidFill>
                  <a:schemeClr val="tx1"/>
                </a:solidFill>
                <a:latin typeface="Arial"/>
                <a:cs typeface="Arial"/>
              </a:rPr>
              <a:t>Kavite</a:t>
            </a:r>
            <a:r>
              <a:rPr lang="tr-TR" altLang="tr-TR" sz="2000" kern="0" dirty="0">
                <a:solidFill>
                  <a:schemeClr val="tx1"/>
                </a:solidFill>
                <a:latin typeface="Arial"/>
                <a:cs typeface="Arial"/>
              </a:rPr>
              <a:t> duvarlarına adaptasyonu iyidir.</a:t>
            </a: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Hazırlama ve </a:t>
            </a:r>
            <a:r>
              <a:rPr lang="tr-TR" altLang="tr-TR" sz="2000" kern="0" dirty="0" err="1" smtClean="0">
                <a:solidFill>
                  <a:schemeClr val="tx1"/>
                </a:solidFill>
                <a:latin typeface="Arial"/>
                <a:cs typeface="Arial"/>
              </a:rPr>
              <a:t>kaviteye</a:t>
            </a:r>
            <a:r>
              <a:rPr lang="tr-TR" altLang="tr-TR" sz="2000" kern="0" dirty="0" smtClean="0">
                <a:solidFill>
                  <a:schemeClr val="tx1"/>
                </a:solidFill>
                <a:latin typeface="Arial"/>
                <a:cs typeface="Arial"/>
              </a:rPr>
              <a:t> </a:t>
            </a:r>
            <a:r>
              <a:rPr lang="tr-TR" altLang="tr-TR" sz="2000" kern="0" dirty="0">
                <a:solidFill>
                  <a:schemeClr val="tx1"/>
                </a:solidFill>
                <a:latin typeface="Arial"/>
                <a:cs typeface="Arial"/>
              </a:rPr>
              <a:t>uygulanması kolaydır.</a:t>
            </a: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Canlı dokulara zararlı değildir</a:t>
            </a:r>
            <a:r>
              <a:rPr lang="tr-TR" altLang="tr-TR" sz="2000" kern="0" dirty="0" smtClean="0">
                <a:solidFill>
                  <a:schemeClr val="tx1"/>
                </a:solidFill>
                <a:latin typeface="Arial"/>
                <a:cs typeface="Arial"/>
              </a:rPr>
              <a:t>.(</a:t>
            </a:r>
            <a:r>
              <a:rPr lang="tr-TR" altLang="tr-TR" sz="2000" kern="0" dirty="0" err="1" smtClean="0">
                <a:solidFill>
                  <a:schemeClr val="tx1"/>
                </a:solidFill>
                <a:latin typeface="Arial"/>
                <a:cs typeface="Arial"/>
              </a:rPr>
              <a:t>Biyouyumludur</a:t>
            </a:r>
            <a:r>
              <a:rPr lang="tr-TR" altLang="tr-TR" sz="2000" kern="0" dirty="0" smtClean="0">
                <a:solidFill>
                  <a:schemeClr val="tx1"/>
                </a:solidFill>
                <a:latin typeface="Arial"/>
                <a:cs typeface="Arial"/>
              </a:rPr>
              <a:t>)</a:t>
            </a:r>
            <a:endParaRPr lang="tr-TR" altLang="tr-TR" sz="2000" kern="0" dirty="0">
              <a:solidFill>
                <a:schemeClr val="tx1"/>
              </a:solidFill>
              <a:latin typeface="Arial"/>
              <a:cs typeface="Arial"/>
            </a:endParaRP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İzolasyonun  mümkün olmadığı vakalarda uygulanma kolaylığı vardır.</a:t>
            </a: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Erken dönemde kanamadan en az etkilenir.</a:t>
            </a: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Plak </a:t>
            </a:r>
            <a:r>
              <a:rPr lang="tr-TR" altLang="tr-TR" sz="2000" kern="0" dirty="0" err="1">
                <a:solidFill>
                  <a:schemeClr val="tx1"/>
                </a:solidFill>
                <a:latin typeface="Arial"/>
                <a:cs typeface="Arial"/>
              </a:rPr>
              <a:t>akümülasyonun</a:t>
            </a:r>
            <a:r>
              <a:rPr lang="tr-TR" altLang="tr-TR" sz="2000" kern="0" dirty="0">
                <a:solidFill>
                  <a:schemeClr val="tx1"/>
                </a:solidFill>
                <a:latin typeface="Arial"/>
                <a:cs typeface="Arial"/>
              </a:rPr>
              <a:t> yoğun olduğu </a:t>
            </a:r>
            <a:r>
              <a:rPr lang="tr-TR" altLang="tr-TR" sz="2000" kern="0" dirty="0" err="1">
                <a:solidFill>
                  <a:schemeClr val="tx1"/>
                </a:solidFill>
                <a:latin typeface="Arial"/>
                <a:cs typeface="Arial"/>
              </a:rPr>
              <a:t>posterior</a:t>
            </a:r>
            <a:r>
              <a:rPr lang="tr-TR" altLang="tr-TR" sz="2000" kern="0" dirty="0">
                <a:solidFill>
                  <a:schemeClr val="tx1"/>
                </a:solidFill>
                <a:latin typeface="Arial"/>
                <a:cs typeface="Arial"/>
              </a:rPr>
              <a:t> bölgede  </a:t>
            </a:r>
            <a:r>
              <a:rPr lang="tr-TR" altLang="tr-TR" sz="2000" kern="0" dirty="0" err="1">
                <a:solidFill>
                  <a:schemeClr val="tx1"/>
                </a:solidFill>
                <a:latin typeface="Arial"/>
                <a:cs typeface="Arial"/>
              </a:rPr>
              <a:t>kompozitin</a:t>
            </a:r>
            <a:r>
              <a:rPr lang="tr-TR" altLang="tr-TR" sz="2000" kern="0" dirty="0">
                <a:solidFill>
                  <a:schemeClr val="tx1"/>
                </a:solidFill>
                <a:latin typeface="Arial"/>
                <a:cs typeface="Arial"/>
              </a:rPr>
              <a:t> yüzey düzgünlüğü ve kenar uyumu yeterince sağlanamaz;  bu nedenle amalgam </a:t>
            </a:r>
            <a:r>
              <a:rPr lang="tr-TR" altLang="tr-TR" sz="2000" kern="0" dirty="0" err="1">
                <a:solidFill>
                  <a:schemeClr val="tx1"/>
                </a:solidFill>
                <a:latin typeface="Arial"/>
                <a:cs typeface="Arial"/>
              </a:rPr>
              <a:t>posterior</a:t>
            </a:r>
            <a:r>
              <a:rPr lang="tr-TR" altLang="tr-TR" sz="2000" kern="0" dirty="0">
                <a:solidFill>
                  <a:schemeClr val="tx1"/>
                </a:solidFill>
                <a:latin typeface="Arial"/>
                <a:cs typeface="Arial"/>
              </a:rPr>
              <a:t> bölgede oldukça avantajlıdır.</a:t>
            </a:r>
          </a:p>
          <a:p>
            <a:pPr marL="609600" lvl="0" indent="-609600" fontAlgn="base">
              <a:lnSpc>
                <a:spcPct val="80000"/>
              </a:lnSpc>
              <a:spcBef>
                <a:spcPct val="20000"/>
              </a:spcBef>
              <a:spcAft>
                <a:spcPct val="0"/>
              </a:spcAft>
              <a:buFontTx/>
              <a:buChar char="•"/>
            </a:pPr>
            <a:r>
              <a:rPr lang="tr-TR" altLang="tr-TR" sz="2000" kern="0" dirty="0">
                <a:solidFill>
                  <a:schemeClr val="tx1"/>
                </a:solidFill>
                <a:latin typeface="Arial"/>
                <a:cs typeface="Arial"/>
              </a:rPr>
              <a:t>Termal genleşmesi diş dokusuna benzer.</a:t>
            </a:r>
          </a:p>
          <a:p>
            <a:pPr marL="609600" lvl="0" indent="-609600" fontAlgn="base">
              <a:lnSpc>
                <a:spcPct val="80000"/>
              </a:lnSpc>
              <a:spcBef>
                <a:spcPct val="20000"/>
              </a:spcBef>
              <a:spcAft>
                <a:spcPct val="0"/>
              </a:spcAft>
              <a:buFontTx/>
              <a:buChar char="•"/>
            </a:pPr>
            <a:r>
              <a:rPr lang="tr-TR" altLang="tr-TR" sz="2000" kern="0" dirty="0" err="1">
                <a:solidFill>
                  <a:schemeClr val="tx1"/>
                </a:solidFill>
                <a:latin typeface="Arial"/>
                <a:cs typeface="Arial"/>
              </a:rPr>
              <a:t>Kompozite</a:t>
            </a:r>
            <a:r>
              <a:rPr lang="tr-TR" altLang="tr-TR" sz="2000" kern="0" dirty="0">
                <a:solidFill>
                  <a:schemeClr val="tx1"/>
                </a:solidFill>
                <a:latin typeface="Arial"/>
                <a:cs typeface="Arial"/>
              </a:rPr>
              <a:t> göre bu bölgede plak </a:t>
            </a:r>
            <a:r>
              <a:rPr lang="tr-TR" altLang="tr-TR" sz="2000" kern="0" dirty="0" err="1">
                <a:solidFill>
                  <a:schemeClr val="tx1"/>
                </a:solidFill>
                <a:latin typeface="Arial"/>
                <a:cs typeface="Arial"/>
              </a:rPr>
              <a:t>akümülasyonuna</a:t>
            </a:r>
            <a:r>
              <a:rPr lang="tr-TR" altLang="tr-TR" sz="2000" kern="0" dirty="0">
                <a:solidFill>
                  <a:schemeClr val="tx1"/>
                </a:solidFill>
                <a:latin typeface="Arial"/>
                <a:cs typeface="Arial"/>
              </a:rPr>
              <a:t> sebep olmamasından  dolayı dişeti ile uyumu daha iyidir</a:t>
            </a:r>
            <a:r>
              <a:rPr lang="tr-TR" altLang="tr-TR" sz="2000" kern="0" dirty="0" smtClean="0">
                <a:solidFill>
                  <a:schemeClr val="tx1"/>
                </a:solidFill>
                <a:latin typeface="Arial"/>
                <a:cs typeface="Arial"/>
              </a:rPr>
              <a:t>.</a:t>
            </a:r>
          </a:p>
          <a:p>
            <a:pPr marL="609600" lvl="0" indent="-609600" fontAlgn="base">
              <a:lnSpc>
                <a:spcPct val="80000"/>
              </a:lnSpc>
              <a:spcBef>
                <a:spcPct val="20000"/>
              </a:spcBef>
              <a:spcAft>
                <a:spcPct val="0"/>
              </a:spcAft>
              <a:buFontTx/>
              <a:buChar char="•"/>
            </a:pPr>
            <a:r>
              <a:rPr lang="tr-TR" altLang="tr-TR" sz="2000" kern="0" dirty="0" smtClean="0">
                <a:solidFill>
                  <a:schemeClr val="tx1"/>
                </a:solidFill>
                <a:latin typeface="Arial"/>
                <a:cs typeface="Arial"/>
              </a:rPr>
              <a:t>Maliyeti düşüktür.</a:t>
            </a:r>
          </a:p>
          <a:p>
            <a:pPr marL="609600" lvl="0" indent="-609600" fontAlgn="base">
              <a:lnSpc>
                <a:spcPct val="80000"/>
              </a:lnSpc>
              <a:spcBef>
                <a:spcPct val="20000"/>
              </a:spcBef>
              <a:spcAft>
                <a:spcPct val="0"/>
              </a:spcAft>
              <a:buFontTx/>
              <a:buChar char="•"/>
            </a:pPr>
            <a:r>
              <a:rPr lang="tr-TR" altLang="tr-TR" sz="2000" kern="0" dirty="0" smtClean="0">
                <a:solidFill>
                  <a:schemeClr val="tx1"/>
                </a:solidFill>
                <a:latin typeface="Arial"/>
                <a:cs typeface="Arial"/>
              </a:rPr>
              <a:t>Uygulama alanları geniştir.</a:t>
            </a:r>
          </a:p>
          <a:p>
            <a:pPr marL="609600" lvl="0" indent="-609600" fontAlgn="base">
              <a:lnSpc>
                <a:spcPct val="80000"/>
              </a:lnSpc>
              <a:spcBef>
                <a:spcPct val="20000"/>
              </a:spcBef>
              <a:spcAft>
                <a:spcPct val="0"/>
              </a:spcAft>
              <a:buFontTx/>
              <a:buChar char="•"/>
            </a:pPr>
            <a:r>
              <a:rPr lang="tr-TR" altLang="tr-TR" sz="2000" kern="0" dirty="0" smtClean="0">
                <a:solidFill>
                  <a:schemeClr val="tx1"/>
                </a:solidFill>
                <a:latin typeface="Arial"/>
                <a:cs typeface="Arial"/>
              </a:rPr>
              <a:t>Teknik hassasiyeti azdır.</a:t>
            </a:r>
          </a:p>
          <a:p>
            <a:pPr marL="609600" lvl="0" indent="-609600" fontAlgn="base">
              <a:lnSpc>
                <a:spcPct val="80000"/>
              </a:lnSpc>
              <a:spcBef>
                <a:spcPct val="20000"/>
              </a:spcBef>
              <a:spcAft>
                <a:spcPct val="0"/>
              </a:spcAft>
              <a:buFontTx/>
              <a:buChar char="•"/>
            </a:pPr>
            <a:endParaRPr lang="tr-TR" altLang="tr-TR" sz="2000" kern="0" dirty="0" smtClean="0">
              <a:solidFill>
                <a:schemeClr val="tx1"/>
              </a:solidFill>
              <a:latin typeface="Arial"/>
              <a:cs typeface="Arial"/>
            </a:endParaRPr>
          </a:p>
          <a:p>
            <a:pPr marL="609600" lvl="0" indent="-609600" fontAlgn="base">
              <a:lnSpc>
                <a:spcPct val="80000"/>
              </a:lnSpc>
              <a:spcBef>
                <a:spcPct val="20000"/>
              </a:spcBef>
              <a:spcAft>
                <a:spcPct val="0"/>
              </a:spcAft>
              <a:buFontTx/>
              <a:buChar char="•"/>
            </a:pPr>
            <a:endParaRPr lang="tr-TR" altLang="tr-TR" sz="2000" kern="0" dirty="0" smtClean="0">
              <a:solidFill>
                <a:schemeClr val="tx1"/>
              </a:solidFill>
              <a:latin typeface="Arial"/>
              <a:cs typeface="Arial"/>
            </a:endParaRPr>
          </a:p>
          <a:p>
            <a:pPr marL="609600" lvl="0" indent="-609600" fontAlgn="base">
              <a:lnSpc>
                <a:spcPct val="80000"/>
              </a:lnSpc>
              <a:spcBef>
                <a:spcPct val="20000"/>
              </a:spcBef>
              <a:spcAft>
                <a:spcPct val="0"/>
              </a:spcAft>
              <a:buFontTx/>
              <a:buChar char="•"/>
            </a:pPr>
            <a:endParaRPr lang="tr-TR" altLang="tr-TR" sz="2000" kern="0" dirty="0" smtClean="0">
              <a:solidFill>
                <a:schemeClr val="tx1"/>
              </a:solidFill>
              <a:latin typeface="Arial"/>
              <a:cs typeface="Arial"/>
            </a:endParaRPr>
          </a:p>
          <a:p>
            <a:pPr marL="609600" lvl="0" indent="-609600" fontAlgn="base">
              <a:lnSpc>
                <a:spcPct val="80000"/>
              </a:lnSpc>
              <a:spcBef>
                <a:spcPct val="20000"/>
              </a:spcBef>
              <a:spcAft>
                <a:spcPct val="0"/>
              </a:spcAft>
              <a:buFontTx/>
              <a:buChar char="•"/>
            </a:pPr>
            <a:endParaRPr lang="tr-TR" altLang="tr-TR" sz="2000" kern="0" dirty="0">
              <a:solidFill>
                <a:schemeClr val="tx1"/>
              </a:solidFill>
              <a:latin typeface="Arial"/>
              <a:cs typeface="Arial"/>
            </a:endParaRPr>
          </a:p>
          <a:p>
            <a:pPr marL="609600" lvl="0" indent="-609600" fontAlgn="base">
              <a:lnSpc>
                <a:spcPct val="80000"/>
              </a:lnSpc>
              <a:spcBef>
                <a:spcPct val="20000"/>
              </a:spcBef>
              <a:spcAft>
                <a:spcPct val="0"/>
              </a:spcAft>
              <a:buFontTx/>
              <a:buChar char="•"/>
            </a:pPr>
            <a:endParaRPr lang="es-ES" altLang="tr-TR" sz="2000" kern="0" dirty="0">
              <a:solidFill>
                <a:srgbClr val="FFFFFF"/>
              </a:solidFill>
              <a:latin typeface="Arial"/>
              <a:cs typeface="Arial"/>
            </a:endParaRPr>
          </a:p>
          <a:p>
            <a:endParaRPr lang="tr-TR" dirty="0"/>
          </a:p>
        </p:txBody>
      </p:sp>
    </p:spTree>
    <p:extLst>
      <p:ext uri="{BB962C8B-B14F-4D97-AF65-F5344CB8AC3E}">
        <p14:creationId xmlns:p14="http://schemas.microsoft.com/office/powerpoint/2010/main" val="279791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0163" y="609600"/>
            <a:ext cx="5376558" cy="2277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b="8208"/>
          <a:stretch/>
        </p:blipFill>
        <p:spPr>
          <a:xfrm>
            <a:off x="1111714" y="3291377"/>
            <a:ext cx="2531452" cy="2578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056" y="3291377"/>
            <a:ext cx="4066053" cy="2552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Metin kutusu 6"/>
          <p:cNvSpPr txBox="1"/>
          <p:nvPr/>
        </p:nvSpPr>
        <p:spPr>
          <a:xfrm>
            <a:off x="4853354" y="2887272"/>
            <a:ext cx="1392702" cy="369332"/>
          </a:xfrm>
          <a:prstGeom prst="rect">
            <a:avLst/>
          </a:prstGeom>
          <a:noFill/>
        </p:spPr>
        <p:txBody>
          <a:bodyPr wrap="square" rtlCol="0">
            <a:spAutoFit/>
          </a:bodyPr>
          <a:lstStyle/>
          <a:p>
            <a:r>
              <a:rPr lang="tr-TR" dirty="0" err="1" smtClean="0"/>
              <a:t>carver</a:t>
            </a:r>
            <a:endParaRPr lang="tr-TR" dirty="0"/>
          </a:p>
        </p:txBody>
      </p:sp>
      <p:sp>
        <p:nvSpPr>
          <p:cNvPr id="8" name="Metin kutusu 7"/>
          <p:cNvSpPr txBox="1"/>
          <p:nvPr/>
        </p:nvSpPr>
        <p:spPr>
          <a:xfrm>
            <a:off x="1412463" y="5951025"/>
            <a:ext cx="2194560" cy="646331"/>
          </a:xfrm>
          <a:prstGeom prst="rect">
            <a:avLst/>
          </a:prstGeom>
          <a:noFill/>
        </p:spPr>
        <p:txBody>
          <a:bodyPr wrap="square" rtlCol="0">
            <a:spAutoFit/>
          </a:bodyPr>
          <a:lstStyle/>
          <a:p>
            <a:r>
              <a:rPr lang="tr-TR" dirty="0" err="1" smtClean="0"/>
              <a:t>Marjine</a:t>
            </a:r>
            <a:r>
              <a:rPr lang="tr-TR" dirty="0" smtClean="0"/>
              <a:t> PARALEL hareket ettirilir.</a:t>
            </a:r>
            <a:endParaRPr lang="tr-TR" dirty="0"/>
          </a:p>
        </p:txBody>
      </p:sp>
      <p:sp>
        <p:nvSpPr>
          <p:cNvPr id="9" name="Metin kutusu 8"/>
          <p:cNvSpPr txBox="1"/>
          <p:nvPr/>
        </p:nvSpPr>
        <p:spPr>
          <a:xfrm>
            <a:off x="7047913" y="5878380"/>
            <a:ext cx="2968283" cy="369332"/>
          </a:xfrm>
          <a:prstGeom prst="rect">
            <a:avLst/>
          </a:prstGeom>
          <a:noFill/>
        </p:spPr>
        <p:txBody>
          <a:bodyPr wrap="square" rtlCol="0">
            <a:spAutoFit/>
          </a:bodyPr>
          <a:lstStyle/>
          <a:p>
            <a:r>
              <a:rPr lang="tr-TR" dirty="0" smtClean="0"/>
              <a:t>Santral oluğun işlenmesi</a:t>
            </a:r>
            <a:endParaRPr lang="tr-TR" dirty="0"/>
          </a:p>
        </p:txBody>
      </p:sp>
    </p:spTree>
    <p:extLst>
      <p:ext uri="{BB962C8B-B14F-4D97-AF65-F5344CB8AC3E}">
        <p14:creationId xmlns:p14="http://schemas.microsoft.com/office/powerpoint/2010/main" val="30895579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t="-1" r="55714" b="20623"/>
          <a:stretch/>
        </p:blipFill>
        <p:spPr>
          <a:xfrm>
            <a:off x="1651764" y="2836827"/>
            <a:ext cx="2324473" cy="2832454"/>
          </a:xfrm>
        </p:spPr>
      </p:pic>
      <p:sp>
        <p:nvSpPr>
          <p:cNvPr id="5" name="Sağa Bükülü Ok 4"/>
          <p:cNvSpPr/>
          <p:nvPr/>
        </p:nvSpPr>
        <p:spPr>
          <a:xfrm rot="16035333">
            <a:off x="2578778" y="1473195"/>
            <a:ext cx="470446" cy="14539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6" name="Metin kutusu 5"/>
          <p:cNvSpPr txBox="1"/>
          <p:nvPr/>
        </p:nvSpPr>
        <p:spPr>
          <a:xfrm>
            <a:off x="5092505" y="3106682"/>
            <a:ext cx="3914211" cy="2215991"/>
          </a:xfrm>
          <a:prstGeom prst="rect">
            <a:avLst/>
          </a:prstGeom>
          <a:noFill/>
        </p:spPr>
        <p:txBody>
          <a:bodyPr wrap="square" rtlCol="0">
            <a:spAutoFit/>
          </a:bodyPr>
          <a:lstStyle/>
          <a:p>
            <a:r>
              <a:rPr lang="tr-TR" sz="2400" dirty="0" smtClean="0"/>
              <a:t> </a:t>
            </a:r>
            <a:r>
              <a:rPr lang="tr-TR" sz="2400" dirty="0" err="1" smtClean="0"/>
              <a:t>Oklüzal</a:t>
            </a:r>
            <a:r>
              <a:rPr lang="tr-TR" sz="2400" dirty="0" smtClean="0"/>
              <a:t> </a:t>
            </a:r>
            <a:r>
              <a:rPr lang="tr-TR" sz="2400" dirty="0" err="1" smtClean="0"/>
              <a:t>embrajur</a:t>
            </a:r>
            <a:r>
              <a:rPr lang="tr-TR" sz="2400" dirty="0" smtClean="0"/>
              <a:t> ve marjinal sırtı doğru işlemek önemlidir. Bunu yaparken komşu diş rehber alınabilir.</a:t>
            </a:r>
          </a:p>
          <a:p>
            <a:endParaRPr lang="tr-TR" dirty="0"/>
          </a:p>
        </p:txBody>
      </p:sp>
      <p:sp>
        <p:nvSpPr>
          <p:cNvPr id="7" name="Metin kutusu 6"/>
          <p:cNvSpPr txBox="1"/>
          <p:nvPr/>
        </p:nvSpPr>
        <p:spPr>
          <a:xfrm>
            <a:off x="1651764" y="1270000"/>
            <a:ext cx="3914211" cy="369332"/>
          </a:xfrm>
          <a:prstGeom prst="rect">
            <a:avLst/>
          </a:prstGeom>
          <a:noFill/>
        </p:spPr>
        <p:txBody>
          <a:bodyPr wrap="square" rtlCol="0">
            <a:spAutoFit/>
          </a:bodyPr>
          <a:lstStyle/>
          <a:p>
            <a:r>
              <a:rPr lang="tr-TR" dirty="0" err="1" smtClean="0"/>
              <a:t>İçbükeyliğe</a:t>
            </a:r>
            <a:r>
              <a:rPr lang="tr-TR" dirty="0" smtClean="0"/>
              <a:t> dikkat!!!</a:t>
            </a:r>
            <a:endParaRPr lang="tr-TR" dirty="0"/>
          </a:p>
        </p:txBody>
      </p:sp>
    </p:spTree>
    <p:extLst>
      <p:ext uri="{BB962C8B-B14F-4D97-AF65-F5344CB8AC3E}">
        <p14:creationId xmlns:p14="http://schemas.microsoft.com/office/powerpoint/2010/main" val="37864130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a:xfrm>
            <a:off x="677333" y="2160589"/>
            <a:ext cx="9955497" cy="3880773"/>
          </a:xfrm>
        </p:spPr>
        <p:txBody>
          <a:bodyPr/>
          <a:lstStyle/>
          <a:p>
            <a:pPr marL="0" indent="0">
              <a:buNone/>
            </a:pPr>
            <a:r>
              <a:rPr lang="tr-TR" sz="2400" dirty="0" smtClean="0"/>
              <a:t>-</a:t>
            </a:r>
            <a:r>
              <a:rPr lang="tr-TR" sz="2400" dirty="0" err="1" smtClean="0"/>
              <a:t>Matriks</a:t>
            </a:r>
            <a:r>
              <a:rPr lang="tr-TR" sz="2400" dirty="0" smtClean="0"/>
              <a:t> çıkarılırken acele edilmemeli ve </a:t>
            </a:r>
            <a:r>
              <a:rPr lang="tr-TR" sz="2400" dirty="0" err="1" smtClean="0"/>
              <a:t>fasiyolingual</a:t>
            </a:r>
            <a:r>
              <a:rPr lang="tr-TR" sz="2400" dirty="0" smtClean="0"/>
              <a:t> oynatmaların eşlik ettiği kontrollü bir kuvvet uygulanmalıdır.</a:t>
            </a:r>
          </a:p>
          <a:p>
            <a:pPr marL="0" indent="0">
              <a:buNone/>
            </a:pPr>
            <a:r>
              <a:rPr lang="tr-TR" sz="2400" dirty="0" err="1" smtClean="0"/>
              <a:t>Matriks</a:t>
            </a:r>
            <a:r>
              <a:rPr lang="tr-TR" sz="2400" dirty="0" smtClean="0"/>
              <a:t> çıkarıldıktan sonra </a:t>
            </a:r>
            <a:r>
              <a:rPr lang="tr-TR" sz="2400" dirty="0" err="1" smtClean="0"/>
              <a:t>proksimal</a:t>
            </a:r>
            <a:r>
              <a:rPr lang="tr-TR" sz="2400" dirty="0" smtClean="0"/>
              <a:t> bölge gözden geçirilmeli,varsa fazlalıklar mutlaka alınmalıdır.</a:t>
            </a:r>
          </a:p>
          <a:p>
            <a:endParaRPr lang="tr-TR"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Carving</a:t>
            </a:r>
            <a:r>
              <a:rPr lang="tr-TR" dirty="0" smtClean="0"/>
              <a:t> işleminin faydaları:</a:t>
            </a:r>
            <a:endParaRPr lang="tr-TR" dirty="0"/>
          </a:p>
        </p:txBody>
      </p:sp>
      <p:sp>
        <p:nvSpPr>
          <p:cNvPr id="3" name="2 İçerik Yer Tutucusu"/>
          <p:cNvSpPr>
            <a:spLocks noGrp="1"/>
          </p:cNvSpPr>
          <p:nvPr>
            <p:ph idx="1"/>
          </p:nvPr>
        </p:nvSpPr>
        <p:spPr/>
        <p:txBody>
          <a:bodyPr/>
          <a:lstStyle/>
          <a:p>
            <a:r>
              <a:rPr lang="tr-TR" dirty="0" smtClean="0"/>
              <a:t>1. Restorasyonda sarkık kısımlar bırakmamak</a:t>
            </a:r>
          </a:p>
          <a:p>
            <a:r>
              <a:rPr lang="tr-TR" dirty="0" smtClean="0"/>
              <a:t>2. Düzgün fizyolojik konturlar oluşturmak</a:t>
            </a:r>
          </a:p>
          <a:p>
            <a:r>
              <a:rPr lang="tr-TR" dirty="0" smtClean="0"/>
              <a:t>3. Minimal çıkıntı bırakmak</a:t>
            </a:r>
          </a:p>
          <a:p>
            <a:r>
              <a:rPr lang="tr-TR" dirty="0" smtClean="0"/>
              <a:t>4. </a:t>
            </a:r>
            <a:r>
              <a:rPr lang="tr-TR" dirty="0" err="1" smtClean="0"/>
              <a:t>Oklüzal</a:t>
            </a:r>
            <a:r>
              <a:rPr lang="tr-TR" dirty="0" smtClean="0"/>
              <a:t> anatomiye uygun fonksiyonel sınırlar oluşturmak</a:t>
            </a:r>
          </a:p>
          <a:p>
            <a:r>
              <a:rPr lang="tr-TR" dirty="0" smtClean="0"/>
              <a:t>5. Düzgün marjinal kenarlar oluşturmak</a:t>
            </a:r>
          </a:p>
          <a:p>
            <a:r>
              <a:rPr lang="tr-TR" dirty="0" smtClean="0"/>
              <a:t>6. Komşu dişlere uygun kontak alanları oluşturmak</a:t>
            </a:r>
          </a:p>
          <a:p>
            <a:r>
              <a:rPr lang="tr-TR" dirty="0" smtClean="0"/>
              <a:t>7. Fizyoloji ile uyumlu </a:t>
            </a:r>
            <a:r>
              <a:rPr lang="tr-TR" dirty="0" err="1" smtClean="0"/>
              <a:t>embrajürler</a:t>
            </a:r>
            <a:r>
              <a:rPr lang="tr-TR" dirty="0" smtClean="0"/>
              <a:t> oluşturmak</a:t>
            </a:r>
          </a:p>
          <a:p>
            <a:r>
              <a:rPr lang="tr-TR" dirty="0" smtClean="0"/>
              <a:t>8. </a:t>
            </a:r>
            <a:r>
              <a:rPr lang="tr-TR" dirty="0" err="1" smtClean="0"/>
              <a:t>Periodonsium</a:t>
            </a:r>
            <a:r>
              <a:rPr lang="tr-TR" dirty="0" smtClean="0"/>
              <a:t> ile uyumlu restorasyon oluşturmak</a:t>
            </a:r>
            <a:endParaRPr lang="tr-TR"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63598" y="961292"/>
            <a:ext cx="8596668" cy="1320800"/>
          </a:xfrm>
        </p:spPr>
        <p:txBody>
          <a:bodyPr/>
          <a:lstStyle/>
          <a:p>
            <a:r>
              <a:rPr lang="tr-TR" dirty="0" smtClean="0"/>
              <a:t>Hatalı şekillendirme işlemi!!</a:t>
            </a:r>
            <a:endParaRPr lang="tr-TR" dirty="0"/>
          </a:p>
        </p:txBody>
      </p:sp>
      <p:sp>
        <p:nvSpPr>
          <p:cNvPr id="3" name="İçerik Yer Tutucusu 2"/>
          <p:cNvSpPr>
            <a:spLocks noGrp="1"/>
          </p:cNvSpPr>
          <p:nvPr>
            <p:ph idx="1"/>
          </p:nvPr>
        </p:nvSpPr>
        <p:spPr/>
        <p:txBody>
          <a:bodyPr>
            <a:normAutofit fontScale="92500" lnSpcReduction="20000"/>
          </a:bodyPr>
          <a:lstStyle/>
          <a:p>
            <a:r>
              <a:rPr lang="tr-TR" dirty="0" err="1" smtClean="0"/>
              <a:t>Marjinlerdeki</a:t>
            </a:r>
            <a:r>
              <a:rPr lang="tr-TR" dirty="0" smtClean="0"/>
              <a:t> fazlalıklar alınırken el aleti yanlış pozisyonlanırsa, kalan diş dokusu dikkate alınmazsa, fazla amalgam kaldırılabilir ve bu hata amalgamın değiştirilmesini gerektirir.</a:t>
            </a:r>
          </a:p>
          <a:p>
            <a:r>
              <a:rPr lang="tr-TR" dirty="0" err="1" smtClean="0"/>
              <a:t>Marjindeki</a:t>
            </a:r>
            <a:r>
              <a:rPr lang="tr-TR" dirty="0" smtClean="0"/>
              <a:t> fazlalıklar alınırken yeterli kazıma işlemi yapılmazsa, fazla amalgam ‘’çapak’’ şeklinde kalır, hekim </a:t>
            </a:r>
            <a:r>
              <a:rPr lang="tr-TR" dirty="0" err="1" smtClean="0"/>
              <a:t>kavite</a:t>
            </a:r>
            <a:r>
              <a:rPr lang="tr-TR" dirty="0" smtClean="0"/>
              <a:t> sınırlarını takip edemeyip </a:t>
            </a:r>
            <a:r>
              <a:rPr lang="tr-TR" dirty="0" err="1" smtClean="0"/>
              <a:t>farketmeyebilir</a:t>
            </a:r>
            <a:r>
              <a:rPr lang="tr-TR" dirty="0" smtClean="0"/>
              <a:t>, daha sonradan bu bölgelerde marjinal kırık meydana gelebilir.</a:t>
            </a:r>
          </a:p>
          <a:p>
            <a:r>
              <a:rPr lang="tr-TR" dirty="0" smtClean="0"/>
              <a:t>Santral oluk, </a:t>
            </a:r>
            <a:r>
              <a:rPr lang="tr-TR" dirty="0" err="1" smtClean="0"/>
              <a:t>pitler</a:t>
            </a:r>
            <a:r>
              <a:rPr lang="tr-TR" dirty="0" smtClean="0"/>
              <a:t>, </a:t>
            </a:r>
            <a:r>
              <a:rPr lang="tr-TR" dirty="0" err="1" smtClean="0"/>
              <a:t>tüberkül</a:t>
            </a:r>
            <a:r>
              <a:rPr lang="tr-TR" dirty="0" smtClean="0"/>
              <a:t> eğimleri verilirken aşırı işleme yapılırsa </a:t>
            </a:r>
            <a:r>
              <a:rPr lang="tr-TR" dirty="0" err="1" smtClean="0"/>
              <a:t>oklüzal</a:t>
            </a:r>
            <a:r>
              <a:rPr lang="tr-TR" dirty="0" smtClean="0"/>
              <a:t> tabla besin </a:t>
            </a:r>
            <a:r>
              <a:rPr lang="tr-TR" dirty="0" err="1" smtClean="0"/>
              <a:t>retansiyonuna</a:t>
            </a:r>
            <a:r>
              <a:rPr lang="tr-TR" dirty="0" smtClean="0"/>
              <a:t> sebep olur.</a:t>
            </a:r>
          </a:p>
          <a:p>
            <a:r>
              <a:rPr lang="tr-TR" dirty="0" err="1" smtClean="0"/>
              <a:t>Oklüzal</a:t>
            </a:r>
            <a:r>
              <a:rPr lang="tr-TR" dirty="0" smtClean="0"/>
              <a:t> tabla işlenirken hekim vakit kaybederse, </a:t>
            </a:r>
            <a:r>
              <a:rPr lang="tr-TR" dirty="0" err="1" smtClean="0"/>
              <a:t>oklüzal</a:t>
            </a:r>
            <a:r>
              <a:rPr lang="tr-TR" dirty="0" smtClean="0"/>
              <a:t> </a:t>
            </a:r>
            <a:r>
              <a:rPr lang="tr-TR" dirty="0" err="1" smtClean="0"/>
              <a:t>embrajur</a:t>
            </a:r>
            <a:r>
              <a:rPr lang="tr-TR" dirty="0" smtClean="0"/>
              <a:t> ve marjinal sırt yeterli şekillendirilemeyebilir. Yine bu durum da kırıkla sonuçlanacaktır.</a:t>
            </a:r>
          </a:p>
          <a:p>
            <a:r>
              <a:rPr lang="tr-TR" dirty="0" err="1" smtClean="0"/>
              <a:t>Matriks</a:t>
            </a:r>
            <a:r>
              <a:rPr lang="tr-TR" dirty="0" smtClean="0"/>
              <a:t> çıkarılırken acele edilirse, </a:t>
            </a:r>
            <a:r>
              <a:rPr lang="tr-TR" dirty="0" err="1" smtClean="0"/>
              <a:t>kondensasyon</a:t>
            </a:r>
            <a:r>
              <a:rPr lang="tr-TR" dirty="0" smtClean="0"/>
              <a:t> basıncı da yetersiz uygulanmışsa amalgam </a:t>
            </a:r>
            <a:r>
              <a:rPr lang="tr-TR" dirty="0" err="1" smtClean="0"/>
              <a:t>kavite</a:t>
            </a:r>
            <a:r>
              <a:rPr lang="tr-TR" dirty="0" smtClean="0"/>
              <a:t> dışına çıkabilir, </a:t>
            </a:r>
            <a:r>
              <a:rPr lang="tr-TR" dirty="0" err="1" smtClean="0"/>
              <a:t>marjinler</a:t>
            </a:r>
            <a:r>
              <a:rPr lang="tr-TR" dirty="0" smtClean="0"/>
              <a:t> parçalanabilir.</a:t>
            </a:r>
          </a:p>
          <a:p>
            <a:r>
              <a:rPr lang="tr-TR" dirty="0" err="1" smtClean="0"/>
              <a:t>Matriks</a:t>
            </a:r>
            <a:r>
              <a:rPr lang="tr-TR" dirty="0" smtClean="0"/>
              <a:t> çıkarıldıktan sonra, </a:t>
            </a:r>
            <a:r>
              <a:rPr lang="tr-TR" dirty="0" err="1" smtClean="0"/>
              <a:t>proksimal</a:t>
            </a:r>
            <a:r>
              <a:rPr lang="tr-TR" dirty="0" smtClean="0"/>
              <a:t> restorasyon kontrol edilmezse, taşkın amalgam dişeti sağlığını bozacaktır.</a:t>
            </a:r>
          </a:p>
          <a:p>
            <a:endParaRPr lang="tr-TR" dirty="0" smtClean="0"/>
          </a:p>
        </p:txBody>
      </p:sp>
    </p:spTree>
    <p:extLst>
      <p:ext uri="{BB962C8B-B14F-4D97-AF65-F5344CB8AC3E}">
        <p14:creationId xmlns:p14="http://schemas.microsoft.com/office/powerpoint/2010/main" val="13270144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62.PNG"/>
          <p:cNvPicPr>
            <a:picLocks noChangeAspect="1"/>
          </p:cNvPicPr>
          <p:nvPr/>
        </p:nvPicPr>
        <p:blipFill rotWithShape="1">
          <a:blip r:embed="rId2" cstate="print">
            <a:extLst>
              <a:ext uri="{28A0092B-C50C-407E-A947-70E740481C1C}">
                <a14:useLocalDpi xmlns:a14="http://schemas.microsoft.com/office/drawing/2010/main" val="0"/>
              </a:ext>
            </a:extLst>
          </a:blip>
          <a:srcRect t="67984" b="12140"/>
          <a:stretch/>
        </p:blipFill>
        <p:spPr>
          <a:xfrm>
            <a:off x="804377" y="588602"/>
            <a:ext cx="10754597" cy="2850078"/>
          </a:xfrm>
          <a:prstGeom prst="rect">
            <a:avLst/>
          </a:prstGeom>
        </p:spPr>
      </p:pic>
      <p:sp>
        <p:nvSpPr>
          <p:cNvPr id="5" name="TextBox 4"/>
          <p:cNvSpPr txBox="1"/>
          <p:nvPr/>
        </p:nvSpPr>
        <p:spPr>
          <a:xfrm>
            <a:off x="820802" y="3949835"/>
            <a:ext cx="10778827" cy="1200329"/>
          </a:xfrm>
          <a:prstGeom prst="rect">
            <a:avLst/>
          </a:prstGeom>
          <a:noFill/>
        </p:spPr>
        <p:txBody>
          <a:bodyPr wrap="square" rtlCol="0">
            <a:spAutoFit/>
          </a:bodyPr>
          <a:lstStyle/>
          <a:p>
            <a:r>
              <a:rPr lang="en-US" dirty="0" err="1" smtClean="0"/>
              <a:t>Oklüzal</a:t>
            </a:r>
            <a:r>
              <a:rPr lang="en-US" dirty="0" smtClean="0"/>
              <a:t> </a:t>
            </a:r>
            <a:r>
              <a:rPr lang="en-US" dirty="0" err="1" smtClean="0"/>
              <a:t>kavite</a:t>
            </a:r>
            <a:r>
              <a:rPr lang="en-US" dirty="0" smtClean="0"/>
              <a:t> </a:t>
            </a:r>
            <a:r>
              <a:rPr lang="en-US" dirty="0" err="1" smtClean="0"/>
              <a:t>marjinindeki</a:t>
            </a:r>
            <a:r>
              <a:rPr lang="en-US" dirty="0" smtClean="0"/>
              <a:t> amalgam </a:t>
            </a:r>
            <a:r>
              <a:rPr lang="en-US" dirty="0" err="1" smtClean="0"/>
              <a:t>formu</a:t>
            </a:r>
            <a:r>
              <a:rPr lang="en-US" dirty="0" smtClean="0"/>
              <a:t>: A: </a:t>
            </a:r>
            <a:r>
              <a:rPr lang="en-US" dirty="0" err="1" smtClean="0"/>
              <a:t>Amalgamın</a:t>
            </a:r>
            <a:r>
              <a:rPr lang="en-US" dirty="0" smtClean="0"/>
              <a:t> </a:t>
            </a:r>
            <a:r>
              <a:rPr lang="en-US" dirty="0" err="1" smtClean="0"/>
              <a:t>çok</a:t>
            </a:r>
            <a:r>
              <a:rPr lang="en-US" dirty="0" smtClean="0"/>
              <a:t> </a:t>
            </a:r>
            <a:r>
              <a:rPr lang="en-US" dirty="0" err="1" smtClean="0"/>
              <a:t>derin</a:t>
            </a:r>
            <a:r>
              <a:rPr lang="en-US" dirty="0" smtClean="0"/>
              <a:t> </a:t>
            </a:r>
            <a:r>
              <a:rPr lang="en-US" dirty="0" err="1" smtClean="0"/>
              <a:t>şekillendirilmesi</a:t>
            </a:r>
            <a:r>
              <a:rPr lang="en-US" dirty="0" smtClean="0"/>
              <a:t> </a:t>
            </a:r>
            <a:r>
              <a:rPr lang="en-US" dirty="0" err="1" smtClean="0"/>
              <a:t>sonucunda</a:t>
            </a:r>
            <a:r>
              <a:rPr lang="en-US" dirty="0" smtClean="0"/>
              <a:t> </a:t>
            </a:r>
            <a:r>
              <a:rPr lang="en-US" dirty="0" err="1" smtClean="0"/>
              <a:t>oluşan</a:t>
            </a:r>
            <a:r>
              <a:rPr lang="en-US" dirty="0" smtClean="0"/>
              <a:t> </a:t>
            </a:r>
            <a:r>
              <a:rPr lang="en-US" dirty="0" err="1" smtClean="0"/>
              <a:t>keskin</a:t>
            </a:r>
            <a:r>
              <a:rPr lang="en-US" dirty="0" smtClean="0"/>
              <a:t> a </a:t>
            </a:r>
            <a:r>
              <a:rPr lang="en-US" dirty="0" err="1" smtClean="0"/>
              <a:t>ve</a:t>
            </a:r>
            <a:r>
              <a:rPr lang="en-US" dirty="0" smtClean="0"/>
              <a:t> b </a:t>
            </a:r>
            <a:r>
              <a:rPr lang="en-US" dirty="0" err="1" smtClean="0"/>
              <a:t>açıları</a:t>
            </a:r>
            <a:r>
              <a:rPr lang="en-US" dirty="0" smtClean="0"/>
              <a:t> </a:t>
            </a:r>
            <a:r>
              <a:rPr lang="en-US" dirty="0" err="1" smtClean="0"/>
              <a:t>ve</a:t>
            </a:r>
            <a:r>
              <a:rPr lang="en-US" dirty="0" smtClean="0"/>
              <a:t> </a:t>
            </a:r>
            <a:r>
              <a:rPr lang="en-US" dirty="0" err="1" smtClean="0"/>
              <a:t>amalgamın</a:t>
            </a:r>
            <a:r>
              <a:rPr lang="en-US" dirty="0" smtClean="0"/>
              <a:t> </a:t>
            </a:r>
            <a:r>
              <a:rPr lang="en-US" dirty="0" err="1" smtClean="0"/>
              <a:t>stres</a:t>
            </a:r>
            <a:r>
              <a:rPr lang="en-US" dirty="0" smtClean="0"/>
              <a:t> </a:t>
            </a:r>
            <a:r>
              <a:rPr lang="en-US" dirty="0" err="1" smtClean="0"/>
              <a:t>konsantrasyonu</a:t>
            </a:r>
            <a:r>
              <a:rPr lang="en-US" dirty="0" smtClean="0"/>
              <a:t> </a:t>
            </a:r>
            <a:r>
              <a:rPr lang="en-US" dirty="0" err="1" smtClean="0"/>
              <a:t>kırılma</a:t>
            </a:r>
            <a:r>
              <a:rPr lang="en-US" dirty="0" smtClean="0"/>
              <a:t> </a:t>
            </a:r>
            <a:r>
              <a:rPr lang="en-US" dirty="0" err="1" smtClean="0"/>
              <a:t>olasılığını</a:t>
            </a:r>
            <a:r>
              <a:rPr lang="en-US" dirty="0" smtClean="0"/>
              <a:t> </a:t>
            </a:r>
            <a:r>
              <a:rPr lang="en-US" dirty="0" err="1" smtClean="0"/>
              <a:t>artırır.B</a:t>
            </a:r>
            <a:r>
              <a:rPr lang="en-US" dirty="0" smtClean="0"/>
              <a:t>: </a:t>
            </a:r>
            <a:r>
              <a:rPr lang="en-US" dirty="0" err="1" smtClean="0"/>
              <a:t>kavite</a:t>
            </a:r>
            <a:r>
              <a:rPr lang="en-US" dirty="0" smtClean="0"/>
              <a:t> </a:t>
            </a:r>
            <a:r>
              <a:rPr lang="en-US" dirty="0" err="1" smtClean="0"/>
              <a:t>yüzey</a:t>
            </a:r>
            <a:r>
              <a:rPr lang="en-US" dirty="0" smtClean="0"/>
              <a:t> </a:t>
            </a:r>
            <a:r>
              <a:rPr lang="en-US" dirty="0" err="1" smtClean="0"/>
              <a:t>marjini</a:t>
            </a:r>
            <a:r>
              <a:rPr lang="en-US" dirty="0" smtClean="0"/>
              <a:t> </a:t>
            </a:r>
            <a:r>
              <a:rPr lang="en-US" dirty="0" err="1" smtClean="0"/>
              <a:t>geniş</a:t>
            </a:r>
            <a:r>
              <a:rPr lang="en-US" dirty="0" smtClean="0"/>
              <a:t> </a:t>
            </a:r>
            <a:r>
              <a:rPr lang="en-US" dirty="0" err="1" smtClean="0"/>
              <a:t>olmasına</a:t>
            </a:r>
            <a:r>
              <a:rPr lang="en-US" dirty="0" smtClean="0"/>
              <a:t> </a:t>
            </a:r>
            <a:r>
              <a:rPr lang="en-US" dirty="0" err="1" smtClean="0"/>
              <a:t>rağmen</a:t>
            </a:r>
            <a:r>
              <a:rPr lang="en-US" dirty="0" smtClean="0"/>
              <a:t> </a:t>
            </a:r>
            <a:r>
              <a:rPr lang="en-US" dirty="0" err="1" smtClean="0"/>
              <a:t>uygun</a:t>
            </a:r>
            <a:r>
              <a:rPr lang="en-US" dirty="0" smtClean="0"/>
              <a:t> </a:t>
            </a:r>
            <a:r>
              <a:rPr lang="en-US" dirty="0" err="1" smtClean="0"/>
              <a:t>anatomide</a:t>
            </a:r>
            <a:r>
              <a:rPr lang="en-US" dirty="0" smtClean="0"/>
              <a:t> </a:t>
            </a:r>
            <a:r>
              <a:rPr lang="en-US" dirty="0" err="1" smtClean="0"/>
              <a:t>şekillendirilen</a:t>
            </a:r>
            <a:r>
              <a:rPr lang="en-US" dirty="0" smtClean="0"/>
              <a:t> amalgam </a:t>
            </a:r>
            <a:r>
              <a:rPr lang="en-US" dirty="0" err="1" smtClean="0"/>
              <a:t>sayesinde</a:t>
            </a:r>
            <a:r>
              <a:rPr lang="en-US" dirty="0" smtClean="0"/>
              <a:t>, amalgam </a:t>
            </a:r>
            <a:r>
              <a:rPr lang="en-US" dirty="0" err="1" smtClean="0"/>
              <a:t>majini</a:t>
            </a:r>
            <a:r>
              <a:rPr lang="en-US" dirty="0" smtClean="0"/>
              <a:t> 90 </a:t>
            </a:r>
            <a:r>
              <a:rPr lang="en-US" dirty="0" err="1" smtClean="0"/>
              <a:t>dereceye</a:t>
            </a:r>
            <a:r>
              <a:rPr lang="en-US" dirty="0" smtClean="0"/>
              <a:t> </a:t>
            </a:r>
            <a:r>
              <a:rPr lang="en-US" dirty="0" err="1" smtClean="0"/>
              <a:t>yakın</a:t>
            </a:r>
            <a:r>
              <a:rPr lang="en-US" dirty="0" smtClean="0"/>
              <a:t> </a:t>
            </a:r>
            <a:r>
              <a:rPr lang="en-US" dirty="0" err="1" smtClean="0"/>
              <a:t>elde</a:t>
            </a:r>
            <a:r>
              <a:rPr lang="en-US" dirty="0" smtClean="0"/>
              <a:t> </a:t>
            </a:r>
            <a:r>
              <a:rPr lang="en-US" dirty="0" err="1" smtClean="0"/>
              <a:t>edilir</a:t>
            </a:r>
            <a:r>
              <a:rPr lang="en-US" dirty="0" smtClean="0"/>
              <a:t>.</a:t>
            </a:r>
            <a:endParaRPr lang="en-US" dirty="0"/>
          </a:p>
        </p:txBody>
      </p:sp>
    </p:spTree>
    <p:extLst>
      <p:ext uri="{BB962C8B-B14F-4D97-AF65-F5344CB8AC3E}">
        <p14:creationId xmlns:p14="http://schemas.microsoft.com/office/powerpoint/2010/main" val="3744011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65.PNG"/>
          <p:cNvPicPr>
            <a:picLocks noChangeAspect="1"/>
          </p:cNvPicPr>
          <p:nvPr/>
        </p:nvPicPr>
        <p:blipFill rotWithShape="1">
          <a:blip r:embed="rId2" cstate="print">
            <a:extLst>
              <a:ext uri="{28A0092B-C50C-407E-A947-70E740481C1C}">
                <a14:useLocalDpi xmlns:a14="http://schemas.microsoft.com/office/drawing/2010/main" val="0"/>
              </a:ext>
            </a:extLst>
          </a:blip>
          <a:srcRect l="23588" t="9712" r="19104" b="69018"/>
          <a:stretch/>
        </p:blipFill>
        <p:spPr>
          <a:xfrm>
            <a:off x="3050903" y="340770"/>
            <a:ext cx="5946939" cy="2943016"/>
          </a:xfrm>
          <a:prstGeom prst="rect">
            <a:avLst/>
          </a:prstGeom>
        </p:spPr>
      </p:pic>
      <p:sp>
        <p:nvSpPr>
          <p:cNvPr id="2" name="TextBox 1"/>
          <p:cNvSpPr txBox="1"/>
          <p:nvPr/>
        </p:nvSpPr>
        <p:spPr>
          <a:xfrm>
            <a:off x="1951339" y="3856898"/>
            <a:ext cx="7929253" cy="923330"/>
          </a:xfrm>
          <a:prstGeom prst="rect">
            <a:avLst/>
          </a:prstGeom>
          <a:noFill/>
        </p:spPr>
        <p:txBody>
          <a:bodyPr wrap="square" rtlCol="0">
            <a:spAutoFit/>
          </a:bodyPr>
          <a:lstStyle/>
          <a:p>
            <a:r>
              <a:rPr lang="en-US" dirty="0" smtClean="0"/>
              <a:t>A: </a:t>
            </a:r>
            <a:r>
              <a:rPr lang="en-US" dirty="0" err="1" smtClean="0"/>
              <a:t>Marjinleinin</a:t>
            </a:r>
            <a:r>
              <a:rPr lang="en-US" dirty="0" smtClean="0"/>
              <a:t> </a:t>
            </a:r>
            <a:r>
              <a:rPr lang="en-US" dirty="0" err="1" smtClean="0"/>
              <a:t>ötesinde</a:t>
            </a:r>
            <a:r>
              <a:rPr lang="en-US" dirty="0" smtClean="0"/>
              <a:t> </a:t>
            </a:r>
            <a:r>
              <a:rPr lang="en-US" dirty="0" err="1" smtClean="0"/>
              <a:t>çapak</a:t>
            </a:r>
            <a:r>
              <a:rPr lang="en-US" dirty="0" smtClean="0"/>
              <a:t> </a:t>
            </a:r>
            <a:r>
              <a:rPr lang="en-US" dirty="0" err="1" smtClean="0"/>
              <a:t>olan</a:t>
            </a:r>
            <a:r>
              <a:rPr lang="en-US" dirty="0" smtClean="0"/>
              <a:t> </a:t>
            </a:r>
            <a:r>
              <a:rPr lang="en-US" dirty="0" err="1" smtClean="0"/>
              <a:t>yüzeyi</a:t>
            </a:r>
            <a:r>
              <a:rPr lang="en-US" dirty="0" smtClean="0"/>
              <a:t> </a:t>
            </a:r>
            <a:r>
              <a:rPr lang="en-US" dirty="0" err="1" smtClean="0"/>
              <a:t>yetersiz</a:t>
            </a:r>
            <a:r>
              <a:rPr lang="en-US" dirty="0" smtClean="0"/>
              <a:t> </a:t>
            </a:r>
            <a:r>
              <a:rPr lang="en-US" dirty="0" err="1" smtClean="0"/>
              <a:t>işlenmiş</a:t>
            </a:r>
            <a:r>
              <a:rPr lang="en-US" dirty="0" smtClean="0"/>
              <a:t> </a:t>
            </a:r>
            <a:r>
              <a:rPr lang="en-US" dirty="0" err="1" smtClean="0"/>
              <a:t>amalgamın</a:t>
            </a:r>
            <a:r>
              <a:rPr lang="en-US" dirty="0" smtClean="0"/>
              <a:t> </a:t>
            </a:r>
            <a:r>
              <a:rPr lang="en-US" dirty="0" err="1" smtClean="0"/>
              <a:t>restorasyon</a:t>
            </a:r>
            <a:r>
              <a:rPr lang="en-US" dirty="0" smtClean="0"/>
              <a:t> </a:t>
            </a:r>
            <a:r>
              <a:rPr lang="en-US" dirty="0" err="1" smtClean="0"/>
              <a:t>ana</a:t>
            </a:r>
            <a:r>
              <a:rPr lang="en-US" dirty="0" smtClean="0"/>
              <a:t> </a:t>
            </a:r>
            <a:r>
              <a:rPr lang="en-US" dirty="0" err="1" smtClean="0"/>
              <a:t>hatları</a:t>
            </a:r>
            <a:r>
              <a:rPr lang="en-US" dirty="0" smtClean="0"/>
              <a:t> </a:t>
            </a:r>
            <a:r>
              <a:rPr lang="en-US" dirty="0" err="1" smtClean="0"/>
              <a:t>düzensizdir</a:t>
            </a:r>
            <a:r>
              <a:rPr lang="en-US" dirty="0" smtClean="0"/>
              <a:t>. B: </a:t>
            </a:r>
            <a:r>
              <a:rPr lang="en-US" dirty="0" err="1" smtClean="0"/>
              <a:t>Yüzeyi</a:t>
            </a:r>
            <a:r>
              <a:rPr lang="en-US" dirty="0" smtClean="0"/>
              <a:t> </a:t>
            </a:r>
            <a:r>
              <a:rPr lang="en-US" dirty="0" err="1" smtClean="0"/>
              <a:t>doğru</a:t>
            </a:r>
            <a:r>
              <a:rPr lang="en-US" dirty="0" smtClean="0"/>
              <a:t> </a:t>
            </a:r>
            <a:r>
              <a:rPr lang="en-US" dirty="0" err="1" smtClean="0"/>
              <a:t>bir</a:t>
            </a:r>
            <a:r>
              <a:rPr lang="en-US" dirty="0" smtClean="0"/>
              <a:t> </a:t>
            </a:r>
            <a:r>
              <a:rPr lang="en-US" dirty="0" err="1" smtClean="0"/>
              <a:t>şekilde</a:t>
            </a:r>
            <a:r>
              <a:rPr lang="en-US" dirty="0" smtClean="0"/>
              <a:t> </a:t>
            </a:r>
            <a:r>
              <a:rPr lang="en-US" dirty="0" err="1" smtClean="0"/>
              <a:t>işlenmiş</a:t>
            </a:r>
            <a:r>
              <a:rPr lang="en-US" dirty="0" smtClean="0"/>
              <a:t> amalgam </a:t>
            </a:r>
            <a:r>
              <a:rPr lang="en-US" dirty="0" err="1" smtClean="0"/>
              <a:t>restorasyon</a:t>
            </a:r>
            <a:r>
              <a:rPr lang="en-US" dirty="0" smtClean="0"/>
              <a:t>.</a:t>
            </a:r>
            <a:endParaRPr lang="en-US" dirty="0"/>
          </a:p>
        </p:txBody>
      </p:sp>
    </p:spTree>
    <p:extLst>
      <p:ext uri="{BB962C8B-B14F-4D97-AF65-F5344CB8AC3E}">
        <p14:creationId xmlns:p14="http://schemas.microsoft.com/office/powerpoint/2010/main" val="1218692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04276" y="1327052"/>
            <a:ext cx="8596668" cy="1320800"/>
          </a:xfrm>
        </p:spPr>
        <p:txBody>
          <a:bodyPr/>
          <a:lstStyle/>
          <a:p>
            <a:r>
              <a:rPr lang="tr-TR" dirty="0" smtClean="0"/>
              <a:t>POSTCARVED BURNISHING</a:t>
            </a:r>
            <a:endParaRPr lang="tr-TR" dirty="0"/>
          </a:p>
        </p:txBody>
      </p:sp>
      <p:sp>
        <p:nvSpPr>
          <p:cNvPr id="3" name="İçerik Yer Tutucusu 2"/>
          <p:cNvSpPr>
            <a:spLocks noGrp="1"/>
          </p:cNvSpPr>
          <p:nvPr>
            <p:ph idx="1"/>
          </p:nvPr>
        </p:nvSpPr>
        <p:spPr>
          <a:xfrm>
            <a:off x="677333" y="2160589"/>
            <a:ext cx="9650697" cy="3880773"/>
          </a:xfrm>
        </p:spPr>
        <p:txBody>
          <a:bodyPr>
            <a:normAutofit/>
          </a:bodyPr>
          <a:lstStyle/>
          <a:p>
            <a:r>
              <a:rPr lang="tr-TR" sz="2000" dirty="0" err="1" smtClean="0"/>
              <a:t>Carving</a:t>
            </a:r>
            <a:r>
              <a:rPr lang="tr-TR" sz="2000" dirty="0" smtClean="0"/>
              <a:t> işleminden sonra yine yuvarlak uçlu </a:t>
            </a:r>
            <a:r>
              <a:rPr lang="tr-TR" sz="2000" dirty="0" err="1" smtClean="0"/>
              <a:t>fulvarla</a:t>
            </a:r>
            <a:r>
              <a:rPr lang="tr-TR" sz="2000" dirty="0" smtClean="0"/>
              <a:t>, bu sefer basınç uygulamadan 30 saniye süre ile yüzeyde </a:t>
            </a:r>
            <a:r>
              <a:rPr lang="tr-TR" sz="2000" dirty="0" err="1" smtClean="0"/>
              <a:t>postcarved</a:t>
            </a:r>
            <a:r>
              <a:rPr lang="tr-TR" sz="2000" dirty="0" smtClean="0"/>
              <a:t> </a:t>
            </a:r>
            <a:r>
              <a:rPr lang="tr-TR" sz="2000" dirty="0" err="1" smtClean="0"/>
              <a:t>burnishing</a:t>
            </a:r>
            <a:r>
              <a:rPr lang="tr-TR" sz="2000" dirty="0" smtClean="0"/>
              <a:t> işlemi uygulanır. Bu işlem amalgamlarda yüzey düzgünlüğünü artırmada büyük rol oynar.</a:t>
            </a:r>
          </a:p>
          <a:p>
            <a:r>
              <a:rPr lang="tr-TR" sz="2000" dirty="0" smtClean="0"/>
              <a:t>Yüzey işlemeyi takiben yapılan bu parlatma işlemi, pürüzsüzlüğü artırır ve saten gibi bir görüntü oluşturur, yüzey HAFİFÇE ovularak elde edilir.</a:t>
            </a:r>
          </a:p>
          <a:p>
            <a:r>
              <a:rPr lang="tr-TR" sz="2000" dirty="0" smtClean="0"/>
              <a:t>Ancak, bu ovma işlemi amalgamda yivler üretecek kadar sert olmamalıdır.</a:t>
            </a:r>
          </a:p>
          <a:p>
            <a:r>
              <a:rPr lang="tr-TR" sz="2000" dirty="0" err="1" smtClean="0"/>
              <a:t>Kristalizasyon</a:t>
            </a:r>
            <a:r>
              <a:rPr lang="tr-TR" sz="2000" dirty="0" smtClean="0"/>
              <a:t> devam ettiği için, yerleştirmeyi takip eden 24 saat içerisinde ek cila ve parlatma işlemi yapılmamalıdır.</a:t>
            </a:r>
            <a:endParaRPr lang="tr-TR" sz="2000" dirty="0"/>
          </a:p>
        </p:txBody>
      </p:sp>
    </p:spTree>
    <p:extLst>
      <p:ext uri="{BB962C8B-B14F-4D97-AF65-F5344CB8AC3E}">
        <p14:creationId xmlns:p14="http://schemas.microsoft.com/office/powerpoint/2010/main" val="17158225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16553" y="510196"/>
            <a:ext cx="8596668" cy="1320800"/>
          </a:xfrm>
        </p:spPr>
        <p:txBody>
          <a:bodyPr/>
          <a:lstStyle/>
          <a:p>
            <a:r>
              <a:rPr lang="tr-TR" dirty="0" smtClean="0"/>
              <a:t>Bitirme ve cila</a:t>
            </a:r>
            <a:endParaRPr lang="tr-TR" dirty="0"/>
          </a:p>
        </p:txBody>
      </p:sp>
      <p:sp>
        <p:nvSpPr>
          <p:cNvPr id="3" name="İçerik Yer Tutucusu 2"/>
          <p:cNvSpPr>
            <a:spLocks noGrp="1"/>
          </p:cNvSpPr>
          <p:nvPr>
            <p:ph idx="1"/>
          </p:nvPr>
        </p:nvSpPr>
        <p:spPr>
          <a:xfrm>
            <a:off x="642164" y="1336432"/>
            <a:ext cx="10061005" cy="1981200"/>
          </a:xfrm>
        </p:spPr>
        <p:txBody>
          <a:bodyPr>
            <a:normAutofit/>
          </a:bodyPr>
          <a:lstStyle/>
          <a:p>
            <a:r>
              <a:rPr lang="tr-TR" altLang="tr-TR" sz="2000" dirty="0"/>
              <a:t>Amalgam dolguların </a:t>
            </a:r>
            <a:r>
              <a:rPr lang="tr-TR" altLang="tr-TR" sz="2000" dirty="0" err="1"/>
              <a:t>kaviteye</a:t>
            </a:r>
            <a:r>
              <a:rPr lang="tr-TR" altLang="tr-TR" sz="2000" dirty="0"/>
              <a:t> uygulanmasından 24 saat sonra cila işlemine geçilir. Cila işleminde amalgam taşı, sert veya yumuşak lastikler kullanılır. </a:t>
            </a:r>
            <a:r>
              <a:rPr lang="tr-TR" altLang="tr-TR" sz="2000" dirty="0" err="1"/>
              <a:t>Pomza</a:t>
            </a:r>
            <a:r>
              <a:rPr lang="tr-TR" altLang="tr-TR" sz="2000" dirty="0"/>
              <a:t>-su karışımı, </a:t>
            </a:r>
            <a:r>
              <a:rPr lang="tr-TR" altLang="tr-TR" sz="2000" dirty="0" err="1"/>
              <a:t>kalayoksit</a:t>
            </a:r>
            <a:r>
              <a:rPr lang="tr-TR" altLang="tr-TR" sz="2000" dirty="0"/>
              <a:t> veya cila </a:t>
            </a:r>
            <a:r>
              <a:rPr lang="tr-TR" altLang="tr-TR" sz="2000" dirty="0" smtClean="0"/>
              <a:t>patları(</a:t>
            </a:r>
            <a:r>
              <a:rPr lang="tr-TR" altLang="tr-TR" sz="2000" dirty="0" err="1" smtClean="0"/>
              <a:t>alüminyumoksit</a:t>
            </a:r>
            <a:r>
              <a:rPr lang="tr-TR" altLang="tr-TR" sz="2000" dirty="0"/>
              <a:t>) yumuşak lastiklerle uygulanarak cilalama işlemleri bitirilir. Cila işlemleri sırasında dişte ısı artışını </a:t>
            </a:r>
            <a:r>
              <a:rPr lang="tr-TR" altLang="tr-TR" sz="2000" dirty="0" smtClean="0"/>
              <a:t>engellemek </a:t>
            </a:r>
            <a:r>
              <a:rPr lang="tr-TR" altLang="tr-TR" sz="2000" dirty="0"/>
              <a:t>için su kullanılır. </a:t>
            </a:r>
          </a:p>
          <a:p>
            <a:endParaRPr 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160" y="3748772"/>
            <a:ext cx="2087562" cy="187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647" y="4213006"/>
            <a:ext cx="2016125" cy="187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697" y="3679289"/>
            <a:ext cx="2305050" cy="187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9672" y="4164134"/>
            <a:ext cx="2143125" cy="187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533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69.PNG"/>
          <p:cNvPicPr>
            <a:picLocks noChangeAspect="1"/>
          </p:cNvPicPr>
          <p:nvPr/>
        </p:nvPicPr>
        <p:blipFill rotWithShape="1">
          <a:blip r:embed="rId2" cstate="print">
            <a:extLst>
              <a:ext uri="{28A0092B-C50C-407E-A947-70E740481C1C}">
                <a14:useLocalDpi xmlns:a14="http://schemas.microsoft.com/office/drawing/2010/main" val="0"/>
              </a:ext>
            </a:extLst>
          </a:blip>
          <a:srcRect t="10615" b="20949"/>
          <a:stretch/>
        </p:blipFill>
        <p:spPr>
          <a:xfrm>
            <a:off x="1548682" y="123915"/>
            <a:ext cx="7032892" cy="6417365"/>
          </a:xfrm>
          <a:prstGeom prst="rect">
            <a:avLst/>
          </a:prstGeom>
        </p:spPr>
      </p:pic>
      <p:sp>
        <p:nvSpPr>
          <p:cNvPr id="2" name="TextBox 1"/>
          <p:cNvSpPr txBox="1"/>
          <p:nvPr/>
        </p:nvSpPr>
        <p:spPr>
          <a:xfrm>
            <a:off x="4646046" y="3949837"/>
            <a:ext cx="6411544" cy="25853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err="1" smtClean="0"/>
              <a:t>Amalgamın</a:t>
            </a:r>
            <a:r>
              <a:rPr lang="en-US" dirty="0" smtClean="0"/>
              <a:t> </a:t>
            </a:r>
            <a:r>
              <a:rPr lang="en-US" dirty="0" err="1" smtClean="0"/>
              <a:t>polisajı</a:t>
            </a:r>
            <a:r>
              <a:rPr lang="en-US" dirty="0" smtClean="0"/>
              <a:t>: </a:t>
            </a:r>
            <a:r>
              <a:rPr lang="en-US" dirty="0" err="1" smtClean="0"/>
              <a:t>Gerektiğinde</a:t>
            </a:r>
            <a:r>
              <a:rPr lang="en-US" dirty="0" smtClean="0"/>
              <a:t> </a:t>
            </a:r>
            <a:r>
              <a:rPr lang="en-US" dirty="0" err="1" smtClean="0"/>
              <a:t>dişten</a:t>
            </a:r>
            <a:r>
              <a:rPr lang="en-US" dirty="0" smtClean="0"/>
              <a:t> </a:t>
            </a:r>
            <a:r>
              <a:rPr lang="en-US" dirty="0" err="1" smtClean="0"/>
              <a:t>restorasyona</a:t>
            </a:r>
            <a:r>
              <a:rPr lang="en-US" dirty="0" smtClean="0"/>
              <a:t> </a:t>
            </a:r>
            <a:r>
              <a:rPr lang="en-US" dirty="0" err="1" smtClean="0"/>
              <a:t>yüzey</a:t>
            </a:r>
            <a:r>
              <a:rPr lang="en-US" dirty="0" smtClean="0"/>
              <a:t> </a:t>
            </a:r>
            <a:r>
              <a:rPr lang="en-US" dirty="0" err="1" smtClean="0"/>
              <a:t>sürekliliği</a:t>
            </a:r>
            <a:r>
              <a:rPr lang="en-US" dirty="0" smtClean="0"/>
              <a:t> </a:t>
            </a:r>
            <a:r>
              <a:rPr lang="en-US" dirty="0" err="1" smtClean="0"/>
              <a:t>oluşturmak</a:t>
            </a:r>
            <a:r>
              <a:rPr lang="en-US" dirty="0" smtClean="0"/>
              <a:t> </a:t>
            </a:r>
            <a:r>
              <a:rPr lang="en-US" dirty="0" err="1" smtClean="0"/>
              <a:t>için</a:t>
            </a:r>
            <a:r>
              <a:rPr lang="en-US" dirty="0" smtClean="0"/>
              <a:t> </a:t>
            </a:r>
            <a:r>
              <a:rPr lang="en-US" dirty="0" err="1" smtClean="0"/>
              <a:t>ince</a:t>
            </a:r>
            <a:r>
              <a:rPr lang="en-US" dirty="0" smtClean="0"/>
              <a:t> </a:t>
            </a:r>
            <a:r>
              <a:rPr lang="en-US" dirty="0" err="1" smtClean="0"/>
              <a:t>grenli</a:t>
            </a:r>
            <a:r>
              <a:rPr lang="en-US" dirty="0" smtClean="0"/>
              <a:t> </a:t>
            </a:r>
            <a:r>
              <a:rPr lang="en-US" dirty="0" err="1" smtClean="0"/>
              <a:t>alümina</a:t>
            </a:r>
            <a:r>
              <a:rPr lang="en-US" dirty="0" smtClean="0"/>
              <a:t> </a:t>
            </a:r>
            <a:r>
              <a:rPr lang="en-US" dirty="0" err="1" smtClean="0"/>
              <a:t>veya</a:t>
            </a:r>
            <a:r>
              <a:rPr lang="en-US" dirty="0" smtClean="0"/>
              <a:t> </a:t>
            </a:r>
            <a:r>
              <a:rPr lang="en-US" dirty="0" err="1" smtClean="0"/>
              <a:t>zımpara</a:t>
            </a:r>
            <a:r>
              <a:rPr lang="en-US" dirty="0" smtClean="0"/>
              <a:t> </a:t>
            </a:r>
            <a:r>
              <a:rPr lang="en-US" dirty="0" err="1" smtClean="0"/>
              <a:t>taşı</a:t>
            </a:r>
            <a:r>
              <a:rPr lang="en-US" dirty="0" smtClean="0"/>
              <a:t> </a:t>
            </a:r>
            <a:r>
              <a:rPr lang="en-US" dirty="0" err="1" smtClean="0"/>
              <a:t>kullanırız</a:t>
            </a:r>
            <a:r>
              <a:rPr lang="en-US" dirty="0" smtClean="0"/>
              <a:t>. B: </a:t>
            </a:r>
            <a:r>
              <a:rPr lang="en-US" dirty="0" err="1" smtClean="0"/>
              <a:t>Restorasyonun</a:t>
            </a:r>
            <a:r>
              <a:rPr lang="en-US" dirty="0" smtClean="0"/>
              <a:t> </a:t>
            </a:r>
            <a:r>
              <a:rPr lang="en-US" dirty="0" err="1" smtClean="0"/>
              <a:t>yüzeyi</a:t>
            </a:r>
            <a:r>
              <a:rPr lang="en-US" dirty="0" smtClean="0"/>
              <a:t> </a:t>
            </a:r>
            <a:r>
              <a:rPr lang="en-US" dirty="0" err="1" smtClean="0"/>
              <a:t>bir</a:t>
            </a:r>
            <a:r>
              <a:rPr lang="en-US" dirty="0" smtClean="0"/>
              <a:t> </a:t>
            </a:r>
            <a:r>
              <a:rPr lang="en-US" dirty="0" err="1" smtClean="0"/>
              <a:t>bitirme</a:t>
            </a:r>
            <a:r>
              <a:rPr lang="en-US" dirty="0" smtClean="0"/>
              <a:t> </a:t>
            </a:r>
            <a:r>
              <a:rPr lang="en-US" dirty="0" err="1" smtClean="0"/>
              <a:t>frezi</a:t>
            </a:r>
            <a:r>
              <a:rPr lang="en-US" dirty="0" smtClean="0"/>
              <a:t> </a:t>
            </a:r>
            <a:r>
              <a:rPr lang="en-US" dirty="0" err="1" smtClean="0"/>
              <a:t>ile</a:t>
            </a:r>
            <a:r>
              <a:rPr lang="en-US" dirty="0" smtClean="0"/>
              <a:t> </a:t>
            </a:r>
            <a:r>
              <a:rPr lang="en-US" dirty="0" err="1" smtClean="0"/>
              <a:t>düzeltilir</a:t>
            </a:r>
            <a:r>
              <a:rPr lang="en-US" dirty="0" smtClean="0"/>
              <a:t>. C: </a:t>
            </a:r>
            <a:r>
              <a:rPr lang="en-US" dirty="0" err="1" smtClean="0"/>
              <a:t>Taşın</a:t>
            </a:r>
            <a:r>
              <a:rPr lang="en-US" dirty="0" smtClean="0"/>
              <a:t> </a:t>
            </a:r>
            <a:r>
              <a:rPr lang="en-US" dirty="0" err="1" smtClean="0"/>
              <a:t>veya</a:t>
            </a:r>
            <a:r>
              <a:rPr lang="en-US" dirty="0" smtClean="0"/>
              <a:t> </a:t>
            </a:r>
            <a:r>
              <a:rPr lang="en-US" dirty="0" err="1" smtClean="0"/>
              <a:t>frezin</a:t>
            </a:r>
            <a:r>
              <a:rPr lang="en-US" dirty="0" smtClean="0"/>
              <a:t> </a:t>
            </a:r>
            <a:r>
              <a:rPr lang="en-US" dirty="0" err="1" smtClean="0"/>
              <a:t>uzun</a:t>
            </a:r>
            <a:r>
              <a:rPr lang="en-US" dirty="0" smtClean="0"/>
              <a:t> </a:t>
            </a:r>
            <a:r>
              <a:rPr lang="en-US" dirty="0" err="1" smtClean="0"/>
              <a:t>ekseni</a:t>
            </a:r>
            <a:r>
              <a:rPr lang="en-US" dirty="0" smtClean="0"/>
              <a:t> </a:t>
            </a:r>
            <a:r>
              <a:rPr lang="en-US" dirty="0" err="1" smtClean="0"/>
              <a:t>marjinde</a:t>
            </a:r>
            <a:r>
              <a:rPr lang="en-US" dirty="0" smtClean="0"/>
              <a:t> </a:t>
            </a:r>
            <a:r>
              <a:rPr lang="en-US" dirty="0" err="1" smtClean="0"/>
              <a:t>dik</a:t>
            </a:r>
            <a:r>
              <a:rPr lang="en-US" dirty="0" smtClean="0"/>
              <a:t> </a:t>
            </a:r>
            <a:r>
              <a:rPr lang="en-US" dirty="0" err="1" smtClean="0"/>
              <a:t>açı</a:t>
            </a:r>
            <a:r>
              <a:rPr lang="en-US" dirty="0" smtClean="0"/>
              <a:t> </a:t>
            </a:r>
            <a:r>
              <a:rPr lang="en-US" dirty="0" err="1" smtClean="0"/>
              <a:t>olacak</a:t>
            </a:r>
            <a:r>
              <a:rPr lang="en-US" dirty="0" smtClean="0"/>
              <a:t> </a:t>
            </a:r>
            <a:r>
              <a:rPr lang="en-US" dirty="0" err="1" smtClean="0"/>
              <a:t>şekilde</a:t>
            </a:r>
            <a:r>
              <a:rPr lang="en-US" dirty="0" smtClean="0"/>
              <a:t> </a:t>
            </a:r>
            <a:r>
              <a:rPr lang="en-US" dirty="0" err="1" smtClean="0"/>
              <a:t>tutulur</a:t>
            </a:r>
            <a:r>
              <a:rPr lang="en-US" dirty="0" smtClean="0"/>
              <a:t>. D: </a:t>
            </a:r>
            <a:r>
              <a:rPr lang="en-US" dirty="0" err="1" smtClean="0"/>
              <a:t>Kaba</a:t>
            </a:r>
            <a:r>
              <a:rPr lang="en-US" dirty="0" smtClean="0"/>
              <a:t> </a:t>
            </a:r>
            <a:r>
              <a:rPr lang="en-US" dirty="0" err="1" smtClean="0"/>
              <a:t>lastik</a:t>
            </a:r>
            <a:r>
              <a:rPr lang="en-US" dirty="0" smtClean="0"/>
              <a:t> </a:t>
            </a:r>
            <a:r>
              <a:rPr lang="en-US" dirty="0" err="1" smtClean="0"/>
              <a:t>abraziv</a:t>
            </a:r>
            <a:r>
              <a:rPr lang="en-US" dirty="0" smtClean="0"/>
              <a:t> </a:t>
            </a:r>
            <a:r>
              <a:rPr lang="en-US" dirty="0" err="1" smtClean="0"/>
              <a:t>ucu</a:t>
            </a:r>
            <a:r>
              <a:rPr lang="en-US" dirty="0" smtClean="0"/>
              <a:t> </a:t>
            </a:r>
            <a:r>
              <a:rPr lang="en-US" dirty="0" err="1" smtClean="0"/>
              <a:t>kullanarak</a:t>
            </a:r>
            <a:r>
              <a:rPr lang="en-US" dirty="0" smtClean="0"/>
              <a:t>, </a:t>
            </a:r>
            <a:r>
              <a:rPr lang="en-US" dirty="0" err="1" smtClean="0"/>
              <a:t>düşük</a:t>
            </a:r>
            <a:r>
              <a:rPr lang="en-US" dirty="0" smtClean="0"/>
              <a:t> </a:t>
            </a:r>
            <a:r>
              <a:rPr lang="en-US" dirty="0" err="1" smtClean="0"/>
              <a:t>hızda</a:t>
            </a:r>
            <a:r>
              <a:rPr lang="en-US" dirty="0" smtClean="0"/>
              <a:t> </a:t>
            </a:r>
            <a:r>
              <a:rPr lang="en-US" dirty="0" err="1" smtClean="0"/>
              <a:t>parlatma</a:t>
            </a:r>
            <a:r>
              <a:rPr lang="en-US" dirty="0" smtClean="0"/>
              <a:t> </a:t>
            </a:r>
            <a:r>
              <a:rPr lang="en-US" dirty="0" err="1" smtClean="0"/>
              <a:t>işlemi</a:t>
            </a:r>
            <a:r>
              <a:rPr lang="en-US" dirty="0" smtClean="0"/>
              <a:t> </a:t>
            </a:r>
            <a:r>
              <a:rPr lang="en-US" dirty="0" err="1" smtClean="0"/>
              <a:t>başlatılır</a:t>
            </a:r>
            <a:r>
              <a:rPr lang="en-US" dirty="0" smtClean="0"/>
              <a:t>. E: </a:t>
            </a:r>
            <a:r>
              <a:rPr lang="en-US" dirty="0" err="1" smtClean="0"/>
              <a:t>Uç</a:t>
            </a:r>
            <a:r>
              <a:rPr lang="en-US" dirty="0" smtClean="0"/>
              <a:t> </a:t>
            </a:r>
            <a:r>
              <a:rPr lang="en-US" dirty="0" err="1" smtClean="0"/>
              <a:t>pürüzsüz</a:t>
            </a:r>
            <a:r>
              <a:rPr lang="en-US" dirty="0" smtClean="0"/>
              <a:t> </a:t>
            </a:r>
            <a:r>
              <a:rPr lang="en-US" dirty="0" err="1" smtClean="0"/>
              <a:t>saten</a:t>
            </a:r>
            <a:r>
              <a:rPr lang="en-US" dirty="0" smtClean="0"/>
              <a:t> </a:t>
            </a:r>
            <a:r>
              <a:rPr lang="en-US" dirty="0" err="1" smtClean="0"/>
              <a:t>gibi</a:t>
            </a:r>
            <a:r>
              <a:rPr lang="en-US" dirty="0" smtClean="0"/>
              <a:t> </a:t>
            </a:r>
            <a:r>
              <a:rPr lang="en-US" dirty="0" err="1" smtClean="0"/>
              <a:t>bir</a:t>
            </a:r>
            <a:r>
              <a:rPr lang="en-US" dirty="0" smtClean="0"/>
              <a:t> </a:t>
            </a:r>
            <a:r>
              <a:rPr lang="en-US" dirty="0" err="1" smtClean="0"/>
              <a:t>görüntü</a:t>
            </a:r>
            <a:r>
              <a:rPr lang="en-US" dirty="0" smtClean="0"/>
              <a:t> </a:t>
            </a:r>
            <a:r>
              <a:rPr lang="en-US" dirty="0" err="1" smtClean="0"/>
              <a:t>oluşturmalıdır.F</a:t>
            </a:r>
            <a:r>
              <a:rPr lang="en-US" dirty="0" smtClean="0"/>
              <a:t>: </a:t>
            </a:r>
            <a:r>
              <a:rPr lang="en-US" dirty="0" err="1" smtClean="0"/>
              <a:t>Orta</a:t>
            </a:r>
            <a:r>
              <a:rPr lang="en-US" dirty="0" smtClean="0"/>
              <a:t> boy </a:t>
            </a:r>
            <a:r>
              <a:rPr lang="en-US" dirty="0" err="1" smtClean="0"/>
              <a:t>taneli</a:t>
            </a:r>
            <a:r>
              <a:rPr lang="en-US" dirty="0" smtClean="0"/>
              <a:t> </a:t>
            </a:r>
            <a:r>
              <a:rPr lang="en-US" dirty="0" err="1" smtClean="0"/>
              <a:t>ve</a:t>
            </a:r>
            <a:r>
              <a:rPr lang="en-US" dirty="0" smtClean="0"/>
              <a:t> </a:t>
            </a:r>
            <a:r>
              <a:rPr lang="en-US" dirty="0" err="1" smtClean="0"/>
              <a:t>ince</a:t>
            </a:r>
            <a:r>
              <a:rPr lang="en-US" dirty="0" smtClean="0"/>
              <a:t> </a:t>
            </a:r>
            <a:r>
              <a:rPr lang="en-US" dirty="0" err="1" smtClean="0"/>
              <a:t>taneli</a:t>
            </a:r>
            <a:r>
              <a:rPr lang="en-US" dirty="0" smtClean="0"/>
              <a:t> </a:t>
            </a:r>
            <a:r>
              <a:rPr lang="en-US" dirty="0" err="1" smtClean="0"/>
              <a:t>abraziv</a:t>
            </a:r>
            <a:r>
              <a:rPr lang="en-US" dirty="0" smtClean="0"/>
              <a:t> </a:t>
            </a:r>
            <a:r>
              <a:rPr lang="en-US" dirty="0" err="1" smtClean="0"/>
              <a:t>uç</a:t>
            </a:r>
            <a:r>
              <a:rPr lang="en-US" dirty="0" smtClean="0"/>
              <a:t> </a:t>
            </a:r>
            <a:r>
              <a:rPr lang="en-US" dirty="0" err="1" smtClean="0"/>
              <a:t>ile</a:t>
            </a:r>
            <a:r>
              <a:rPr lang="en-US" dirty="0" smtClean="0"/>
              <a:t> </a:t>
            </a:r>
            <a:r>
              <a:rPr lang="en-US" dirty="0" err="1" smtClean="0"/>
              <a:t>iyi</a:t>
            </a:r>
            <a:r>
              <a:rPr lang="en-US" dirty="0" smtClean="0"/>
              <a:t> </a:t>
            </a:r>
            <a:r>
              <a:rPr lang="en-US" dirty="0" err="1" smtClean="0"/>
              <a:t>bir</a:t>
            </a:r>
            <a:r>
              <a:rPr lang="en-US" dirty="0" smtClean="0"/>
              <a:t> </a:t>
            </a:r>
            <a:r>
              <a:rPr lang="en-US" dirty="0" err="1" smtClean="0"/>
              <a:t>parlaklık</a:t>
            </a:r>
            <a:r>
              <a:rPr lang="en-US" dirty="0" smtClean="0"/>
              <a:t> </a:t>
            </a:r>
            <a:r>
              <a:rPr lang="en-US" dirty="0" err="1" smtClean="0"/>
              <a:t>elde</a:t>
            </a:r>
            <a:r>
              <a:rPr lang="en-US" dirty="0" smtClean="0"/>
              <a:t> </a:t>
            </a:r>
            <a:r>
              <a:rPr lang="en-US" dirty="0" err="1" smtClean="0"/>
              <a:t>edilir</a:t>
            </a:r>
            <a:r>
              <a:rPr lang="en-US" dirty="0" smtClean="0"/>
              <a:t>. G: </a:t>
            </a:r>
            <a:r>
              <a:rPr lang="en-US" dirty="0" err="1" smtClean="0"/>
              <a:t>Polisajlanmış</a:t>
            </a:r>
            <a:r>
              <a:rPr lang="en-US" dirty="0" smtClean="0"/>
              <a:t> </a:t>
            </a:r>
            <a:r>
              <a:rPr lang="en-US" dirty="0" err="1" smtClean="0"/>
              <a:t>restorasyon</a:t>
            </a:r>
            <a:r>
              <a:rPr lang="en-US" dirty="0" smtClean="0"/>
              <a:t>.</a:t>
            </a:r>
            <a:endParaRPr lang="en-US" dirty="0"/>
          </a:p>
        </p:txBody>
      </p:sp>
    </p:spTree>
    <p:extLst>
      <p:ext uri="{BB962C8B-B14F-4D97-AF65-F5344CB8AC3E}">
        <p14:creationId xmlns:p14="http://schemas.microsoft.com/office/powerpoint/2010/main" val="3065631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34851"/>
            <a:ext cx="10515600" cy="1325563"/>
          </a:xfrm>
        </p:spPr>
        <p:txBody>
          <a:bodyPr/>
          <a:lstStyle/>
          <a:p>
            <a:r>
              <a:rPr lang="tr-TR" dirty="0" smtClean="0"/>
              <a:t>                       DEZAVANTAJLARI</a:t>
            </a:r>
            <a:endParaRPr lang="tr-TR" dirty="0"/>
          </a:p>
        </p:txBody>
      </p:sp>
      <p:sp>
        <p:nvSpPr>
          <p:cNvPr id="3" name="İçerik Yer Tutucusu 2"/>
          <p:cNvSpPr>
            <a:spLocks noGrp="1"/>
          </p:cNvSpPr>
          <p:nvPr>
            <p:ph idx="1"/>
          </p:nvPr>
        </p:nvSpPr>
        <p:spPr>
          <a:xfrm>
            <a:off x="838200" y="1192579"/>
            <a:ext cx="10515600" cy="4351338"/>
          </a:xfrm>
        </p:spPr>
        <p:txBody>
          <a:bodyPr>
            <a:normAutofit/>
          </a:bodyPr>
          <a:lstStyle/>
          <a:p>
            <a:pPr marL="342900" lvl="0" indent="-342900" fontAlgn="base">
              <a:lnSpc>
                <a:spcPct val="80000"/>
              </a:lnSpc>
              <a:spcBef>
                <a:spcPct val="20000"/>
              </a:spcBef>
              <a:spcAft>
                <a:spcPct val="0"/>
              </a:spcAft>
              <a:buFontTx/>
              <a:buChar char="•"/>
            </a:pPr>
            <a:r>
              <a:rPr lang="tr-TR" altLang="tr-TR" sz="2400" kern="0" dirty="0" smtClean="0">
                <a:solidFill>
                  <a:schemeClr val="tx1"/>
                </a:solidFill>
                <a:latin typeface="Arial"/>
                <a:cs typeface="Arial"/>
              </a:rPr>
              <a:t>Estetik değillerdir.</a:t>
            </a:r>
          </a:p>
          <a:p>
            <a:pPr lvl="0" fontAlgn="base">
              <a:lnSpc>
                <a:spcPct val="80000"/>
              </a:lnSpc>
              <a:spcBef>
                <a:spcPct val="20000"/>
              </a:spcBef>
              <a:spcAft>
                <a:spcPct val="0"/>
              </a:spcAft>
              <a:buFontTx/>
              <a:buChar char="•"/>
            </a:pPr>
            <a:r>
              <a:rPr lang="tr-TR" altLang="tr-TR" sz="2400" kern="0" dirty="0">
                <a:solidFill>
                  <a:schemeClr val="tx1"/>
                </a:solidFill>
                <a:latin typeface="Arial"/>
                <a:cs typeface="Arial"/>
              </a:rPr>
              <a:t>Dolgu kenarlarında bozulma ve kırık </a:t>
            </a:r>
            <a:r>
              <a:rPr lang="tr-TR" altLang="tr-TR" sz="2400" kern="0" dirty="0" smtClean="0">
                <a:solidFill>
                  <a:schemeClr val="tx1"/>
                </a:solidFill>
                <a:latin typeface="Arial"/>
                <a:cs typeface="Arial"/>
              </a:rPr>
              <a:t>oluşabilir.</a:t>
            </a:r>
            <a:endParaRPr lang="tr-TR" altLang="tr-TR" sz="2400" kern="0" dirty="0">
              <a:solidFill>
                <a:schemeClr val="tx1"/>
              </a:solidFill>
              <a:latin typeface="Arial"/>
              <a:cs typeface="Arial"/>
            </a:endParaRPr>
          </a:p>
          <a:p>
            <a:pPr marL="342900" lvl="0" indent="-342900" fontAlgn="base">
              <a:lnSpc>
                <a:spcPct val="80000"/>
              </a:lnSpc>
              <a:spcBef>
                <a:spcPct val="20000"/>
              </a:spcBef>
              <a:spcAft>
                <a:spcPct val="0"/>
              </a:spcAft>
              <a:buFontTx/>
              <a:buChar char="•"/>
            </a:pPr>
            <a:r>
              <a:rPr lang="tr-TR" altLang="tr-TR" sz="2400" kern="0" dirty="0">
                <a:solidFill>
                  <a:schemeClr val="tx1"/>
                </a:solidFill>
                <a:latin typeface="Arial"/>
                <a:cs typeface="Arial"/>
              </a:rPr>
              <a:t>Diş dokularını boyayabilir</a:t>
            </a:r>
            <a:r>
              <a:rPr lang="tr-TR" altLang="tr-TR" sz="2400" kern="0" dirty="0" smtClean="0">
                <a:solidFill>
                  <a:schemeClr val="tx1"/>
                </a:solidFill>
                <a:latin typeface="Arial"/>
                <a:cs typeface="Arial"/>
              </a:rPr>
              <a:t>.</a:t>
            </a:r>
            <a:endParaRPr lang="tr-TR" altLang="tr-TR" sz="2400" kern="0" dirty="0">
              <a:solidFill>
                <a:schemeClr val="tx1"/>
              </a:solidFill>
              <a:latin typeface="Arial"/>
              <a:cs typeface="Arial"/>
            </a:endParaRPr>
          </a:p>
          <a:p>
            <a:pPr marL="342900" lvl="0" indent="-342900" fontAlgn="base">
              <a:lnSpc>
                <a:spcPct val="80000"/>
              </a:lnSpc>
              <a:spcBef>
                <a:spcPct val="20000"/>
              </a:spcBef>
              <a:spcAft>
                <a:spcPct val="0"/>
              </a:spcAft>
              <a:buFontTx/>
              <a:buChar char="•"/>
            </a:pPr>
            <a:r>
              <a:rPr lang="tr-TR" altLang="tr-TR" sz="2400" kern="0" dirty="0">
                <a:solidFill>
                  <a:schemeClr val="tx1"/>
                </a:solidFill>
                <a:latin typeface="Arial"/>
                <a:cs typeface="Arial"/>
              </a:rPr>
              <a:t>Akıcılığı vardır</a:t>
            </a:r>
            <a:r>
              <a:rPr lang="tr-TR" altLang="tr-TR" sz="2400" kern="0" dirty="0" smtClean="0">
                <a:solidFill>
                  <a:schemeClr val="tx1"/>
                </a:solidFill>
                <a:latin typeface="Arial"/>
                <a:cs typeface="Arial"/>
              </a:rPr>
              <a:t>. (Amalgam </a:t>
            </a:r>
            <a:r>
              <a:rPr lang="tr-TR" altLang="tr-TR" sz="2400" kern="0" dirty="0" err="1" smtClean="0">
                <a:solidFill>
                  <a:schemeClr val="tx1"/>
                </a:solidFill>
                <a:latin typeface="Arial"/>
                <a:cs typeface="Arial"/>
              </a:rPr>
              <a:t>creep</a:t>
            </a:r>
            <a:r>
              <a:rPr lang="tr-TR" altLang="tr-TR" sz="2400" kern="0" dirty="0" smtClean="0">
                <a:solidFill>
                  <a:schemeClr val="tx1"/>
                </a:solidFill>
                <a:latin typeface="Arial"/>
                <a:cs typeface="Arial"/>
              </a:rPr>
              <a:t>: Faz değişimleri sonucu oluşan bir plastik deformasyon olup hacim artışı ile sonuçlanmaktadır. Marjinal kırıkların bir sebebi de bu </a:t>
            </a:r>
            <a:r>
              <a:rPr lang="tr-TR" altLang="tr-TR" sz="2400" kern="0" dirty="0" err="1" smtClean="0">
                <a:solidFill>
                  <a:schemeClr val="tx1"/>
                </a:solidFill>
                <a:latin typeface="Arial"/>
                <a:cs typeface="Arial"/>
              </a:rPr>
              <a:t>kavite</a:t>
            </a:r>
            <a:r>
              <a:rPr lang="tr-TR" altLang="tr-TR" sz="2400" kern="0" dirty="0" smtClean="0">
                <a:solidFill>
                  <a:schemeClr val="tx1"/>
                </a:solidFill>
                <a:latin typeface="Arial"/>
                <a:cs typeface="Arial"/>
              </a:rPr>
              <a:t> dışına akmış, yükselmiş amalgamın kuvvetleri karşılayamamasıdır.)</a:t>
            </a:r>
            <a:endParaRPr lang="tr-TR" altLang="tr-TR" sz="2400" kern="0" dirty="0">
              <a:solidFill>
                <a:schemeClr val="tx1"/>
              </a:solidFill>
              <a:latin typeface="Arial"/>
              <a:cs typeface="Arial"/>
            </a:endParaRPr>
          </a:p>
          <a:p>
            <a:endParaRPr lang="tr-TR" dirty="0"/>
          </a:p>
        </p:txBody>
      </p:sp>
      <p:sp>
        <p:nvSpPr>
          <p:cNvPr id="8" name="Metin kutusu 7"/>
          <p:cNvSpPr txBox="1"/>
          <p:nvPr/>
        </p:nvSpPr>
        <p:spPr>
          <a:xfrm>
            <a:off x="4928381" y="6276546"/>
            <a:ext cx="2335237" cy="369332"/>
          </a:xfrm>
          <a:prstGeom prst="rect">
            <a:avLst/>
          </a:prstGeom>
          <a:noFill/>
        </p:spPr>
        <p:txBody>
          <a:bodyPr wrap="square" rtlCol="0">
            <a:spAutoFit/>
          </a:bodyPr>
          <a:lstStyle/>
          <a:p>
            <a:r>
              <a:rPr lang="tr-TR" dirty="0" smtClean="0"/>
              <a:t>Amalgam </a:t>
            </a:r>
            <a:r>
              <a:rPr lang="tr-TR" dirty="0" err="1" smtClean="0"/>
              <a:t>creep</a:t>
            </a:r>
            <a:endParaRPr lang="tr-TR" dirty="0"/>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6079" y="3921071"/>
            <a:ext cx="3567367" cy="2293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83585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961292"/>
            <a:ext cx="8596668" cy="1320800"/>
          </a:xfrm>
        </p:spPr>
        <p:txBody>
          <a:bodyPr/>
          <a:lstStyle/>
          <a:p>
            <a:r>
              <a:rPr lang="tr-TR" dirty="0" smtClean="0"/>
              <a:t>Amalgam dolgularda cila işleminin önemi</a:t>
            </a:r>
            <a:endParaRPr lang="tr-TR" dirty="0"/>
          </a:p>
        </p:txBody>
      </p:sp>
      <p:sp>
        <p:nvSpPr>
          <p:cNvPr id="3" name="İçerik Yer Tutucusu 2"/>
          <p:cNvSpPr>
            <a:spLocks noGrp="1"/>
          </p:cNvSpPr>
          <p:nvPr>
            <p:ph idx="1"/>
          </p:nvPr>
        </p:nvSpPr>
        <p:spPr>
          <a:xfrm>
            <a:off x="677333" y="2160589"/>
            <a:ext cx="9439681" cy="3880773"/>
          </a:xfrm>
        </p:spPr>
        <p:txBody>
          <a:bodyPr/>
          <a:lstStyle/>
          <a:p>
            <a:pPr>
              <a:lnSpc>
                <a:spcPct val="80000"/>
              </a:lnSpc>
            </a:pPr>
            <a:r>
              <a:rPr lang="tr-TR" altLang="tr-TR" sz="2000" dirty="0"/>
              <a:t>1-Carving işlemi sırasında restorasyonda oluşan pütürlü kısımları uzaklaştırarak, dolgu yüzeyinde fiziksel </a:t>
            </a:r>
            <a:r>
              <a:rPr lang="tr-TR" altLang="tr-TR" sz="2000" dirty="0" err="1"/>
              <a:t>homojeniteyi</a:t>
            </a:r>
            <a:r>
              <a:rPr lang="tr-TR" altLang="tr-TR" sz="2000" dirty="0"/>
              <a:t> sağlamak</a:t>
            </a:r>
          </a:p>
          <a:p>
            <a:pPr>
              <a:lnSpc>
                <a:spcPct val="80000"/>
              </a:lnSpc>
            </a:pPr>
            <a:r>
              <a:rPr lang="tr-TR" altLang="tr-TR" sz="2000" dirty="0"/>
              <a:t>2- Restorasyona estetik bir görünüm sağlamak</a:t>
            </a:r>
          </a:p>
          <a:p>
            <a:pPr>
              <a:lnSpc>
                <a:spcPct val="80000"/>
              </a:lnSpc>
            </a:pPr>
            <a:r>
              <a:rPr lang="tr-TR" altLang="tr-TR" sz="2000" dirty="0"/>
              <a:t>3-Dolgunun yüzey sertliğini arttırmak</a:t>
            </a:r>
          </a:p>
          <a:p>
            <a:pPr>
              <a:lnSpc>
                <a:spcPct val="80000"/>
              </a:lnSpc>
            </a:pPr>
            <a:r>
              <a:rPr lang="tr-TR" altLang="tr-TR" sz="2000" dirty="0"/>
              <a:t>4- Plak </a:t>
            </a:r>
            <a:r>
              <a:rPr lang="tr-TR" altLang="tr-TR" sz="2000" dirty="0" err="1"/>
              <a:t>retansiyonunu</a:t>
            </a:r>
            <a:r>
              <a:rPr lang="tr-TR" altLang="tr-TR" sz="2000" dirty="0"/>
              <a:t> azaltmak</a:t>
            </a:r>
          </a:p>
          <a:p>
            <a:pPr>
              <a:lnSpc>
                <a:spcPct val="80000"/>
              </a:lnSpc>
            </a:pPr>
            <a:r>
              <a:rPr lang="tr-TR" altLang="tr-TR" sz="2000" dirty="0"/>
              <a:t>5- Dolgu yüzeyindeki küçük boşluk ve çukurcukları gidererek ağız florasındaki mikroorganizmaların ve gıda artıklarının bu bölgelerde birikimini ve galvanik faaliyeti başlatmalarını önleyerek korozyonu engellemek </a:t>
            </a:r>
          </a:p>
          <a:p>
            <a:endParaRPr lang="tr-TR" dirty="0"/>
          </a:p>
        </p:txBody>
      </p:sp>
    </p:spTree>
    <p:extLst>
      <p:ext uri="{BB962C8B-B14F-4D97-AF65-F5344CB8AC3E}">
        <p14:creationId xmlns:p14="http://schemas.microsoft.com/office/powerpoint/2010/main" val="3277235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70.PNG"/>
          <p:cNvPicPr>
            <a:picLocks noChangeAspect="1"/>
          </p:cNvPicPr>
          <p:nvPr/>
        </p:nvPicPr>
        <p:blipFill rotWithShape="1">
          <a:blip r:embed="rId2" cstate="print">
            <a:extLst>
              <a:ext uri="{28A0092B-C50C-407E-A947-70E740481C1C}">
                <a14:useLocalDpi xmlns:a14="http://schemas.microsoft.com/office/drawing/2010/main" val="0"/>
              </a:ext>
            </a:extLst>
          </a:blip>
          <a:srcRect l="17954" t="10463" r="19474" b="70216"/>
          <a:stretch/>
        </p:blipFill>
        <p:spPr>
          <a:xfrm>
            <a:off x="2663733" y="697031"/>
            <a:ext cx="6922609" cy="2850077"/>
          </a:xfrm>
          <a:prstGeom prst="rect">
            <a:avLst/>
          </a:prstGeom>
        </p:spPr>
      </p:pic>
      <p:sp>
        <p:nvSpPr>
          <p:cNvPr id="2" name="TextBox 1"/>
          <p:cNvSpPr txBox="1"/>
          <p:nvPr/>
        </p:nvSpPr>
        <p:spPr>
          <a:xfrm>
            <a:off x="2555325" y="3825920"/>
            <a:ext cx="6659333" cy="923330"/>
          </a:xfrm>
          <a:prstGeom prst="rect">
            <a:avLst/>
          </a:prstGeom>
          <a:noFill/>
        </p:spPr>
        <p:txBody>
          <a:bodyPr wrap="square" rtlCol="0">
            <a:spAutoFit/>
          </a:bodyPr>
          <a:lstStyle/>
          <a:p>
            <a:r>
              <a:rPr lang="en-US" dirty="0" smtClean="0"/>
              <a:t>A: </a:t>
            </a:r>
            <a:r>
              <a:rPr lang="en-US" dirty="0" err="1" smtClean="0"/>
              <a:t>Marjinal</a:t>
            </a:r>
            <a:r>
              <a:rPr lang="en-US" dirty="0" smtClean="0"/>
              <a:t> </a:t>
            </a:r>
            <a:r>
              <a:rPr lang="en-US" dirty="0" err="1" smtClean="0"/>
              <a:t>bozulma</a:t>
            </a:r>
            <a:r>
              <a:rPr lang="en-US" dirty="0" smtClean="0"/>
              <a:t> </a:t>
            </a:r>
            <a:r>
              <a:rPr lang="en-US" dirty="0" err="1" smtClean="0"/>
              <a:t>ve</a:t>
            </a:r>
            <a:r>
              <a:rPr lang="en-US" dirty="0" smtClean="0"/>
              <a:t> </a:t>
            </a:r>
            <a:r>
              <a:rPr lang="en-US" dirty="0" err="1" smtClean="0"/>
              <a:t>pürüzlü</a:t>
            </a:r>
            <a:r>
              <a:rPr lang="en-US" dirty="0" smtClean="0"/>
              <a:t> </a:t>
            </a:r>
            <a:r>
              <a:rPr lang="en-US" dirty="0" err="1" smtClean="0"/>
              <a:t>yüzey</a:t>
            </a:r>
            <a:r>
              <a:rPr lang="en-US" dirty="0" smtClean="0"/>
              <a:t> </a:t>
            </a:r>
            <a:r>
              <a:rPr lang="en-US" dirty="0" err="1" smtClean="0"/>
              <a:t>sergileyen</a:t>
            </a:r>
            <a:r>
              <a:rPr lang="en-US" dirty="0" smtClean="0"/>
              <a:t> amalgam </a:t>
            </a:r>
            <a:r>
              <a:rPr lang="en-US" dirty="0" err="1" smtClean="0"/>
              <a:t>restorasyonu</a:t>
            </a:r>
            <a:r>
              <a:rPr lang="en-US" dirty="0" smtClean="0"/>
              <a:t> B: </a:t>
            </a:r>
            <a:r>
              <a:rPr lang="en-US" dirty="0" err="1" smtClean="0"/>
              <a:t>Bitirmr</a:t>
            </a:r>
            <a:r>
              <a:rPr lang="en-US" dirty="0" smtClean="0"/>
              <a:t> </a:t>
            </a:r>
            <a:r>
              <a:rPr lang="en-US" dirty="0" err="1" smtClean="0"/>
              <a:t>ve</a:t>
            </a:r>
            <a:r>
              <a:rPr lang="en-US" dirty="0" smtClean="0"/>
              <a:t> </a:t>
            </a:r>
            <a:r>
              <a:rPr lang="en-US" dirty="0" err="1" smtClean="0"/>
              <a:t>polisay</a:t>
            </a:r>
            <a:r>
              <a:rPr lang="en-US" dirty="0" smtClean="0"/>
              <a:t> </a:t>
            </a:r>
            <a:r>
              <a:rPr lang="en-US" dirty="0" err="1" smtClean="0"/>
              <a:t>işleminden</a:t>
            </a:r>
            <a:r>
              <a:rPr lang="en-US" dirty="0" smtClean="0"/>
              <a:t> </a:t>
            </a:r>
            <a:r>
              <a:rPr lang="en-US" dirty="0" err="1" smtClean="0"/>
              <a:t>sonra</a:t>
            </a:r>
            <a:r>
              <a:rPr lang="en-US" dirty="0" smtClean="0"/>
              <a:t> </a:t>
            </a:r>
            <a:r>
              <a:rPr lang="en-US" dirty="0" err="1" smtClean="0"/>
              <a:t>aynı</a:t>
            </a:r>
            <a:r>
              <a:rPr lang="en-US" dirty="0" smtClean="0"/>
              <a:t> </a:t>
            </a:r>
            <a:r>
              <a:rPr lang="en-US" dirty="0" err="1" smtClean="0"/>
              <a:t>restorasyon</a:t>
            </a:r>
            <a:r>
              <a:rPr lang="en-US" dirty="0" smtClean="0"/>
              <a:t>.</a:t>
            </a:r>
            <a:endParaRPr lang="en-US" dirty="0"/>
          </a:p>
        </p:txBody>
      </p:sp>
    </p:spTree>
    <p:extLst>
      <p:ext uri="{BB962C8B-B14F-4D97-AF65-F5344CB8AC3E}">
        <p14:creationId xmlns:p14="http://schemas.microsoft.com/office/powerpoint/2010/main" val="3809807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4999114" y="2143247"/>
            <a:ext cx="5768926" cy="4351338"/>
          </a:xfrm>
        </p:spPr>
        <p:txBody>
          <a:bodyPr>
            <a:normAutofit/>
          </a:bodyPr>
          <a:lstStyle/>
          <a:p>
            <a:r>
              <a:rPr lang="tr-TR" sz="2000" dirty="0" err="1" smtClean="0"/>
              <a:t>Oklüzyon</a:t>
            </a:r>
            <a:r>
              <a:rPr lang="tr-TR" sz="2000" dirty="0" smtClean="0"/>
              <a:t> artikülasyon kağıdıyla kontrol edilmeden önce, hekim </a:t>
            </a:r>
            <a:r>
              <a:rPr lang="tr-TR" sz="2000" dirty="0" err="1" smtClean="0"/>
              <a:t>prematür</a:t>
            </a:r>
            <a:r>
              <a:rPr lang="tr-TR" sz="2000" dirty="0" smtClean="0"/>
              <a:t> temas potansiyelini HASTA AĞZINI KAPATMADAN, dişleri yakınlaştırarak değerlendirir. Eğer belli bir </a:t>
            </a:r>
            <a:r>
              <a:rPr lang="tr-TR" sz="2000" dirty="0" err="1" smtClean="0"/>
              <a:t>prematür</a:t>
            </a:r>
            <a:r>
              <a:rPr lang="tr-TR" sz="2000" dirty="0" smtClean="0"/>
              <a:t> temas öngörüyorsa, hasta ısırmadan hekim bu bölgeye müdahale eder. Ardından </a:t>
            </a:r>
            <a:r>
              <a:rPr lang="tr-TR" sz="2000" dirty="0" err="1" smtClean="0"/>
              <a:t>artükülasyon</a:t>
            </a:r>
            <a:r>
              <a:rPr lang="tr-TR" sz="2000" dirty="0" smtClean="0"/>
              <a:t> kağıdıyla ısırarak detaylı değerlendirme yapılır.</a:t>
            </a:r>
            <a:endParaRPr lang="tr-TR" sz="2000" dirty="0"/>
          </a:p>
        </p:txBody>
      </p:sp>
      <p:sp>
        <p:nvSpPr>
          <p:cNvPr id="4" name="Sağ Ok 3"/>
          <p:cNvSpPr/>
          <p:nvPr/>
        </p:nvSpPr>
        <p:spPr>
          <a:xfrm>
            <a:off x="1055076" y="2332062"/>
            <a:ext cx="3685736" cy="2208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Klinik başarısızlıktan kaçınmak için,</a:t>
            </a:r>
            <a:endParaRPr lang="tr-TR" dirty="0"/>
          </a:p>
        </p:txBody>
      </p:sp>
    </p:spTree>
    <p:extLst>
      <p:ext uri="{BB962C8B-B14F-4D97-AF65-F5344CB8AC3E}">
        <p14:creationId xmlns:p14="http://schemas.microsoft.com/office/powerpoint/2010/main" val="381485240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67-2.PNG"/>
          <p:cNvPicPr>
            <a:picLocks noChangeAspect="1"/>
          </p:cNvPicPr>
          <p:nvPr/>
        </p:nvPicPr>
        <p:blipFill rotWithShape="1">
          <a:blip r:embed="rId2" cstate="print">
            <a:extLst>
              <a:ext uri="{28A0092B-C50C-407E-A947-70E740481C1C}">
                <a14:useLocalDpi xmlns:a14="http://schemas.microsoft.com/office/drawing/2010/main" val="0"/>
              </a:ext>
            </a:extLst>
          </a:blip>
          <a:srcRect t="9712" b="53473"/>
          <a:stretch/>
        </p:blipFill>
        <p:spPr>
          <a:xfrm>
            <a:off x="2061743" y="263322"/>
            <a:ext cx="7857252" cy="3856900"/>
          </a:xfrm>
          <a:prstGeom prst="rect">
            <a:avLst/>
          </a:prstGeom>
        </p:spPr>
      </p:pic>
      <p:sp>
        <p:nvSpPr>
          <p:cNvPr id="2" name="TextBox 1"/>
          <p:cNvSpPr txBox="1"/>
          <p:nvPr/>
        </p:nvSpPr>
        <p:spPr>
          <a:xfrm>
            <a:off x="1409301" y="4522949"/>
            <a:ext cx="8858461" cy="1200329"/>
          </a:xfrm>
          <a:prstGeom prst="rect">
            <a:avLst/>
          </a:prstGeom>
          <a:noFill/>
        </p:spPr>
        <p:txBody>
          <a:bodyPr wrap="square" rtlCol="0">
            <a:spAutoFit/>
          </a:bodyPr>
          <a:lstStyle/>
          <a:p>
            <a:r>
              <a:rPr lang="en-US" dirty="0" err="1" smtClean="0"/>
              <a:t>Restorasyonun</a:t>
            </a:r>
            <a:r>
              <a:rPr lang="en-US" dirty="0" smtClean="0"/>
              <a:t> </a:t>
            </a:r>
            <a:r>
              <a:rPr lang="en-US" dirty="0" err="1" smtClean="0"/>
              <a:t>oklüzyon</a:t>
            </a:r>
            <a:r>
              <a:rPr lang="en-US" dirty="0" smtClean="0"/>
              <a:t> </a:t>
            </a:r>
            <a:r>
              <a:rPr lang="en-US" dirty="0" err="1" smtClean="0"/>
              <a:t>kontrolü</a:t>
            </a:r>
            <a:r>
              <a:rPr lang="en-US" dirty="0" smtClean="0"/>
              <a:t>: A: </a:t>
            </a:r>
            <a:r>
              <a:rPr lang="en-US" dirty="0" err="1" smtClean="0"/>
              <a:t>Yeni</a:t>
            </a:r>
            <a:r>
              <a:rPr lang="en-US" dirty="0" smtClean="0"/>
              <a:t> </a:t>
            </a:r>
            <a:r>
              <a:rPr lang="en-US" dirty="0" err="1" smtClean="0"/>
              <a:t>amlagamda</a:t>
            </a:r>
            <a:r>
              <a:rPr lang="en-US" dirty="0" smtClean="0"/>
              <a:t> </a:t>
            </a:r>
            <a:r>
              <a:rPr lang="en-US" dirty="0" err="1" smtClean="0"/>
              <a:t>ağır</a:t>
            </a:r>
            <a:r>
              <a:rPr lang="en-US" dirty="0" smtClean="0"/>
              <a:t> </a:t>
            </a:r>
            <a:r>
              <a:rPr lang="en-US" dirty="0" err="1" smtClean="0"/>
              <a:t>oklüzal</a:t>
            </a:r>
            <a:r>
              <a:rPr lang="en-US" dirty="0" smtClean="0"/>
              <a:t> </a:t>
            </a:r>
            <a:r>
              <a:rPr lang="en-US" dirty="0" err="1" smtClean="0"/>
              <a:t>kontaktan</a:t>
            </a:r>
            <a:r>
              <a:rPr lang="en-US" dirty="0" smtClean="0"/>
              <a:t> </a:t>
            </a:r>
            <a:r>
              <a:rPr lang="en-US" dirty="0" err="1" smtClean="0"/>
              <a:t>kaçınılmalıdır</a:t>
            </a:r>
            <a:r>
              <a:rPr lang="en-US" dirty="0" smtClean="0"/>
              <a:t>. </a:t>
            </a:r>
            <a:r>
              <a:rPr lang="en-US" dirty="0" err="1" smtClean="0"/>
              <a:t>Artikülasyon</a:t>
            </a:r>
            <a:r>
              <a:rPr lang="en-US" dirty="0" smtClean="0"/>
              <a:t> </a:t>
            </a:r>
            <a:r>
              <a:rPr lang="en-US" dirty="0" err="1" smtClean="0"/>
              <a:t>kağıdı</a:t>
            </a:r>
            <a:r>
              <a:rPr lang="en-US" dirty="0" smtClean="0"/>
              <a:t> </a:t>
            </a:r>
            <a:r>
              <a:rPr lang="en-US" dirty="0" err="1" smtClean="0"/>
              <a:t>ağır</a:t>
            </a:r>
            <a:r>
              <a:rPr lang="en-US" dirty="0" smtClean="0"/>
              <a:t> </a:t>
            </a:r>
            <a:r>
              <a:rPr lang="en-US" dirty="0" err="1" smtClean="0"/>
              <a:t>kontakları</a:t>
            </a:r>
            <a:r>
              <a:rPr lang="en-US" dirty="0" smtClean="0"/>
              <a:t> </a:t>
            </a:r>
            <a:r>
              <a:rPr lang="en-US" dirty="0" err="1" smtClean="0"/>
              <a:t>koyu</a:t>
            </a:r>
            <a:r>
              <a:rPr lang="en-US" dirty="0" smtClean="0"/>
              <a:t> </a:t>
            </a:r>
            <a:r>
              <a:rPr lang="en-US" dirty="0" err="1" smtClean="0"/>
              <a:t>renk</a:t>
            </a:r>
            <a:r>
              <a:rPr lang="en-US" dirty="0" smtClean="0"/>
              <a:t> </a:t>
            </a:r>
            <a:r>
              <a:rPr lang="en-US" dirty="0" err="1" smtClean="0"/>
              <a:t>alanlar</a:t>
            </a:r>
            <a:r>
              <a:rPr lang="en-US" dirty="0" smtClean="0"/>
              <a:t> </a:t>
            </a:r>
            <a:r>
              <a:rPr lang="en-US" dirty="0" err="1" smtClean="0"/>
              <a:t>olarak</a:t>
            </a:r>
            <a:r>
              <a:rPr lang="en-US" dirty="0" smtClean="0"/>
              <a:t> </a:t>
            </a:r>
            <a:r>
              <a:rPr lang="en-US" dirty="0" err="1" smtClean="0"/>
              <a:t>işaretler</a:t>
            </a:r>
            <a:r>
              <a:rPr lang="en-US" dirty="0" smtClean="0"/>
              <a:t>. B. Amalgam </a:t>
            </a:r>
            <a:r>
              <a:rPr lang="en-US" dirty="0" err="1" smtClean="0"/>
              <a:t>oklüzyondan</a:t>
            </a:r>
            <a:r>
              <a:rPr lang="en-US" dirty="0" smtClean="0"/>
              <a:t> </a:t>
            </a:r>
            <a:r>
              <a:rPr lang="en-US" dirty="0" err="1" smtClean="0"/>
              <a:t>çıkacak</a:t>
            </a:r>
            <a:r>
              <a:rPr lang="en-US" dirty="0" smtClean="0"/>
              <a:t> </a:t>
            </a:r>
            <a:r>
              <a:rPr lang="en-US" dirty="0" err="1" smtClean="0"/>
              <a:t>şekilde</a:t>
            </a:r>
            <a:r>
              <a:rPr lang="en-US" dirty="0" smtClean="0"/>
              <a:t> </a:t>
            </a:r>
            <a:r>
              <a:rPr lang="en-US" dirty="0" err="1" smtClean="0"/>
              <a:t>kazınarak</a:t>
            </a:r>
            <a:r>
              <a:rPr lang="en-US" dirty="0" smtClean="0"/>
              <a:t> </a:t>
            </a:r>
            <a:r>
              <a:rPr lang="en-US" dirty="0" err="1" smtClean="0"/>
              <a:t>işlenmemelidir</a:t>
            </a:r>
            <a:r>
              <a:rPr lang="en-US" dirty="0" smtClean="0"/>
              <a:t>. </a:t>
            </a:r>
            <a:r>
              <a:rPr lang="en-US" dirty="0" err="1" smtClean="0"/>
              <a:t>Bunun</a:t>
            </a:r>
            <a:r>
              <a:rPr lang="en-US" dirty="0" smtClean="0"/>
              <a:t> </a:t>
            </a:r>
            <a:r>
              <a:rPr lang="en-US" dirty="0" err="1" smtClean="0"/>
              <a:t>yerine</a:t>
            </a:r>
            <a:r>
              <a:rPr lang="en-US" dirty="0" smtClean="0"/>
              <a:t>, </a:t>
            </a:r>
            <a:r>
              <a:rPr lang="en-US" dirty="0" err="1" smtClean="0"/>
              <a:t>soluk</a:t>
            </a:r>
            <a:r>
              <a:rPr lang="en-US" dirty="0" smtClean="0"/>
              <a:t> </a:t>
            </a:r>
            <a:r>
              <a:rPr lang="en-US" dirty="0" err="1" smtClean="0"/>
              <a:t>işaretlerde</a:t>
            </a:r>
            <a:r>
              <a:rPr lang="en-US" dirty="0" smtClean="0"/>
              <a:t> </a:t>
            </a:r>
            <a:r>
              <a:rPr lang="en-US" dirty="0" err="1" smtClean="0"/>
              <a:t>olduğu</a:t>
            </a:r>
            <a:r>
              <a:rPr lang="en-US" dirty="0" smtClean="0"/>
              <a:t> </a:t>
            </a:r>
            <a:r>
              <a:rPr lang="en-US" dirty="0" err="1" smtClean="0"/>
              <a:t>gibi</a:t>
            </a:r>
            <a:r>
              <a:rPr lang="en-US" dirty="0" smtClean="0"/>
              <a:t> </a:t>
            </a:r>
            <a:r>
              <a:rPr lang="en-US" dirty="0" err="1" smtClean="0"/>
              <a:t>hafif</a:t>
            </a:r>
            <a:r>
              <a:rPr lang="en-US" dirty="0" smtClean="0"/>
              <a:t> </a:t>
            </a:r>
            <a:r>
              <a:rPr lang="en-US" dirty="0" err="1" smtClean="0"/>
              <a:t>oklüzal</a:t>
            </a:r>
            <a:r>
              <a:rPr lang="en-US" dirty="0" smtClean="0"/>
              <a:t> </a:t>
            </a:r>
            <a:r>
              <a:rPr lang="en-US" dirty="0" err="1" smtClean="0"/>
              <a:t>kontaklara</a:t>
            </a:r>
            <a:r>
              <a:rPr lang="en-US" dirty="0" smtClean="0"/>
              <a:t> </a:t>
            </a:r>
            <a:r>
              <a:rPr lang="en-US" dirty="0" err="1" smtClean="0"/>
              <a:t>sahip</a:t>
            </a:r>
            <a:r>
              <a:rPr lang="en-US" dirty="0" smtClean="0"/>
              <a:t> </a:t>
            </a:r>
            <a:r>
              <a:rPr lang="en-US" dirty="0" err="1" smtClean="0"/>
              <a:t>olmalıdır</a:t>
            </a:r>
            <a:r>
              <a:rPr lang="en-US" dirty="0" smtClean="0"/>
              <a:t>.</a:t>
            </a:r>
            <a:endParaRPr lang="en-US" dirty="0"/>
          </a:p>
        </p:txBody>
      </p:sp>
    </p:spTree>
    <p:extLst>
      <p:ext uri="{BB962C8B-B14F-4D97-AF65-F5344CB8AC3E}">
        <p14:creationId xmlns:p14="http://schemas.microsoft.com/office/powerpoint/2010/main" val="2281073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Amalgam dolgu sonrası dikkat edilecek durumlar:</a:t>
            </a:r>
            <a:endParaRPr lang="tr-TR" dirty="0"/>
          </a:p>
        </p:txBody>
      </p:sp>
      <p:sp>
        <p:nvSpPr>
          <p:cNvPr id="3" name="2 İçerik Yer Tutucusu"/>
          <p:cNvSpPr>
            <a:spLocks noGrp="1"/>
          </p:cNvSpPr>
          <p:nvPr>
            <p:ph idx="1"/>
          </p:nvPr>
        </p:nvSpPr>
        <p:spPr>
          <a:xfrm>
            <a:off x="630442" y="1890959"/>
            <a:ext cx="10729220" cy="3880773"/>
          </a:xfrm>
        </p:spPr>
        <p:txBody>
          <a:bodyPr>
            <a:noAutofit/>
          </a:bodyPr>
          <a:lstStyle/>
          <a:p>
            <a:r>
              <a:rPr lang="tr-TR" sz="2000" dirty="0" smtClean="0"/>
              <a:t>Hastadan uygulamanın yapıldığı tarafın en az 2 saat kullanmaması ve takip eden 24 saat içerisinde dikkatli olarak o tarafla yemek yememesi istenmelidir.</a:t>
            </a:r>
          </a:p>
          <a:p>
            <a:r>
              <a:rPr lang="tr-TR" sz="2000" dirty="0" smtClean="0"/>
              <a:t>Hastaya 24 saat geçtikten sonra polisaj işlemi için ikinci bir randevu verilmelidir. Bu uygulama hem amalgamın metalik özelliklerini iyileştirme hem de kullanım sonrası restorasyonun anatomik ve fonksiyonel olarak tekrar gözden geçirilme olanağını sağlayacaktır.</a:t>
            </a:r>
          </a:p>
          <a:p>
            <a:r>
              <a:rPr lang="tr-TR" sz="2000" dirty="0" smtClean="0"/>
              <a:t>Amalgam dolgulardan sonra kısa süreli bir sıcak soğuk duyarlılığı olabilmekte ve bu zamanla kaybolmaktadır. Ancak ender de olsa bazı kişilerde ağızda çeşitli metaller bulunduğunda ya da çatal gibi başka bir metal girdiğinde elektriklenmeden doğan hassasiyetler oluşabilir. Geçmeyen duyarlılıklarda duyarlılığın yalnızca bu sebepten olduğuna emin olunduktan sonra restorasyonu değiştirmek uygun olabilir.</a:t>
            </a:r>
          </a:p>
          <a:p>
            <a:r>
              <a:rPr lang="tr-TR" sz="2000" dirty="0" smtClean="0"/>
              <a:t>Aynı zamanda aynı seans içerisinde karşıt yarım çenelerde veya iki komşu dişin birbirlerine bakan </a:t>
            </a:r>
            <a:r>
              <a:rPr lang="tr-TR" sz="2000" dirty="0" err="1" smtClean="0"/>
              <a:t>aproksimal</a:t>
            </a:r>
            <a:r>
              <a:rPr lang="tr-TR" sz="2000" dirty="0" smtClean="0"/>
              <a:t> yüzlerinde amalgam uygulaması yapılmamalıdır.</a:t>
            </a:r>
            <a:endParaRPr lang="tr-TR" sz="20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pPr>
              <a:buNone/>
            </a:pPr>
            <a:endParaRPr lang="tr-TR"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flipH="1">
            <a:off x="11353799" y="365126"/>
            <a:ext cx="45719" cy="567002"/>
          </a:xfrm>
        </p:spPr>
        <p:txBody>
          <a:bodyPr>
            <a:normAutofit fontScale="90000"/>
          </a:bodyPr>
          <a:lstStyle/>
          <a:p>
            <a:endParaRPr lang="tr-TR" dirty="0"/>
          </a:p>
        </p:txBody>
      </p:sp>
      <p:sp>
        <p:nvSpPr>
          <p:cNvPr id="3" name="İçerik Yer Tutucusu 2"/>
          <p:cNvSpPr>
            <a:spLocks noGrp="1"/>
          </p:cNvSpPr>
          <p:nvPr>
            <p:ph idx="1"/>
          </p:nvPr>
        </p:nvSpPr>
        <p:spPr>
          <a:xfrm>
            <a:off x="382164" y="929224"/>
            <a:ext cx="5126501" cy="2349946"/>
          </a:xfrm>
        </p:spPr>
        <p:txBody>
          <a:bodyPr>
            <a:normAutofit/>
          </a:bodyPr>
          <a:lstStyle/>
          <a:p>
            <a:pPr marL="342900" lvl="0" indent="-342900" fontAlgn="base">
              <a:lnSpc>
                <a:spcPct val="80000"/>
              </a:lnSpc>
              <a:spcBef>
                <a:spcPct val="20000"/>
              </a:spcBef>
              <a:spcAft>
                <a:spcPct val="0"/>
              </a:spcAft>
              <a:buFontTx/>
              <a:buChar char="•"/>
            </a:pPr>
            <a:r>
              <a:rPr lang="tr-TR" altLang="tr-TR" sz="2000" kern="0" dirty="0">
                <a:solidFill>
                  <a:schemeClr val="tx1"/>
                </a:solidFill>
                <a:latin typeface="Arial"/>
                <a:cs typeface="Arial"/>
              </a:rPr>
              <a:t>Isı ve elektrik akımını  çok iyi iletir. </a:t>
            </a:r>
            <a:r>
              <a:rPr lang="tr-TR" altLang="tr-TR" sz="2000" kern="0" dirty="0" err="1">
                <a:solidFill>
                  <a:schemeClr val="tx1"/>
                </a:solidFill>
                <a:latin typeface="Arial"/>
                <a:cs typeface="Arial"/>
              </a:rPr>
              <a:t>Pulpa</a:t>
            </a:r>
            <a:r>
              <a:rPr lang="tr-TR" altLang="tr-TR" sz="2000" kern="0" dirty="0">
                <a:solidFill>
                  <a:schemeClr val="tx1"/>
                </a:solidFill>
                <a:latin typeface="Arial"/>
                <a:cs typeface="Arial"/>
              </a:rPr>
              <a:t> bu değişimleri </a:t>
            </a:r>
            <a:r>
              <a:rPr lang="tr-TR" altLang="tr-TR" sz="2000" kern="0" dirty="0" err="1">
                <a:solidFill>
                  <a:schemeClr val="tx1"/>
                </a:solidFill>
                <a:latin typeface="Arial"/>
                <a:cs typeface="Arial"/>
              </a:rPr>
              <a:t>tolore</a:t>
            </a:r>
            <a:r>
              <a:rPr lang="tr-TR" altLang="tr-TR" sz="2000" kern="0" dirty="0">
                <a:solidFill>
                  <a:schemeClr val="tx1"/>
                </a:solidFill>
                <a:latin typeface="Arial"/>
                <a:cs typeface="Arial"/>
              </a:rPr>
              <a:t> edemeyebilir.</a:t>
            </a:r>
          </a:p>
          <a:p>
            <a:pPr marL="342900" lvl="0" indent="-342900" fontAlgn="base">
              <a:lnSpc>
                <a:spcPct val="80000"/>
              </a:lnSpc>
              <a:spcBef>
                <a:spcPct val="20000"/>
              </a:spcBef>
              <a:spcAft>
                <a:spcPct val="0"/>
              </a:spcAft>
              <a:buFontTx/>
              <a:buChar char="•"/>
            </a:pPr>
            <a:r>
              <a:rPr lang="tr-TR" altLang="tr-TR" sz="2000" kern="0" dirty="0">
                <a:solidFill>
                  <a:schemeClr val="tx1"/>
                </a:solidFill>
                <a:latin typeface="Arial"/>
                <a:cs typeface="Arial"/>
              </a:rPr>
              <a:t>Ağızda metalik tat ve galvanik akıma neden olur.</a:t>
            </a:r>
          </a:p>
          <a:p>
            <a:pPr marL="342900" lvl="0" indent="-342900" fontAlgn="base">
              <a:lnSpc>
                <a:spcPct val="80000"/>
              </a:lnSpc>
              <a:spcBef>
                <a:spcPct val="20000"/>
              </a:spcBef>
              <a:spcAft>
                <a:spcPct val="0"/>
              </a:spcAft>
              <a:buFontTx/>
              <a:buChar char="•"/>
            </a:pPr>
            <a:r>
              <a:rPr lang="tr-TR" altLang="tr-TR" sz="2000" kern="0" dirty="0">
                <a:solidFill>
                  <a:schemeClr val="tx1"/>
                </a:solidFill>
                <a:latin typeface="Arial"/>
                <a:cs typeface="Arial"/>
              </a:rPr>
              <a:t>Kolayca kirlenir, kararma ve korozyon yapar</a:t>
            </a:r>
            <a:r>
              <a:rPr lang="tr-TR" altLang="tr-TR" sz="2000" kern="0" dirty="0" smtClean="0">
                <a:solidFill>
                  <a:schemeClr val="tx1"/>
                </a:solidFill>
                <a:latin typeface="Arial"/>
                <a:cs typeface="Arial"/>
              </a:rPr>
              <a:t>.</a:t>
            </a:r>
          </a:p>
          <a:p>
            <a:pPr marL="342900" lvl="0" indent="-342900" fontAlgn="base">
              <a:lnSpc>
                <a:spcPct val="80000"/>
              </a:lnSpc>
              <a:spcBef>
                <a:spcPct val="20000"/>
              </a:spcBef>
              <a:spcAft>
                <a:spcPct val="0"/>
              </a:spcAft>
              <a:buFontTx/>
              <a:buChar char="•"/>
            </a:pPr>
            <a:endParaRPr lang="tr-TR" altLang="tr-TR" sz="1900" kern="0" dirty="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smtClean="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smtClean="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smtClean="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smtClean="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smtClean="0">
              <a:solidFill>
                <a:srgbClr val="000000"/>
              </a:solidFill>
              <a:latin typeface="Arial"/>
              <a:cs typeface="Arial"/>
            </a:endParaRPr>
          </a:p>
          <a:p>
            <a:pPr marL="342900" lvl="0" indent="-342900" fontAlgn="base">
              <a:lnSpc>
                <a:spcPct val="80000"/>
              </a:lnSpc>
              <a:spcBef>
                <a:spcPct val="20000"/>
              </a:spcBef>
              <a:spcAft>
                <a:spcPct val="0"/>
              </a:spcAft>
              <a:buFontTx/>
              <a:buChar char="•"/>
            </a:pPr>
            <a:endParaRPr lang="tr-TR" altLang="tr-TR" sz="1900" kern="0" dirty="0">
              <a:solidFill>
                <a:srgbClr val="000000"/>
              </a:solidFill>
              <a:latin typeface="Arial"/>
              <a:cs typeface="Arial"/>
            </a:endParaRP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480" y="648627"/>
            <a:ext cx="3515786" cy="2633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Metin kutusu 5"/>
          <p:cNvSpPr txBox="1"/>
          <p:nvPr/>
        </p:nvSpPr>
        <p:spPr>
          <a:xfrm>
            <a:off x="7198010" y="3260024"/>
            <a:ext cx="1912038" cy="369332"/>
          </a:xfrm>
          <a:prstGeom prst="rect">
            <a:avLst/>
          </a:prstGeom>
          <a:noFill/>
        </p:spPr>
        <p:txBody>
          <a:bodyPr wrap="square" rtlCol="0">
            <a:spAutoFit/>
          </a:bodyPr>
          <a:lstStyle/>
          <a:p>
            <a:r>
              <a:rPr lang="tr-TR" dirty="0" smtClean="0"/>
              <a:t>korozyon</a:t>
            </a:r>
            <a:endParaRPr lang="tr-TR"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9837" y="3521408"/>
            <a:ext cx="3886022" cy="2543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2593060" y="6119446"/>
            <a:ext cx="1195754" cy="369332"/>
          </a:xfrm>
          <a:prstGeom prst="rect">
            <a:avLst/>
          </a:prstGeom>
          <a:noFill/>
        </p:spPr>
        <p:txBody>
          <a:bodyPr wrap="square" rtlCol="0">
            <a:spAutoFit/>
          </a:bodyPr>
          <a:lstStyle/>
          <a:p>
            <a:r>
              <a:rPr lang="tr-TR" dirty="0" err="1" smtClean="0"/>
              <a:t>ditching</a:t>
            </a:r>
            <a:endParaRPr lang="tr-TR" dirty="0"/>
          </a:p>
        </p:txBody>
      </p:sp>
      <p:sp>
        <p:nvSpPr>
          <p:cNvPr id="12" name="11 Metin kutusu"/>
          <p:cNvSpPr txBox="1"/>
          <p:nvPr/>
        </p:nvSpPr>
        <p:spPr>
          <a:xfrm>
            <a:off x="5861539" y="4255477"/>
            <a:ext cx="3704492" cy="1354217"/>
          </a:xfrm>
          <a:prstGeom prst="rect">
            <a:avLst/>
          </a:prstGeom>
          <a:noFill/>
        </p:spPr>
        <p:txBody>
          <a:bodyPr wrap="square" rtlCol="0">
            <a:spAutoFit/>
          </a:bodyPr>
          <a:lstStyle/>
          <a:p>
            <a:pPr marL="342900" indent="-342900" fontAlgn="base">
              <a:lnSpc>
                <a:spcPct val="80000"/>
              </a:lnSpc>
              <a:spcBef>
                <a:spcPct val="20000"/>
              </a:spcBef>
              <a:spcAft>
                <a:spcPct val="0"/>
              </a:spcAft>
              <a:buFontTx/>
              <a:buChar char="•"/>
            </a:pPr>
            <a:r>
              <a:rPr lang="tr-TR" altLang="tr-TR" sz="2000" kern="0" dirty="0" smtClean="0">
                <a:latin typeface="Arial"/>
                <a:cs typeface="Arial"/>
              </a:rPr>
              <a:t>Korozyon sonucu </a:t>
            </a:r>
            <a:r>
              <a:rPr lang="tr-TR" altLang="tr-TR" sz="2000" kern="0" dirty="0" err="1" smtClean="0">
                <a:latin typeface="Arial"/>
                <a:cs typeface="Arial"/>
              </a:rPr>
              <a:t>ditching</a:t>
            </a:r>
            <a:r>
              <a:rPr lang="tr-TR" altLang="tr-TR" sz="2000" kern="0" dirty="0" smtClean="0">
                <a:latin typeface="Arial"/>
                <a:cs typeface="Arial"/>
              </a:rPr>
              <a:t> görülebilir. (</a:t>
            </a:r>
            <a:r>
              <a:rPr lang="tr-TR" altLang="tr-TR" sz="2000" kern="0" dirty="0" err="1" smtClean="0">
                <a:latin typeface="Arial"/>
                <a:cs typeface="Arial"/>
              </a:rPr>
              <a:t>ditch</a:t>
            </a:r>
            <a:r>
              <a:rPr lang="tr-TR" altLang="tr-TR" sz="2000" kern="0" dirty="0" smtClean="0">
                <a:latin typeface="Arial"/>
                <a:cs typeface="Arial"/>
              </a:rPr>
              <a:t> : dolgu kenarları boyunca görülen ufak tefek kopmalar)    </a:t>
            </a:r>
          </a:p>
          <a:p>
            <a:pPr marL="342900" lvl="0" indent="-342900" fontAlgn="base">
              <a:lnSpc>
                <a:spcPct val="80000"/>
              </a:lnSpc>
              <a:spcBef>
                <a:spcPct val="20000"/>
              </a:spcBef>
              <a:spcAft>
                <a:spcPct val="0"/>
              </a:spcAft>
              <a:buFontTx/>
              <a:buChar char="•"/>
            </a:pPr>
            <a:endParaRPr lang="tr-TR" altLang="tr-TR" kern="0" dirty="0">
              <a:latin typeface="Arial"/>
              <a:cs typeface="Arial"/>
            </a:endParaRPr>
          </a:p>
        </p:txBody>
      </p:sp>
    </p:spTree>
    <p:extLst>
      <p:ext uri="{BB962C8B-B14F-4D97-AF65-F5344CB8AC3E}">
        <p14:creationId xmlns:p14="http://schemas.microsoft.com/office/powerpoint/2010/main" val="23602066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838201" y="2430535"/>
            <a:ext cx="8671560" cy="2183667"/>
          </a:xfrm>
        </p:spPr>
        <p:txBody>
          <a:bodyPr/>
          <a:lstStyle/>
          <a:p>
            <a:pPr marL="342900" lvl="0" indent="-342900" fontAlgn="base">
              <a:lnSpc>
                <a:spcPct val="80000"/>
              </a:lnSpc>
              <a:spcBef>
                <a:spcPct val="20000"/>
              </a:spcBef>
              <a:spcAft>
                <a:spcPct val="0"/>
              </a:spcAft>
              <a:buFontTx/>
              <a:buChar char="•"/>
            </a:pPr>
            <a:r>
              <a:rPr lang="tr-TR" altLang="tr-TR" sz="2000" kern="0" dirty="0">
                <a:solidFill>
                  <a:schemeClr val="tx1"/>
                </a:solidFill>
                <a:latin typeface="Arial"/>
                <a:cs typeface="Arial"/>
              </a:rPr>
              <a:t>Diş dokularına kimyasal adezyon göstermez. </a:t>
            </a:r>
            <a:endParaRPr lang="tr-TR" altLang="tr-TR" sz="2000" kern="0" dirty="0" smtClean="0">
              <a:solidFill>
                <a:schemeClr val="tx1"/>
              </a:solidFill>
              <a:latin typeface="Arial"/>
              <a:cs typeface="Arial"/>
            </a:endParaRPr>
          </a:p>
          <a:p>
            <a:pPr marL="342900" lvl="0" indent="-342900" fontAlgn="base">
              <a:lnSpc>
                <a:spcPct val="80000"/>
              </a:lnSpc>
              <a:spcBef>
                <a:spcPct val="20000"/>
              </a:spcBef>
              <a:spcAft>
                <a:spcPct val="0"/>
              </a:spcAft>
              <a:buFontTx/>
              <a:buChar char="•"/>
            </a:pPr>
            <a:r>
              <a:rPr lang="tr-TR" altLang="tr-TR" sz="2000" kern="0" dirty="0" smtClean="0">
                <a:solidFill>
                  <a:schemeClr val="tx1"/>
                </a:solidFill>
                <a:latin typeface="Arial"/>
                <a:cs typeface="Arial"/>
              </a:rPr>
              <a:t>Diş </a:t>
            </a:r>
            <a:r>
              <a:rPr lang="tr-TR" altLang="tr-TR" sz="2000" kern="0" dirty="0">
                <a:solidFill>
                  <a:schemeClr val="tx1"/>
                </a:solidFill>
                <a:latin typeface="Arial"/>
                <a:cs typeface="Arial"/>
              </a:rPr>
              <a:t>dokusuyla mekanik tutuculuk  sağladığından  sınırlı  bir bölgede  fazladan </a:t>
            </a:r>
            <a:r>
              <a:rPr lang="tr-TR" altLang="tr-TR" sz="2000" kern="0" dirty="0" err="1">
                <a:solidFill>
                  <a:schemeClr val="tx1"/>
                </a:solidFill>
                <a:latin typeface="Arial"/>
                <a:cs typeface="Arial"/>
              </a:rPr>
              <a:t>kavite</a:t>
            </a:r>
            <a:r>
              <a:rPr lang="tr-TR" altLang="tr-TR" sz="2000" kern="0" dirty="0">
                <a:solidFill>
                  <a:schemeClr val="tx1"/>
                </a:solidFill>
                <a:latin typeface="Arial"/>
                <a:cs typeface="Arial"/>
              </a:rPr>
              <a:t> </a:t>
            </a:r>
            <a:r>
              <a:rPr lang="tr-TR" altLang="tr-TR" sz="2000" kern="0" dirty="0" err="1">
                <a:solidFill>
                  <a:schemeClr val="tx1"/>
                </a:solidFill>
                <a:latin typeface="Arial"/>
                <a:cs typeface="Arial"/>
              </a:rPr>
              <a:t>preparasyonu</a:t>
            </a:r>
            <a:r>
              <a:rPr lang="tr-TR" altLang="tr-TR" sz="2000" kern="0" dirty="0">
                <a:solidFill>
                  <a:schemeClr val="tx1"/>
                </a:solidFill>
                <a:latin typeface="Arial"/>
                <a:cs typeface="Arial"/>
              </a:rPr>
              <a:t> gerektirebilir.</a:t>
            </a:r>
          </a:p>
          <a:p>
            <a:pPr marL="342900" lvl="0" indent="-342900" fontAlgn="base">
              <a:lnSpc>
                <a:spcPct val="80000"/>
              </a:lnSpc>
              <a:spcBef>
                <a:spcPct val="20000"/>
              </a:spcBef>
              <a:spcAft>
                <a:spcPct val="0"/>
              </a:spcAft>
              <a:buFontTx/>
              <a:buChar char="•"/>
            </a:pPr>
            <a:r>
              <a:rPr lang="tr-TR" altLang="tr-TR" sz="2000" kern="0" dirty="0" err="1">
                <a:solidFill>
                  <a:schemeClr val="tx1"/>
                </a:solidFill>
                <a:latin typeface="Arial"/>
                <a:cs typeface="Arial"/>
              </a:rPr>
              <a:t>Civa</a:t>
            </a:r>
            <a:r>
              <a:rPr lang="tr-TR" altLang="tr-TR" sz="2000" kern="0" dirty="0">
                <a:solidFill>
                  <a:schemeClr val="tx1"/>
                </a:solidFill>
                <a:latin typeface="Arial"/>
                <a:cs typeface="Arial"/>
              </a:rPr>
              <a:t> </a:t>
            </a:r>
            <a:r>
              <a:rPr lang="tr-TR" altLang="tr-TR" sz="2000" kern="0" dirty="0" err="1">
                <a:solidFill>
                  <a:schemeClr val="tx1"/>
                </a:solidFill>
                <a:latin typeface="Arial"/>
                <a:cs typeface="Arial"/>
              </a:rPr>
              <a:t>toksisitesi</a:t>
            </a:r>
            <a:r>
              <a:rPr lang="tr-TR" altLang="tr-TR" sz="2000" kern="0" dirty="0">
                <a:solidFill>
                  <a:schemeClr val="tx1"/>
                </a:solidFill>
                <a:latin typeface="Arial"/>
                <a:cs typeface="Arial"/>
              </a:rPr>
              <a:t> gösterebilir.</a:t>
            </a:r>
          </a:p>
          <a:p>
            <a:pPr marL="342900" lvl="0" indent="-342900" fontAlgn="base">
              <a:lnSpc>
                <a:spcPct val="80000"/>
              </a:lnSpc>
              <a:spcBef>
                <a:spcPct val="20000"/>
              </a:spcBef>
              <a:spcAft>
                <a:spcPct val="0"/>
              </a:spcAft>
              <a:buFontTx/>
              <a:buChar char="•"/>
            </a:pPr>
            <a:r>
              <a:rPr lang="tr-TR" altLang="tr-TR" sz="2000" kern="0" dirty="0">
                <a:solidFill>
                  <a:schemeClr val="tx1"/>
                </a:solidFill>
                <a:latin typeface="Arial"/>
                <a:cs typeface="Arial"/>
              </a:rPr>
              <a:t>Marjinal sızıntı gösterebilir.</a:t>
            </a:r>
          </a:p>
          <a:p>
            <a:pPr marL="342900" lvl="0" indent="-342900" fontAlgn="base">
              <a:lnSpc>
                <a:spcPct val="80000"/>
              </a:lnSpc>
              <a:spcBef>
                <a:spcPct val="20000"/>
              </a:spcBef>
              <a:spcAft>
                <a:spcPct val="0"/>
              </a:spcAft>
              <a:buFontTx/>
              <a:buChar char="•"/>
            </a:pPr>
            <a:r>
              <a:rPr lang="tr-TR" altLang="tr-TR" sz="2000" kern="0" dirty="0">
                <a:solidFill>
                  <a:schemeClr val="tx1"/>
                </a:solidFill>
                <a:latin typeface="Arial"/>
                <a:cs typeface="Arial"/>
              </a:rPr>
              <a:t>Plak oluşumuna neden olabilir.</a:t>
            </a:r>
          </a:p>
          <a:p>
            <a:pPr marL="342900" lvl="0" indent="-342900" fontAlgn="base">
              <a:lnSpc>
                <a:spcPct val="80000"/>
              </a:lnSpc>
              <a:spcBef>
                <a:spcPct val="20000"/>
              </a:spcBef>
              <a:spcAft>
                <a:spcPct val="0"/>
              </a:spcAft>
              <a:buFontTx/>
              <a:buChar char="•"/>
            </a:pPr>
            <a:r>
              <a:rPr lang="tr-TR" altLang="tr-TR" sz="2000" kern="0" dirty="0" smtClean="0">
                <a:solidFill>
                  <a:schemeClr val="tx1"/>
                </a:solidFill>
                <a:latin typeface="Arial"/>
                <a:cs typeface="Arial"/>
              </a:rPr>
              <a:t>Estetik </a:t>
            </a:r>
            <a:r>
              <a:rPr lang="tr-TR" altLang="tr-TR" sz="2000" kern="0" dirty="0">
                <a:solidFill>
                  <a:schemeClr val="tx1"/>
                </a:solidFill>
                <a:latin typeface="Arial"/>
                <a:cs typeface="Arial"/>
              </a:rPr>
              <a:t>değildir.</a:t>
            </a:r>
          </a:p>
          <a:p>
            <a:endParaRPr lang="tr-TR" dirty="0"/>
          </a:p>
        </p:txBody>
      </p:sp>
    </p:spTree>
    <p:extLst>
      <p:ext uri="{BB962C8B-B14F-4D97-AF65-F5344CB8AC3E}">
        <p14:creationId xmlns:p14="http://schemas.microsoft.com/office/powerpoint/2010/main" val="23959512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ENDİKASYONLARI</a:t>
            </a:r>
            <a:endParaRPr lang="tr-TR" dirty="0"/>
          </a:p>
        </p:txBody>
      </p:sp>
      <p:sp>
        <p:nvSpPr>
          <p:cNvPr id="3" name="İçerik Yer Tutucusu 2"/>
          <p:cNvSpPr>
            <a:spLocks noGrp="1"/>
          </p:cNvSpPr>
          <p:nvPr>
            <p:ph idx="1"/>
          </p:nvPr>
        </p:nvSpPr>
        <p:spPr>
          <a:xfrm>
            <a:off x="677334" y="1457204"/>
            <a:ext cx="8596668" cy="3880773"/>
          </a:xfrm>
        </p:spPr>
        <p:txBody>
          <a:bodyPr>
            <a:normAutofit fontScale="92500" lnSpcReduction="20000"/>
          </a:bodyPr>
          <a:lstStyle/>
          <a:p>
            <a:pPr marL="342900" lvl="0" indent="-342900" fontAlgn="base">
              <a:lnSpc>
                <a:spcPct val="80000"/>
              </a:lnSpc>
              <a:spcBef>
                <a:spcPct val="20000"/>
              </a:spcBef>
              <a:spcAft>
                <a:spcPct val="0"/>
              </a:spcAft>
              <a:buFontTx/>
              <a:buChar char="•"/>
            </a:pPr>
            <a:endParaRPr lang="tr-TR" altLang="tr-TR" sz="1800" kern="0" dirty="0" smtClean="0">
              <a:solidFill>
                <a:schemeClr val="tx1"/>
              </a:solidFill>
              <a:latin typeface="Arial"/>
              <a:cs typeface="Arial"/>
            </a:endParaRP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1.	Orta ve geniş </a:t>
            </a:r>
            <a:r>
              <a:rPr lang="tr-TR" altLang="tr-TR" sz="2000" kern="0" dirty="0" err="1" smtClean="0">
                <a:solidFill>
                  <a:schemeClr val="tx1"/>
                </a:solidFill>
                <a:latin typeface="Arial"/>
                <a:cs typeface="Arial"/>
              </a:rPr>
              <a:t>class</a:t>
            </a:r>
            <a:r>
              <a:rPr lang="tr-TR" altLang="tr-TR" sz="2000" kern="0" dirty="0" smtClean="0">
                <a:solidFill>
                  <a:schemeClr val="tx1"/>
                </a:solidFill>
                <a:latin typeface="Arial"/>
                <a:cs typeface="Arial"/>
              </a:rPr>
              <a:t> I </a:t>
            </a:r>
            <a:r>
              <a:rPr lang="tr-TR" altLang="tr-TR" sz="2000" kern="0" dirty="0" err="1" smtClean="0">
                <a:solidFill>
                  <a:schemeClr val="tx1"/>
                </a:solidFill>
                <a:latin typeface="Arial"/>
                <a:cs typeface="Arial"/>
              </a:rPr>
              <a:t>preperasyonlarda</a:t>
            </a:r>
            <a:endParaRPr lang="tr-TR" altLang="tr-TR" sz="2000" kern="0" dirty="0">
              <a:solidFill>
                <a:schemeClr val="tx1"/>
              </a:solidFill>
              <a:latin typeface="Arial"/>
              <a:cs typeface="Arial"/>
            </a:endParaRP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2.	Class II </a:t>
            </a:r>
            <a:r>
              <a:rPr lang="tr-TR" altLang="tr-TR" sz="2000" kern="0" dirty="0" err="1" smtClean="0">
                <a:solidFill>
                  <a:schemeClr val="tx1"/>
                </a:solidFill>
                <a:latin typeface="Arial"/>
                <a:cs typeface="Arial"/>
              </a:rPr>
              <a:t>lerde</a:t>
            </a:r>
            <a:r>
              <a:rPr lang="tr-TR" altLang="tr-TR" sz="2000" kern="0" dirty="0" smtClean="0">
                <a:solidFill>
                  <a:schemeClr val="tx1"/>
                </a:solidFill>
                <a:latin typeface="Arial"/>
                <a:cs typeface="Arial"/>
              </a:rPr>
              <a:t> özellikle </a:t>
            </a:r>
          </a:p>
          <a:p>
            <a:pPr marL="1009650" lvl="1" indent="-609600" fontAlgn="base">
              <a:lnSpc>
                <a:spcPct val="80000"/>
              </a:lnSpc>
              <a:spcBef>
                <a:spcPct val="20000"/>
              </a:spcBef>
              <a:spcAft>
                <a:spcPct val="0"/>
              </a:spcAft>
              <a:buFontTx/>
              <a:buChar char="•"/>
            </a:pPr>
            <a:r>
              <a:rPr lang="tr-TR" altLang="tr-TR" sz="1800" kern="0" dirty="0" smtClean="0">
                <a:solidFill>
                  <a:schemeClr val="tx1"/>
                </a:solidFill>
                <a:latin typeface="Arial"/>
                <a:cs typeface="Arial"/>
              </a:rPr>
              <a:t>Ağır </a:t>
            </a:r>
            <a:r>
              <a:rPr lang="tr-TR" altLang="tr-TR" sz="1800" kern="0" dirty="0" err="1" smtClean="0">
                <a:solidFill>
                  <a:schemeClr val="tx1"/>
                </a:solidFill>
                <a:latin typeface="Arial"/>
                <a:cs typeface="Arial"/>
              </a:rPr>
              <a:t>oklüzal</a:t>
            </a:r>
            <a:r>
              <a:rPr lang="tr-TR" altLang="tr-TR" sz="1800" kern="0" dirty="0" smtClean="0">
                <a:solidFill>
                  <a:schemeClr val="tx1"/>
                </a:solidFill>
                <a:latin typeface="Arial"/>
                <a:cs typeface="Arial"/>
              </a:rPr>
              <a:t> kuvvetler mevcutsa</a:t>
            </a:r>
          </a:p>
          <a:p>
            <a:pPr marL="1009650" lvl="1" indent="-609600" fontAlgn="base">
              <a:lnSpc>
                <a:spcPct val="80000"/>
              </a:lnSpc>
              <a:spcBef>
                <a:spcPct val="20000"/>
              </a:spcBef>
              <a:spcAft>
                <a:spcPct val="0"/>
              </a:spcAft>
              <a:buFontTx/>
              <a:buChar char="•"/>
            </a:pPr>
            <a:r>
              <a:rPr lang="tr-TR" altLang="tr-TR" sz="1800" kern="0" dirty="0" err="1" smtClean="0">
                <a:solidFill>
                  <a:schemeClr val="tx1"/>
                </a:solidFill>
                <a:latin typeface="Arial"/>
                <a:cs typeface="Arial"/>
              </a:rPr>
              <a:t>Preperasyonun</a:t>
            </a:r>
            <a:r>
              <a:rPr lang="tr-TR" altLang="tr-TR" sz="1800" kern="0" dirty="0" smtClean="0">
                <a:solidFill>
                  <a:schemeClr val="tx1"/>
                </a:solidFill>
                <a:latin typeface="Arial"/>
                <a:cs typeface="Arial"/>
              </a:rPr>
              <a:t> sınırları kök yüzeyine uzanıyorsa</a:t>
            </a:r>
          </a:p>
          <a:p>
            <a:pPr marL="1009650" lvl="1" indent="-609600" fontAlgn="base">
              <a:lnSpc>
                <a:spcPct val="80000"/>
              </a:lnSpc>
              <a:spcBef>
                <a:spcPct val="20000"/>
              </a:spcBef>
              <a:spcAft>
                <a:spcPct val="0"/>
              </a:spcAft>
              <a:buFontTx/>
              <a:buChar char="•"/>
            </a:pPr>
            <a:r>
              <a:rPr lang="tr-TR" altLang="tr-TR" sz="1800" kern="0" dirty="0" smtClean="0">
                <a:solidFill>
                  <a:schemeClr val="tx1"/>
                </a:solidFill>
                <a:latin typeface="Arial"/>
                <a:cs typeface="Arial"/>
              </a:rPr>
              <a:t>İzolasyon problemi varsa </a:t>
            </a:r>
          </a:p>
          <a:p>
            <a:pPr marL="400050" lvl="1" indent="0" fontAlgn="base">
              <a:lnSpc>
                <a:spcPct val="80000"/>
              </a:lnSpc>
              <a:spcBef>
                <a:spcPct val="20000"/>
              </a:spcBef>
              <a:spcAft>
                <a:spcPct val="0"/>
              </a:spcAft>
              <a:buNone/>
            </a:pPr>
            <a:r>
              <a:rPr lang="tr-TR" altLang="tr-TR" sz="1800" kern="0" dirty="0" smtClean="0">
                <a:solidFill>
                  <a:schemeClr val="tx1"/>
                </a:solidFill>
                <a:latin typeface="Arial"/>
                <a:cs typeface="Arial"/>
              </a:rPr>
              <a:t>Ağır </a:t>
            </a:r>
            <a:r>
              <a:rPr lang="tr-TR" altLang="tr-TR" sz="1800" kern="0" dirty="0" err="1" smtClean="0">
                <a:solidFill>
                  <a:schemeClr val="tx1"/>
                </a:solidFill>
                <a:latin typeface="Arial"/>
                <a:cs typeface="Arial"/>
              </a:rPr>
              <a:t>oklüzyon</a:t>
            </a:r>
            <a:r>
              <a:rPr lang="tr-TR" altLang="tr-TR" sz="1800" kern="0" dirty="0" smtClean="0">
                <a:solidFill>
                  <a:schemeClr val="tx1"/>
                </a:solidFill>
                <a:latin typeface="Arial"/>
                <a:cs typeface="Arial"/>
              </a:rPr>
              <a:t> kuvvetlerinde </a:t>
            </a:r>
            <a:r>
              <a:rPr lang="tr-TR" altLang="tr-TR" sz="1800" kern="0" dirty="0" err="1" smtClean="0">
                <a:solidFill>
                  <a:schemeClr val="tx1"/>
                </a:solidFill>
                <a:latin typeface="Arial"/>
                <a:cs typeface="Arial"/>
              </a:rPr>
              <a:t>endikedir</a:t>
            </a:r>
            <a:r>
              <a:rPr lang="tr-TR" altLang="tr-TR" sz="1800" kern="0" dirty="0" smtClean="0">
                <a:solidFill>
                  <a:schemeClr val="tx1"/>
                </a:solidFill>
                <a:latin typeface="Arial"/>
                <a:cs typeface="Arial"/>
              </a:rPr>
              <a:t> çünkü amalgamın </a:t>
            </a:r>
            <a:r>
              <a:rPr lang="tr-TR" altLang="tr-TR" sz="1800" kern="0" dirty="0" err="1" smtClean="0">
                <a:solidFill>
                  <a:schemeClr val="tx1"/>
                </a:solidFill>
                <a:latin typeface="Arial"/>
                <a:cs typeface="Arial"/>
              </a:rPr>
              <a:t>wear</a:t>
            </a:r>
            <a:r>
              <a:rPr lang="tr-TR" altLang="tr-TR" sz="1800" kern="0" dirty="0" smtClean="0">
                <a:solidFill>
                  <a:schemeClr val="tx1"/>
                </a:solidFill>
                <a:latin typeface="Arial"/>
                <a:cs typeface="Arial"/>
              </a:rPr>
              <a:t> </a:t>
            </a:r>
            <a:r>
              <a:rPr lang="tr-TR" altLang="tr-TR" sz="1800" kern="0" dirty="0" err="1" smtClean="0">
                <a:solidFill>
                  <a:schemeClr val="tx1"/>
                </a:solidFill>
                <a:latin typeface="Arial"/>
                <a:cs typeface="Arial"/>
              </a:rPr>
              <a:t>resstance’ı</a:t>
            </a:r>
            <a:r>
              <a:rPr lang="tr-TR" altLang="tr-TR" sz="1800" kern="0" dirty="0" smtClean="0">
                <a:solidFill>
                  <a:schemeClr val="tx1"/>
                </a:solidFill>
                <a:latin typeface="Arial"/>
                <a:cs typeface="Arial"/>
              </a:rPr>
              <a:t> </a:t>
            </a:r>
            <a:r>
              <a:rPr lang="tr-TR" altLang="tr-TR" sz="1800" kern="0" dirty="0" err="1" smtClean="0">
                <a:solidFill>
                  <a:schemeClr val="tx1"/>
                </a:solidFill>
                <a:latin typeface="Arial"/>
                <a:cs typeface="Arial"/>
              </a:rPr>
              <a:t>kompozitten</a:t>
            </a:r>
            <a:r>
              <a:rPr lang="tr-TR" altLang="tr-TR" sz="1800" kern="0" dirty="0" smtClean="0">
                <a:solidFill>
                  <a:schemeClr val="tx1"/>
                </a:solidFill>
                <a:latin typeface="Arial"/>
                <a:cs typeface="Arial"/>
              </a:rPr>
              <a:t> fazladır.</a:t>
            </a:r>
            <a:endParaRPr lang="tr-TR" altLang="tr-TR" sz="1800" kern="0" dirty="0">
              <a:solidFill>
                <a:schemeClr val="tx1"/>
              </a:solidFill>
              <a:latin typeface="Arial"/>
              <a:cs typeface="Arial"/>
            </a:endParaRP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3.	</a:t>
            </a:r>
            <a:r>
              <a:rPr lang="tr-TR" altLang="tr-TR" sz="2000" kern="0" dirty="0" err="1" smtClean="0">
                <a:solidFill>
                  <a:schemeClr val="tx1"/>
                </a:solidFill>
                <a:latin typeface="Arial"/>
                <a:cs typeface="Arial"/>
              </a:rPr>
              <a:t>Calass</a:t>
            </a:r>
            <a:r>
              <a:rPr lang="tr-TR" altLang="tr-TR" sz="2000" kern="0" dirty="0" smtClean="0">
                <a:solidFill>
                  <a:schemeClr val="tx1"/>
                </a:solidFill>
                <a:latin typeface="Arial"/>
                <a:cs typeface="Arial"/>
              </a:rPr>
              <a:t> V </a:t>
            </a:r>
            <a:r>
              <a:rPr lang="tr-TR" altLang="tr-TR" sz="2000" kern="0" dirty="0" err="1" smtClean="0">
                <a:solidFill>
                  <a:schemeClr val="tx1"/>
                </a:solidFill>
                <a:latin typeface="Arial"/>
                <a:cs typeface="Arial"/>
              </a:rPr>
              <a:t>preperasyonlar</a:t>
            </a:r>
            <a:r>
              <a:rPr lang="tr-TR" altLang="tr-TR" sz="2000" kern="0" dirty="0" smtClean="0">
                <a:solidFill>
                  <a:schemeClr val="tx1"/>
                </a:solidFill>
                <a:latin typeface="Arial"/>
                <a:cs typeface="Arial"/>
              </a:rPr>
              <a:t> özellikle </a:t>
            </a: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		- Estetik  kaygıların olmadığı</a:t>
            </a:r>
          </a:p>
          <a:p>
            <a:pPr marL="0" lvl="0" indent="0" fontAlgn="base">
              <a:lnSpc>
                <a:spcPct val="80000"/>
              </a:lnSpc>
              <a:spcBef>
                <a:spcPct val="20000"/>
              </a:spcBef>
              <a:spcAft>
                <a:spcPct val="0"/>
              </a:spcAft>
              <a:buNone/>
            </a:pPr>
            <a:r>
              <a:rPr lang="tr-TR" altLang="tr-TR" sz="2000" kern="0" dirty="0">
                <a:solidFill>
                  <a:schemeClr val="tx1"/>
                </a:solidFill>
                <a:latin typeface="Arial"/>
                <a:cs typeface="Arial"/>
              </a:rPr>
              <a:t>	</a:t>
            </a:r>
            <a:r>
              <a:rPr lang="tr-TR" altLang="tr-TR" sz="2000" kern="0" dirty="0" smtClean="0">
                <a:solidFill>
                  <a:schemeClr val="tx1"/>
                </a:solidFill>
                <a:latin typeface="Arial"/>
                <a:cs typeface="Arial"/>
              </a:rPr>
              <a:t>	- </a:t>
            </a:r>
            <a:r>
              <a:rPr lang="tr-TR" altLang="tr-TR" sz="2000" kern="0" dirty="0" err="1" smtClean="0">
                <a:solidFill>
                  <a:schemeClr val="tx1"/>
                </a:solidFill>
                <a:latin typeface="Arial"/>
                <a:cs typeface="Arial"/>
              </a:rPr>
              <a:t>Preperasyon</a:t>
            </a:r>
            <a:r>
              <a:rPr lang="tr-TR" altLang="tr-TR" sz="2000" kern="0" dirty="0" smtClean="0">
                <a:solidFill>
                  <a:schemeClr val="tx1"/>
                </a:solidFill>
                <a:latin typeface="Arial"/>
                <a:cs typeface="Arial"/>
              </a:rPr>
              <a:t> tamamen kök yüzeyinde ise</a:t>
            </a:r>
          </a:p>
          <a:p>
            <a:pPr marL="0" lvl="0" indent="0" fontAlgn="base">
              <a:lnSpc>
                <a:spcPct val="80000"/>
              </a:lnSpc>
              <a:spcBef>
                <a:spcPct val="20000"/>
              </a:spcBef>
              <a:spcAft>
                <a:spcPct val="0"/>
              </a:spcAft>
              <a:buNone/>
            </a:pPr>
            <a:r>
              <a:rPr lang="tr-TR" altLang="tr-TR" sz="2000" kern="0" dirty="0">
                <a:solidFill>
                  <a:schemeClr val="tx1"/>
                </a:solidFill>
                <a:latin typeface="Arial"/>
                <a:cs typeface="Arial"/>
              </a:rPr>
              <a:t>	</a:t>
            </a:r>
            <a:r>
              <a:rPr lang="tr-TR" altLang="tr-TR" sz="2000" kern="0" dirty="0" smtClean="0">
                <a:solidFill>
                  <a:schemeClr val="tx1"/>
                </a:solidFill>
                <a:latin typeface="Arial"/>
                <a:cs typeface="Arial"/>
              </a:rPr>
              <a:t>	-izolasyon zor ise</a:t>
            </a:r>
            <a:endParaRPr lang="tr-TR" altLang="tr-TR" sz="2000" kern="0" dirty="0">
              <a:solidFill>
                <a:schemeClr val="tx1"/>
              </a:solidFill>
              <a:latin typeface="Arial"/>
              <a:cs typeface="Arial"/>
            </a:endParaRP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4.	</a:t>
            </a:r>
            <a:r>
              <a:rPr lang="tr-TR" altLang="tr-TR" sz="2000" kern="0" dirty="0" err="1" smtClean="0">
                <a:solidFill>
                  <a:schemeClr val="tx1"/>
                </a:solidFill>
                <a:latin typeface="Arial"/>
                <a:cs typeface="Arial"/>
              </a:rPr>
              <a:t>Cass</a:t>
            </a:r>
            <a:r>
              <a:rPr lang="tr-TR" altLang="tr-TR" sz="2000" kern="0" dirty="0" smtClean="0">
                <a:solidFill>
                  <a:schemeClr val="tx1"/>
                </a:solidFill>
                <a:latin typeface="Arial"/>
                <a:cs typeface="Arial"/>
              </a:rPr>
              <a:t> VI </a:t>
            </a:r>
            <a:r>
              <a:rPr lang="tr-TR" altLang="tr-TR" sz="2000" kern="0" dirty="0" err="1" smtClean="0">
                <a:solidFill>
                  <a:schemeClr val="tx1"/>
                </a:solidFill>
                <a:latin typeface="Arial"/>
                <a:cs typeface="Arial"/>
              </a:rPr>
              <a:t>preperasyonlar</a:t>
            </a:r>
            <a:endParaRPr lang="tr-TR" altLang="tr-TR" sz="2000" kern="0" dirty="0" smtClean="0">
              <a:solidFill>
                <a:schemeClr val="tx1"/>
              </a:solidFill>
              <a:latin typeface="Arial"/>
              <a:cs typeface="Arial"/>
            </a:endParaRP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5.	</a:t>
            </a:r>
            <a:r>
              <a:rPr lang="tr-TR" altLang="tr-TR" sz="2000" kern="0" dirty="0" err="1" smtClean="0">
                <a:solidFill>
                  <a:schemeClr val="tx1"/>
                </a:solidFill>
                <a:latin typeface="Arial"/>
                <a:cs typeface="Arial"/>
              </a:rPr>
              <a:t>Core</a:t>
            </a:r>
            <a:r>
              <a:rPr lang="tr-TR" altLang="tr-TR" sz="2000" kern="0" dirty="0" smtClean="0">
                <a:solidFill>
                  <a:schemeClr val="tx1"/>
                </a:solidFill>
                <a:latin typeface="Arial"/>
                <a:cs typeface="Arial"/>
              </a:rPr>
              <a:t> yapımında</a:t>
            </a: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6.	Post </a:t>
            </a:r>
            <a:r>
              <a:rPr lang="tr-TR" altLang="tr-TR" sz="2000" kern="0" dirty="0" err="1" smtClean="0">
                <a:solidFill>
                  <a:schemeClr val="tx1"/>
                </a:solidFill>
                <a:latin typeface="Arial"/>
                <a:cs typeface="Arial"/>
              </a:rPr>
              <a:t>endodontik</a:t>
            </a:r>
            <a:r>
              <a:rPr lang="tr-TR" altLang="tr-TR" sz="2000" kern="0" dirty="0" smtClean="0">
                <a:solidFill>
                  <a:schemeClr val="tx1"/>
                </a:solidFill>
                <a:latin typeface="Arial"/>
                <a:cs typeface="Arial"/>
              </a:rPr>
              <a:t> restorasyon olarak</a:t>
            </a:r>
          </a:p>
          <a:p>
            <a:pPr marL="0" lvl="0" indent="0" fontAlgn="base">
              <a:lnSpc>
                <a:spcPct val="80000"/>
              </a:lnSpc>
              <a:spcBef>
                <a:spcPct val="20000"/>
              </a:spcBef>
              <a:spcAft>
                <a:spcPct val="0"/>
              </a:spcAft>
              <a:buNone/>
            </a:pPr>
            <a:r>
              <a:rPr lang="tr-TR" altLang="tr-TR" sz="2000" kern="0" dirty="0" smtClean="0">
                <a:solidFill>
                  <a:schemeClr val="tx1"/>
                </a:solidFill>
                <a:latin typeface="Arial"/>
                <a:cs typeface="Arial"/>
              </a:rPr>
              <a:t>7.	</a:t>
            </a:r>
            <a:r>
              <a:rPr lang="tr-TR" altLang="tr-TR" sz="2000" kern="0" dirty="0" err="1" smtClean="0">
                <a:solidFill>
                  <a:schemeClr val="tx1"/>
                </a:solidFill>
                <a:latin typeface="Arial"/>
                <a:cs typeface="Arial"/>
              </a:rPr>
              <a:t>Tüberkül</a:t>
            </a:r>
            <a:r>
              <a:rPr lang="tr-TR" altLang="tr-TR" sz="2000" kern="0" dirty="0" smtClean="0">
                <a:solidFill>
                  <a:schemeClr val="tx1"/>
                </a:solidFill>
                <a:latin typeface="Arial"/>
                <a:cs typeface="Arial"/>
              </a:rPr>
              <a:t> kırıklarında </a:t>
            </a:r>
            <a:r>
              <a:rPr lang="tr-TR" altLang="tr-TR" sz="2000" kern="0" dirty="0" err="1" smtClean="0">
                <a:solidFill>
                  <a:schemeClr val="tx1"/>
                </a:solidFill>
                <a:latin typeface="Arial"/>
                <a:cs typeface="Arial"/>
              </a:rPr>
              <a:t>pin</a:t>
            </a:r>
            <a:r>
              <a:rPr lang="tr-TR" altLang="tr-TR" sz="2000" kern="0" dirty="0" smtClean="0">
                <a:solidFill>
                  <a:schemeClr val="tx1"/>
                </a:solidFill>
                <a:latin typeface="Arial"/>
                <a:cs typeface="Arial"/>
              </a:rPr>
              <a:t> ve </a:t>
            </a:r>
            <a:r>
              <a:rPr lang="tr-TR" altLang="tr-TR" sz="2000" kern="0" dirty="0" err="1" smtClean="0">
                <a:solidFill>
                  <a:schemeClr val="tx1"/>
                </a:solidFill>
                <a:latin typeface="Arial"/>
                <a:cs typeface="Arial"/>
              </a:rPr>
              <a:t>slot</a:t>
            </a:r>
            <a:r>
              <a:rPr lang="tr-TR" altLang="tr-TR" sz="2000" kern="0" dirty="0" smtClean="0">
                <a:solidFill>
                  <a:schemeClr val="tx1"/>
                </a:solidFill>
                <a:latin typeface="Arial"/>
                <a:cs typeface="Arial"/>
              </a:rPr>
              <a:t> kullanarak </a:t>
            </a:r>
            <a:endParaRPr lang="tr-TR" altLang="tr-TR" sz="2000" kern="0" dirty="0">
              <a:solidFill>
                <a:schemeClr val="tx1"/>
              </a:solidFill>
              <a:latin typeface="Arial"/>
              <a:cs typeface="Arial"/>
            </a:endParaRPr>
          </a:p>
          <a:p>
            <a:pPr marL="342900" lvl="0" indent="-342900" fontAlgn="base">
              <a:lnSpc>
                <a:spcPct val="80000"/>
              </a:lnSpc>
              <a:spcBef>
                <a:spcPct val="20000"/>
              </a:spcBef>
              <a:spcAft>
                <a:spcPct val="0"/>
              </a:spcAft>
              <a:buFontTx/>
              <a:buChar char="•"/>
            </a:pPr>
            <a:endParaRPr lang="tr-TR" altLang="tr-TR" sz="1800" kern="0" dirty="0">
              <a:solidFill>
                <a:srgbClr val="000000"/>
              </a:solidFill>
              <a:latin typeface="Arial"/>
              <a:cs typeface="Arial"/>
            </a:endParaRPr>
          </a:p>
          <a:p>
            <a:endParaRPr lang="tr-TR" dirty="0"/>
          </a:p>
        </p:txBody>
      </p:sp>
    </p:spTree>
    <p:extLst>
      <p:ext uri="{BB962C8B-B14F-4D97-AF65-F5344CB8AC3E}">
        <p14:creationId xmlns:p14="http://schemas.microsoft.com/office/powerpoint/2010/main" val="40146706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61.PNG"/>
          <p:cNvPicPr>
            <a:picLocks noChangeAspect="1"/>
          </p:cNvPicPr>
          <p:nvPr/>
        </p:nvPicPr>
        <p:blipFill rotWithShape="1">
          <a:blip r:embed="rId2" cstate="print">
            <a:extLst>
              <a:ext uri="{28A0092B-C50C-407E-A947-70E740481C1C}">
                <a14:useLocalDpi xmlns:a14="http://schemas.microsoft.com/office/drawing/2010/main" val="0"/>
              </a:ext>
            </a:extLst>
          </a:blip>
          <a:srcRect l="12065" t="53529" r="4532" b="9801"/>
          <a:stretch/>
        </p:blipFill>
        <p:spPr>
          <a:xfrm>
            <a:off x="2152669" y="180342"/>
            <a:ext cx="8006687" cy="4636910"/>
          </a:xfrm>
          <a:prstGeom prst="rect">
            <a:avLst/>
          </a:prstGeom>
        </p:spPr>
      </p:pic>
      <p:sp>
        <p:nvSpPr>
          <p:cNvPr id="2" name="TextBox 1"/>
          <p:cNvSpPr txBox="1"/>
          <p:nvPr/>
        </p:nvSpPr>
        <p:spPr>
          <a:xfrm>
            <a:off x="2183642" y="4987636"/>
            <a:ext cx="7991200" cy="646331"/>
          </a:xfrm>
          <a:prstGeom prst="rect">
            <a:avLst/>
          </a:prstGeom>
          <a:noFill/>
        </p:spPr>
        <p:txBody>
          <a:bodyPr wrap="square" rtlCol="0">
            <a:spAutoFit/>
          </a:bodyPr>
          <a:lstStyle/>
          <a:p>
            <a:r>
              <a:rPr lang="en-US" dirty="0" smtClean="0"/>
              <a:t>Amalgam </a:t>
            </a:r>
            <a:r>
              <a:rPr lang="en-US" dirty="0" err="1" smtClean="0"/>
              <a:t>restorasyonlar</a:t>
            </a:r>
            <a:r>
              <a:rPr lang="en-US" dirty="0" smtClean="0"/>
              <a:t>, A-C </a:t>
            </a:r>
            <a:r>
              <a:rPr lang="en-US" dirty="0" err="1" smtClean="0"/>
              <a:t>Sınıf</a:t>
            </a:r>
            <a:r>
              <a:rPr lang="en-US" dirty="0" smtClean="0"/>
              <a:t> I. D </a:t>
            </a:r>
            <a:r>
              <a:rPr lang="en-US" dirty="0" err="1" smtClean="0"/>
              <a:t>sınıf</a:t>
            </a:r>
            <a:r>
              <a:rPr lang="en-US" dirty="0" smtClean="0"/>
              <a:t> II. E </a:t>
            </a:r>
            <a:r>
              <a:rPr lang="en-US" dirty="0" err="1" smtClean="0"/>
              <a:t>sınıf</a:t>
            </a:r>
            <a:r>
              <a:rPr lang="en-US" dirty="0" smtClean="0"/>
              <a:t> V ( </a:t>
            </a:r>
            <a:r>
              <a:rPr lang="en-US" dirty="0" err="1" smtClean="0"/>
              <a:t>Birçok</a:t>
            </a:r>
            <a:r>
              <a:rPr lang="en-US" dirty="0" smtClean="0"/>
              <a:t> </a:t>
            </a:r>
            <a:r>
              <a:rPr lang="en-US" dirty="0" err="1" smtClean="0"/>
              <a:t>hekim</a:t>
            </a:r>
            <a:r>
              <a:rPr lang="en-US" dirty="0" smtClean="0"/>
              <a:t> </a:t>
            </a:r>
            <a:r>
              <a:rPr lang="en-US" dirty="0" err="1" smtClean="0"/>
              <a:t>bu</a:t>
            </a:r>
            <a:r>
              <a:rPr lang="en-US" dirty="0" smtClean="0"/>
              <a:t> </a:t>
            </a:r>
            <a:r>
              <a:rPr lang="en-US" dirty="0" err="1" smtClean="0"/>
              <a:t>dişleri</a:t>
            </a:r>
            <a:r>
              <a:rPr lang="en-US" dirty="0" smtClean="0"/>
              <a:t> ( 30 </a:t>
            </a:r>
            <a:r>
              <a:rPr lang="en-US" dirty="0" err="1" smtClean="0"/>
              <a:t>numaralı</a:t>
            </a:r>
            <a:r>
              <a:rPr lang="en-US" dirty="0" smtClean="0"/>
              <a:t> </a:t>
            </a:r>
            <a:r>
              <a:rPr lang="en-US" dirty="0" err="1" smtClean="0"/>
              <a:t>diş</a:t>
            </a:r>
            <a:r>
              <a:rPr lang="en-US" dirty="0" smtClean="0"/>
              <a:t> </a:t>
            </a:r>
            <a:r>
              <a:rPr lang="en-US" dirty="0" err="1" smtClean="0"/>
              <a:t>dışında</a:t>
            </a:r>
            <a:r>
              <a:rPr lang="en-US" dirty="0" smtClean="0"/>
              <a:t>) </a:t>
            </a:r>
            <a:r>
              <a:rPr lang="en-US" dirty="0" err="1" smtClean="0"/>
              <a:t>kompozit</a:t>
            </a:r>
            <a:r>
              <a:rPr lang="en-US" dirty="0" smtClean="0"/>
              <a:t> </a:t>
            </a:r>
            <a:r>
              <a:rPr lang="en-US" dirty="0" err="1" smtClean="0"/>
              <a:t>ile</a:t>
            </a:r>
            <a:r>
              <a:rPr lang="en-US" dirty="0" smtClean="0"/>
              <a:t> restore </a:t>
            </a:r>
            <a:r>
              <a:rPr lang="en-US" dirty="0" err="1" smtClean="0"/>
              <a:t>eder</a:t>
            </a:r>
            <a:r>
              <a:rPr lang="en-US" dirty="0" smtClean="0"/>
              <a:t>.</a:t>
            </a:r>
            <a:endParaRPr lang="en-US" dirty="0"/>
          </a:p>
        </p:txBody>
      </p:sp>
    </p:spTree>
    <p:extLst>
      <p:ext uri="{BB962C8B-B14F-4D97-AF65-F5344CB8AC3E}">
        <p14:creationId xmlns:p14="http://schemas.microsoft.com/office/powerpoint/2010/main" val="336569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363.PNG"/>
          <p:cNvPicPr>
            <a:picLocks noChangeAspect="1"/>
          </p:cNvPicPr>
          <p:nvPr/>
        </p:nvPicPr>
        <p:blipFill rotWithShape="1">
          <a:blip r:embed="rId2" cstate="print">
            <a:extLst>
              <a:ext uri="{28A0092B-C50C-407E-A947-70E740481C1C}">
                <a14:useLocalDpi xmlns:a14="http://schemas.microsoft.com/office/drawing/2010/main" val="0"/>
              </a:ext>
            </a:extLst>
          </a:blip>
          <a:srcRect l="7835" t="75663" r="4847" b="8645"/>
          <a:stretch/>
        </p:blipFill>
        <p:spPr>
          <a:xfrm>
            <a:off x="929210" y="511156"/>
            <a:ext cx="10670420" cy="2586756"/>
          </a:xfrm>
          <a:prstGeom prst="rect">
            <a:avLst/>
          </a:prstGeom>
        </p:spPr>
      </p:pic>
      <p:sp>
        <p:nvSpPr>
          <p:cNvPr id="2" name="TextBox 1"/>
          <p:cNvSpPr txBox="1"/>
          <p:nvPr/>
        </p:nvSpPr>
        <p:spPr>
          <a:xfrm>
            <a:off x="851775" y="3485149"/>
            <a:ext cx="10732367" cy="646331"/>
          </a:xfrm>
          <a:prstGeom prst="rect">
            <a:avLst/>
          </a:prstGeom>
          <a:noFill/>
        </p:spPr>
        <p:txBody>
          <a:bodyPr wrap="square" rtlCol="0">
            <a:spAutoFit/>
          </a:bodyPr>
          <a:lstStyle/>
          <a:p>
            <a:r>
              <a:rPr lang="en-US" dirty="0" err="1" smtClean="0"/>
              <a:t>Sınıf</a:t>
            </a:r>
            <a:r>
              <a:rPr lang="en-US" dirty="0" smtClean="0"/>
              <a:t> I, II </a:t>
            </a:r>
            <a:r>
              <a:rPr lang="en-US" dirty="0" err="1" smtClean="0"/>
              <a:t>ve</a:t>
            </a:r>
            <a:r>
              <a:rPr lang="en-US" dirty="0" smtClean="0"/>
              <a:t> VI amalgam </a:t>
            </a:r>
            <a:r>
              <a:rPr lang="en-US" dirty="0" err="1" smtClean="0"/>
              <a:t>restorasyonlarının</a:t>
            </a:r>
            <a:r>
              <a:rPr lang="en-US" dirty="0" smtClean="0"/>
              <a:t> </a:t>
            </a:r>
            <a:r>
              <a:rPr lang="en-US" dirty="0" err="1" smtClean="0"/>
              <a:t>klinik</a:t>
            </a:r>
            <a:r>
              <a:rPr lang="en-US" dirty="0" smtClean="0"/>
              <a:t> </a:t>
            </a:r>
            <a:r>
              <a:rPr lang="en-US" dirty="0" err="1" smtClean="0"/>
              <a:t>örnekleri</a:t>
            </a:r>
            <a:r>
              <a:rPr lang="en-US" dirty="0" smtClean="0"/>
              <a:t>. A: </a:t>
            </a:r>
            <a:r>
              <a:rPr lang="en-US" dirty="0" err="1" smtClean="0"/>
              <a:t>Birinci</a:t>
            </a:r>
            <a:r>
              <a:rPr lang="en-US" dirty="0" smtClean="0"/>
              <a:t> </a:t>
            </a:r>
            <a:r>
              <a:rPr lang="en-US" dirty="0" err="1" smtClean="0"/>
              <a:t>moların</a:t>
            </a:r>
            <a:r>
              <a:rPr lang="en-US" dirty="0" smtClean="0"/>
              <a:t> </a:t>
            </a:r>
            <a:r>
              <a:rPr lang="en-US" dirty="0" err="1" smtClean="0"/>
              <a:t>oklüzal</a:t>
            </a:r>
            <a:r>
              <a:rPr lang="en-US" dirty="0" smtClean="0"/>
              <a:t> </a:t>
            </a:r>
            <a:r>
              <a:rPr lang="en-US" dirty="0" err="1" smtClean="0"/>
              <a:t>yüzünde</a:t>
            </a:r>
            <a:r>
              <a:rPr lang="en-US" dirty="0" smtClean="0"/>
              <a:t> </a:t>
            </a:r>
            <a:r>
              <a:rPr lang="en-US" dirty="0" err="1" smtClean="0"/>
              <a:t>Sınıf</a:t>
            </a:r>
            <a:r>
              <a:rPr lang="en-US" dirty="0" smtClean="0"/>
              <a:t> I amalgam. B: Premolar </a:t>
            </a:r>
            <a:r>
              <a:rPr lang="en-US" dirty="0" err="1" smtClean="0"/>
              <a:t>ve</a:t>
            </a:r>
            <a:r>
              <a:rPr lang="en-US" dirty="0" smtClean="0"/>
              <a:t> molar </a:t>
            </a:r>
            <a:r>
              <a:rPr lang="en-US" dirty="0" err="1" smtClean="0"/>
              <a:t>dişlerde</a:t>
            </a:r>
            <a:r>
              <a:rPr lang="en-US" dirty="0" smtClean="0"/>
              <a:t> </a:t>
            </a:r>
            <a:r>
              <a:rPr lang="en-US" dirty="0" err="1" smtClean="0"/>
              <a:t>Sınıf</a:t>
            </a:r>
            <a:r>
              <a:rPr lang="en-US" dirty="0" smtClean="0"/>
              <a:t> II </a:t>
            </a:r>
            <a:r>
              <a:rPr lang="en-US" dirty="0" err="1" smtClean="0"/>
              <a:t>amalgamlar</a:t>
            </a:r>
            <a:r>
              <a:rPr lang="en-US" dirty="0" smtClean="0"/>
              <a:t>. C: </a:t>
            </a:r>
            <a:r>
              <a:rPr lang="en-US" dirty="0" err="1" smtClean="0"/>
              <a:t>Premolarlarda</a:t>
            </a:r>
            <a:r>
              <a:rPr lang="en-US" dirty="0" smtClean="0"/>
              <a:t> </a:t>
            </a:r>
            <a:r>
              <a:rPr lang="en-US" dirty="0" err="1" smtClean="0"/>
              <a:t>Sınıf</a:t>
            </a:r>
            <a:r>
              <a:rPr lang="en-US" dirty="0" smtClean="0"/>
              <a:t> VI </a:t>
            </a:r>
            <a:r>
              <a:rPr lang="en-US" dirty="0" err="1" smtClean="0"/>
              <a:t>amalgamlar</a:t>
            </a:r>
            <a:r>
              <a:rPr lang="en-US" dirty="0" smtClean="0"/>
              <a:t>.</a:t>
            </a:r>
            <a:endParaRPr lang="en-US" dirty="0"/>
          </a:p>
        </p:txBody>
      </p:sp>
    </p:spTree>
    <p:extLst>
      <p:ext uri="{BB962C8B-B14F-4D97-AF65-F5344CB8AC3E}">
        <p14:creationId xmlns:p14="http://schemas.microsoft.com/office/powerpoint/2010/main" val="3853306356"/>
      </p:ext>
    </p:extLst>
  </p:cSld>
  <p:clrMapOvr>
    <a:masterClrMapping/>
  </p:clrMapOvr>
</p:sld>
</file>

<file path=ppt/theme/theme1.xml><?xml version="1.0" encoding="utf-8"?>
<a:theme xmlns:a="http://schemas.openxmlformats.org/drawingml/2006/main" name="Kristal">
  <a:themeElements>
    <a:clrScheme name="Kristal">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Kristal">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istal">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914</TotalTime>
  <Words>2413</Words>
  <Application>Microsoft Macintosh PowerPoint</Application>
  <PresentationFormat>Custom</PresentationFormat>
  <Paragraphs>189</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Kristal</vt:lpstr>
      <vt:lpstr>AMALGAM</vt:lpstr>
      <vt:lpstr>PowerPoint Presentation</vt:lpstr>
      <vt:lpstr>                           AVANTAJLARI</vt:lpstr>
      <vt:lpstr>                       DEZAVANTAJLARI</vt:lpstr>
      <vt:lpstr>PowerPoint Presentation</vt:lpstr>
      <vt:lpstr>PowerPoint Presentation</vt:lpstr>
      <vt:lpstr>ENDİKASYONLARI</vt:lpstr>
      <vt:lpstr>PowerPoint Presentation</vt:lpstr>
      <vt:lpstr>PowerPoint Presentation</vt:lpstr>
      <vt:lpstr>Amalgam dolgular için kavite hazırlanması</vt:lpstr>
      <vt:lpstr>Matris ve kama uygulanması </vt:lpstr>
      <vt:lpstr>PowerPoint Presentation</vt:lpstr>
      <vt:lpstr>PowerPoint Presentation</vt:lpstr>
      <vt:lpstr>PowerPoint Presentation</vt:lpstr>
      <vt:lpstr>PowerPoint Presentation</vt:lpstr>
      <vt:lpstr>PowerPoint Presentation</vt:lpstr>
      <vt:lpstr>Amalgam dolgular altında kullanılan kaide materyalleri : </vt:lpstr>
      <vt:lpstr>AMALGAM DOLGUNUN UYGULANMASI</vt:lpstr>
      <vt:lpstr>KARIŞTIRMA:</vt:lpstr>
      <vt:lpstr>PowerPoint Presentation</vt:lpstr>
      <vt:lpstr>PowerPoint Presentation</vt:lpstr>
      <vt:lpstr>KAVİTEYE YERLEŞTİRME:  </vt:lpstr>
      <vt:lpstr>KONDENSASYON:</vt:lpstr>
      <vt:lpstr>PowerPoint Presentation</vt:lpstr>
      <vt:lpstr>Kondensasyonun amacı:</vt:lpstr>
      <vt:lpstr>PowerPoint Presentation</vt:lpstr>
      <vt:lpstr>PowerPoint Presentation</vt:lpstr>
      <vt:lpstr>PRECARVED BURNİSHİNG</vt:lpstr>
      <vt:lpstr>ŞEKİLLENDİRME (CARVING)</vt:lpstr>
      <vt:lpstr>PowerPoint Presentation</vt:lpstr>
      <vt:lpstr>PowerPoint Presentation</vt:lpstr>
      <vt:lpstr>PowerPoint Presentation</vt:lpstr>
      <vt:lpstr>Carving işleminin faydaları:</vt:lpstr>
      <vt:lpstr>Hatalı şekillendirme işlemi!!</vt:lpstr>
      <vt:lpstr>PowerPoint Presentation</vt:lpstr>
      <vt:lpstr>PowerPoint Presentation</vt:lpstr>
      <vt:lpstr>POSTCARVED BURNISHING</vt:lpstr>
      <vt:lpstr>Bitirme ve cila</vt:lpstr>
      <vt:lpstr>PowerPoint Presentation</vt:lpstr>
      <vt:lpstr>Amalgam dolgularda cila işleminin önemi</vt:lpstr>
      <vt:lpstr>PowerPoint Presentation</vt:lpstr>
      <vt:lpstr>PowerPoint Presentation</vt:lpstr>
      <vt:lpstr>PowerPoint Presentation</vt:lpstr>
      <vt:lpstr>Amalgam dolgu sonrası dikkat edilecek durumlar: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AMALGAMIN UYGULANMASI</dc:title>
  <dc:creator>gizem saygili</dc:creator>
  <cp:lastModifiedBy>İ</cp:lastModifiedBy>
  <cp:revision>63</cp:revision>
  <dcterms:created xsi:type="dcterms:W3CDTF">2014-11-01T11:37:33Z</dcterms:created>
  <dcterms:modified xsi:type="dcterms:W3CDTF">2016-11-15T08:48:51Z</dcterms:modified>
</cp:coreProperties>
</file>