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9C4DF852-F80D-4011-AA66-C2D6397F98C7}" type="datetimeFigureOut">
              <a:rPr lang="tr-TR" smtClean="0">
                <a:solidFill>
                  <a:srgbClr val="DBF5F9">
                    <a:shade val="90000"/>
                  </a:srgbClr>
                </a:solidFill>
              </a:rPr>
              <a:pPr/>
              <a:t>5.09.2019</a:t>
            </a:fld>
            <a:endParaRPr lang="tr-TR">
              <a:solidFill>
                <a:srgbClr val="DBF5F9">
                  <a:shade val="90000"/>
                </a:srgbClr>
              </a:solidFill>
            </a:endParaRPr>
          </a:p>
        </p:txBody>
      </p:sp>
      <p:sp>
        <p:nvSpPr>
          <p:cNvPr id="19" name="18 Altbilgi Yer Tutucusu"/>
          <p:cNvSpPr>
            <a:spLocks noGrp="1"/>
          </p:cNvSpPr>
          <p:nvPr>
            <p:ph type="ftr" sz="quarter" idx="11"/>
          </p:nvPr>
        </p:nvSpPr>
        <p:spPr/>
        <p:txBody>
          <a:bodyPr/>
          <a:lstStyle/>
          <a:p>
            <a:endParaRPr lang="tr-TR">
              <a:solidFill>
                <a:srgbClr val="DBF5F9">
                  <a:shade val="90000"/>
                </a:srgbClr>
              </a:solidFill>
            </a:endParaRPr>
          </a:p>
        </p:txBody>
      </p:sp>
      <p:sp>
        <p:nvSpPr>
          <p:cNvPr id="27" name="26 Slayt Numarası Yer Tutucusu"/>
          <p:cNvSpPr>
            <a:spLocks noGrp="1"/>
          </p:cNvSpPr>
          <p:nvPr>
            <p:ph type="sldNum" sz="quarter" idx="12"/>
          </p:nvPr>
        </p:nvSpPr>
        <p:spPr/>
        <p:txBody>
          <a:bodyPr/>
          <a:lstStyle/>
          <a:p>
            <a:fld id="{1F7B03C4-7F9C-42C6-92F4-6449D5DB9BC3}"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314474386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5" name="4 Altbilgi Yer Tutucusu"/>
          <p:cNvSpPr>
            <a:spLocks noGrp="1"/>
          </p:cNvSpPr>
          <p:nvPr>
            <p:ph type="ftr" sz="quarter" idx="11"/>
          </p:nvPr>
        </p:nvSpPr>
        <p:spPr/>
        <p:txBody>
          <a:bodyPr/>
          <a:lstStyle/>
          <a:p>
            <a:endParaRPr lang="tr-TR">
              <a:solidFill>
                <a:srgbClr val="04617B">
                  <a:shade val="90000"/>
                </a:srgbClr>
              </a:solidFill>
            </a:endParaRPr>
          </a:p>
        </p:txBody>
      </p:sp>
      <p:sp>
        <p:nvSpPr>
          <p:cNvPr id="6" name="5 Slayt Numarası Yer Tutucusu"/>
          <p:cNvSpPr>
            <a:spLocks noGrp="1"/>
          </p:cNvSpPr>
          <p:nvPr>
            <p:ph type="sldNum" sz="quarter" idx="12"/>
          </p:nvPr>
        </p:nvSpPr>
        <p:spPr/>
        <p:txBody>
          <a:body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2876492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5" name="4 Altbilgi Yer Tutucusu"/>
          <p:cNvSpPr>
            <a:spLocks noGrp="1"/>
          </p:cNvSpPr>
          <p:nvPr>
            <p:ph type="ftr" sz="quarter" idx="11"/>
          </p:nvPr>
        </p:nvSpPr>
        <p:spPr/>
        <p:txBody>
          <a:bodyPr/>
          <a:lstStyle/>
          <a:p>
            <a:endParaRPr lang="tr-TR">
              <a:solidFill>
                <a:srgbClr val="04617B">
                  <a:shade val="90000"/>
                </a:srgbClr>
              </a:solidFill>
            </a:endParaRPr>
          </a:p>
        </p:txBody>
      </p:sp>
      <p:sp>
        <p:nvSpPr>
          <p:cNvPr id="6" name="5 Slayt Numarası Yer Tutucusu"/>
          <p:cNvSpPr>
            <a:spLocks noGrp="1"/>
          </p:cNvSpPr>
          <p:nvPr>
            <p:ph type="sldNum" sz="quarter" idx="12"/>
          </p:nvPr>
        </p:nvSpPr>
        <p:spPr/>
        <p:txBody>
          <a:body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4264925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5" name="4 Altbilgi Yer Tutucusu"/>
          <p:cNvSpPr>
            <a:spLocks noGrp="1"/>
          </p:cNvSpPr>
          <p:nvPr>
            <p:ph type="ftr" sz="quarter" idx="11"/>
          </p:nvPr>
        </p:nvSpPr>
        <p:spPr/>
        <p:txBody>
          <a:bodyPr/>
          <a:lstStyle/>
          <a:p>
            <a:endParaRPr lang="tr-TR">
              <a:solidFill>
                <a:srgbClr val="04617B">
                  <a:shade val="90000"/>
                </a:srgbClr>
              </a:solidFill>
            </a:endParaRPr>
          </a:p>
        </p:txBody>
      </p:sp>
      <p:sp>
        <p:nvSpPr>
          <p:cNvPr id="6" name="5 Slayt Numarası Yer Tutucusu"/>
          <p:cNvSpPr>
            <a:spLocks noGrp="1"/>
          </p:cNvSpPr>
          <p:nvPr>
            <p:ph type="sldNum" sz="quarter" idx="12"/>
          </p:nvPr>
        </p:nvSpPr>
        <p:spPr/>
        <p:txBody>
          <a:body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415076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C4DF852-F80D-4011-AA66-C2D6397F98C7}" type="datetimeFigureOut">
              <a:rPr lang="tr-TR" smtClean="0">
                <a:solidFill>
                  <a:srgbClr val="DBF5F9">
                    <a:shade val="90000"/>
                  </a:srgbClr>
                </a:solidFill>
              </a:rPr>
              <a:pPr/>
              <a:t>5.09.2019</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p>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p>
            <a:fld id="{1F7B03C4-7F9C-42C6-92F4-6449D5DB9BC3}"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271934819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6" name="5 Altbilgi Yer Tutucusu"/>
          <p:cNvSpPr>
            <a:spLocks noGrp="1"/>
          </p:cNvSpPr>
          <p:nvPr>
            <p:ph type="ftr" sz="quarter" idx="11"/>
          </p:nvPr>
        </p:nvSpPr>
        <p:spPr/>
        <p:txBody>
          <a:bodyPr/>
          <a:lstStyle/>
          <a:p>
            <a:endParaRPr lang="tr-TR">
              <a:solidFill>
                <a:srgbClr val="04617B">
                  <a:shade val="90000"/>
                </a:srgbClr>
              </a:solidFill>
            </a:endParaRPr>
          </a:p>
        </p:txBody>
      </p:sp>
      <p:sp>
        <p:nvSpPr>
          <p:cNvPr id="7" name="6 Slayt Numarası Yer Tutucusu"/>
          <p:cNvSpPr>
            <a:spLocks noGrp="1"/>
          </p:cNvSpPr>
          <p:nvPr>
            <p:ph type="sldNum" sz="quarter" idx="12"/>
          </p:nvPr>
        </p:nvSpPr>
        <p:spPr/>
        <p:txBody>
          <a:body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2113356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8" name="7 Altbilgi Yer Tutucusu"/>
          <p:cNvSpPr>
            <a:spLocks noGrp="1"/>
          </p:cNvSpPr>
          <p:nvPr>
            <p:ph type="ftr" sz="quarter" idx="11"/>
          </p:nvPr>
        </p:nvSpPr>
        <p:spPr/>
        <p:txBody>
          <a:bodyPr/>
          <a:lstStyle/>
          <a:p>
            <a:endParaRPr lang="tr-TR">
              <a:solidFill>
                <a:srgbClr val="04617B">
                  <a:shade val="90000"/>
                </a:srgbClr>
              </a:solidFill>
            </a:endParaRPr>
          </a:p>
        </p:txBody>
      </p:sp>
      <p:sp>
        <p:nvSpPr>
          <p:cNvPr id="9" name="8 Slayt Numarası Yer Tutucusu"/>
          <p:cNvSpPr>
            <a:spLocks noGrp="1"/>
          </p:cNvSpPr>
          <p:nvPr>
            <p:ph type="sldNum" sz="quarter" idx="12"/>
          </p:nvPr>
        </p:nvSpPr>
        <p:spPr/>
        <p:txBody>
          <a:body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762553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4" name="3 Altbilgi Yer Tutucusu"/>
          <p:cNvSpPr>
            <a:spLocks noGrp="1"/>
          </p:cNvSpPr>
          <p:nvPr>
            <p:ph type="ftr" sz="quarter" idx="11"/>
          </p:nvPr>
        </p:nvSpPr>
        <p:spPr/>
        <p:txBody>
          <a:bodyPr/>
          <a:lstStyle/>
          <a:p>
            <a:endParaRPr lang="tr-TR">
              <a:solidFill>
                <a:srgbClr val="04617B">
                  <a:shade val="90000"/>
                </a:srgbClr>
              </a:solidFill>
            </a:endParaRPr>
          </a:p>
        </p:txBody>
      </p:sp>
      <p:sp>
        <p:nvSpPr>
          <p:cNvPr id="5" name="4 Slayt Numarası Yer Tutucusu"/>
          <p:cNvSpPr>
            <a:spLocks noGrp="1"/>
          </p:cNvSpPr>
          <p:nvPr>
            <p:ph type="sldNum" sz="quarter" idx="12"/>
          </p:nvPr>
        </p:nvSpPr>
        <p:spPr/>
        <p:txBody>
          <a:body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696651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3" name="2 Altbilgi Yer Tutucusu"/>
          <p:cNvSpPr>
            <a:spLocks noGrp="1"/>
          </p:cNvSpPr>
          <p:nvPr>
            <p:ph type="ftr" sz="quarter" idx="11"/>
          </p:nvPr>
        </p:nvSpPr>
        <p:spPr/>
        <p:txBody>
          <a:bodyPr/>
          <a:lstStyle/>
          <a:p>
            <a:endParaRPr lang="tr-TR">
              <a:solidFill>
                <a:srgbClr val="04617B">
                  <a:shade val="90000"/>
                </a:srgbClr>
              </a:solidFill>
            </a:endParaRPr>
          </a:p>
        </p:txBody>
      </p:sp>
      <p:sp>
        <p:nvSpPr>
          <p:cNvPr id="4" name="3 Slayt Numarası Yer Tutucusu"/>
          <p:cNvSpPr>
            <a:spLocks noGrp="1"/>
          </p:cNvSpPr>
          <p:nvPr>
            <p:ph type="sldNum" sz="quarter" idx="12"/>
          </p:nvPr>
        </p:nvSpPr>
        <p:spPr/>
        <p:txBody>
          <a:body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894569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6" name="5 Altbilgi Yer Tutucusu"/>
          <p:cNvSpPr>
            <a:spLocks noGrp="1"/>
          </p:cNvSpPr>
          <p:nvPr>
            <p:ph type="ftr" sz="quarter" idx="11"/>
          </p:nvPr>
        </p:nvSpPr>
        <p:spPr/>
        <p:txBody>
          <a:bodyPr/>
          <a:lstStyle/>
          <a:p>
            <a:endParaRPr lang="tr-TR">
              <a:solidFill>
                <a:srgbClr val="04617B">
                  <a:shade val="90000"/>
                </a:srgbClr>
              </a:solidFill>
            </a:endParaRPr>
          </a:p>
        </p:txBody>
      </p:sp>
      <p:sp>
        <p:nvSpPr>
          <p:cNvPr id="7" name="6 Slayt Numarası Yer Tutucusu"/>
          <p:cNvSpPr>
            <a:spLocks noGrp="1"/>
          </p:cNvSpPr>
          <p:nvPr>
            <p:ph type="sldNum" sz="quarter" idx="12"/>
          </p:nvPr>
        </p:nvSpPr>
        <p:spPr/>
        <p:txBody>
          <a:body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23117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6" name="5 Altbilgi Yer Tutucusu"/>
          <p:cNvSpPr>
            <a:spLocks noGrp="1"/>
          </p:cNvSpPr>
          <p:nvPr>
            <p:ph type="ftr" sz="quarter" idx="11"/>
          </p:nvPr>
        </p:nvSpPr>
        <p:spPr/>
        <p:txBody>
          <a:bodyPr/>
          <a:lstStyle/>
          <a:p>
            <a:endParaRPr lang="tr-TR">
              <a:solidFill>
                <a:srgbClr val="04617B">
                  <a:shade val="90000"/>
                </a:srgbClr>
              </a:solidFill>
            </a:endParaRPr>
          </a:p>
        </p:txBody>
      </p:sp>
      <p:sp>
        <p:nvSpPr>
          <p:cNvPr id="7" name="6 Slayt Numarası Yer Tutucusu"/>
          <p:cNvSpPr>
            <a:spLocks noGrp="1"/>
          </p:cNvSpPr>
          <p:nvPr>
            <p:ph type="sldNum" sz="quarter" idx="12"/>
          </p:nvPr>
        </p:nvSpPr>
        <p:spPr>
          <a:xfrm>
            <a:off x="10769600" y="6356351"/>
            <a:ext cx="812800" cy="365125"/>
          </a:xfrm>
        </p:spPr>
        <p:txBody>
          <a:body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1953973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C4DF852-F80D-4011-AA66-C2D6397F98C7}" type="datetimeFigureOut">
              <a:rPr lang="tr-TR" smtClean="0">
                <a:solidFill>
                  <a:srgbClr val="04617B">
                    <a:shade val="90000"/>
                  </a:srgbClr>
                </a:solidFill>
              </a:rPr>
              <a:pPr/>
              <a:t>5.09.2019</a:t>
            </a:fld>
            <a:endParaRPr lang="tr-TR">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F7B03C4-7F9C-42C6-92F4-6449D5DB9BC3}" type="slidenum">
              <a:rPr lang="tr-TR" smtClean="0">
                <a:solidFill>
                  <a:srgbClr val="04617B">
                    <a:shade val="90000"/>
                  </a:srgbClr>
                </a:solidFill>
              </a:rPr>
              <a:pPr/>
              <a:t>‹#›</a:t>
            </a:fld>
            <a:endParaRPr lang="tr-TR">
              <a:solidFill>
                <a:srgbClr val="04617B">
                  <a:shade val="90000"/>
                </a:srgbClr>
              </a:solidFill>
            </a:endParaRPr>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35595730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Türkiye üretim miktarı açısından AB ülkeleri arasında 7. sırada iken kişi başına su ürünleri tüketimi açısından son sıralarda yer almaktadır. Dünya su ürünleri tüketiminin ortalama kişi başına 15 kg, AB ülkelerinde ise 22 kg olduğu dikkate alındığında Türkiye’de kişi başına su ürünleri tüketiminin en az 2-3 kat artırılması gerekmektedir. </a:t>
            </a:r>
          </a:p>
          <a:p>
            <a:pPr algn="just"/>
            <a:r>
              <a:rPr lang="tr-TR" dirty="0" smtClean="0"/>
              <a:t>Türkiye’de </a:t>
            </a:r>
            <a:r>
              <a:rPr lang="tr-TR" dirty="0" err="1" smtClean="0"/>
              <a:t>içsularda</a:t>
            </a:r>
            <a:r>
              <a:rPr lang="tr-TR" dirty="0" smtClean="0"/>
              <a:t> ağırlıklı olarak alabalık yetiştiriciliği, denizlerde ise çipura ve levrek yetiştiriciliği yapılmaktadır.</a:t>
            </a:r>
          </a:p>
          <a:p>
            <a:endParaRPr lang="tr-TR" dirty="0"/>
          </a:p>
        </p:txBody>
      </p:sp>
    </p:spTree>
    <p:extLst>
      <p:ext uri="{BB962C8B-B14F-4D97-AF65-F5344CB8AC3E}">
        <p14:creationId xmlns:p14="http://schemas.microsoft.com/office/powerpoint/2010/main" val="330498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836712"/>
            <a:ext cx="8229600" cy="6021288"/>
          </a:xfrm>
        </p:spPr>
        <p:txBody>
          <a:bodyPr>
            <a:normAutofit fontScale="55000" lnSpcReduction="20000"/>
          </a:bodyPr>
          <a:lstStyle/>
          <a:p>
            <a:r>
              <a:rPr lang="tr-TR" b="1" i="1" dirty="0" smtClean="0"/>
              <a:t>Yetiştirme Alanları</a:t>
            </a:r>
            <a:r>
              <a:rPr lang="tr-TR" i="1" dirty="0" smtClean="0"/>
              <a:t/>
            </a:r>
            <a:br>
              <a:rPr lang="tr-TR" i="1" dirty="0" smtClean="0"/>
            </a:br>
            <a:r>
              <a:rPr lang="tr-TR" i="1" dirty="0" smtClean="0"/>
              <a:t/>
            </a:r>
            <a:br>
              <a:rPr lang="tr-TR" i="1" dirty="0" smtClean="0"/>
            </a:br>
            <a:r>
              <a:rPr lang="tr-TR" i="1" dirty="0" smtClean="0"/>
              <a:t>Balık yetiştirme alanları, kendi arazilerimiz değil de, kamu arazileri veya su alanları ise bu arazilerin, kurulacak işletmeye tahsisi veya işletme haklarının kiralanması sağlanmalı.</a:t>
            </a:r>
            <a:br>
              <a:rPr lang="tr-TR" i="1" dirty="0" smtClean="0"/>
            </a:br>
            <a:r>
              <a:rPr lang="tr-TR" b="1" i="1" dirty="0" smtClean="0"/>
              <a:t/>
            </a:r>
            <a:br>
              <a:rPr lang="tr-TR" b="1" i="1" dirty="0" smtClean="0"/>
            </a:br>
            <a:r>
              <a:rPr lang="tr-TR" b="1" i="1" dirty="0" smtClean="0"/>
              <a:t>Yumurta ve Yavru Temini</a:t>
            </a:r>
            <a:r>
              <a:rPr lang="tr-TR" i="1" dirty="0" smtClean="0"/>
              <a:t/>
            </a:r>
            <a:br>
              <a:rPr lang="tr-TR" i="1" dirty="0" smtClean="0"/>
            </a:br>
            <a:r>
              <a:rPr lang="tr-TR" i="1" dirty="0" smtClean="0"/>
              <a:t/>
            </a:r>
            <a:br>
              <a:rPr lang="tr-TR" i="1" dirty="0" smtClean="0"/>
            </a:br>
            <a:r>
              <a:rPr lang="tr-TR" i="1" dirty="0" smtClean="0"/>
              <a:t>İşletmenin ihtiyacı olan yumurta ve yavrular, kendi üretim tesisinde yetiştirilemiyorsa yavru ve yumurta alımını garanti altına almalı, bunların temin edilebileceği yerler belirlenmeli.</a:t>
            </a:r>
            <a:br>
              <a:rPr lang="tr-TR" i="1" dirty="0" smtClean="0"/>
            </a:br>
            <a:r>
              <a:rPr lang="tr-TR" b="1" i="1" dirty="0" smtClean="0"/>
              <a:t/>
            </a:r>
            <a:br>
              <a:rPr lang="tr-TR" b="1" i="1" dirty="0" smtClean="0"/>
            </a:br>
            <a:r>
              <a:rPr lang="tr-TR" b="1" i="1" dirty="0" smtClean="0"/>
              <a:t>Yem Temini</a:t>
            </a:r>
            <a:r>
              <a:rPr lang="tr-TR" i="1" dirty="0" smtClean="0"/>
              <a:t/>
            </a:r>
            <a:br>
              <a:rPr lang="tr-TR" i="1" dirty="0" smtClean="0"/>
            </a:br>
            <a:r>
              <a:rPr lang="tr-TR" i="1" dirty="0" smtClean="0"/>
              <a:t/>
            </a:r>
            <a:br>
              <a:rPr lang="tr-TR" i="1" dirty="0" smtClean="0"/>
            </a:br>
            <a:r>
              <a:rPr lang="tr-TR" i="1" dirty="0" smtClean="0"/>
              <a:t>Balık yetiştirme tesisinin en önemli girdisi yemdir. Masrafların yaklaşık yüzde 70’i yemden kaynaklanır. Yemin ucuz ve kaliteli olarak nereden temin edileceği daha önceden planlanmalıdır.</a:t>
            </a:r>
            <a:br>
              <a:rPr lang="tr-TR" i="1" dirty="0" smtClean="0"/>
            </a:br>
            <a:r>
              <a:rPr lang="tr-TR" i="1" dirty="0" smtClean="0"/>
              <a:t/>
            </a:r>
            <a:br>
              <a:rPr lang="tr-TR" i="1" dirty="0" smtClean="0"/>
            </a:br>
            <a:r>
              <a:rPr lang="tr-TR" b="1" i="1" dirty="0" smtClean="0"/>
              <a:t>Tecrübeli İnsan Gücü</a:t>
            </a:r>
            <a:r>
              <a:rPr lang="tr-TR" i="1" dirty="0" smtClean="0"/>
              <a:t/>
            </a:r>
            <a:br>
              <a:rPr lang="tr-TR" i="1" dirty="0" smtClean="0"/>
            </a:br>
            <a:r>
              <a:rPr lang="tr-TR" i="1" dirty="0" smtClean="0"/>
              <a:t/>
            </a:r>
            <a:br>
              <a:rPr lang="tr-TR" i="1" dirty="0" smtClean="0"/>
            </a:br>
            <a:r>
              <a:rPr lang="tr-TR" i="1" dirty="0" smtClean="0"/>
              <a:t>Balık yetiştiriciliği, hem yeni bir iş alanı olması, hem de çok değişik faktörlerden etkilenmesi, dolayısıyla, bilgili ve tecrübeli insan gücüne ihtiyaç gösterir.</a:t>
            </a:r>
            <a:br>
              <a:rPr lang="tr-TR" i="1" dirty="0" smtClean="0"/>
            </a:br>
            <a:r>
              <a:rPr lang="tr-TR" i="1" dirty="0" smtClean="0"/>
              <a:t/>
            </a:r>
            <a:br>
              <a:rPr lang="tr-TR" i="1" dirty="0" smtClean="0"/>
            </a:br>
            <a:r>
              <a:rPr lang="tr-TR" b="1" i="1" dirty="0" smtClean="0"/>
              <a:t>Hastalık</a:t>
            </a:r>
            <a:r>
              <a:rPr lang="tr-TR" i="1" dirty="0" smtClean="0"/>
              <a:t/>
            </a:r>
            <a:br>
              <a:rPr lang="tr-TR" i="1" dirty="0" smtClean="0"/>
            </a:br>
            <a:r>
              <a:rPr lang="tr-TR" i="1" dirty="0" smtClean="0"/>
              <a:t/>
            </a:r>
            <a:br>
              <a:rPr lang="tr-TR" i="1" dirty="0" smtClean="0"/>
            </a:br>
            <a:r>
              <a:rPr lang="tr-TR" i="1" dirty="0" smtClean="0"/>
              <a:t>Hastalık, üretim havuzlarına girince balıkları kırıp geçirir. Hastalığın işletmeye girmemesi için tedbir alınırsa balıkların hastalıklara yakalanması da asgariye iner. Üretim havuzlarında hastalık görüldüğünde, balıklar hemen ilaçlanmalı, aşılanmalı ve gerekli karantina tedbirleri alınmalıdır.</a:t>
            </a:r>
            <a:br>
              <a:rPr lang="tr-TR" i="1" dirty="0" smtClean="0"/>
            </a:br>
            <a:r>
              <a:rPr lang="tr-TR" i="1" dirty="0" smtClean="0"/>
              <a:t/>
            </a:r>
            <a:br>
              <a:rPr lang="tr-TR" i="1" dirty="0" smtClean="0"/>
            </a:br>
            <a:r>
              <a:rPr lang="tr-TR" b="1" i="1" dirty="0" smtClean="0"/>
              <a:t>Pazarlama</a:t>
            </a:r>
            <a:r>
              <a:rPr lang="tr-TR" i="1" dirty="0" smtClean="0"/>
              <a:t/>
            </a:r>
            <a:br>
              <a:rPr lang="tr-TR" i="1" dirty="0" smtClean="0"/>
            </a:br>
            <a:r>
              <a:rPr lang="tr-TR" i="1" dirty="0" smtClean="0"/>
              <a:t/>
            </a:r>
            <a:br>
              <a:rPr lang="tr-TR" i="1" dirty="0" smtClean="0"/>
            </a:br>
            <a:r>
              <a:rPr lang="tr-TR" i="1" dirty="0" smtClean="0"/>
              <a:t>Bugün Türkiye’nin büyük bir kesimi balık yeme alışkanlığı edindi. Bu yüzden balık artık kolayca pazarlanabiliyor. Elde edilen balık, insanların en çok ihtiyacı olduğu mevsimde pazara arz edilerek azami kar sağlanıyor. Günümüzde üreticiler, balık yetiştiriciliğine daha çok önem veriyor. Yapılan yatırım, 1-2 yıl içinde ürüne ve paraya dönüşüyor.</a:t>
            </a:r>
            <a:r>
              <a:rPr lang="tr-TR" dirty="0" smtClean="0"/>
              <a:t> </a:t>
            </a:r>
          </a:p>
        </p:txBody>
      </p:sp>
    </p:spTree>
    <p:extLst>
      <p:ext uri="{BB962C8B-B14F-4D97-AF65-F5344CB8AC3E}">
        <p14:creationId xmlns:p14="http://schemas.microsoft.com/office/powerpoint/2010/main" val="4203689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1544" y="836712"/>
            <a:ext cx="8579296" cy="578328"/>
          </a:xfrm>
        </p:spPr>
        <p:txBody>
          <a:bodyPr>
            <a:normAutofit/>
          </a:bodyPr>
          <a:lstStyle/>
          <a:p>
            <a:r>
              <a:rPr lang="tr-TR" sz="2400" i="1" dirty="0"/>
              <a:t>Türkiye'de 127 </a:t>
            </a:r>
            <a:r>
              <a:rPr lang="tr-TR" sz="2400" i="1" dirty="0" err="1"/>
              <a:t>tatlısu</a:t>
            </a:r>
            <a:r>
              <a:rPr lang="tr-TR" sz="2400" i="1" dirty="0"/>
              <a:t> balığı ve 384 deniz balığı türü bulunmaktadır.</a:t>
            </a:r>
            <a:endParaRPr lang="tr-TR" sz="2400" dirty="0"/>
          </a:p>
        </p:txBody>
      </p:sp>
      <p:sp>
        <p:nvSpPr>
          <p:cNvPr id="3" name="2 İçerik Yer Tutucusu"/>
          <p:cNvSpPr>
            <a:spLocks noGrp="1"/>
          </p:cNvSpPr>
          <p:nvPr>
            <p:ph idx="1"/>
          </p:nvPr>
        </p:nvSpPr>
        <p:spPr>
          <a:xfrm>
            <a:off x="1981200" y="1484784"/>
            <a:ext cx="8229600" cy="5256584"/>
          </a:xfrm>
        </p:spPr>
        <p:txBody>
          <a:bodyPr>
            <a:normAutofit fontScale="55000" lnSpcReduction="20000"/>
          </a:bodyPr>
          <a:lstStyle/>
          <a:p>
            <a:pPr>
              <a:buNone/>
            </a:pPr>
            <a:r>
              <a:rPr lang="tr-TR" i="1" dirty="0" smtClean="0"/>
              <a:t/>
            </a:r>
            <a:br>
              <a:rPr lang="tr-TR" i="1" dirty="0" smtClean="0"/>
            </a:br>
            <a:r>
              <a:rPr lang="tr-TR" sz="2900" i="1" dirty="0" err="1"/>
              <a:t>Tatlısu</a:t>
            </a:r>
            <a:r>
              <a:rPr lang="tr-TR" sz="2900" i="1" dirty="0"/>
              <a:t> balıkları</a:t>
            </a:r>
            <a:br>
              <a:rPr lang="tr-TR" sz="2900" i="1" dirty="0"/>
            </a:br>
            <a:r>
              <a:rPr lang="tr-TR" sz="2900" i="1" dirty="0"/>
              <a:t/>
            </a:r>
            <a:br>
              <a:rPr lang="tr-TR" sz="2900" i="1" dirty="0"/>
            </a:br>
            <a:r>
              <a:rPr lang="tr-TR" sz="2900" i="1" dirty="0"/>
              <a:t>Türkiye'nin tatlı sularında en yaygın olan balık türleri hiç şüphesiz alabalıklar ve sazangiller familyasına ait olan ak balık ve üç ayrı türü ile Bıyıklı balık türleridir, ve neredeyse Türkiye'nin her bölgesinde her derede ve çayda bulunurlar. Bunların yanında sazangiller familyasına ait sazan balığı, çapak balığı, tahta balığı, kadife balığı, kızılkanat, </a:t>
            </a:r>
            <a:r>
              <a:rPr lang="tr-TR" sz="2900" i="1" dirty="0" err="1"/>
              <a:t>kızılgöz</a:t>
            </a:r>
            <a:r>
              <a:rPr lang="tr-TR" sz="2900" i="1" dirty="0"/>
              <a:t> gibi türler bulunur. </a:t>
            </a:r>
          </a:p>
          <a:p>
            <a:pPr>
              <a:buNone/>
            </a:pPr>
            <a:endParaRPr lang="tr-TR" sz="2900" i="1" dirty="0"/>
          </a:p>
          <a:p>
            <a:pPr>
              <a:buNone/>
            </a:pPr>
            <a:r>
              <a:rPr lang="tr-TR" sz="2900" i="1" dirty="0"/>
              <a:t>      Türkiye'de birçok alabalık türü </a:t>
            </a:r>
            <a:r>
              <a:rPr lang="tr-TR" sz="2900" i="1" dirty="0" err="1"/>
              <a:t>mevcutdur</a:t>
            </a:r>
            <a:r>
              <a:rPr lang="tr-TR" sz="2900" i="1" dirty="0"/>
              <a:t>. Bunlardan Abant alası, Anadolu alası gibi bazıları sadece Türkiye'de bulunurlar. Tatlı suların en yaygın yırtıcı balıkları yayın balığı, turna balığı, sudak balığı, yılan balığı ve </a:t>
            </a:r>
            <a:r>
              <a:rPr lang="tr-TR" sz="2900" i="1" dirty="0" err="1"/>
              <a:t>tatlısu</a:t>
            </a:r>
            <a:r>
              <a:rPr lang="tr-TR" sz="2900" i="1" dirty="0"/>
              <a:t> levreğidir. Türkiye'nin güneydoğusunda yayın balığının bir de Mezopotamya yayını diye ikinci bir türü bulunur. Ayrıca Türkiye'nin diğer bir yerlisi olan kangal balığı, cilt hastalıklarına </a:t>
            </a:r>
            <a:r>
              <a:rPr lang="tr-TR" sz="2900" i="1" dirty="0" err="1"/>
              <a:t>karşi</a:t>
            </a:r>
            <a:r>
              <a:rPr lang="tr-TR" sz="2900" i="1" dirty="0"/>
              <a:t> şifalı olması ile dünyaca ün kazanmıştır. Kefal adını taşıyan ama aslında sazangiller familyasına mensup olan inci kefali sadece Van Gölünde bulunan bir yerli balık türüdür. </a:t>
            </a:r>
            <a:br>
              <a:rPr lang="tr-TR" sz="2900" i="1" dirty="0"/>
            </a:br>
            <a:r>
              <a:rPr lang="tr-TR" sz="2900" i="1" dirty="0"/>
              <a:t/>
            </a:r>
            <a:br>
              <a:rPr lang="tr-TR" sz="2900" i="1" dirty="0"/>
            </a:br>
            <a:r>
              <a:rPr lang="tr-TR" sz="2900" i="1" dirty="0"/>
              <a:t>Ticari açıdan en önemlileri sazan, gökkuşağı alabalığı, ak balık ve yayın balığıdır. 1970li yıllarda gökkuşağı alabalığının Kuzey Amerika'dan Türkiye'ye getirilmesi ve devlet tarafından üretimi desteklenmesinden sonra Türkiye'de büyük kapsamlı yetiştirilmeye başlanmıştır. Türkiye'nin her yerinde alabalık </a:t>
            </a:r>
            <a:r>
              <a:rPr lang="tr-TR" sz="2900" i="1" dirty="0" err="1"/>
              <a:t>yetiştiriliciğine</a:t>
            </a:r>
            <a:r>
              <a:rPr lang="tr-TR" sz="2900" i="1" dirty="0"/>
              <a:t> rastlamak mümkündür. Ayrıca yayın balığı da havuzlarda üretilmeye başlanmıştır.</a:t>
            </a:r>
            <a:br>
              <a:rPr lang="tr-TR" sz="2900" i="1" dirty="0"/>
            </a:br>
            <a:r>
              <a:rPr lang="tr-TR" i="1" dirty="0" smtClean="0"/>
              <a:t/>
            </a:r>
            <a:br>
              <a:rPr lang="tr-TR" i="1" dirty="0" smtClean="0"/>
            </a:br>
            <a:endParaRPr lang="tr-TR" dirty="0" smtClean="0"/>
          </a:p>
        </p:txBody>
      </p:sp>
    </p:spTree>
    <p:extLst>
      <p:ext uri="{BB962C8B-B14F-4D97-AF65-F5344CB8AC3E}">
        <p14:creationId xmlns:p14="http://schemas.microsoft.com/office/powerpoint/2010/main" val="3954566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i="1" dirty="0" smtClean="0"/>
              <a:t>Deniz balıkları</a:t>
            </a:r>
            <a:br>
              <a:rPr lang="tr-TR" i="1" dirty="0" smtClean="0"/>
            </a:br>
            <a:r>
              <a:rPr lang="tr-TR" i="1" dirty="0" smtClean="0"/>
              <a:t/>
            </a:r>
            <a:br>
              <a:rPr lang="tr-TR" i="1" dirty="0" smtClean="0"/>
            </a:br>
            <a:r>
              <a:rPr lang="tr-TR" i="1" dirty="0" smtClean="0"/>
              <a:t>Türkiye'nin denizlerinde bulunan en büyük balıklar boyu 7-8 metreye ve ağırlıkları 1,5 tona varabilen Mersin morinası, 500 kiloya varan mavi kanatlı orkinos ve sadece Akdeniz'de Mersin ve İskenderun körfezlerinde nadir rastlanan ve eti yenilmeyen ay balığı (3 ton). Bunların yanında bazı köpek balıkları da çok büyük olabilirler: özellikle beyaz köpek balığı (7 metre, 1,5 ton).</a:t>
            </a:r>
            <a:br>
              <a:rPr lang="tr-TR" i="1" dirty="0" smtClean="0"/>
            </a:br>
            <a:r>
              <a:rPr lang="tr-TR" i="1" dirty="0" smtClean="0"/>
              <a:t/>
            </a:r>
            <a:br>
              <a:rPr lang="tr-TR" i="1" dirty="0" smtClean="0"/>
            </a:br>
            <a:r>
              <a:rPr lang="tr-TR" i="1" dirty="0" smtClean="0"/>
              <a:t>Ticari açıdan en önemli balıklar hamsi, kefal, istavrit, barbunya, </a:t>
            </a:r>
            <a:r>
              <a:rPr lang="tr-TR" i="1" dirty="0" err="1" smtClean="0"/>
              <a:t>sardalya</a:t>
            </a:r>
            <a:r>
              <a:rPr lang="tr-TR" i="1" dirty="0" smtClean="0"/>
              <a:t>, uskumru, mezgit, </a:t>
            </a:r>
            <a:r>
              <a:rPr lang="tr-TR" i="1" dirty="0" err="1" smtClean="0"/>
              <a:t>sargan</a:t>
            </a:r>
            <a:r>
              <a:rPr lang="tr-TR" i="1" dirty="0" smtClean="0"/>
              <a:t>, kalkan ve çipura türleridir. Ayrıca çipura Türkiye'nin Ege kıyılarında çok başarılı bir şekilde suni olarak da yetiştirilmektedir.</a:t>
            </a:r>
            <a:r>
              <a:rPr lang="tr-TR" dirty="0" smtClean="0"/>
              <a:t> </a:t>
            </a:r>
          </a:p>
          <a:p>
            <a:endParaRPr lang="tr-TR" dirty="0"/>
          </a:p>
        </p:txBody>
      </p:sp>
    </p:spTree>
    <p:extLst>
      <p:ext uri="{BB962C8B-B14F-4D97-AF65-F5344CB8AC3E}">
        <p14:creationId xmlns:p14="http://schemas.microsoft.com/office/powerpoint/2010/main" val="2710311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a:t>Türkiye su potansiyeli (TAGEM 1998)</a:t>
            </a:r>
            <a:endParaRPr lang="tr-TR" sz="3200" dirty="0"/>
          </a:p>
        </p:txBody>
      </p:sp>
      <p:pic>
        <p:nvPicPr>
          <p:cNvPr id="3075" name="Picture 3"/>
          <p:cNvPicPr>
            <a:picLocks noGrp="1" noChangeAspect="1" noChangeArrowheads="1"/>
          </p:cNvPicPr>
          <p:nvPr>
            <p:ph idx="1"/>
          </p:nvPr>
        </p:nvPicPr>
        <p:blipFill>
          <a:blip r:embed="rId2" cstate="print"/>
          <a:srcRect/>
          <a:stretch>
            <a:fillRect/>
          </a:stretch>
        </p:blipFill>
        <p:spPr bwMode="auto">
          <a:xfrm>
            <a:off x="2279576" y="2348880"/>
            <a:ext cx="7992888" cy="2808312"/>
          </a:xfrm>
          <a:prstGeom prst="rect">
            <a:avLst/>
          </a:prstGeom>
          <a:noFill/>
          <a:ln w="9525">
            <a:noFill/>
            <a:miter lim="800000"/>
            <a:headEnd/>
            <a:tailEnd/>
          </a:ln>
        </p:spPr>
      </p:pic>
    </p:spTree>
    <p:extLst>
      <p:ext uri="{BB962C8B-B14F-4D97-AF65-F5344CB8AC3E}">
        <p14:creationId xmlns:p14="http://schemas.microsoft.com/office/powerpoint/2010/main" val="274710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a:t>Balıkçılığı geliştirme çabaları özellikle son yıllarda önem kazanmış ve uluslararası kurullar oluşturularak belirli avlanma bölgelerinde uygulanmak üzere yönetmelikler hazırlanmıştır. Birçok ülke de yeni ve geniş çaplı önlemlerle kıyılarındaki balık stoklarını ve balıkçılık sanayilerini koruma </a:t>
            </a:r>
            <a:r>
              <a:rPr lang="tr-TR" dirty="0" smtClean="0"/>
              <a:t>çabasındadır.</a:t>
            </a:r>
          </a:p>
        </p:txBody>
      </p:sp>
    </p:spTree>
    <p:extLst>
      <p:ext uri="{BB962C8B-B14F-4D97-AF65-F5344CB8AC3E}">
        <p14:creationId xmlns:p14="http://schemas.microsoft.com/office/powerpoint/2010/main" val="3701267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Üç yanı denizlerle çevrili bir ülke olmasına karşılık Türkiye'de balıkçılık yeterince gelişebilmiş değildir. Bunun nedenleri, gelişmiş tekniklerle açık deniz balıkçılığına geçilmemesi, aşırı ve bilinçsiz avlanma ile su kirliliğine bağlanabilir. </a:t>
            </a:r>
          </a:p>
          <a:p>
            <a:pPr>
              <a:buNone/>
            </a:pPr>
            <a:endParaRPr lang="tr-TR" dirty="0"/>
          </a:p>
        </p:txBody>
      </p:sp>
    </p:spTree>
    <p:extLst>
      <p:ext uri="{BB962C8B-B14F-4D97-AF65-F5344CB8AC3E}">
        <p14:creationId xmlns:p14="http://schemas.microsoft.com/office/powerpoint/2010/main" val="1737563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Avlanan balık miktarı yılda 500 bin tonu biraz aşar; bunun yaklaşık 350 bin tonu hamsi, 100 bin tona yakını da istavrittir. Balıkçılığın temelde iki tür balığa dayanması öteki balıkların soylarının çok azalmasından kaynaklanır. Örneğin yumurtlamak üzere her yıl Marmara Denizi'ne gelen uskumru 1960'lardaki aşırı avlanma nedeniyle Ege'den Marmara'ya geçmemeye başladığı için eskisine oranla çok az avlanabilmektedir. Öte yandan dip trolüyle ve dinamit gibi patlayıcı maddelerle avlanma sonucunda dip balıkları da önemli ölçüde azalmıştır. Ayrıca deniz, akarsu ve göllerdeki kirlenme de, İzmit Körfezi'nde olduğu gibi balıkçılığı tehdit eden en büyük sorunlardan biridir.</a:t>
            </a:r>
            <a:br>
              <a:rPr lang="tr-TR" dirty="0" smtClean="0"/>
            </a:br>
            <a:endParaRPr lang="tr-TR" dirty="0" smtClean="0"/>
          </a:p>
          <a:p>
            <a:endParaRPr lang="tr-TR" dirty="0"/>
          </a:p>
        </p:txBody>
      </p:sp>
    </p:spTree>
    <p:extLst>
      <p:ext uri="{BB962C8B-B14F-4D97-AF65-F5344CB8AC3E}">
        <p14:creationId xmlns:p14="http://schemas.microsoft.com/office/powerpoint/2010/main" val="2019267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b="1" dirty="0"/>
              <a:t>Türkiye’nin su ürünleri potansiyeli yüksek olmasına karşın, su ürünleri avcılığı ülke ekonomisinde önemli bir yere sahip değildir.</a:t>
            </a:r>
            <a:br>
              <a:rPr lang="tr-TR" sz="2000" b="1" dirty="0"/>
            </a:br>
            <a:endParaRPr lang="tr-TR" sz="2000" dirty="0"/>
          </a:p>
        </p:txBody>
      </p:sp>
      <p:sp>
        <p:nvSpPr>
          <p:cNvPr id="3" name="2 İçerik Yer Tutucusu"/>
          <p:cNvSpPr>
            <a:spLocks noGrp="1"/>
          </p:cNvSpPr>
          <p:nvPr>
            <p:ph idx="1"/>
          </p:nvPr>
        </p:nvSpPr>
        <p:spPr/>
        <p:txBody>
          <a:bodyPr>
            <a:normAutofit fontScale="85000" lnSpcReduction="20000"/>
          </a:bodyPr>
          <a:lstStyle/>
          <a:p>
            <a:pPr>
              <a:buNone/>
            </a:pPr>
            <a:r>
              <a:rPr lang="tr-TR" b="1" dirty="0" smtClean="0"/>
              <a:t/>
            </a:r>
            <a:br>
              <a:rPr lang="tr-TR" b="1" dirty="0" smtClean="0"/>
            </a:br>
            <a:r>
              <a:rPr lang="tr-TR" b="1" dirty="0" smtClean="0"/>
              <a:t>Deniz Balıkçılığı : </a:t>
            </a:r>
            <a:r>
              <a:rPr lang="tr-TR" dirty="0" smtClean="0"/>
              <a:t>Türkiye’de daha çok kıyı balıkçılığı gelişmiştir. Açık denizlerde avlanacak gemi ve filolarımız olmadığından açık deniz balıkçılığı yapılmaz. Karadeniz ve Marmara Denizi Türkiye’de balıkçılığın önem kazandığı alanlarıdır. Özellikle balıkların göç döneminde boğazlar önemli balık avlama alanlarıdı</a:t>
            </a:r>
            <a:r>
              <a:rPr lang="tr-TR" b="1" dirty="0" smtClean="0"/>
              <a:t>r.</a:t>
            </a:r>
            <a:br>
              <a:rPr lang="tr-TR" b="1" dirty="0" smtClean="0"/>
            </a:br>
            <a:r>
              <a:rPr lang="tr-TR" b="1" dirty="0" smtClean="0"/>
              <a:t/>
            </a:r>
            <a:br>
              <a:rPr lang="tr-TR" b="1" dirty="0" smtClean="0"/>
            </a:br>
            <a:r>
              <a:rPr lang="tr-TR" b="1" dirty="0" smtClean="0"/>
              <a:t/>
            </a:r>
            <a:br>
              <a:rPr lang="tr-TR" b="1" dirty="0" smtClean="0"/>
            </a:br>
            <a:r>
              <a:rPr lang="tr-TR" b="1" dirty="0" smtClean="0"/>
              <a:t>İç Sular Balıkçılığı : </a:t>
            </a:r>
            <a:r>
              <a:rPr lang="tr-TR" dirty="0" smtClean="0"/>
              <a:t>Göllerde ve akarsularda yapılmaktadır. İç sularımız balık bakımından zengin olmasına karşın bu potansiyel değerlendirilememektedir. Balıklar dışında iç sularımızdan elde edilen midye, </a:t>
            </a:r>
            <a:r>
              <a:rPr lang="tr-TR" dirty="0" err="1" smtClean="0"/>
              <a:t>istakoz</a:t>
            </a:r>
            <a:r>
              <a:rPr lang="tr-TR" dirty="0" smtClean="0"/>
              <a:t> ve karides gibi su ürünleri de bulunmaktadır.</a:t>
            </a: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Kültür Balıkçılığı : </a:t>
            </a:r>
            <a:r>
              <a:rPr lang="tr-TR" dirty="0" smtClean="0"/>
              <a:t>Kültür balıkçılığı hem kıyılarımızda, hem de iç bölgelerimizin akarsu boylarında ya da temiz kaynak suları sağlanabilen yerlerde yapılmaktadır. Bu nedenle balık yetiştirme çiftlikleri kurulur ya da yapay baraj göllerinden yararlanılır. </a:t>
            </a:r>
          </a:p>
          <a:p>
            <a:endParaRPr lang="tr-TR" dirty="0"/>
          </a:p>
        </p:txBody>
      </p:sp>
    </p:spTree>
    <p:extLst>
      <p:ext uri="{BB962C8B-B14F-4D97-AF65-F5344CB8AC3E}">
        <p14:creationId xmlns:p14="http://schemas.microsoft.com/office/powerpoint/2010/main" val="2478755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i="1" dirty="0" smtClean="0"/>
              <a:t>Bugün, daha çoğu alabalık olmak üzere 2000 civarında balık yetiştiriciliği yapan çiftlik var. </a:t>
            </a:r>
          </a:p>
          <a:p>
            <a:pPr algn="just"/>
            <a:r>
              <a:rPr lang="tr-TR" i="1" dirty="0" smtClean="0"/>
              <a:t>Bu üretim tüm su ürünleri üretiminin yaklaşık yüzde 1,5’u kadar. </a:t>
            </a:r>
          </a:p>
          <a:p>
            <a:r>
              <a:rPr lang="tr-TR" i="1" dirty="0" smtClean="0"/>
              <a:t>Dünyada yılda yaklaşık 150 milyon ton olan toplam ürünleri üretiminin yaklaşık yüzde 13’ü yetiştiricilikten elde ediliyor.</a:t>
            </a:r>
            <a:br>
              <a:rPr lang="tr-TR" i="1" dirty="0" smtClean="0"/>
            </a:br>
            <a:r>
              <a:rPr lang="tr-TR" i="1" dirty="0" smtClean="0"/>
              <a:t/>
            </a:r>
            <a:br>
              <a:rPr lang="tr-TR" i="1" dirty="0" smtClean="0"/>
            </a:br>
            <a:endParaRPr lang="tr-TR" dirty="0"/>
          </a:p>
        </p:txBody>
      </p:sp>
    </p:spTree>
    <p:extLst>
      <p:ext uri="{BB962C8B-B14F-4D97-AF65-F5344CB8AC3E}">
        <p14:creationId xmlns:p14="http://schemas.microsoft.com/office/powerpoint/2010/main" val="114926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53140" y="36185"/>
            <a:ext cx="8229600" cy="1143000"/>
          </a:xfrm>
        </p:spPr>
        <p:txBody>
          <a:bodyPr>
            <a:noAutofit/>
          </a:bodyPr>
          <a:lstStyle/>
          <a:p>
            <a:r>
              <a:rPr lang="tr-TR" sz="2400" dirty="0"/>
              <a:t>su ürünleri üretimi (ton) ve oransal değişimi (%) (DİE 2002)</a:t>
            </a:r>
            <a:endParaRPr lang="tr-TR" sz="2400" dirty="0"/>
          </a:p>
        </p:txBody>
      </p:sp>
      <p:graphicFrame>
        <p:nvGraphicFramePr>
          <p:cNvPr id="3" name="Tablo 2"/>
          <p:cNvGraphicFramePr>
            <a:graphicFrameLocks noGrp="1"/>
          </p:cNvGraphicFramePr>
          <p:nvPr>
            <p:extLst/>
          </p:nvPr>
        </p:nvGraphicFramePr>
        <p:xfrm>
          <a:off x="1964624" y="1628801"/>
          <a:ext cx="8218114" cy="4752526"/>
        </p:xfrm>
        <a:graphic>
          <a:graphicData uri="http://schemas.openxmlformats.org/drawingml/2006/table">
            <a:tbl>
              <a:tblPr/>
              <a:tblGrid>
                <a:gridCol w="604799"/>
                <a:gridCol w="604799"/>
                <a:gridCol w="688742"/>
                <a:gridCol w="688742"/>
                <a:gridCol w="688742"/>
                <a:gridCol w="688742"/>
                <a:gridCol w="688742"/>
                <a:gridCol w="688742"/>
                <a:gridCol w="688742"/>
                <a:gridCol w="688742"/>
                <a:gridCol w="688742"/>
                <a:gridCol w="809838"/>
              </a:tblGrid>
              <a:tr h="198021">
                <a:tc rowSpan="3">
                  <a:txBody>
                    <a:bodyPr/>
                    <a:lstStyle/>
                    <a:p>
                      <a:pPr algn="ctr"/>
                      <a:r>
                        <a:rPr lang="tr-TR" sz="800" b="1" dirty="0">
                          <a:solidFill>
                            <a:srgbClr val="444444"/>
                          </a:solidFill>
                          <a:effectLst/>
                          <a:latin typeface="Verdana" panose="020B0604030504040204" pitchFamily="34" charset="0"/>
                        </a:rPr>
                        <a:t>Yıllar</a:t>
                      </a:r>
                      <a:endParaRPr lang="tr-TR" sz="800" dirty="0">
                        <a:solidFill>
                          <a:srgbClr val="444444"/>
                        </a:solidFill>
                        <a:effectLst/>
                        <a:latin typeface="Verdan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gridSpan="5">
                  <a:txBody>
                    <a:bodyPr/>
                    <a:lstStyle/>
                    <a:p>
                      <a:pPr algn="ctr"/>
                      <a:r>
                        <a:rPr lang="tr-TR" sz="800" b="1">
                          <a:solidFill>
                            <a:srgbClr val="444444"/>
                          </a:solidFill>
                          <a:effectLst/>
                          <a:latin typeface="Verdana" panose="020B0604030504040204" pitchFamily="34" charset="0"/>
                        </a:rPr>
                        <a:t>Avcılık</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5">
                  <a:txBody>
                    <a:bodyPr/>
                    <a:lstStyle/>
                    <a:p>
                      <a:pPr algn="ctr"/>
                      <a:r>
                        <a:rPr lang="tr-TR" sz="800" b="1">
                          <a:solidFill>
                            <a:srgbClr val="444444"/>
                          </a:solidFill>
                          <a:effectLst/>
                          <a:latin typeface="Verdana" panose="020B0604030504040204" pitchFamily="34" charset="0"/>
                        </a:rPr>
                        <a:t>Yetiştiricilik</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p>
                      <a:pPr algn="ctr"/>
                      <a:r>
                        <a:rPr lang="tr-TR" sz="800" b="1">
                          <a:solidFill>
                            <a:srgbClr val="444444"/>
                          </a:solidFill>
                          <a:effectLst/>
                          <a:latin typeface="Verdana" panose="020B0604030504040204" pitchFamily="34" charset="0"/>
                        </a:rPr>
                        <a:t>Toplam</a:t>
                      </a:r>
                      <a:endParaRPr lang="tr-TR" sz="800">
                        <a:solidFill>
                          <a:srgbClr val="444444"/>
                        </a:solidFill>
                        <a:effectLst/>
                        <a:latin typeface="Verdana" panose="020B0604030504040204" pitchFamily="34" charset="0"/>
                      </a:endParaRPr>
                    </a:p>
                    <a:p>
                      <a:pPr algn="ctr"/>
                      <a:r>
                        <a:rPr lang="tr-TR" sz="800" b="1">
                          <a:solidFill>
                            <a:srgbClr val="444444"/>
                          </a:solidFill>
                          <a:effectLst/>
                          <a:latin typeface="Verdana" panose="020B0604030504040204" pitchFamily="34" charset="0"/>
                        </a:rPr>
                        <a:t>Üretim</a:t>
                      </a:r>
                      <a:endParaRPr lang="tr-TR" sz="800">
                        <a:solidFill>
                          <a:srgbClr val="444444"/>
                        </a:solidFill>
                        <a:effectLst/>
                        <a:latin typeface="Verdan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198021">
                <a:tc v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İçsu</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Deniz</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rowSpan="2">
                  <a:txBody>
                    <a:bodyPr/>
                    <a:lstStyle/>
                    <a:p>
                      <a:pPr algn="ctr"/>
                      <a:r>
                        <a:rPr lang="tr-TR" sz="800" b="1">
                          <a:solidFill>
                            <a:srgbClr val="444444"/>
                          </a:solidFill>
                          <a:effectLst/>
                          <a:latin typeface="Verdana" panose="020B0604030504040204" pitchFamily="34" charset="0"/>
                        </a:rPr>
                        <a:t>Toplam</a:t>
                      </a:r>
                      <a:endParaRPr lang="tr-TR" sz="800">
                        <a:solidFill>
                          <a:srgbClr val="444444"/>
                        </a:solidFill>
                        <a:effectLst/>
                        <a:latin typeface="Verdan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gridSpan="2">
                  <a:txBody>
                    <a:bodyPr/>
                    <a:lstStyle/>
                    <a:p>
                      <a:pPr algn="ctr"/>
                      <a:r>
                        <a:rPr lang="tr-TR" sz="800" b="1">
                          <a:solidFill>
                            <a:srgbClr val="444444"/>
                          </a:solidFill>
                          <a:effectLst/>
                          <a:latin typeface="Verdana" panose="020B0604030504040204" pitchFamily="34" charset="0"/>
                        </a:rPr>
                        <a:t>İçsu</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a:txBody>
                    <a:bodyPr/>
                    <a:lstStyle/>
                    <a:p>
                      <a:pPr algn="ctr"/>
                      <a:r>
                        <a:rPr lang="tr-TR" sz="800" b="1">
                          <a:solidFill>
                            <a:srgbClr val="444444"/>
                          </a:solidFill>
                          <a:effectLst/>
                          <a:latin typeface="Verdana" panose="020B0604030504040204" pitchFamily="34" charset="0"/>
                        </a:rPr>
                        <a:t>Deniz</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b="1">
                          <a:solidFill>
                            <a:srgbClr val="444444"/>
                          </a:solidFill>
                          <a:effectLst/>
                          <a:latin typeface="Verdana" panose="020B0604030504040204" pitchFamily="34" charset="0"/>
                        </a:rPr>
                        <a:t> </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rowSpan="2">
                  <a:txBody>
                    <a:bodyPr/>
                    <a:lstStyle/>
                    <a:p>
                      <a:pPr algn="ctr"/>
                      <a:r>
                        <a:rPr lang="tr-TR" sz="800" b="1">
                          <a:solidFill>
                            <a:srgbClr val="444444"/>
                          </a:solidFill>
                          <a:effectLst/>
                          <a:latin typeface="Verdana" panose="020B0604030504040204" pitchFamily="34" charset="0"/>
                        </a:rPr>
                        <a:t>Toplam</a:t>
                      </a:r>
                      <a:endParaRPr lang="tr-TR" sz="800">
                        <a:solidFill>
                          <a:srgbClr val="444444"/>
                        </a:solidFill>
                        <a:effectLst/>
                        <a:latin typeface="Verdan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vMerge="1">
                  <a:txBody>
                    <a:bodyPr/>
                    <a:lstStyle/>
                    <a:p>
                      <a:endParaRPr lang="tr-TR"/>
                    </a:p>
                  </a:txBody>
                  <a:tcPr/>
                </a:tc>
              </a:tr>
              <a:tr h="396044">
                <a:tc vMerge="1">
                  <a:txBody>
                    <a:bodyPr/>
                    <a:lstStyle/>
                    <a:p>
                      <a:endParaRPr lang="tr-TR"/>
                    </a:p>
                  </a:txBody>
                  <a:tcPr/>
                </a:tc>
                <a:tc>
                  <a:txBody>
                    <a:bodyPr/>
                    <a:lstStyle/>
                    <a:p>
                      <a:pPr algn="ctr"/>
                      <a:r>
                        <a:rPr lang="tr-TR" sz="800" b="1">
                          <a:solidFill>
                            <a:srgbClr val="444444"/>
                          </a:solidFill>
                          <a:effectLst/>
                          <a:latin typeface="Verdana" panose="020B0604030504040204" pitchFamily="34" charset="0"/>
                        </a:rPr>
                        <a:t>Miktar</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b="1">
                          <a:solidFill>
                            <a:srgbClr val="444444"/>
                          </a:solidFill>
                          <a:effectLst/>
                          <a:latin typeface="Verdana" panose="020B0604030504040204" pitchFamily="34" charset="0"/>
                        </a:rPr>
                        <a:t>%</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b="1">
                          <a:solidFill>
                            <a:srgbClr val="444444"/>
                          </a:solidFill>
                          <a:effectLst/>
                          <a:latin typeface="Verdana" panose="020B0604030504040204" pitchFamily="34" charset="0"/>
                        </a:rPr>
                        <a:t>Miktar</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b="1">
                          <a:solidFill>
                            <a:srgbClr val="444444"/>
                          </a:solidFill>
                          <a:effectLst/>
                          <a:latin typeface="Verdana" panose="020B0604030504040204" pitchFamily="34" charset="0"/>
                        </a:rPr>
                        <a:t>%</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vMerge="1">
                  <a:txBody>
                    <a:bodyPr/>
                    <a:lstStyle/>
                    <a:p>
                      <a:endParaRPr lang="tr-TR"/>
                    </a:p>
                  </a:txBody>
                  <a:tcPr/>
                </a:tc>
                <a:tc>
                  <a:txBody>
                    <a:bodyPr/>
                    <a:lstStyle/>
                    <a:p>
                      <a:pPr algn="ctr"/>
                      <a:r>
                        <a:rPr lang="tr-TR" sz="800" b="1">
                          <a:solidFill>
                            <a:srgbClr val="444444"/>
                          </a:solidFill>
                          <a:effectLst/>
                          <a:latin typeface="Verdana" panose="020B0604030504040204" pitchFamily="34" charset="0"/>
                        </a:rPr>
                        <a:t>Miktar</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b="1" dirty="0">
                          <a:solidFill>
                            <a:srgbClr val="444444"/>
                          </a:solidFill>
                          <a:effectLst/>
                          <a:latin typeface="Verdana" panose="020B0604030504040204" pitchFamily="34" charset="0"/>
                        </a:rPr>
                        <a:t>%</a:t>
                      </a:r>
                      <a:endParaRPr lang="tr-TR" sz="800" dirty="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b="1">
                          <a:solidFill>
                            <a:srgbClr val="444444"/>
                          </a:solidFill>
                          <a:effectLst/>
                          <a:latin typeface="Verdana" panose="020B0604030504040204" pitchFamily="34" charset="0"/>
                        </a:rPr>
                        <a:t>Miktar</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b="1">
                          <a:solidFill>
                            <a:srgbClr val="444444"/>
                          </a:solidFill>
                          <a:effectLst/>
                          <a:latin typeface="Verdana" panose="020B0604030504040204" pitchFamily="34" charset="0"/>
                        </a:rPr>
                        <a:t>%</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vMerge="1">
                  <a:txBody>
                    <a:bodyPr/>
                    <a:lstStyle/>
                    <a:p>
                      <a:endParaRPr lang="tr-TR"/>
                    </a:p>
                  </a:txBody>
                  <a:tcPr/>
                </a:tc>
                <a:tc vMerge="1">
                  <a:txBody>
                    <a:bodyPr/>
                    <a:lstStyle/>
                    <a:p>
                      <a:endParaRPr lang="tr-TR"/>
                    </a:p>
                  </a:txBody>
                  <a:tcPr/>
                </a:tc>
              </a:tr>
              <a:tr h="396044">
                <a:tc>
                  <a:txBody>
                    <a:bodyPr/>
                    <a:lstStyle/>
                    <a:p>
                      <a:pPr algn="ctr"/>
                      <a:r>
                        <a:rPr lang="tr-TR" sz="800">
                          <a:solidFill>
                            <a:srgbClr val="444444"/>
                          </a:solidFill>
                          <a:effectLst/>
                          <a:latin typeface="Verdana" panose="020B0604030504040204" pitchFamily="34" charset="0"/>
                        </a:rPr>
                        <a:t>1970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13.249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  7</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170.905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93</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184.154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177.926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6044">
                <a:tc>
                  <a:txBody>
                    <a:bodyPr/>
                    <a:lstStyle/>
                    <a:p>
                      <a:pPr algn="ctr"/>
                      <a:r>
                        <a:rPr lang="tr-TR" sz="800">
                          <a:solidFill>
                            <a:srgbClr val="444444"/>
                          </a:solidFill>
                          <a:effectLst/>
                          <a:latin typeface="Verdana" panose="020B0604030504040204" pitchFamily="34" charset="0"/>
                        </a:rPr>
                        <a:t>1980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32.255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  8</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397.321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92</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429.576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429.576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6044">
                <a:tc>
                  <a:txBody>
                    <a:bodyPr/>
                    <a:lstStyle/>
                    <a:p>
                      <a:pPr algn="ctr"/>
                      <a:r>
                        <a:rPr lang="tr-TR" sz="800" dirty="0">
                          <a:solidFill>
                            <a:srgbClr val="444444"/>
                          </a:solidFill>
                          <a:effectLst/>
                          <a:latin typeface="Verdana" panose="020B0604030504040204" pitchFamily="34" charset="0"/>
                        </a:rPr>
                        <a:t>1990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37.315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10</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342.017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89</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379.332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4.237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1.545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0</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5.782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dirty="0">
                          <a:solidFill>
                            <a:srgbClr val="444444"/>
                          </a:solidFill>
                          <a:effectLst/>
                          <a:latin typeface="Verdana" panose="020B0604030504040204" pitchFamily="34" charset="0"/>
                        </a:rPr>
                        <a:t>385.114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6044">
                <a:tc>
                  <a:txBody>
                    <a:bodyPr/>
                    <a:lstStyle/>
                    <a:p>
                      <a:pPr algn="ctr"/>
                      <a:r>
                        <a:rPr lang="tr-TR" sz="800">
                          <a:solidFill>
                            <a:srgbClr val="444444"/>
                          </a:solidFill>
                          <a:effectLst/>
                          <a:latin typeface="Verdana" panose="020B0604030504040204" pitchFamily="34" charset="0"/>
                        </a:rPr>
                        <a:t>2000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42.824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7</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460.521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79</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503.345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43.385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7</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35.646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6</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79.031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582.376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6044">
                <a:tc>
                  <a:txBody>
                    <a:bodyPr/>
                    <a:lstStyle/>
                    <a:p>
                      <a:pPr algn="ctr"/>
                      <a:r>
                        <a:rPr lang="tr-TR" sz="800">
                          <a:solidFill>
                            <a:srgbClr val="444444"/>
                          </a:solidFill>
                          <a:effectLst/>
                          <a:latin typeface="Verdana" panose="020B0604030504040204" pitchFamily="34" charset="0"/>
                        </a:rPr>
                        <a:t>2010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40.259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6</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445.680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68</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485.939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78.568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12</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88.573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14</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167.141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653.080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6044">
                <a:tc>
                  <a:txBody>
                    <a:bodyPr/>
                    <a:lstStyle/>
                    <a:p>
                      <a:pPr algn="ctr"/>
                      <a:r>
                        <a:rPr lang="tr-TR" sz="800">
                          <a:solidFill>
                            <a:srgbClr val="444444"/>
                          </a:solidFill>
                          <a:effectLst/>
                          <a:latin typeface="Verdana" panose="020B0604030504040204" pitchFamily="34" charset="0"/>
                        </a:rPr>
                        <a:t>2011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37.097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6</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477.658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67</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514.755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100.446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14</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88.344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13</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188.790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703.545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6044">
                <a:tc>
                  <a:txBody>
                    <a:bodyPr/>
                    <a:lstStyle/>
                    <a:p>
                      <a:pPr algn="ctr"/>
                      <a:r>
                        <a:rPr lang="tr-TR" sz="800">
                          <a:solidFill>
                            <a:srgbClr val="444444"/>
                          </a:solidFill>
                          <a:effectLst/>
                          <a:latin typeface="Verdana" panose="020B0604030504040204" pitchFamily="34" charset="0"/>
                        </a:rPr>
                        <a:t>2012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36.120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6</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396.322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61</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432.442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111.557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17</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100.853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16</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212.410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644.852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6044">
                <a:tc>
                  <a:txBody>
                    <a:bodyPr/>
                    <a:lstStyle/>
                    <a:p>
                      <a:pPr algn="ctr"/>
                      <a:r>
                        <a:rPr lang="tr-TR" sz="800">
                          <a:solidFill>
                            <a:srgbClr val="444444"/>
                          </a:solidFill>
                          <a:effectLst/>
                          <a:latin typeface="Verdana" panose="020B0604030504040204" pitchFamily="34" charset="0"/>
                        </a:rPr>
                        <a:t>2013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35.074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6</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339.047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56</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374.121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123.019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20</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110.375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18</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233.394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607.515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6044">
                <a:tc>
                  <a:txBody>
                    <a:bodyPr/>
                    <a:lstStyle/>
                    <a:p>
                      <a:pPr algn="ctr"/>
                      <a:r>
                        <a:rPr lang="tr-TR" sz="800">
                          <a:solidFill>
                            <a:srgbClr val="444444"/>
                          </a:solidFill>
                          <a:effectLst/>
                          <a:latin typeface="Verdana" panose="020B0604030504040204" pitchFamily="34" charset="0"/>
                        </a:rPr>
                        <a:t>2014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36.134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7</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266.078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49</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302.212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108.239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20</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126.894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24</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235.133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537.345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96044">
                <a:tc>
                  <a:txBody>
                    <a:bodyPr/>
                    <a:lstStyle/>
                    <a:p>
                      <a:pPr algn="ctr"/>
                      <a:r>
                        <a:rPr lang="tr-TR" sz="800">
                          <a:solidFill>
                            <a:srgbClr val="444444"/>
                          </a:solidFill>
                          <a:effectLst/>
                          <a:latin typeface="Verdana" panose="020B0604030504040204" pitchFamily="34" charset="0"/>
                        </a:rPr>
                        <a:t>2015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a:solidFill>
                            <a:srgbClr val="444444"/>
                          </a:solidFill>
                          <a:effectLst/>
                          <a:latin typeface="Verdana" panose="020B0604030504040204" pitchFamily="34" charset="0"/>
                        </a:rPr>
                        <a:t>34.176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5</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397.731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59</a:t>
                      </a:r>
                      <a:endParaRPr lang="tr-TR" sz="800">
                        <a:solidFill>
                          <a:srgbClr val="444444"/>
                        </a:solidFill>
                        <a:effectLst/>
                        <a:latin typeface="Verdana" panose="020B060403050404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431.907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101.455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15</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138.879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21</a:t>
                      </a:r>
                      <a:endParaRPr lang="tr-TR" sz="800">
                        <a:solidFill>
                          <a:srgbClr val="444444"/>
                        </a:solidFill>
                        <a:effectLst/>
                        <a:latin typeface="Verdan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240.334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dirty="0">
                          <a:solidFill>
                            <a:srgbClr val="444444"/>
                          </a:solidFill>
                          <a:effectLst/>
                          <a:latin typeface="Verdana" panose="020B0604030504040204" pitchFamily="34" charset="0"/>
                        </a:rPr>
                        <a:t>672.241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Tree>
    <p:extLst>
      <p:ext uri="{BB962C8B-B14F-4D97-AF65-F5344CB8AC3E}">
        <p14:creationId xmlns:p14="http://schemas.microsoft.com/office/powerpoint/2010/main" val="1704902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stretch>
            <a:fillRect/>
          </a:stretch>
        </p:blipFill>
        <p:spPr>
          <a:xfrm>
            <a:off x="1631504" y="404664"/>
            <a:ext cx="11953328" cy="1152128"/>
          </a:xfrm>
          <a:prstGeom prst="rect">
            <a:avLst/>
          </a:prstGeom>
        </p:spPr>
      </p:pic>
      <p:graphicFrame>
        <p:nvGraphicFramePr>
          <p:cNvPr id="4" name="İçerik Yer Tutucusu 3"/>
          <p:cNvGraphicFramePr>
            <a:graphicFrameLocks noGrp="1"/>
          </p:cNvGraphicFramePr>
          <p:nvPr>
            <p:ph idx="1"/>
            <p:extLst/>
          </p:nvPr>
        </p:nvGraphicFramePr>
        <p:xfrm>
          <a:off x="2830512" y="1860859"/>
          <a:ext cx="5906244" cy="4264456"/>
        </p:xfrm>
        <a:graphic>
          <a:graphicData uri="http://schemas.openxmlformats.org/drawingml/2006/table">
            <a:tbl>
              <a:tblPr/>
              <a:tblGrid>
                <a:gridCol w="564798"/>
                <a:gridCol w="564798"/>
                <a:gridCol w="564798"/>
                <a:gridCol w="526614"/>
                <a:gridCol w="526614"/>
                <a:gridCol w="450777"/>
                <a:gridCol w="450777"/>
                <a:gridCol w="526083"/>
                <a:gridCol w="526083"/>
                <a:gridCol w="451308"/>
                <a:gridCol w="451308"/>
                <a:gridCol w="302286"/>
              </a:tblGrid>
              <a:tr h="400043">
                <a:tc rowSpan="2">
                  <a:txBody>
                    <a:bodyPr/>
                    <a:lstStyle/>
                    <a:p>
                      <a:r>
                        <a:rPr lang="tr-TR" sz="800" b="1">
                          <a:solidFill>
                            <a:srgbClr val="444444"/>
                          </a:solidFill>
                          <a:effectLst/>
                          <a:latin typeface="Verdana" panose="020B0604030504040204" pitchFamily="34" charset="0"/>
                        </a:rPr>
                        <a:t>Kaynak</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rowSpan="2">
                  <a:txBody>
                    <a:bodyPr/>
                    <a:lstStyle/>
                    <a:p>
                      <a:r>
                        <a:rPr lang="tr-TR" sz="800" b="1">
                          <a:solidFill>
                            <a:srgbClr val="444444"/>
                          </a:solidFill>
                          <a:effectLst/>
                          <a:latin typeface="Verdana" panose="020B0604030504040204" pitchFamily="34" charset="0"/>
                        </a:rPr>
                        <a:t>Türler</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gridSpan="2">
                  <a:txBody>
                    <a:bodyPr/>
                    <a:lstStyle/>
                    <a:p>
                      <a:pPr algn="ctr"/>
                      <a:r>
                        <a:rPr lang="tr-TR" sz="800" b="1">
                          <a:solidFill>
                            <a:srgbClr val="444444"/>
                          </a:solidFill>
                          <a:effectLst/>
                          <a:latin typeface="Verdana" panose="020B0604030504040204" pitchFamily="34" charset="0"/>
                        </a:rPr>
                        <a:t>2011</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2012</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2013</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2014</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2015</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r>
              <a:tr h="400043">
                <a:tc vMerge="1">
                  <a:txBody>
                    <a:bodyPr/>
                    <a:lstStyle/>
                    <a:p>
                      <a:endParaRPr lang="tr-TR"/>
                    </a:p>
                  </a:txBody>
                  <a:tcPr/>
                </a:tc>
                <a:tc vMerge="1">
                  <a:txBody>
                    <a:bodyPr/>
                    <a:lstStyle/>
                    <a:p>
                      <a:endParaRPr lang="tr-TR"/>
                    </a:p>
                  </a:txBody>
                  <a:tcPr/>
                </a:tc>
                <a:tc>
                  <a:txBody>
                    <a:bodyPr/>
                    <a:lstStyle/>
                    <a:p>
                      <a:r>
                        <a:rPr lang="tr-TR" sz="800" b="1">
                          <a:solidFill>
                            <a:srgbClr val="444444"/>
                          </a:solidFill>
                          <a:effectLst/>
                          <a:latin typeface="Verdana" panose="020B0604030504040204" pitchFamily="34" charset="0"/>
                        </a:rPr>
                        <a:t>Miktar</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b="1">
                          <a:solidFill>
                            <a:srgbClr val="444444"/>
                          </a:solidFill>
                          <a:effectLst/>
                          <a:latin typeface="Verdana" panose="020B0604030504040204" pitchFamily="34" charset="0"/>
                        </a:rPr>
                        <a:t>%</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b="1">
                          <a:solidFill>
                            <a:srgbClr val="444444"/>
                          </a:solidFill>
                          <a:effectLst/>
                          <a:latin typeface="Verdana" panose="020B0604030504040204" pitchFamily="34" charset="0"/>
                        </a:rPr>
                        <a:t>Miktar</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b="1">
                          <a:solidFill>
                            <a:srgbClr val="444444"/>
                          </a:solidFill>
                          <a:effectLst/>
                          <a:latin typeface="Verdana" panose="020B0604030504040204" pitchFamily="34" charset="0"/>
                        </a:rPr>
                        <a:t>%</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b="1">
                          <a:solidFill>
                            <a:srgbClr val="444444"/>
                          </a:solidFill>
                          <a:effectLst/>
                          <a:latin typeface="Verdana" panose="020B0604030504040204" pitchFamily="34" charset="0"/>
                        </a:rPr>
                        <a:t>Miktar</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b="1">
                          <a:solidFill>
                            <a:srgbClr val="444444"/>
                          </a:solidFill>
                          <a:effectLst/>
                          <a:latin typeface="Verdana" panose="020B0604030504040204" pitchFamily="34" charset="0"/>
                        </a:rPr>
                        <a:t>%</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b="1">
                          <a:solidFill>
                            <a:srgbClr val="444444"/>
                          </a:solidFill>
                          <a:effectLst/>
                          <a:latin typeface="Verdana" panose="020B0604030504040204" pitchFamily="34" charset="0"/>
                        </a:rPr>
                        <a:t>Miktar</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b="1">
                          <a:solidFill>
                            <a:srgbClr val="444444"/>
                          </a:solidFill>
                          <a:effectLst/>
                          <a:latin typeface="Verdana" panose="020B0604030504040204" pitchFamily="34" charset="0"/>
                        </a:rPr>
                        <a:t>%</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b="1">
                          <a:solidFill>
                            <a:srgbClr val="444444"/>
                          </a:solidFill>
                          <a:effectLst/>
                          <a:latin typeface="Verdana" panose="020B0604030504040204" pitchFamily="34" charset="0"/>
                        </a:rPr>
                        <a:t>Miktar</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b="1">
                          <a:solidFill>
                            <a:srgbClr val="444444"/>
                          </a:solidFill>
                          <a:effectLst/>
                          <a:latin typeface="Verdana" panose="020B0604030504040204" pitchFamily="34" charset="0"/>
                        </a:rPr>
                        <a:t>%</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400043">
                <a:tc rowSpan="5">
                  <a:txBody>
                    <a:bodyPr/>
                    <a:lstStyle/>
                    <a:p>
                      <a:pPr marR="71755"/>
                      <a:r>
                        <a:rPr lang="tr-TR" sz="800" b="1">
                          <a:solidFill>
                            <a:srgbClr val="444444"/>
                          </a:solidFill>
                          <a:effectLst/>
                          <a:latin typeface="Verdana" panose="020B0604030504040204" pitchFamily="34" charset="0"/>
                        </a:rPr>
                        <a:t>DENİZ</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a:solidFill>
                            <a:srgbClr val="444444"/>
                          </a:solidFill>
                          <a:effectLst/>
                          <a:latin typeface="Verdana" panose="020B0604030504040204" pitchFamily="34" charset="0"/>
                        </a:rPr>
                        <a:t>Alabalık</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r>
                        <a:rPr lang="tr-TR" sz="800">
                          <a:solidFill>
                            <a:srgbClr val="444444"/>
                          </a:solidFill>
                          <a:effectLst/>
                          <a:latin typeface="Verdana" panose="020B0604030504040204" pitchFamily="34" charset="0"/>
                        </a:rPr>
                        <a:t>7.697</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9</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3.234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5.186</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5.610</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6.872</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400043">
                <a:tc vMerge="1">
                  <a:txBody>
                    <a:bodyPr/>
                    <a:lstStyle/>
                    <a:p>
                      <a:endParaRPr lang="tr-TR"/>
                    </a:p>
                  </a:txBody>
                  <a:tcPr/>
                </a:tc>
                <a:tc>
                  <a:txBody>
                    <a:bodyPr/>
                    <a:lstStyle/>
                    <a:p>
                      <a:r>
                        <a:rPr lang="tr-TR" sz="800">
                          <a:solidFill>
                            <a:srgbClr val="444444"/>
                          </a:solidFill>
                          <a:effectLst/>
                          <a:latin typeface="Verdana" panose="020B0604030504040204" pitchFamily="34" charset="0"/>
                        </a:rPr>
                        <a:t>Levrek</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r>
                        <a:rPr lang="tr-TR" sz="800">
                          <a:solidFill>
                            <a:srgbClr val="444444"/>
                          </a:solidFill>
                          <a:effectLst/>
                          <a:latin typeface="Verdana" panose="020B0604030504040204" pitchFamily="34" charset="0"/>
                        </a:rPr>
                        <a:t>47.013</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53</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65.512</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65</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67.913</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62</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74.653</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59</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75.164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54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400043">
                <a:tc vMerge="1">
                  <a:txBody>
                    <a:bodyPr/>
                    <a:lstStyle/>
                    <a:p>
                      <a:endParaRPr lang="tr-TR"/>
                    </a:p>
                  </a:txBody>
                  <a:tcPr/>
                </a:tc>
                <a:tc>
                  <a:txBody>
                    <a:bodyPr/>
                    <a:lstStyle/>
                    <a:p>
                      <a:r>
                        <a:rPr lang="tr-TR" sz="800">
                          <a:solidFill>
                            <a:srgbClr val="444444"/>
                          </a:solidFill>
                          <a:effectLst/>
                          <a:latin typeface="Verdana" panose="020B0604030504040204" pitchFamily="34" charset="0"/>
                        </a:rPr>
                        <a:t>Çipura</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r>
                        <a:rPr lang="tr-TR" sz="800">
                          <a:solidFill>
                            <a:srgbClr val="444444"/>
                          </a:solidFill>
                          <a:effectLst/>
                          <a:latin typeface="Verdana" panose="020B0604030504040204" pitchFamily="34" charset="0"/>
                        </a:rPr>
                        <a:t>32.187</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36</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30.743</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30</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35.701</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32</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41.873</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33</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51.844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37</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420045">
                <a:tc vMerge="1">
                  <a:txBody>
                    <a:bodyPr/>
                    <a:lstStyle/>
                    <a:p>
                      <a:endParaRPr lang="tr-TR"/>
                    </a:p>
                  </a:txBody>
                  <a:tcPr/>
                </a:tc>
                <a:tc>
                  <a:txBody>
                    <a:bodyPr/>
                    <a:lstStyle/>
                    <a:p>
                      <a:r>
                        <a:rPr lang="tr-TR" sz="800">
                          <a:solidFill>
                            <a:srgbClr val="444444"/>
                          </a:solidFill>
                          <a:effectLst/>
                          <a:latin typeface="Verdana" panose="020B0604030504040204" pitchFamily="34" charset="0"/>
                        </a:rPr>
                        <a:t>Diğer</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r"/>
                      <a:r>
                        <a:rPr lang="tr-TR" sz="800">
                          <a:solidFill>
                            <a:srgbClr val="444444"/>
                          </a:solidFill>
                          <a:effectLst/>
                          <a:latin typeface="Verdana" panose="020B0604030504040204" pitchFamily="34" charset="0"/>
                        </a:rPr>
                        <a:t>1.447</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2</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1.364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1.575</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1</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4.758</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tr-TR" sz="800">
                          <a:solidFill>
                            <a:srgbClr val="444444"/>
                          </a:solidFill>
                          <a:effectLst/>
                          <a:latin typeface="Verdana" panose="020B0604030504040204" pitchFamily="34" charset="0"/>
                        </a:rPr>
                        <a:t>4.999</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a:solidFill>
                            <a:srgbClr val="444444"/>
                          </a:solidFill>
                          <a:effectLst/>
                          <a:latin typeface="Verdana" panose="020B0604030504040204" pitchFamily="34" charset="0"/>
                        </a:rPr>
                        <a:t>4</a:t>
                      </a: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512054">
                <a:tc vMerge="1">
                  <a:txBody>
                    <a:bodyPr/>
                    <a:lstStyle/>
                    <a:p>
                      <a:endParaRPr lang="tr-TR"/>
                    </a:p>
                  </a:txBody>
                  <a:tcPr/>
                </a:tc>
                <a:tc>
                  <a:txBody>
                    <a:bodyPr/>
                    <a:lstStyle/>
                    <a:p>
                      <a:pPr algn="just"/>
                      <a:r>
                        <a:rPr lang="tr-TR" sz="800" b="1">
                          <a:solidFill>
                            <a:srgbClr val="444444"/>
                          </a:solidFill>
                          <a:effectLst/>
                          <a:latin typeface="Verdana" panose="020B0604030504040204" pitchFamily="34" charset="0"/>
                        </a:rPr>
                        <a:t>Toplam</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r>
                        <a:rPr lang="tr-TR" sz="800" b="1">
                          <a:solidFill>
                            <a:srgbClr val="444444"/>
                          </a:solidFill>
                          <a:effectLst/>
                          <a:latin typeface="Verdana" panose="020B0604030504040204" pitchFamily="34" charset="0"/>
                        </a:rPr>
                        <a:t>88.344</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100</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100.85</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100</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tr-TR" sz="800" b="1">
                          <a:solidFill>
                            <a:srgbClr val="444444"/>
                          </a:solidFill>
                          <a:effectLst/>
                          <a:latin typeface="Verdana" panose="020B0604030504040204" pitchFamily="34" charset="0"/>
                        </a:rPr>
                        <a:t>110.35</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100</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126.89</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100</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r>
                        <a:rPr lang="tr-TR" sz="800" b="1">
                          <a:solidFill>
                            <a:srgbClr val="444444"/>
                          </a:solidFill>
                          <a:effectLst/>
                          <a:latin typeface="Verdana" panose="020B0604030504040204" pitchFamily="34" charset="0"/>
                        </a:rPr>
                        <a:t>138.89</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r>
                        <a:rPr lang="tr-TR" sz="800" b="1">
                          <a:solidFill>
                            <a:srgbClr val="444444"/>
                          </a:solidFill>
                          <a:effectLst/>
                          <a:latin typeface="Verdana" panose="020B0604030504040204" pitchFamily="34" charset="0"/>
                        </a:rPr>
                        <a:t>100</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400043">
                <a:tc rowSpan="2">
                  <a:txBody>
                    <a:bodyPr/>
                    <a:lstStyle/>
                    <a:p>
                      <a:r>
                        <a:rPr lang="tr-TR" sz="800" b="1">
                          <a:solidFill>
                            <a:srgbClr val="444444"/>
                          </a:solidFill>
                          <a:effectLst/>
                          <a:latin typeface="Verdana" panose="020B0604030504040204" pitchFamily="34" charset="0"/>
                        </a:rPr>
                        <a:t>İÇSU</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tr-TR" sz="800">
                          <a:solidFill>
                            <a:srgbClr val="444444"/>
                          </a:solidFill>
                          <a:effectLst/>
                          <a:latin typeface="Verdana" panose="020B0604030504040204" pitchFamily="34" charset="0"/>
                        </a:rPr>
                        <a:t>Alabalık</a:t>
                      </a: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gridSpan="2">
                  <a:txBody>
                    <a:bodyPr/>
                    <a:lstStyle/>
                    <a:p>
                      <a:pPr algn="ctr"/>
                      <a:r>
                        <a:rPr lang="tr-TR" sz="800">
                          <a:solidFill>
                            <a:srgbClr val="444444"/>
                          </a:solidFill>
                          <a:effectLst/>
                          <a:latin typeface="Verdana" panose="020B0604030504040204" pitchFamily="34" charset="0"/>
                        </a:rPr>
                        <a:t>100.239</a:t>
                      </a: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a:solidFill>
                            <a:srgbClr val="444444"/>
                          </a:solidFill>
                          <a:effectLst/>
                          <a:latin typeface="Verdana" panose="020B0604030504040204" pitchFamily="34" charset="0"/>
                        </a:rPr>
                        <a:t>111.335</a:t>
                      </a: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a:solidFill>
                            <a:srgbClr val="444444"/>
                          </a:solidFill>
                          <a:effectLst/>
                          <a:latin typeface="Verdana" panose="020B0604030504040204" pitchFamily="34" charset="0"/>
                        </a:rPr>
                        <a:t>122.873</a:t>
                      </a: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a:solidFill>
                            <a:srgbClr val="444444"/>
                          </a:solidFill>
                          <a:effectLst/>
                          <a:latin typeface="Verdana" panose="020B0604030504040204" pitchFamily="34" charset="0"/>
                        </a:rPr>
                        <a:t>107.983</a:t>
                      </a: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a:solidFill>
                            <a:srgbClr val="444444"/>
                          </a:solidFill>
                          <a:effectLst/>
                          <a:latin typeface="Verdana" panose="020B0604030504040204" pitchFamily="34" charset="0"/>
                        </a:rPr>
                        <a:t>101.166</a:t>
                      </a: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r>
              <a:tr h="420045">
                <a:tc vMerge="1">
                  <a:txBody>
                    <a:bodyPr/>
                    <a:lstStyle/>
                    <a:p>
                      <a:endParaRPr lang="tr-TR"/>
                    </a:p>
                  </a:txBody>
                  <a:tcPr/>
                </a:tc>
                <a:tc>
                  <a:txBody>
                    <a:bodyPr/>
                    <a:lstStyle/>
                    <a:p>
                      <a:r>
                        <a:rPr lang="tr-TR" sz="800" b="1">
                          <a:solidFill>
                            <a:srgbClr val="444444"/>
                          </a:solidFill>
                          <a:effectLst/>
                          <a:latin typeface="Verdana" panose="020B0604030504040204" pitchFamily="34" charset="0"/>
                        </a:rPr>
                        <a:t>Toplam</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gridSpan="2">
                  <a:txBody>
                    <a:bodyPr/>
                    <a:lstStyle/>
                    <a:p>
                      <a:pPr algn="ctr"/>
                      <a:r>
                        <a:rPr lang="tr-TR" sz="800" b="1">
                          <a:solidFill>
                            <a:srgbClr val="444444"/>
                          </a:solidFill>
                          <a:effectLst/>
                          <a:latin typeface="Verdana" panose="020B0604030504040204" pitchFamily="34" charset="0"/>
                        </a:rPr>
                        <a:t>100.446</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111.557</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123.019</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108.239</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101.455</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r>
              <a:tr h="512054">
                <a:tc gridSpan="2">
                  <a:txBody>
                    <a:bodyPr/>
                    <a:lstStyle/>
                    <a:p>
                      <a:r>
                        <a:rPr lang="tr-TR" sz="800" b="1">
                          <a:solidFill>
                            <a:srgbClr val="444444"/>
                          </a:solidFill>
                          <a:effectLst/>
                          <a:latin typeface="Verdana" panose="020B0604030504040204" pitchFamily="34" charset="0"/>
                        </a:rPr>
                        <a:t>Toplam Üretim (Ton)</a:t>
                      </a:r>
                      <a:endParaRPr lang="tr-TR" sz="800">
                        <a:solidFill>
                          <a:srgbClr val="444444"/>
                        </a:solidFill>
                        <a:effectLst/>
                        <a:latin typeface="Verdana" panose="020B060403050404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188.790</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212.410</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233.394</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b="1">
                          <a:solidFill>
                            <a:srgbClr val="444444"/>
                          </a:solidFill>
                          <a:effectLst/>
                          <a:latin typeface="Verdana" panose="020B0604030504040204" pitchFamily="34" charset="0"/>
                        </a:rPr>
                        <a:t>235.133</a:t>
                      </a:r>
                      <a:endParaRPr lang="tr-TR" sz="80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gridSpan="2">
                  <a:txBody>
                    <a:bodyPr/>
                    <a:lstStyle/>
                    <a:p>
                      <a:pPr algn="ctr"/>
                      <a:r>
                        <a:rPr lang="tr-TR" sz="800" b="1" dirty="0">
                          <a:solidFill>
                            <a:srgbClr val="444444"/>
                          </a:solidFill>
                          <a:effectLst/>
                          <a:latin typeface="Verdana" panose="020B0604030504040204" pitchFamily="34" charset="0"/>
                        </a:rPr>
                        <a:t>240.334</a:t>
                      </a:r>
                      <a:endParaRPr lang="tr-TR" sz="800" dirty="0">
                        <a:solidFill>
                          <a:srgbClr val="444444"/>
                        </a:solidFill>
                        <a:effectLst/>
                        <a:latin typeface="Verdana" panose="020B060403050404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29065422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567</Words>
  <Application>Microsoft Office PowerPoint</Application>
  <PresentationFormat>Geniş ekran</PresentationFormat>
  <Paragraphs>250</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Calibri</vt:lpstr>
      <vt:lpstr>Constantia</vt:lpstr>
      <vt:lpstr>Verdana</vt:lpstr>
      <vt:lpstr>Wingdings 2</vt:lpstr>
      <vt:lpstr>Akış</vt:lpstr>
      <vt:lpstr>PowerPoint Sunusu</vt:lpstr>
      <vt:lpstr>Türkiye su potansiyeli (TAGEM 1998)</vt:lpstr>
      <vt:lpstr>PowerPoint Sunusu</vt:lpstr>
      <vt:lpstr>PowerPoint Sunusu</vt:lpstr>
      <vt:lpstr>PowerPoint Sunusu</vt:lpstr>
      <vt:lpstr>Türkiye’nin su ürünleri potansiyeli yüksek olmasına karşın, su ürünleri avcılığı ülke ekonomisinde önemli bir yere sahip değildir. </vt:lpstr>
      <vt:lpstr>PowerPoint Sunusu</vt:lpstr>
      <vt:lpstr>su ürünleri üretimi (ton) ve oransal değişimi (%) (DİE 2002)</vt:lpstr>
      <vt:lpstr>PowerPoint Sunusu</vt:lpstr>
      <vt:lpstr>PowerPoint Sunusu</vt:lpstr>
      <vt:lpstr>Türkiye'de 127 tatlısu balığı ve 384 deniz balığı türü bulunmaktadır.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Akcay</dc:creator>
  <cp:lastModifiedBy>Akcay</cp:lastModifiedBy>
  <cp:revision>1</cp:revision>
  <dcterms:created xsi:type="dcterms:W3CDTF">2019-09-05T07:45:06Z</dcterms:created>
  <dcterms:modified xsi:type="dcterms:W3CDTF">2019-09-05T07:45:38Z</dcterms:modified>
</cp:coreProperties>
</file>