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FEBCE9-A8D9-4249-BEB9-3D7DBDF0FB7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AA55-D0FF-431D-A130-D5C8A718893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C070-E4CA-4765-BBDB-070CDA6B277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432590-38A5-4AA4-A376-40272714CF4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F1D7DD-DD73-4AA1-A5C9-85CD267597B0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548548-1152-4A39-BA72-03863D824CF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DC72B5-5B4A-40C1-8587-72768A5264B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942B0A-1934-4781-AA64-413A572CD198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991B18-1123-4E05-8FAF-0B8D89AFCEC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FFF7C-2F9F-4AEA-BBDA-93DEB746A0AA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C45FE7-1452-4E9B-8ACF-6FED922F178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490A2-70C3-40C1-8359-76A05DC9C495}" type="slidenum">
              <a:rPr lang="tr-TR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00213"/>
            <a:ext cx="8497887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b="1" i="1">
                <a:solidFill>
                  <a:srgbClr val="FF3300"/>
                </a:solidFill>
              </a:rPr>
              <a:t>Ortak özellikler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Her organizasyonun belirli bir amacı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İyi bir yönetime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İyi bir organizasyona </a:t>
            </a:r>
            <a:r>
              <a:rPr lang="tr-TR" sz="2800" b="1" i="1" u="sng">
                <a:solidFill>
                  <a:srgbClr val="FF3300"/>
                </a:solidFill>
              </a:rPr>
              <a:t>(komitelere)</a:t>
            </a:r>
            <a:r>
              <a:rPr lang="tr-TR" sz="2800" b="1" i="1"/>
              <a:t>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Yetişmiş insan unsuruna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Tesislere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Teknik donanıma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Mali güce ihtiyaç vardır.</a:t>
            </a:r>
          </a:p>
          <a:p>
            <a:pPr>
              <a:lnSpc>
                <a:spcPct val="90000"/>
              </a:lnSpc>
            </a:pPr>
            <a:r>
              <a:rPr lang="tr-TR" sz="2800" b="1" i="1"/>
              <a:t>Araç gerece ihtiyaç vardır vb.</a:t>
            </a:r>
          </a:p>
          <a:p>
            <a:pPr>
              <a:lnSpc>
                <a:spcPct val="90000"/>
              </a:lnSpc>
            </a:pPr>
            <a:endParaRPr lang="tr-TR" sz="2800" i="1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81000"/>
            <a:ext cx="8569325" cy="1103313"/>
          </a:xfrm>
        </p:spPr>
        <p:txBody>
          <a:bodyPr/>
          <a:lstStyle/>
          <a:p>
            <a:r>
              <a:rPr lang="tr-TR" sz="4000" b="1" i="1" u="sng">
                <a:solidFill>
                  <a:schemeClr val="folHlink"/>
                </a:solidFill>
              </a:rPr>
              <a:t>Spor Organizasyonlarının</a:t>
            </a:r>
            <a:r>
              <a:rPr lang="tr-TR" sz="4000" b="1" i="1">
                <a:solidFill>
                  <a:schemeClr val="folHlink"/>
                </a:solidFill>
              </a:rPr>
              <a:t> özellikleri (1-2)</a:t>
            </a:r>
          </a:p>
        </p:txBody>
      </p:sp>
    </p:spTree>
    <p:extLst>
      <p:ext uri="{BB962C8B-B14F-4D97-AF65-F5344CB8AC3E}">
        <p14:creationId xmlns:p14="http://schemas.microsoft.com/office/powerpoint/2010/main" val="12300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362950" cy="4895850"/>
          </a:xfrm>
        </p:spPr>
        <p:txBody>
          <a:bodyPr/>
          <a:lstStyle/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1. Mevcut tesislerin ve </a:t>
            </a:r>
            <a:r>
              <a:rPr lang="tr-TR" b="1" i="1">
                <a:solidFill>
                  <a:srgbClr val="FFFF66"/>
                </a:solidFill>
              </a:rPr>
              <a:t>kapasitelerinin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2. Tesislerin kullanım </a:t>
            </a:r>
            <a:r>
              <a:rPr lang="tr-TR" b="1" i="1">
                <a:solidFill>
                  <a:srgbClr val="FFFF66"/>
                </a:solidFill>
              </a:rPr>
              <a:t>zamanlarının belirlenmesi 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3. Organizasyon boyunca gerçekleşecek etkinliklerin </a:t>
            </a:r>
            <a:r>
              <a:rPr lang="tr-TR" b="1" i="1">
                <a:solidFill>
                  <a:srgbClr val="FFFF66"/>
                </a:solidFill>
              </a:rPr>
              <a:t>kesin sayısının belirlenmesi</a:t>
            </a:r>
          </a:p>
          <a:p>
            <a:pPr marL="609600" indent="-609600">
              <a:buClr>
                <a:srgbClr val="CB3B7C"/>
              </a:buClr>
              <a:buFont typeface="Wingdings" pitchFamily="2" charset="2"/>
              <a:buNone/>
            </a:pPr>
            <a:endParaRPr lang="tr-TR" b="1" i="1">
              <a:solidFill>
                <a:srgbClr val="FFFF66"/>
              </a:solidFill>
            </a:endParaRPr>
          </a:p>
          <a:p>
            <a:pPr marL="609600" indent="-609600">
              <a:buClr>
                <a:srgbClr val="CB3B7C"/>
              </a:buClr>
              <a:buFont typeface="Wingdings" pitchFamily="2" charset="2"/>
              <a:buChar char="l"/>
            </a:pPr>
            <a:endParaRPr lang="tr-TR" b="1" i="1">
              <a:solidFill>
                <a:srgbClr val="FFFF66"/>
              </a:solidFill>
            </a:endParaRPr>
          </a:p>
          <a:p>
            <a:pPr marL="609600" indent="-609600"/>
            <a:endParaRPr lang="tr-TR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</a:rPr>
              <a:t>Planların Zamanlaması (1-3)</a:t>
            </a:r>
          </a:p>
        </p:txBody>
      </p:sp>
    </p:spTree>
    <p:extLst>
      <p:ext uri="{BB962C8B-B14F-4D97-AF65-F5344CB8AC3E}">
        <p14:creationId xmlns:p14="http://schemas.microsoft.com/office/powerpoint/2010/main" val="411555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91513" cy="4319587"/>
          </a:xfrm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4. Antrenman </a:t>
            </a:r>
            <a:r>
              <a:rPr lang="tr-TR" b="1" i="1">
                <a:solidFill>
                  <a:srgbClr val="FFFF66"/>
                </a:solidFill>
              </a:rPr>
              <a:t>zamanlarının programlanması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5. Yarışma takviminin </a:t>
            </a:r>
            <a:r>
              <a:rPr lang="tr-TR" b="1" i="1">
                <a:solidFill>
                  <a:srgbClr val="FFFF66"/>
                </a:solidFill>
              </a:rPr>
              <a:t>hazırlanması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6. Programın basılması ve dağıtılması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7. Mevcut kullanılabilir tesisler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8. Her yarışmanın </a:t>
            </a:r>
            <a:r>
              <a:rPr lang="tr-TR" b="1" i="1">
                <a:solidFill>
                  <a:srgbClr val="FFFF66"/>
                </a:solidFill>
              </a:rPr>
              <a:t>tahmini süresi</a:t>
            </a:r>
          </a:p>
          <a:p>
            <a:endParaRPr lang="tr-TR" i="1">
              <a:solidFill>
                <a:srgbClr val="FFFF66"/>
              </a:solidFill>
            </a:endParaRPr>
          </a:p>
        </p:txBody>
      </p:sp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31875"/>
          </a:xfrm>
        </p:spPr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Planların Zamanlaması (2)</a:t>
            </a:r>
          </a:p>
        </p:txBody>
      </p:sp>
    </p:spTree>
    <p:extLst>
      <p:ext uri="{BB962C8B-B14F-4D97-AF65-F5344CB8AC3E}">
        <p14:creationId xmlns:p14="http://schemas.microsoft.com/office/powerpoint/2010/main" val="230978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9. Bu tesislerde yapılabilecek </a:t>
            </a:r>
            <a:r>
              <a:rPr lang="tr-TR" b="1" i="1">
                <a:solidFill>
                  <a:srgbClr val="FFFF66"/>
                </a:solidFill>
              </a:rPr>
              <a:t>maksimum yarışma sayısı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10.</a:t>
            </a:r>
            <a:r>
              <a:rPr lang="tr-TR" b="1" i="1">
                <a:solidFill>
                  <a:srgbClr val="FFFF66"/>
                </a:solidFill>
              </a:rPr>
              <a:t>Organizasyondaki yarışma sayısı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11.Karşılaşmalar arasındaki </a:t>
            </a:r>
            <a:r>
              <a:rPr lang="tr-TR" b="1" i="1">
                <a:solidFill>
                  <a:srgbClr val="FFFF66"/>
                </a:solidFill>
              </a:rPr>
              <a:t>gerekli  dinlenme süresi </a:t>
            </a:r>
          </a:p>
          <a:p>
            <a:endParaRPr lang="tr-TR">
              <a:solidFill>
                <a:srgbClr val="FFFF66"/>
              </a:solidFill>
            </a:endParaRPr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i="1">
                <a:solidFill>
                  <a:srgbClr val="FFCC00"/>
                </a:solidFill>
              </a:rPr>
              <a:t>Planların Zamanlaması (3)</a:t>
            </a:r>
          </a:p>
        </p:txBody>
      </p:sp>
    </p:spTree>
    <p:extLst>
      <p:ext uri="{BB962C8B-B14F-4D97-AF65-F5344CB8AC3E}">
        <p14:creationId xmlns:p14="http://schemas.microsoft.com/office/powerpoint/2010/main" val="217905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44675"/>
            <a:ext cx="8424862" cy="45370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b="1" i="1">
                <a:solidFill>
                  <a:srgbClr val="FF3300"/>
                </a:solidFill>
              </a:rPr>
              <a:t>Farklı özellikler</a:t>
            </a:r>
          </a:p>
          <a:p>
            <a:pPr>
              <a:lnSpc>
                <a:spcPct val="80000"/>
              </a:lnSpc>
            </a:pPr>
            <a:r>
              <a:rPr lang="tr-TR" b="1" i="1"/>
              <a:t>Organizasyonun türü</a:t>
            </a:r>
          </a:p>
          <a:p>
            <a:pPr lvl="1">
              <a:lnSpc>
                <a:spcPct val="80000"/>
              </a:lnSpc>
            </a:pPr>
            <a:r>
              <a:rPr lang="tr-TR" sz="3200" b="1" i="1"/>
              <a:t>Ulusal ve uluslararası olması</a:t>
            </a:r>
          </a:p>
          <a:p>
            <a:pPr lvl="1">
              <a:lnSpc>
                <a:spcPct val="80000"/>
              </a:lnSpc>
            </a:pPr>
            <a:r>
              <a:rPr lang="tr-TR" sz="3200" b="1" i="1"/>
              <a:t>Müsabaka veya toplantı/kurs olması</a:t>
            </a:r>
          </a:p>
          <a:p>
            <a:pPr>
              <a:lnSpc>
                <a:spcPct val="80000"/>
              </a:lnSpc>
            </a:pPr>
            <a:r>
              <a:rPr lang="tr-TR" b="1" i="1"/>
              <a:t>Katılımcı sayısı</a:t>
            </a:r>
          </a:p>
          <a:p>
            <a:pPr>
              <a:lnSpc>
                <a:spcPct val="80000"/>
              </a:lnSpc>
            </a:pPr>
            <a:r>
              <a:rPr lang="tr-TR" b="1" i="1"/>
              <a:t>Güvenlik, barınma, beslenme, ulaşım ihtiyacı</a:t>
            </a:r>
          </a:p>
          <a:p>
            <a:pPr>
              <a:lnSpc>
                <a:spcPct val="80000"/>
              </a:lnSpc>
            </a:pPr>
            <a:r>
              <a:rPr lang="tr-TR" b="1" i="1"/>
              <a:t>Organizasyonun süresi</a:t>
            </a:r>
          </a:p>
          <a:p>
            <a:pPr>
              <a:lnSpc>
                <a:spcPct val="80000"/>
              </a:lnSpc>
            </a:pPr>
            <a:r>
              <a:rPr lang="tr-TR" b="1" i="1"/>
              <a:t>Yarışma sistemleri vb.</a:t>
            </a:r>
          </a:p>
          <a:p>
            <a:pPr>
              <a:lnSpc>
                <a:spcPct val="80000"/>
              </a:lnSpc>
            </a:pPr>
            <a:endParaRPr lang="tr-TR" sz="2800" i="1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03313"/>
          </a:xfrm>
        </p:spPr>
        <p:txBody>
          <a:bodyPr/>
          <a:lstStyle/>
          <a:p>
            <a:r>
              <a:rPr lang="tr-TR" sz="4000" b="1" i="1" u="sng">
                <a:solidFill>
                  <a:schemeClr val="folHlink"/>
                </a:solidFill>
              </a:rPr>
              <a:t>Spor Organizasyonlarının</a:t>
            </a:r>
            <a:r>
              <a:rPr lang="tr-TR" sz="4000" b="1" i="1">
                <a:solidFill>
                  <a:schemeClr val="folHlink"/>
                </a:solidFill>
              </a:rPr>
              <a:t> özellikleri (2)</a:t>
            </a:r>
          </a:p>
        </p:txBody>
      </p:sp>
    </p:spTree>
    <p:extLst>
      <p:ext uri="{BB962C8B-B14F-4D97-AF65-F5344CB8AC3E}">
        <p14:creationId xmlns:p14="http://schemas.microsoft.com/office/powerpoint/2010/main" val="56358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4963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b="1" i="1"/>
              <a:t>Spor tesislerinin mevcut durumu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</a:rPr>
              <a:t>Basın ve yayın ile haberleşme sistemi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Ulaştırma hizmetleri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</a:rPr>
              <a:t>Güvenlik hizmetleri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Gıda hizmetleri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</a:rPr>
              <a:t>Sağlık hizmetleri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Barınma hizmetleri</a:t>
            </a:r>
            <a:r>
              <a:rPr lang="tr-TR" sz="2400" b="1" i="1">
                <a:solidFill>
                  <a:srgbClr val="FF3300"/>
                </a:solidFill>
              </a:rPr>
              <a:t>Sosyal tesisler ve hizmetler</a:t>
            </a:r>
          </a:p>
          <a:p>
            <a:pPr>
              <a:lnSpc>
                <a:spcPct val="90000"/>
              </a:lnSpc>
            </a:pPr>
            <a:r>
              <a:rPr lang="tr-TR" sz="2400" b="1" i="1"/>
              <a:t>Yetişmiş insan unsuru</a:t>
            </a:r>
          </a:p>
          <a:p>
            <a:pPr>
              <a:lnSpc>
                <a:spcPct val="90000"/>
              </a:lnSpc>
            </a:pPr>
            <a:r>
              <a:rPr lang="tr-TR" sz="2400" b="1" i="1">
                <a:solidFill>
                  <a:srgbClr val="FF3300"/>
                </a:solidFill>
              </a:rPr>
              <a:t>Mali kaynak</a:t>
            </a:r>
          </a:p>
          <a:p>
            <a:pPr>
              <a:lnSpc>
                <a:spcPct val="90000"/>
              </a:lnSpc>
            </a:pPr>
            <a:endParaRPr lang="tr-TR" sz="2400" b="1" i="1"/>
          </a:p>
          <a:p>
            <a:pPr>
              <a:lnSpc>
                <a:spcPct val="90000"/>
              </a:lnSpc>
            </a:pPr>
            <a:r>
              <a:rPr lang="tr-TR" sz="2400" b="1" i="1"/>
              <a:t>Araç gereç ve malzemeler</a:t>
            </a:r>
          </a:p>
          <a:p>
            <a:pPr>
              <a:lnSpc>
                <a:spcPct val="90000"/>
              </a:lnSpc>
            </a:pPr>
            <a:endParaRPr lang="tr-TR" sz="2400" i="1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569325" cy="1008063"/>
          </a:xfrm>
        </p:spPr>
        <p:txBody>
          <a:bodyPr/>
          <a:lstStyle/>
          <a:p>
            <a:r>
              <a:rPr lang="tr-TR" sz="3100" b="1" i="1" u="sng">
                <a:solidFill>
                  <a:schemeClr val="folHlink"/>
                </a:solidFill>
              </a:rPr>
              <a:t>Spor Organizasyonlarının</a:t>
            </a:r>
            <a:r>
              <a:rPr lang="tr-TR" sz="3100" b="1" i="1">
                <a:solidFill>
                  <a:schemeClr val="folHlink"/>
                </a:solidFill>
              </a:rPr>
              <a:t> Temel Unsurları</a:t>
            </a:r>
          </a:p>
        </p:txBody>
      </p:sp>
    </p:spTree>
    <p:extLst>
      <p:ext uri="{BB962C8B-B14F-4D97-AF65-F5344CB8AC3E}">
        <p14:creationId xmlns:p14="http://schemas.microsoft.com/office/powerpoint/2010/main" val="13407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8424863" cy="4679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b="1" i="1">
                <a:solidFill>
                  <a:srgbClr val="FF3300"/>
                </a:solidFill>
              </a:rPr>
              <a:t>Sağlıkla ilgili komite</a:t>
            </a:r>
          </a:p>
          <a:p>
            <a:pPr>
              <a:lnSpc>
                <a:spcPct val="80000"/>
              </a:lnSpc>
            </a:pPr>
            <a:r>
              <a:rPr lang="tr-TR" sz="2800" b="1" i="1"/>
              <a:t>Ulaştırma hizmetleri ile ilgili komite</a:t>
            </a:r>
          </a:p>
          <a:p>
            <a:pPr>
              <a:lnSpc>
                <a:spcPct val="80000"/>
              </a:lnSpc>
            </a:pPr>
            <a:r>
              <a:rPr lang="tr-TR" sz="2800" b="1" i="1">
                <a:solidFill>
                  <a:srgbClr val="FF3300"/>
                </a:solidFill>
              </a:rPr>
              <a:t>Mali işlerle ilgili komite</a:t>
            </a:r>
          </a:p>
          <a:p>
            <a:pPr>
              <a:lnSpc>
                <a:spcPct val="80000"/>
              </a:lnSpc>
            </a:pPr>
            <a:r>
              <a:rPr lang="tr-TR" sz="2800" b="1" i="1"/>
              <a:t>Teknik işlerle ilgili komite</a:t>
            </a:r>
          </a:p>
          <a:p>
            <a:pPr>
              <a:lnSpc>
                <a:spcPct val="80000"/>
              </a:lnSpc>
            </a:pPr>
            <a:r>
              <a:rPr lang="tr-TR" sz="2800" b="1" i="1">
                <a:solidFill>
                  <a:srgbClr val="FF3300"/>
                </a:solidFill>
              </a:rPr>
              <a:t>İdari işlerle ilgili komite</a:t>
            </a:r>
          </a:p>
          <a:p>
            <a:pPr>
              <a:lnSpc>
                <a:spcPct val="80000"/>
              </a:lnSpc>
            </a:pPr>
            <a:r>
              <a:rPr lang="tr-TR" sz="2800" b="1" i="1"/>
              <a:t>Haberleşme ile ilgili komite</a:t>
            </a:r>
          </a:p>
          <a:p>
            <a:pPr>
              <a:lnSpc>
                <a:spcPct val="80000"/>
              </a:lnSpc>
            </a:pPr>
            <a:r>
              <a:rPr lang="tr-TR" sz="2800" b="1" i="1">
                <a:solidFill>
                  <a:srgbClr val="FF3300"/>
                </a:solidFill>
              </a:rPr>
              <a:t>Yeme ve barınma ile ilgili komite</a:t>
            </a:r>
          </a:p>
          <a:p>
            <a:pPr>
              <a:lnSpc>
                <a:spcPct val="80000"/>
              </a:lnSpc>
            </a:pPr>
            <a:r>
              <a:rPr lang="tr-TR" sz="2800" b="1" i="1"/>
              <a:t>Sosyal ve kültürel faaliyetlerle ilgili komite</a:t>
            </a:r>
          </a:p>
          <a:p>
            <a:pPr>
              <a:lnSpc>
                <a:spcPct val="80000"/>
              </a:lnSpc>
            </a:pPr>
            <a:r>
              <a:rPr lang="tr-TR" sz="2800" b="1" i="1">
                <a:solidFill>
                  <a:srgbClr val="FF3300"/>
                </a:solidFill>
              </a:rPr>
              <a:t>Açılış – kapanış ve protokolle ilgili komite</a:t>
            </a:r>
          </a:p>
          <a:p>
            <a:pPr>
              <a:lnSpc>
                <a:spcPct val="80000"/>
              </a:lnSpc>
            </a:pPr>
            <a:r>
              <a:rPr lang="tr-TR" sz="2800" b="1" i="1"/>
              <a:t>Güvenlik hizmetleri ile ilgili komite</a:t>
            </a:r>
          </a:p>
          <a:p>
            <a:pPr>
              <a:lnSpc>
                <a:spcPct val="80000"/>
              </a:lnSpc>
            </a:pPr>
            <a:endParaRPr lang="tr-TR" sz="2800" b="1" i="1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569325" cy="1008063"/>
          </a:xfrm>
        </p:spPr>
        <p:txBody>
          <a:bodyPr/>
          <a:lstStyle/>
          <a:p>
            <a:r>
              <a:rPr lang="tr-TR" sz="4000" b="1" i="1" u="sng">
                <a:solidFill>
                  <a:schemeClr val="folHlink"/>
                </a:solidFill>
              </a:rPr>
              <a:t>Spor Organizasyonları</a:t>
            </a:r>
            <a:r>
              <a:rPr lang="tr-TR" sz="4000" b="1" i="1">
                <a:solidFill>
                  <a:schemeClr val="folHlink"/>
                </a:solidFill>
              </a:rPr>
              <a:t> İle İlgili Komiteler;</a:t>
            </a:r>
          </a:p>
        </p:txBody>
      </p:sp>
    </p:spTree>
    <p:extLst>
      <p:ext uri="{BB962C8B-B14F-4D97-AF65-F5344CB8AC3E}">
        <p14:creationId xmlns:p14="http://schemas.microsoft.com/office/powerpoint/2010/main" val="39392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496300" cy="5040312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 u="sng">
                <a:solidFill>
                  <a:srgbClr val="FFFF66"/>
                </a:solidFill>
              </a:rPr>
              <a:t>Spor organizasyonları Lojistik Kontrol Liste</a:t>
            </a:r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solidFill>
                  <a:srgbClr val="FFFF66"/>
                </a:solidFill>
                <a:hlinkClick r:id="rId2" action="ppaction://hlinksldjump"/>
              </a:rPr>
              <a:t>Yarışma Amaçlarının Planlanması</a:t>
            </a:r>
            <a:endParaRPr lang="tr-TR" sz="2800" b="1" i="1">
              <a:solidFill>
                <a:srgbClr val="FFFF66"/>
              </a:solidFill>
            </a:endParaRPr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solidFill>
                  <a:srgbClr val="FFFF66"/>
                </a:solidFill>
                <a:hlinkClick r:id="" action="ppaction://noaction"/>
              </a:rPr>
              <a:t>Planların Zamanlaması</a:t>
            </a:r>
            <a:endParaRPr lang="tr-TR" sz="2800" b="1" i="1">
              <a:solidFill>
                <a:srgbClr val="FFFF66"/>
              </a:solidFill>
            </a:endParaRPr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Personel Planlaması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İletişim Planlaması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Tanıtım Planlanması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Mali Planlama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Tesis Planlaması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Resmi Kurallar ve Görevlilere İlişkin Planlamalar</a:t>
            </a:r>
            <a:endParaRPr lang="tr-TR" sz="2800" b="1" i="1"/>
          </a:p>
          <a:p>
            <a:pPr>
              <a:lnSpc>
                <a:spcPct val="80000"/>
              </a:lnSpc>
              <a:buClr>
                <a:srgbClr val="CCECFF"/>
              </a:buClr>
              <a:buFont typeface="Wingdings" pitchFamily="2" charset="2"/>
              <a:buChar char="Ø"/>
            </a:pPr>
            <a:r>
              <a:rPr lang="tr-TR" sz="2800" b="1" i="1">
                <a:hlinkClick r:id="" action="ppaction://noaction"/>
              </a:rPr>
              <a:t>Emniyet ve Güvenlik Planlaması</a:t>
            </a:r>
            <a:endParaRPr lang="tr-TR" sz="2800" b="1" i="1"/>
          </a:p>
          <a:p>
            <a:pPr>
              <a:lnSpc>
                <a:spcPct val="80000"/>
              </a:lnSpc>
            </a:pPr>
            <a:endParaRPr lang="tr-TR" sz="2800" b="1" i="1"/>
          </a:p>
          <a:p>
            <a:pPr>
              <a:lnSpc>
                <a:spcPct val="80000"/>
              </a:lnSpc>
            </a:pPr>
            <a:endParaRPr lang="tr-TR" sz="2800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81000"/>
            <a:ext cx="8569325" cy="671513"/>
          </a:xfrm>
        </p:spPr>
        <p:txBody>
          <a:bodyPr/>
          <a:lstStyle/>
          <a:p>
            <a:r>
              <a:rPr lang="tr-TR" sz="3600" b="1" i="1" u="sng">
                <a:solidFill>
                  <a:srgbClr val="FFCC00"/>
                </a:solidFill>
              </a:rPr>
              <a:t>Spor Organizasyonlarının Aşamaları</a:t>
            </a:r>
          </a:p>
        </p:txBody>
      </p:sp>
    </p:spTree>
    <p:extLst>
      <p:ext uri="{BB962C8B-B14F-4D97-AF65-F5344CB8AC3E}">
        <p14:creationId xmlns:p14="http://schemas.microsoft.com/office/powerpoint/2010/main" val="249063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24863" cy="482441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1. Yarışma Statüsünün Belirlenmesi</a:t>
            </a:r>
          </a:p>
          <a:p>
            <a:pPr marL="609600" indent="-609600"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2. Organizasyonun Kimlere Yönelik Olduğunun Belirlenmesi</a:t>
            </a:r>
            <a:r>
              <a:rPr kumimoji="1" lang="tr-TR" b="1" i="1" u="sng">
                <a:solidFill>
                  <a:srgbClr val="FFFFCC"/>
                </a:solidFill>
                <a:effectLst/>
              </a:rPr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3. Organizasyonun  Büyüklüğünün ve Kapsamının Belirlenmesi</a:t>
            </a:r>
          </a:p>
          <a:p>
            <a:pPr marL="609600" indent="-609600"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4. Organizasyonda Yer Alacak Yarışma Kategorilerinin Belirlenmesi</a:t>
            </a:r>
          </a:p>
          <a:p>
            <a:pPr marL="609600" indent="-609600"/>
            <a:endParaRPr kumimoji="1" lang="tr-TR" b="1" i="1">
              <a:solidFill>
                <a:srgbClr val="FFFFCC"/>
              </a:solidFill>
              <a:effectLst/>
            </a:endParaRPr>
          </a:p>
          <a:p>
            <a:pPr marL="609600" indent="-609600"/>
            <a:endParaRPr lang="tr-TR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569325" cy="792163"/>
          </a:xfrm>
        </p:spPr>
        <p:txBody>
          <a:bodyPr/>
          <a:lstStyle/>
          <a:p>
            <a:r>
              <a:rPr lang="tr-TR" sz="3200" b="1" i="1">
                <a:solidFill>
                  <a:srgbClr val="FFCC00"/>
                </a:solidFill>
              </a:rPr>
              <a:t>Yarışma Amaçlarının Planlanması</a:t>
            </a:r>
            <a:r>
              <a:rPr lang="tr-TR" sz="3200"/>
              <a:t/>
            </a:r>
            <a:br>
              <a:rPr lang="tr-TR" sz="3200"/>
            </a:br>
            <a:r>
              <a:rPr lang="tr-TR" sz="3200" b="1" i="1">
                <a:solidFill>
                  <a:srgbClr val="FFCC00"/>
                </a:solidFill>
              </a:rPr>
              <a:t>(1-4)</a:t>
            </a:r>
          </a:p>
        </p:txBody>
      </p:sp>
    </p:spTree>
    <p:extLst>
      <p:ext uri="{BB962C8B-B14F-4D97-AF65-F5344CB8AC3E}">
        <p14:creationId xmlns:p14="http://schemas.microsoft.com/office/powerpoint/2010/main" val="279882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96300" cy="47529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5. Organizasyon Tarihinin ve Süresinin Belirlenmesi</a:t>
            </a:r>
          </a:p>
          <a:p>
            <a:pPr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6. İşbirliği Yapacak Kişi ve Kuruluşların Belirlenmesi</a:t>
            </a:r>
          </a:p>
          <a:p>
            <a:pPr>
              <a:buFont typeface="Wingdings" pitchFamily="2" charset="2"/>
              <a:buNone/>
            </a:pPr>
            <a:r>
              <a:rPr kumimoji="1" lang="tr-TR" b="1" i="1">
                <a:solidFill>
                  <a:srgbClr val="FFFFCC"/>
                </a:solidFill>
                <a:effectLst/>
              </a:rPr>
              <a:t>7. Yarışmaların Yerlerinin Belirlenmesi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chemeClr val="tx2"/>
                </a:solidFill>
              </a:rPr>
              <a:t>8. Tesislerin sayıları, olanakları ve maliyetleri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chemeClr val="tx2"/>
                </a:solidFill>
              </a:rPr>
              <a:t>,</a:t>
            </a:r>
          </a:p>
          <a:p>
            <a:pPr>
              <a:buFont typeface="Wingdings" pitchFamily="2" charset="2"/>
              <a:buNone/>
            </a:pPr>
            <a:endParaRPr kumimoji="1" lang="tr-TR" b="1" i="1">
              <a:solidFill>
                <a:srgbClr val="FFFFCC"/>
              </a:solidFill>
              <a:effectLst/>
            </a:endParaRPr>
          </a:p>
          <a:p>
            <a:endParaRPr lang="tr-TR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03313"/>
          </a:xfrm>
        </p:spPr>
        <p:txBody>
          <a:bodyPr/>
          <a:lstStyle/>
          <a:p>
            <a:r>
              <a:rPr lang="tr-TR" sz="3400" b="1" i="1">
                <a:solidFill>
                  <a:srgbClr val="FFCC00"/>
                </a:solidFill>
              </a:rPr>
              <a:t>Yarışma Amaçlarının Planlanması</a:t>
            </a:r>
            <a:r>
              <a:rPr lang="tr-TR" sz="3400"/>
              <a:t/>
            </a:r>
            <a:br>
              <a:rPr lang="tr-TR" sz="3400"/>
            </a:br>
            <a:r>
              <a:rPr lang="tr-TR" sz="3200" b="1" i="1">
                <a:solidFill>
                  <a:srgbClr val="FFCC00"/>
                </a:solidFill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185612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424862" cy="4752975"/>
          </a:xfrm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chemeClr val="tx2"/>
                </a:solidFill>
              </a:rPr>
              <a:t>9. Tarihlerin katılımcılar için uygunluğu,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chemeClr val="tx2"/>
                </a:solidFill>
              </a:rPr>
              <a:t>10.Ulaşım gereksinimleri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11.Görev alacak personelin sağlanabilme olanağı,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12.Hava durumu ve tahminleri,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endParaRPr lang="tr-TR" b="1" i="1">
              <a:solidFill>
                <a:schemeClr val="tx2"/>
              </a:solidFill>
            </a:endParaRPr>
          </a:p>
        </p:txBody>
      </p:sp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424863" cy="1152525"/>
          </a:xfrm>
        </p:spPr>
        <p:txBody>
          <a:bodyPr/>
          <a:lstStyle/>
          <a:p>
            <a:r>
              <a:rPr lang="tr-TR" sz="3400" b="1" i="1">
                <a:solidFill>
                  <a:srgbClr val="FFCC00"/>
                </a:solidFill>
              </a:rPr>
              <a:t>Yarışma Amaçlarının Planlanması</a:t>
            </a:r>
            <a:r>
              <a:rPr lang="tr-TR" sz="3400"/>
              <a:t/>
            </a:r>
            <a:br>
              <a:rPr lang="tr-TR" sz="3400"/>
            </a:br>
            <a:r>
              <a:rPr lang="tr-TR" sz="3200" b="1" i="1">
                <a:solidFill>
                  <a:srgbClr val="FFCC00"/>
                </a:solidFill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27600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608512"/>
          </a:xfrm>
        </p:spPr>
        <p:txBody>
          <a:bodyPr/>
          <a:lstStyle/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13.Organizasyonla tatillerin çakışma durumu,</a:t>
            </a:r>
          </a:p>
          <a:p>
            <a:pPr>
              <a:buClr>
                <a:srgbClr val="CB3B7C"/>
              </a:buClr>
              <a:buFont typeface="Wingdings" pitchFamily="2" charset="2"/>
              <a:buNone/>
            </a:pPr>
            <a:r>
              <a:rPr lang="tr-TR" b="1" i="1">
                <a:solidFill>
                  <a:srgbClr val="FFFFCC"/>
                </a:solidFill>
              </a:rPr>
              <a:t>14.Gecikme, iptal, erteleme olasılıkları ve aynı tarihte düzenlenen diğer yarışmalar,</a:t>
            </a:r>
          </a:p>
          <a:p>
            <a:endParaRPr lang="tr-TR"/>
          </a:p>
        </p:txBody>
      </p:sp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81000"/>
            <a:ext cx="8424862" cy="1176338"/>
          </a:xfrm>
        </p:spPr>
        <p:txBody>
          <a:bodyPr/>
          <a:lstStyle/>
          <a:p>
            <a:r>
              <a:rPr lang="tr-TR" sz="3400" b="1" i="1">
                <a:solidFill>
                  <a:srgbClr val="FFCC00"/>
                </a:solidFill>
              </a:rPr>
              <a:t>Yarışma Amaçlarının Planlanması</a:t>
            </a:r>
            <a:r>
              <a:rPr lang="tr-TR" sz="3400"/>
              <a:t/>
            </a:r>
            <a:br>
              <a:rPr lang="tr-TR" sz="3400"/>
            </a:br>
            <a:r>
              <a:rPr lang="tr-TR" sz="3200" b="1" i="1">
                <a:solidFill>
                  <a:srgbClr val="FFCC00"/>
                </a:solidFill>
              </a:rPr>
              <a:t>(4)</a:t>
            </a:r>
          </a:p>
        </p:txBody>
      </p:sp>
    </p:spTree>
    <p:extLst>
      <p:ext uri="{BB962C8B-B14F-4D97-AF65-F5344CB8AC3E}">
        <p14:creationId xmlns:p14="http://schemas.microsoft.com/office/powerpoint/2010/main" val="192739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0</TotalTime>
  <Words>399</Words>
  <Application>Microsoft Office PowerPoint</Application>
  <PresentationFormat>Ekran Gösterisi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Doğal</vt:lpstr>
      <vt:lpstr>Spor Organizasyonlarının özellikleri (1-2)</vt:lpstr>
      <vt:lpstr>Spor Organizasyonlarının özellikleri (2)</vt:lpstr>
      <vt:lpstr>Spor Organizasyonlarının Temel Unsurları</vt:lpstr>
      <vt:lpstr>Spor Organizasyonları İle İlgili Komiteler;</vt:lpstr>
      <vt:lpstr>Spor Organizasyonlarının Aşamaları</vt:lpstr>
      <vt:lpstr>Yarışma Amaçlarının Planlanması (1-4)</vt:lpstr>
      <vt:lpstr>Yarışma Amaçlarının Planlanması (2)</vt:lpstr>
      <vt:lpstr>Yarışma Amaçlarının Planlanması (3)</vt:lpstr>
      <vt:lpstr>Yarışma Amaçlarının Planlanması (4)</vt:lpstr>
      <vt:lpstr>Planların Zamanlaması (1-3)</vt:lpstr>
      <vt:lpstr>Planların Zamanlaması (2)</vt:lpstr>
      <vt:lpstr>Planların Zamanlaması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Organizasyonlarının özellikleri (1-2)</dc:title>
  <dc:creator>Velittin Balcı</dc:creator>
  <cp:lastModifiedBy>win</cp:lastModifiedBy>
  <cp:revision>2</cp:revision>
  <dcterms:created xsi:type="dcterms:W3CDTF">2020-05-10T12:13:37Z</dcterms:created>
  <dcterms:modified xsi:type="dcterms:W3CDTF">2020-05-10T12:17:53Z</dcterms:modified>
</cp:coreProperties>
</file>