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1"/>
  </p:notesMasterIdLst>
  <p:sldIdLst>
    <p:sldId id="256" r:id="rId3"/>
    <p:sldId id="309" r:id="rId4"/>
    <p:sldId id="312" r:id="rId5"/>
    <p:sldId id="311" r:id="rId6"/>
    <p:sldId id="310" r:id="rId7"/>
    <p:sldId id="315" r:id="rId8"/>
    <p:sldId id="314" r:id="rId9"/>
    <p:sldId id="313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40" autoAdjust="0"/>
    <p:restoredTop sz="94675" autoAdjust="0"/>
  </p:normalViewPr>
  <p:slideViewPr>
    <p:cSldViewPr>
      <p:cViewPr>
        <p:scale>
          <a:sx n="114" d="100"/>
          <a:sy n="114" d="100"/>
        </p:scale>
        <p:origin x="-101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53BD76-5141-4628-9A22-E60638A91722}" type="doc">
      <dgm:prSet loTypeId="urn:microsoft.com/office/officeart/2005/8/layout/hierarchy4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tr-TR"/>
        </a:p>
      </dgm:t>
    </dgm:pt>
    <dgm:pt modelId="{067B1136-87D8-4A1A-849E-957A6CB2A39A}">
      <dgm:prSet phldrT="[Metin]"/>
      <dgm:spPr/>
      <dgm:t>
        <a:bodyPr/>
        <a:lstStyle/>
        <a:p>
          <a:r>
            <a:rPr lang="tr-TR" dirty="0" smtClean="0"/>
            <a:t>ÖDÜNÇ İŞ İLİŞKİSİNİN TÜRLERİ</a:t>
          </a:r>
          <a:endParaRPr lang="tr-TR" dirty="0"/>
        </a:p>
      </dgm:t>
    </dgm:pt>
    <dgm:pt modelId="{AA4237F9-4F49-49FF-B353-9CE86A610B3C}" type="parTrans" cxnId="{B5B7E783-47C5-4855-AFD7-ECD2504DE308}">
      <dgm:prSet/>
      <dgm:spPr/>
      <dgm:t>
        <a:bodyPr/>
        <a:lstStyle/>
        <a:p>
          <a:endParaRPr lang="tr-TR"/>
        </a:p>
      </dgm:t>
    </dgm:pt>
    <dgm:pt modelId="{B620EB7A-CDF8-49A0-80C4-4261B1A3979D}" type="sibTrans" cxnId="{B5B7E783-47C5-4855-AFD7-ECD2504DE308}">
      <dgm:prSet/>
      <dgm:spPr/>
      <dgm:t>
        <a:bodyPr/>
        <a:lstStyle/>
        <a:p>
          <a:endParaRPr lang="tr-TR"/>
        </a:p>
      </dgm:t>
    </dgm:pt>
    <dgm:pt modelId="{A95B191D-C6A3-4C5B-9852-8D33DA7B5BEF}">
      <dgm:prSet phldrT="[Metin]"/>
      <dgm:spPr/>
      <dgm:t>
        <a:bodyPr/>
        <a:lstStyle/>
        <a:p>
          <a:r>
            <a:rPr lang="tr-TR" dirty="0" smtClean="0"/>
            <a:t>MESLEK EDİNİLMİŞ ÖDÜNÇ İŞ İLİŞKİSİ</a:t>
          </a:r>
          <a:endParaRPr lang="tr-TR" dirty="0"/>
        </a:p>
      </dgm:t>
    </dgm:pt>
    <dgm:pt modelId="{383A670F-6A49-4849-A1E0-AF269787F0EE}" type="parTrans" cxnId="{184D636F-6C1A-4046-9B61-BAD8A5ED693D}">
      <dgm:prSet/>
      <dgm:spPr/>
      <dgm:t>
        <a:bodyPr/>
        <a:lstStyle/>
        <a:p>
          <a:endParaRPr lang="tr-TR"/>
        </a:p>
      </dgm:t>
    </dgm:pt>
    <dgm:pt modelId="{30F74A21-3988-4290-B38D-0048944ACB9D}" type="sibTrans" cxnId="{184D636F-6C1A-4046-9B61-BAD8A5ED693D}">
      <dgm:prSet/>
      <dgm:spPr/>
      <dgm:t>
        <a:bodyPr/>
        <a:lstStyle/>
        <a:p>
          <a:endParaRPr lang="tr-TR"/>
        </a:p>
      </dgm:t>
    </dgm:pt>
    <dgm:pt modelId="{49952D3D-55F9-434E-9F9B-D615CF08099C}">
      <dgm:prSet phldrT="[Metin]"/>
      <dgm:spPr/>
      <dgm:t>
        <a:bodyPr/>
        <a:lstStyle/>
        <a:p>
          <a:r>
            <a:rPr lang="tr-TR" dirty="0" smtClean="0"/>
            <a:t>MESLEK EDİNİLMEMİŞ ÖDÜNÇ İŞ İLİŞKİSİ</a:t>
          </a:r>
          <a:endParaRPr lang="tr-TR" dirty="0"/>
        </a:p>
      </dgm:t>
    </dgm:pt>
    <dgm:pt modelId="{E58C76EA-D6CE-48D8-840A-CF5106B83B1A}" type="parTrans" cxnId="{13BC7C73-3B2C-4B7C-A710-EB7A58582245}">
      <dgm:prSet/>
      <dgm:spPr/>
      <dgm:t>
        <a:bodyPr/>
        <a:lstStyle/>
        <a:p>
          <a:endParaRPr lang="tr-TR"/>
        </a:p>
      </dgm:t>
    </dgm:pt>
    <dgm:pt modelId="{BA623DDE-C59C-48C5-B8B8-34D908427274}" type="sibTrans" cxnId="{13BC7C73-3B2C-4B7C-A710-EB7A58582245}">
      <dgm:prSet/>
      <dgm:spPr/>
      <dgm:t>
        <a:bodyPr/>
        <a:lstStyle/>
        <a:p>
          <a:endParaRPr lang="tr-TR"/>
        </a:p>
      </dgm:t>
    </dgm:pt>
    <dgm:pt modelId="{9C5CF5E4-E496-47D5-B511-BB1FF019FCE4}" type="pres">
      <dgm:prSet presAssocID="{5253BD76-5141-4628-9A22-E60638A9172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32D97C-4548-4D1D-B431-B43F5E82DC37}" type="pres">
      <dgm:prSet presAssocID="{067B1136-87D8-4A1A-849E-957A6CB2A39A}" presName="vertOne" presStyleCnt="0"/>
      <dgm:spPr/>
    </dgm:pt>
    <dgm:pt modelId="{C4553E20-CF12-4CAD-B32A-D32C626B8F3A}" type="pres">
      <dgm:prSet presAssocID="{067B1136-87D8-4A1A-849E-957A6CB2A39A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A153044B-ECBB-43D6-AD92-10D1E3A7908C}" type="pres">
      <dgm:prSet presAssocID="{067B1136-87D8-4A1A-849E-957A6CB2A39A}" presName="parTransOne" presStyleCnt="0"/>
      <dgm:spPr/>
    </dgm:pt>
    <dgm:pt modelId="{460062EC-66D1-4469-AA7D-EB42C8039A4B}" type="pres">
      <dgm:prSet presAssocID="{067B1136-87D8-4A1A-849E-957A6CB2A39A}" presName="horzOne" presStyleCnt="0"/>
      <dgm:spPr/>
    </dgm:pt>
    <dgm:pt modelId="{ABB3666B-4980-4E50-AD4D-25235B9D8A4F}" type="pres">
      <dgm:prSet presAssocID="{A95B191D-C6A3-4C5B-9852-8D33DA7B5BEF}" presName="vertTwo" presStyleCnt="0"/>
      <dgm:spPr/>
    </dgm:pt>
    <dgm:pt modelId="{5F32878E-A419-4E92-BEF5-25D63F1FFF3A}" type="pres">
      <dgm:prSet presAssocID="{A95B191D-C6A3-4C5B-9852-8D33DA7B5BEF}" presName="txTwo" presStyleLbl="node2" presStyleIdx="0" presStyleCnt="2">
        <dgm:presLayoutVars>
          <dgm:chPref val="3"/>
        </dgm:presLayoutVars>
      </dgm:prSet>
      <dgm:spPr/>
    </dgm:pt>
    <dgm:pt modelId="{FCAD16E0-139C-4CD5-B706-3856B4CC62DA}" type="pres">
      <dgm:prSet presAssocID="{A95B191D-C6A3-4C5B-9852-8D33DA7B5BEF}" presName="horzTwo" presStyleCnt="0"/>
      <dgm:spPr/>
    </dgm:pt>
    <dgm:pt modelId="{0F17564C-1A15-4557-9C20-7434B17F47CE}" type="pres">
      <dgm:prSet presAssocID="{30F74A21-3988-4290-B38D-0048944ACB9D}" presName="sibSpaceTwo" presStyleCnt="0"/>
      <dgm:spPr/>
    </dgm:pt>
    <dgm:pt modelId="{F74E69BD-2857-4EE6-9C62-2EEDD689BC51}" type="pres">
      <dgm:prSet presAssocID="{49952D3D-55F9-434E-9F9B-D615CF08099C}" presName="vertTwo" presStyleCnt="0"/>
      <dgm:spPr/>
    </dgm:pt>
    <dgm:pt modelId="{28072F6B-2CD5-4269-854C-66D20DCD0C1C}" type="pres">
      <dgm:prSet presAssocID="{49952D3D-55F9-434E-9F9B-D615CF08099C}" presName="txTwo" presStyleLbl="node2" presStyleIdx="1" presStyleCnt="2">
        <dgm:presLayoutVars>
          <dgm:chPref val="3"/>
        </dgm:presLayoutVars>
      </dgm:prSet>
      <dgm:spPr/>
    </dgm:pt>
    <dgm:pt modelId="{4D2C1631-F3A7-40A4-B423-7D9E02F2B2F1}" type="pres">
      <dgm:prSet presAssocID="{49952D3D-55F9-434E-9F9B-D615CF08099C}" presName="horzTwo" presStyleCnt="0"/>
      <dgm:spPr/>
    </dgm:pt>
  </dgm:ptLst>
  <dgm:cxnLst>
    <dgm:cxn modelId="{184D636F-6C1A-4046-9B61-BAD8A5ED693D}" srcId="{067B1136-87D8-4A1A-849E-957A6CB2A39A}" destId="{A95B191D-C6A3-4C5B-9852-8D33DA7B5BEF}" srcOrd="0" destOrd="0" parTransId="{383A670F-6A49-4849-A1E0-AF269787F0EE}" sibTransId="{30F74A21-3988-4290-B38D-0048944ACB9D}"/>
    <dgm:cxn modelId="{13BC7C73-3B2C-4B7C-A710-EB7A58582245}" srcId="{067B1136-87D8-4A1A-849E-957A6CB2A39A}" destId="{49952D3D-55F9-434E-9F9B-D615CF08099C}" srcOrd="1" destOrd="0" parTransId="{E58C76EA-D6CE-48D8-840A-CF5106B83B1A}" sibTransId="{BA623DDE-C59C-48C5-B8B8-34D908427274}"/>
    <dgm:cxn modelId="{745C1170-B0C6-4A15-A656-6456D7ADC167}" type="presOf" srcId="{A95B191D-C6A3-4C5B-9852-8D33DA7B5BEF}" destId="{5F32878E-A419-4E92-BEF5-25D63F1FFF3A}" srcOrd="0" destOrd="0" presId="urn:microsoft.com/office/officeart/2005/8/layout/hierarchy4"/>
    <dgm:cxn modelId="{7DF66FB8-F737-4F45-B1DA-1DD72E54BEAF}" type="presOf" srcId="{067B1136-87D8-4A1A-849E-957A6CB2A39A}" destId="{C4553E20-CF12-4CAD-B32A-D32C626B8F3A}" srcOrd="0" destOrd="0" presId="urn:microsoft.com/office/officeart/2005/8/layout/hierarchy4"/>
    <dgm:cxn modelId="{8FAE7C84-4CD1-450B-B2C1-8FD8A29EC59E}" type="presOf" srcId="{5253BD76-5141-4628-9A22-E60638A91722}" destId="{9C5CF5E4-E496-47D5-B511-BB1FF019FCE4}" srcOrd="0" destOrd="0" presId="urn:microsoft.com/office/officeart/2005/8/layout/hierarchy4"/>
    <dgm:cxn modelId="{B5B7E783-47C5-4855-AFD7-ECD2504DE308}" srcId="{5253BD76-5141-4628-9A22-E60638A91722}" destId="{067B1136-87D8-4A1A-849E-957A6CB2A39A}" srcOrd="0" destOrd="0" parTransId="{AA4237F9-4F49-49FF-B353-9CE86A610B3C}" sibTransId="{B620EB7A-CDF8-49A0-80C4-4261B1A3979D}"/>
    <dgm:cxn modelId="{FF1FD794-D76F-4F90-BFAE-14CECA992B3F}" type="presOf" srcId="{49952D3D-55F9-434E-9F9B-D615CF08099C}" destId="{28072F6B-2CD5-4269-854C-66D20DCD0C1C}" srcOrd="0" destOrd="0" presId="urn:microsoft.com/office/officeart/2005/8/layout/hierarchy4"/>
    <dgm:cxn modelId="{83B2175B-87CA-4E24-B35C-5A1C53D15133}" type="presParOf" srcId="{9C5CF5E4-E496-47D5-B511-BB1FF019FCE4}" destId="{D432D97C-4548-4D1D-B431-B43F5E82DC37}" srcOrd="0" destOrd="0" presId="urn:microsoft.com/office/officeart/2005/8/layout/hierarchy4"/>
    <dgm:cxn modelId="{62BE878C-B553-4EDD-8153-33B3ED8CA6B0}" type="presParOf" srcId="{D432D97C-4548-4D1D-B431-B43F5E82DC37}" destId="{C4553E20-CF12-4CAD-B32A-D32C626B8F3A}" srcOrd="0" destOrd="0" presId="urn:microsoft.com/office/officeart/2005/8/layout/hierarchy4"/>
    <dgm:cxn modelId="{411035E2-3C44-4FD7-B254-0D5BDB44D77E}" type="presParOf" srcId="{D432D97C-4548-4D1D-B431-B43F5E82DC37}" destId="{A153044B-ECBB-43D6-AD92-10D1E3A7908C}" srcOrd="1" destOrd="0" presId="urn:microsoft.com/office/officeart/2005/8/layout/hierarchy4"/>
    <dgm:cxn modelId="{35F6A65C-DCFC-44A0-8B51-CCE2F7A43DD1}" type="presParOf" srcId="{D432D97C-4548-4D1D-B431-B43F5E82DC37}" destId="{460062EC-66D1-4469-AA7D-EB42C8039A4B}" srcOrd="2" destOrd="0" presId="urn:microsoft.com/office/officeart/2005/8/layout/hierarchy4"/>
    <dgm:cxn modelId="{67A325FF-EF20-4CB0-B3C9-A010CD7859E1}" type="presParOf" srcId="{460062EC-66D1-4469-AA7D-EB42C8039A4B}" destId="{ABB3666B-4980-4E50-AD4D-25235B9D8A4F}" srcOrd="0" destOrd="0" presId="urn:microsoft.com/office/officeart/2005/8/layout/hierarchy4"/>
    <dgm:cxn modelId="{FF01EF50-932E-404F-8555-C0FA99D63631}" type="presParOf" srcId="{ABB3666B-4980-4E50-AD4D-25235B9D8A4F}" destId="{5F32878E-A419-4E92-BEF5-25D63F1FFF3A}" srcOrd="0" destOrd="0" presId="urn:microsoft.com/office/officeart/2005/8/layout/hierarchy4"/>
    <dgm:cxn modelId="{0C485ADE-A42A-424B-9350-F57BF3D07BFD}" type="presParOf" srcId="{ABB3666B-4980-4E50-AD4D-25235B9D8A4F}" destId="{FCAD16E0-139C-4CD5-B706-3856B4CC62DA}" srcOrd="1" destOrd="0" presId="urn:microsoft.com/office/officeart/2005/8/layout/hierarchy4"/>
    <dgm:cxn modelId="{97FD1F76-375F-43EA-AF5D-3D6173752233}" type="presParOf" srcId="{460062EC-66D1-4469-AA7D-EB42C8039A4B}" destId="{0F17564C-1A15-4557-9C20-7434B17F47CE}" srcOrd="1" destOrd="0" presId="urn:microsoft.com/office/officeart/2005/8/layout/hierarchy4"/>
    <dgm:cxn modelId="{2ADB7D60-C496-40BB-880B-822F1DDDF2FE}" type="presParOf" srcId="{460062EC-66D1-4469-AA7D-EB42C8039A4B}" destId="{F74E69BD-2857-4EE6-9C62-2EEDD689BC51}" srcOrd="2" destOrd="0" presId="urn:microsoft.com/office/officeart/2005/8/layout/hierarchy4"/>
    <dgm:cxn modelId="{353523EB-0550-4B0A-8A74-74DCC27884F6}" type="presParOf" srcId="{F74E69BD-2857-4EE6-9C62-2EEDD689BC51}" destId="{28072F6B-2CD5-4269-854C-66D20DCD0C1C}" srcOrd="0" destOrd="0" presId="urn:microsoft.com/office/officeart/2005/8/layout/hierarchy4"/>
    <dgm:cxn modelId="{736075FA-BDB2-46F7-9A66-A80AC52B9E74}" type="presParOf" srcId="{F74E69BD-2857-4EE6-9C62-2EEDD689BC51}" destId="{4D2C1631-F3A7-40A4-B423-7D9E02F2B2F1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553E20-CF12-4CAD-B32A-D32C626B8F3A}">
      <dsp:nvSpPr>
        <dsp:cNvPr id="0" name=""/>
        <dsp:cNvSpPr/>
      </dsp:nvSpPr>
      <dsp:spPr>
        <a:xfrm>
          <a:off x="2250" y="1500"/>
          <a:ext cx="6091499" cy="19486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800" kern="1200" dirty="0" smtClean="0"/>
            <a:t>ÖDÜNÇ İŞ İLİŞKİSİNİN TÜRLERİ</a:t>
          </a:r>
          <a:endParaRPr lang="tr-TR" sz="3800" kern="1200" dirty="0"/>
        </a:p>
      </dsp:txBody>
      <dsp:txXfrm>
        <a:off x="59324" y="58574"/>
        <a:ext cx="5977351" cy="1834508"/>
      </dsp:txXfrm>
    </dsp:sp>
    <dsp:sp modelId="{5F32878E-A419-4E92-BEF5-25D63F1FFF3A}">
      <dsp:nvSpPr>
        <dsp:cNvPr id="0" name=""/>
        <dsp:cNvSpPr/>
      </dsp:nvSpPr>
      <dsp:spPr>
        <a:xfrm>
          <a:off x="2250" y="2113843"/>
          <a:ext cx="2922984" cy="19486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MESLEK EDİNİLMİŞ ÖDÜNÇ İŞ İLİŞKİSİ</a:t>
          </a:r>
          <a:endParaRPr lang="tr-TR" sz="2300" kern="1200" dirty="0"/>
        </a:p>
      </dsp:txBody>
      <dsp:txXfrm>
        <a:off x="59324" y="2170917"/>
        <a:ext cx="2808836" cy="1834508"/>
      </dsp:txXfrm>
    </dsp:sp>
    <dsp:sp modelId="{28072F6B-2CD5-4269-854C-66D20DCD0C1C}">
      <dsp:nvSpPr>
        <dsp:cNvPr id="0" name=""/>
        <dsp:cNvSpPr/>
      </dsp:nvSpPr>
      <dsp:spPr>
        <a:xfrm>
          <a:off x="3170765" y="2113843"/>
          <a:ext cx="2922984" cy="19486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MESLEK EDİNİLMEMİŞ ÖDÜNÇ İŞ İLİŞKİSİ</a:t>
          </a:r>
          <a:endParaRPr lang="tr-TR" sz="2300" kern="1200" dirty="0"/>
        </a:p>
      </dsp:txBody>
      <dsp:txXfrm>
        <a:off x="3227839" y="2170917"/>
        <a:ext cx="2808836" cy="18345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A289D-16B0-4FE4-8F92-7E7629926742}" type="datetimeFigureOut">
              <a:rPr lang="tr-TR" smtClean="0"/>
              <a:pPr/>
              <a:t>08.02.2018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7060B-B066-489A-B483-F802301B2F65}" type="slidenum">
              <a:rPr lang="tr-TR" smtClean="0"/>
              <a:pPr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494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9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3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1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5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pPr/>
              <a:t>2/8/2018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636912"/>
            <a:ext cx="9108504" cy="3168352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8000"/>
                  <a:lumOff val="2000"/>
                  <a:alpha val="0"/>
                </a:schemeClr>
              </a:gs>
              <a:gs pos="50000">
                <a:schemeClr val="bg1">
                  <a:alpha val="48000"/>
                </a:schemeClr>
              </a:gs>
              <a:gs pos="100000">
                <a:schemeClr val="bg1">
                  <a:alpha val="7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88032" y="4510861"/>
            <a:ext cx="860444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tr-TR" altLang="ko-KR" sz="3600" b="1" dirty="0">
                <a:latin typeface="Arial" pitchFamily="34" charset="0"/>
                <a:ea typeface="맑은 고딕" pitchFamily="50" charset="-127"/>
                <a:cs typeface="Arial" pitchFamily="34" charset="0"/>
              </a:rPr>
              <a:t>Ödünç iş ilişkisi kavramı ve türleri</a:t>
            </a:r>
            <a:endParaRPr lang="tr-TR" altLang="ko-KR" sz="3600" b="1" dirty="0" smtClean="0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İş İlişkisi</a:t>
            </a:r>
            <a:endParaRPr lang="tr-TR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340768"/>
            <a:ext cx="7344816" cy="5256583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Klasik bir iş ilişkisinde, işçinin iş akdinden doğan temel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borcu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görme borcu olup bu borcunu bizzat iş akdinin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tarafını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oluşturan işverenine karşı yerine getirmesi gereklidir. Hâlbuki ödünç(geçici) iş ilişkisinde bir işveren, iş sözleşmesi ile işe aldığı bir işçiyi çeşitli nedenlerle zaman zaman veya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hiçbir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zaman yanında çalıştırmayıp onun başka bir işveren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yanında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çalışmasını istemektedir. Dolayısıyla İşçinin böyle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teklifi kabul zorunluluğu olmamakla birlikte, bu durumu kabulü halinde ödünç iş ilişkisi olarak ifade edebileceğimiz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hukuki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kurum ortaya çıkmış olur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9503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88640"/>
            <a:ext cx="7344816" cy="6552727"/>
          </a:xfrm>
        </p:spPr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15619385"/>
              </p:ext>
            </p:extLst>
          </p:nvPr>
        </p:nvGraphicFramePr>
        <p:xfrm>
          <a:off x="2195736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3100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403648" y="188640"/>
            <a:ext cx="7272808" cy="6552727"/>
          </a:xfrm>
        </p:spPr>
        <p:txBody>
          <a:bodyPr/>
          <a:lstStyle/>
          <a:p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ilişkisi birçok defa ülkemizde yasal bir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düzenlemeye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kavuşturulmaya çalışılmıştır. İlk olarak 4857 sayılı İş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Kanununun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mecliste kabul edilmesinden önce hazırlanan tasarı metninin 93. maddesinde bu yönde bir hükme yer verilmiştir. Ancak o dönem ilgili madde yasalaşamamıştır. Daha sonra 26.06.2009 tarihli ve 5920 sayılı ‘İş Kanunu, İşsizlik Sigortası Kanunu ve Sosyal Sigortalar ve Genel Sağlık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Sigortası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Kanununda Değişiklik Yapılmasına Dair Kanun’ vasıtasıyla,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4857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sayılı İş Kanununun geçici (ödünç) iş ilişkisini düzenleyen 7.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maddesinden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sonra gelmek üzere mesleki anlamda geçici (ödünç) iş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ilişkisini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düzenleyen 7/A maddesi eklenmiştir. Bu madde de özellikle işçi sendika ve konfederasyonlarından gelen tepkiler üzerine veto edilmiştir.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18.01.2010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tarihinde de ‘Amme Alacaklarının Tahsil Usulü Hakkında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Kanun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ile Bazı Kanunlarda Değişiklik Yapılmasına Dair Kanun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Tasarısı’nın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sekizinci maddesinde meslek edinilmiş ödünç iş ilişkisine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dair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düzenlemeye, yapılan bir takım değişikliklerle yeniden yer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verilmiştir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Ancak ilgili tasarı yasalaşmadan hükümet tarafından geri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çekilmiştir.</a:t>
            </a:r>
          </a:p>
          <a:p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 en sonunda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06.05.2016 tarihinde kabul edilen 6715 sayılı kanunun 1. maddesiyle 4857 sayılı İş Kanununun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edinilmemiş ödünç iş ilişkisini düzenleyen 7. maddesi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değiştirilerek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yasal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düzenlemeye kavuşturulmuştur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Aynı maddede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meslek edinilmiş ödünç iş ilişkisine yönelik düzenleme genel hatlarıyla </a:t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korunmuştur. </a:t>
            </a:r>
            <a:endParaRPr lang="tr-T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8386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404664"/>
            <a:ext cx="7344816" cy="6336703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 ilişkisinin türlerinden özellikle meslek edinilmiş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 ilişkisi çeşitli kavramlarla karıştırılabilmektedir.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Bunlar;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Asıl işveren alt işveren ilişkisi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aracılığı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Makineyle birlikte işçi verilmesi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İşyerinin devri</a:t>
            </a:r>
          </a:p>
          <a:p>
            <a:pPr marL="285750" indent="-285750">
              <a:spcBef>
                <a:spcPts val="1200"/>
              </a:spcBef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sözleşmesinin devri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3535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763688" y="404664"/>
            <a:ext cx="7200800" cy="6264695"/>
          </a:xfrm>
        </p:spPr>
        <p:txBody>
          <a:bodyPr/>
          <a:lstStyle/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 ilişkisi ile asıl işveren alt işveren ilişkisinin </a:t>
            </a:r>
            <a:br>
              <a:rPr lang="tr-TR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karşılaştırılmasın da dikkat edilmesi gereken hususlar;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 İşverenden İş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Alınması bakımından</a:t>
            </a: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İfa Borcu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bakımından</a:t>
            </a: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İşçinin Verdiği Zarardan Sorumluluk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bakımından</a:t>
            </a: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Kurulan İlişkinin Sürekliliği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bakımından </a:t>
            </a: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Asıl İşveren-Alt İşveren İlişkisinin Kurulabilmesindeki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Yardımcı </a:t>
            </a: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ve Asıl İş Ölçütü Bakımından ve Muvazaa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kıstası</a:t>
            </a:r>
          </a:p>
          <a:p>
            <a:pPr marL="285750" indent="-285750">
              <a:spcBef>
                <a:spcPts val="1200"/>
              </a:spcBef>
              <a:buFont typeface="Arial" pitchFamily="34" charset="0"/>
              <a:buChar char="•"/>
            </a:pPr>
            <a:r>
              <a:rPr lang="tr-TR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Yönetim Hakkı </a:t>
            </a: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bakımından</a:t>
            </a:r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43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1835696" y="4581128"/>
            <a:ext cx="7128792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19672" y="188640"/>
            <a:ext cx="7416824" cy="6480719"/>
          </a:xfrm>
        </p:spPr>
        <p:txBody>
          <a:bodyPr/>
          <a:lstStyle/>
          <a:p>
            <a:r>
              <a:rPr lang="tr-TR" sz="18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aracılığı ile ödünç iş ilişkisi arasındaki farklar;</a:t>
            </a:r>
          </a:p>
          <a:p>
            <a:endParaRPr lang="tr-T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ilişkisinin hangi türü olursa olsun ödünç veren işveren(geçici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istihdam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bürosu) ile ödünç işçi arasında iş sözleşmesinin bulunması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zorunludur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Zira ödünç iş ilişkisinde ödünç işçi ile ödünç alan arasında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sözleşmesi kurulmaması hedeflenmektedir.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İş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aracılığında iş aracısının fonksiyonunu iş arayan ile işçi arayanı bir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araya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getirmektir. Tarafları bir araya getirdikten sonra iş sözleşmesi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kurulsa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 kurulmasa da aracının görevi sona ermektedir. Bu nitelikleri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itibariyle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iş aracılığı, bir defalık bir olaydır. Buna karşın, ödünç iş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nispi bir süreklilik göstermekte ve hiç değilse ödünç iş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ilişkisinin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türüne ve yapılan düzenlemelere göre farklılık gösterse de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‘işçi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sağlama sözleşmesi’ müddetince devam etmektedir.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tr-TR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!!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 açıklamalardan anlaşılacağı üzere ödünç iş ilişkisi ile iş aracılığı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hukuken </a:t>
            </a:r>
            <a:r>
              <a:rPr lang="tr-TR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birbirinden farklı kavramlardır. Bununla birlikte meslek edinilmiş ödünç iş ilişkisi, hukuken olmamakla birlikte ekonomik yönden iş aracılığı niteliğini taşımaktadır. Bu nedenle bazı durumlarda gerçek bir iş aracılığı </a:t>
            </a: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niteliği taşıyabilecektir. </a:t>
            </a:r>
          </a:p>
          <a:p>
            <a:endParaRPr lang="tr-TR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66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91680" y="260648"/>
            <a:ext cx="7344816" cy="6480719"/>
          </a:xfrm>
        </p:spPr>
        <p:txBody>
          <a:bodyPr/>
          <a:lstStyle/>
          <a:p>
            <a:r>
              <a:rPr lang="tr-TR" sz="22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İŞ İLİŞKİSİNİN HUKUKİ NİTELİĞİ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Ödünç iş ilişkisinin hukuki niteliği tartışmalıdır. Bu konuda öğretide de çeşitli görüşler ileri sürülmektedir. 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Yapılan tartışmalar kapsamında iki görüş üzerinden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tartışmaların yapılması isabetli görünmektedir. </a:t>
            </a:r>
            <a:b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Bunlar;</a:t>
            </a:r>
          </a:p>
          <a:p>
            <a:endParaRPr lang="tr-TR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Ø"/>
            </a:pPr>
            <a:r>
              <a:rPr lang="tr-TR" sz="22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Alacağın temliki</a:t>
            </a:r>
          </a:p>
          <a:p>
            <a:pPr>
              <a:spcBef>
                <a:spcPts val="1800"/>
              </a:spcBef>
            </a:pPr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spcBef>
                <a:spcPts val="1800"/>
              </a:spcBef>
              <a:buFont typeface="Wingdings" pitchFamily="2" charset="2"/>
              <a:buChar char="Ø"/>
            </a:pPr>
            <a:r>
              <a:rPr lang="tr-TR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Kendine özgü bir borç ilişkisi </a:t>
            </a:r>
          </a:p>
          <a:p>
            <a:endParaRPr lang="tr-TR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3210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1938</TotalTime>
  <Words>105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Office Theme</vt:lpstr>
      <vt:lpstr>Custom Design</vt:lpstr>
      <vt:lpstr>PowerPoint Sunusu</vt:lpstr>
      <vt:lpstr>Ödünç İş İlişkisi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pro</cp:lastModifiedBy>
  <cp:revision>336</cp:revision>
  <dcterms:created xsi:type="dcterms:W3CDTF">2014-04-01T16:35:38Z</dcterms:created>
  <dcterms:modified xsi:type="dcterms:W3CDTF">2018-02-08T22:16:51Z</dcterms:modified>
</cp:coreProperties>
</file>