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56" r:id="rId2"/>
    <p:sldId id="313" r:id="rId3"/>
    <p:sldId id="373" r:id="rId4"/>
    <p:sldId id="257" r:id="rId5"/>
    <p:sldId id="375" r:id="rId6"/>
    <p:sldId id="376" r:id="rId7"/>
    <p:sldId id="377" r:id="rId8"/>
    <p:sldId id="378" r:id="rId9"/>
    <p:sldId id="380" r:id="rId10"/>
    <p:sldId id="381" r:id="rId11"/>
    <p:sldId id="383" r:id="rId12"/>
    <p:sldId id="382" r:id="rId13"/>
    <p:sldId id="385" r:id="rId14"/>
    <p:sldId id="386" r:id="rId15"/>
    <p:sldId id="387" r:id="rId16"/>
    <p:sldId id="391" r:id="rId17"/>
    <p:sldId id="394" r:id="rId18"/>
    <p:sldId id="403" r:id="rId19"/>
    <p:sldId id="402" r:id="rId20"/>
    <p:sldId id="404" r:id="rId21"/>
    <p:sldId id="406" r:id="rId22"/>
    <p:sldId id="407" r:id="rId23"/>
    <p:sldId id="4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5888" autoAdjust="0"/>
  </p:normalViewPr>
  <p:slideViewPr>
    <p:cSldViewPr snapToGrid="0">
      <p:cViewPr varScale="1">
        <p:scale>
          <a:sx n="54" d="100"/>
          <a:sy n="54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A550-3681-4852-A075-D07A8C3D76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922FF-AECD-4637-9B0E-63D438540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0899D-0453-4072-9D9C-020F7C4E56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7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6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7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1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8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8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6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dirty="0"/>
              <a:t>wanted to bring together again those parts of English society which were in religious disagreement</a:t>
            </a:r>
            <a:r>
              <a:rPr lang="tr-TR" sz="1200" dirty="0"/>
              <a:t>.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she wanted to make England prosperous.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Elizabeth made sure that the Church was still under her authority, unlike politically dangerous forms of Protestantism in Europe. In a way, she made the Church part of the state machine.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1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01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4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22FF-AECD-4637-9B0E-63D4385404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1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hay@ankara.edu.t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traditional dress&#10;&#10;Description automatically generated with low confidence">
            <a:extLst>
              <a:ext uri="{FF2B5EF4-FFF2-40B4-BE49-F238E27FC236}">
                <a16:creationId xmlns:a16="http://schemas.microsoft.com/office/drawing/2014/main" id="{6EF857AC-2655-4650-890E-E0F01B65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r="760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3CE16-F352-48E0-A2B9-C518010C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867878"/>
            <a:ext cx="4127635" cy="2828223"/>
          </a:xfrm>
        </p:spPr>
        <p:txBody>
          <a:bodyPr>
            <a:normAutofit/>
          </a:bodyPr>
          <a:lstStyle/>
          <a:p>
            <a:pPr algn="l"/>
            <a:r>
              <a:rPr lang="tr-TR" sz="4400" dirty="0"/>
              <a:t>THE TUDORS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0BABC-1815-4E7A-B5A4-B34A3E698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1980"/>
            <a:ext cx="4048126" cy="9721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tr-TR" sz="1100"/>
              <a:t>Dr. Funda HAY</a:t>
            </a:r>
          </a:p>
          <a:p>
            <a:pPr algn="l">
              <a:lnSpc>
                <a:spcPct val="115000"/>
              </a:lnSpc>
            </a:pPr>
            <a:r>
              <a:rPr lang="tr-TR" sz="1100">
                <a:hlinkClick r:id="rId3"/>
              </a:rPr>
              <a:t>fhay@ankara.edu.tr</a:t>
            </a:r>
            <a:endParaRPr lang="tr-TR" sz="1100"/>
          </a:p>
          <a:p>
            <a:pPr algn="l">
              <a:lnSpc>
                <a:spcPct val="115000"/>
              </a:lnSpc>
            </a:pPr>
            <a:r>
              <a:rPr lang="tr-TR" sz="1100"/>
              <a:t>Ankara </a:t>
            </a:r>
            <a:r>
              <a:rPr lang="tr-TR" sz="1100" err="1"/>
              <a:t>University</a:t>
            </a:r>
            <a:endParaRPr lang="en-GB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4E70C-3FFE-48A6-B482-FB649F95049A}"/>
              </a:ext>
            </a:extLst>
          </p:cNvPr>
          <p:cNvSpPr txBox="1"/>
          <p:nvPr/>
        </p:nvSpPr>
        <p:spPr>
          <a:xfrm>
            <a:off x="10429189" y="6627158"/>
            <a:ext cx="1778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Tudor</a:t>
            </a:r>
            <a:r>
              <a:rPr lang="tr-TR" sz="900" i="1" dirty="0">
                <a:solidFill>
                  <a:schemeClr val="bg1"/>
                </a:solidFill>
              </a:rPr>
              <a:t> Times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FDAFC8-0940-4CD9-A3E9-333FD6162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r="22230" b="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ED4B-273D-4EC0-9853-5B2B075B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68" y="1142999"/>
            <a:ext cx="5725882" cy="451485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2400" dirty="0"/>
              <a:t>Henry VII had used Parliament only for law making</a:t>
            </a:r>
            <a:r>
              <a:rPr lang="tr-TR" sz="2400" dirty="0"/>
              <a:t>; he</a:t>
            </a:r>
            <a:r>
              <a:rPr lang="en-GB" sz="2400" dirty="0"/>
              <a:t> used the "Court of Star Chamber," traditionally the king's council chamber, to deal with lawless nobles</a:t>
            </a:r>
            <a:r>
              <a:rPr lang="tr-TR" sz="2400" dirty="0"/>
              <a:t>.</a:t>
            </a:r>
          </a:p>
          <a:p>
            <a:pPr>
              <a:lnSpc>
                <a:spcPct val="115000"/>
              </a:lnSpc>
            </a:pPr>
            <a:r>
              <a:rPr lang="en-GB" sz="2400" dirty="0"/>
              <a:t>Henry encouraged the use of heavy fines as punishment because this gave the Crown money; raised taxes for wars which he then did not fight.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3AC0D-2F06-4346-842E-349F00D46E68}"/>
              </a:ext>
            </a:extLst>
          </p:cNvPr>
          <p:cNvSpPr txBox="1"/>
          <p:nvPr/>
        </p:nvSpPr>
        <p:spPr>
          <a:xfrm>
            <a:off x="10413949" y="6130752"/>
            <a:ext cx="1778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History</a:t>
            </a:r>
            <a:r>
              <a:rPr lang="tr-TR" sz="900" i="1" dirty="0"/>
              <a:t> </a:t>
            </a:r>
            <a:r>
              <a:rPr lang="tr-TR" sz="900" i="1" dirty="0" err="1"/>
              <a:t>Extra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17007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8ADC-EC2D-46BA-B29F-25280813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14451"/>
            <a:ext cx="10668000" cy="4648200"/>
          </a:xfrm>
        </p:spPr>
        <p:txBody>
          <a:bodyPr>
            <a:normAutofit/>
          </a:bodyPr>
          <a:lstStyle/>
          <a:p>
            <a:r>
              <a:rPr lang="en-GB" dirty="0"/>
              <a:t>Henry VIII assembled Parliament to make the laws for Church reformation. </a:t>
            </a:r>
            <a:endParaRPr lang="tr-TR" dirty="0"/>
          </a:p>
          <a:p>
            <a:r>
              <a:rPr lang="tr-TR" dirty="0"/>
              <a:t>T</a:t>
            </a:r>
            <a:r>
              <a:rPr lang="en-GB" dirty="0"/>
              <a:t>he Catholic Queen Mary succeeded in making Parliament cancel all the new Reformation laws</a:t>
            </a:r>
            <a:r>
              <a:rPr lang="tr-TR" dirty="0"/>
              <a:t>.</a:t>
            </a:r>
          </a:p>
          <a:p>
            <a:r>
              <a:rPr lang="en-GB" dirty="0"/>
              <a:t>Elizabeth</a:t>
            </a:r>
            <a:r>
              <a:rPr lang="tr-TR" dirty="0"/>
              <a:t> </a:t>
            </a:r>
            <a:r>
              <a:rPr lang="en-GB" dirty="0"/>
              <a:t>tried not to use Parliament after her Reformation Settlement of 1559, and in forty-four years she only let Parliament meet thirteen times.</a:t>
            </a:r>
          </a:p>
        </p:txBody>
      </p:sp>
    </p:spTree>
    <p:extLst>
      <p:ext uri="{BB962C8B-B14F-4D97-AF65-F5344CB8AC3E}">
        <p14:creationId xmlns:p14="http://schemas.microsoft.com/office/powerpoint/2010/main" val="64980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DF8-7A56-44ED-A412-323B93F1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771650"/>
            <a:ext cx="10553700" cy="3619500"/>
          </a:xfrm>
        </p:spPr>
        <p:txBody>
          <a:bodyPr>
            <a:noAutofit/>
          </a:bodyPr>
          <a:lstStyle/>
          <a:p>
            <a:r>
              <a:rPr lang="en-GB" dirty="0"/>
              <a:t>Only two things persuaded Tudor monarchs not to get rid of Parliament</a:t>
            </a:r>
            <a:r>
              <a:rPr lang="tr-TR" dirty="0"/>
              <a:t>: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they needed money</a:t>
            </a:r>
            <a:endParaRPr lang="tr-TR" sz="2800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they needed the support of the merch ants and landowners</a:t>
            </a:r>
          </a:p>
        </p:txBody>
      </p:sp>
    </p:spTree>
    <p:extLst>
      <p:ext uri="{BB962C8B-B14F-4D97-AF65-F5344CB8AC3E}">
        <p14:creationId xmlns:p14="http://schemas.microsoft.com/office/powerpoint/2010/main" val="12482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E016-8C4B-47AD-A15E-11F7BF92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76401"/>
            <a:ext cx="10668000" cy="3543300"/>
          </a:xfrm>
        </p:spPr>
        <p:txBody>
          <a:bodyPr>
            <a:normAutofit/>
          </a:bodyPr>
          <a:lstStyle/>
          <a:p>
            <a:r>
              <a:rPr lang="en-GB" dirty="0"/>
              <a:t>Until the end of the Tudor period Parliament was supposed to do three things:</a:t>
            </a:r>
            <a:endParaRPr lang="tr-TR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agree to the taxes needed;</a:t>
            </a:r>
            <a:endParaRPr lang="tr-TR" sz="2800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make the laws which the Crown suggested; </a:t>
            </a:r>
            <a:endParaRPr lang="tr-TR" sz="2800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advise the Crown</a:t>
            </a:r>
          </a:p>
        </p:txBody>
      </p:sp>
    </p:spTree>
    <p:extLst>
      <p:ext uri="{BB962C8B-B14F-4D97-AF65-F5344CB8AC3E}">
        <p14:creationId xmlns:p14="http://schemas.microsoft.com/office/powerpoint/2010/main" val="278611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C054-D7CB-4114-BC9C-BF996D71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38325"/>
            <a:ext cx="10668000" cy="3181350"/>
          </a:xfrm>
        </p:spPr>
        <p:txBody>
          <a:bodyPr>
            <a:normAutofit/>
          </a:bodyPr>
          <a:lstStyle/>
          <a:p>
            <a:r>
              <a:rPr lang="en-GB" dirty="0"/>
              <a:t>MPs were given important rights:</a:t>
            </a:r>
            <a:endParaRPr lang="tr-TR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freedom of speech </a:t>
            </a:r>
            <a:endParaRPr lang="tr-TR" sz="2800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freedom from fear of arrest</a:t>
            </a:r>
            <a:endParaRPr lang="tr-TR" sz="2800" dirty="0"/>
          </a:p>
          <a:p>
            <a:pPr marL="1428750" lvl="2" indent="-514350">
              <a:buFont typeface="+mj-lt"/>
              <a:buAutoNum type="alphaLcParenR"/>
            </a:pPr>
            <a:r>
              <a:rPr lang="en-GB" sz="2800" dirty="0"/>
              <a:t>freedom to meet and speak to the monarch</a:t>
            </a:r>
          </a:p>
        </p:txBody>
      </p:sp>
    </p:spTree>
    <p:extLst>
      <p:ext uri="{BB962C8B-B14F-4D97-AF65-F5344CB8AC3E}">
        <p14:creationId xmlns:p14="http://schemas.microsoft.com/office/powerpoint/2010/main" val="347563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F8B1-0094-4B28-B8F1-029C32BF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3917"/>
            <a:ext cx="10668000" cy="1162050"/>
          </a:xfrm>
        </p:spPr>
        <p:txBody>
          <a:bodyPr/>
          <a:lstStyle/>
          <a:p>
            <a:r>
              <a:rPr lang="en-GB" dirty="0"/>
              <a:t>Economy and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A6EF-57A1-4CB7-A9FC-C46AF9D1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15967"/>
            <a:ext cx="1066800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As the 15th century came to a close, the rate of population growth began to increase</a:t>
            </a:r>
            <a:r>
              <a:rPr lang="tr-TR" sz="2400" dirty="0"/>
              <a:t>.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Year		 Population total in millions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1525		2.26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1541 	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2.77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1551		3.01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1561 	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2.98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1581 		3.60</a:t>
            </a:r>
          </a:p>
          <a:p>
            <a:pPr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1601 		4.10</a:t>
            </a:r>
            <a:endParaRPr lang="tr-TR" sz="2400" dirty="0">
              <a:effectLst/>
              <a:ea typeface="Times New Roman" panose="02020603050405020304" pitchFamily="18" charset="0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(Source: E. A. Wrigley and R. S. Schofield,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Population History of England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1541-1871, London, 1981)</a:t>
            </a:r>
          </a:p>
        </p:txBody>
      </p:sp>
    </p:spTree>
    <p:extLst>
      <p:ext uri="{BB962C8B-B14F-4D97-AF65-F5344CB8AC3E}">
        <p14:creationId xmlns:p14="http://schemas.microsoft.com/office/powerpoint/2010/main" val="265702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7817-D728-44AB-AE86-275C84E0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519958"/>
            <a:ext cx="10744200" cy="3909292"/>
          </a:xfrm>
        </p:spPr>
        <p:txBody>
          <a:bodyPr/>
          <a:lstStyle/>
          <a:p>
            <a:r>
              <a:rPr lang="en-GB" dirty="0"/>
              <a:t>Many landowners could sell the wool for a good price to the rapidly growing cloth industry.</a:t>
            </a:r>
            <a:endParaRPr lang="tr-TR" dirty="0"/>
          </a:p>
          <a:p>
            <a:r>
              <a:rPr lang="en-GB" dirty="0"/>
              <a:t>In order to keep sheep they fenced off land that had always belonged to the whole village.</a:t>
            </a:r>
            <a:endParaRPr lang="tr-TR" dirty="0"/>
          </a:p>
          <a:p>
            <a:r>
              <a:rPr lang="en-GB" dirty="0"/>
              <a:t>Between 1500 and 1540, prices in England doubled, and they doubled again in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56718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C924-3168-48B2-B2E8-C14C63E5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519958"/>
            <a:ext cx="10668000" cy="3818083"/>
          </a:xfrm>
        </p:spPr>
        <p:txBody>
          <a:bodyPr/>
          <a:lstStyle/>
          <a:p>
            <a:r>
              <a:rPr lang="en-GB" dirty="0"/>
              <a:t>By using coal instead of wood fires,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en-GB" dirty="0"/>
              <a:t>learnt how to make greatly improved steel</a:t>
            </a:r>
            <a:r>
              <a:rPr lang="tr-TR" dirty="0"/>
              <a:t>.</a:t>
            </a:r>
          </a:p>
          <a:p>
            <a:r>
              <a:rPr lang="en-GB" dirty="0"/>
              <a:t>Coal became the most commonly used fuel, especially in London</a:t>
            </a:r>
            <a:r>
              <a:rPr lang="tr-TR" dirty="0"/>
              <a:t>.</a:t>
            </a:r>
          </a:p>
          <a:p>
            <a:r>
              <a:rPr lang="en-GB" dirty="0"/>
              <a:t>Chimneys</a:t>
            </a:r>
            <a:r>
              <a:rPr lang="tr-TR" dirty="0"/>
              <a:t> </a:t>
            </a:r>
            <a:r>
              <a:rPr lang="en-GB" dirty="0"/>
              <a:t>were now built in every house.</a:t>
            </a:r>
          </a:p>
        </p:txBody>
      </p:sp>
    </p:spTree>
    <p:extLst>
      <p:ext uri="{BB962C8B-B14F-4D97-AF65-F5344CB8AC3E}">
        <p14:creationId xmlns:p14="http://schemas.microsoft.com/office/powerpoint/2010/main" val="314546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 picture containing building, indoor, altar, old&#10;&#10;Description automatically generated">
            <a:extLst>
              <a:ext uri="{FF2B5EF4-FFF2-40B4-BE49-F238E27FC236}">
                <a16:creationId xmlns:a16="http://schemas.microsoft.com/office/drawing/2014/main" id="{1E32BF91-B31F-4B03-94FA-A40E4F98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b="10216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FFBE2-64A2-4756-A3F4-16885A8A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0" y="4108629"/>
            <a:ext cx="4305300" cy="1380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Renaissance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CA9F0-6350-4D3F-AF67-6EFDBF754FEA}"/>
              </a:ext>
            </a:extLst>
          </p:cNvPr>
          <p:cNvSpPr txBox="1"/>
          <p:nvPr/>
        </p:nvSpPr>
        <p:spPr>
          <a:xfrm>
            <a:off x="224246" y="6513866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64727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BE89-A3F8-4AA4-ACB4-2ACE4339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and when was the Renaissance?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9C31-A3CB-4344-B9A5-245B09F7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term ‘Renaissance,’ cultural renewal, refers to a profound and enduring upheaval and transformation in culture, politics, art, and society in Europe between the years 1400 and 1600. </a:t>
            </a:r>
            <a:endParaRPr lang="tr-TR" dirty="0"/>
          </a:p>
          <a:p>
            <a:r>
              <a:rPr lang="en-GB" dirty="0"/>
              <a:t>It was the rebirth of intellectual and artistic appreciation of Graeco-Roman culture. </a:t>
            </a:r>
          </a:p>
        </p:txBody>
      </p:sp>
    </p:spTree>
    <p:extLst>
      <p:ext uri="{BB962C8B-B14F-4D97-AF65-F5344CB8AC3E}">
        <p14:creationId xmlns:p14="http://schemas.microsoft.com/office/powerpoint/2010/main" val="132005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8771" y="377687"/>
            <a:ext cx="9874457" cy="6102626"/>
          </a:xfrm>
        </p:spPr>
        <p:txBody>
          <a:bodyPr>
            <a:noAutofit/>
          </a:bodyPr>
          <a:lstStyle/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Henry VI (mentally unstable) 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Nobility divided into two (civil war between the two Houses)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tr-TR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tr-TR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House of York                              the House of Lancaster 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Supports the Duke of York                Supports  the King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Symbol: White rose                           Symbol: Red rose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tr-TR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tr-TR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tr-TR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battle in Bosworth Field (in 1485)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III was defeated by Henry VII (Tudor) 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tr-TR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the King; Tudor Dynasty began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6897757" y="1709530"/>
            <a:ext cx="1351721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4890052" y="1709530"/>
            <a:ext cx="140141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6949970" y="4078354"/>
            <a:ext cx="6628" cy="89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3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F0C0-2716-48B0-BEFF-3924ACB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Renaissance 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56FA-4FDC-4F01-8E84-A772ECEA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humanists, of whom the greatest was Erasmus of Rotterdam (1467-1536), rejected scholasticism in favour of simple biblical piety, or philosophic Christi, which was founded on primary textual scholarship, and in particular study of the Greek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331332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5EFA-B4E4-4D6F-BAC3-44BC03D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1"/>
            <a:ext cx="10668000" cy="2838450"/>
          </a:xfrm>
        </p:spPr>
        <p:txBody>
          <a:bodyPr/>
          <a:lstStyle/>
          <a:p>
            <a:r>
              <a:rPr lang="en-GB" dirty="0"/>
              <a:t>This was a time when a whole generation of intellectuals developed a new method of learning derived from classical Greek and Roman authors, called </a:t>
            </a:r>
            <a:r>
              <a:rPr lang="en-GB" i="1" dirty="0" err="1"/>
              <a:t>studia</a:t>
            </a:r>
            <a:r>
              <a:rPr lang="en-GB" i="1" dirty="0"/>
              <a:t> </a:t>
            </a:r>
            <a:r>
              <a:rPr lang="en-GB" i="1" dirty="0" err="1"/>
              <a:t>humanitatis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360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6E68-EF81-4C30-93D4-4514EE2D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28750"/>
            <a:ext cx="10648950" cy="4457700"/>
          </a:xfrm>
        </p:spPr>
        <p:txBody>
          <a:bodyPr>
            <a:normAutofit/>
          </a:bodyPr>
          <a:lstStyle/>
          <a:p>
            <a:r>
              <a:rPr lang="en-GB" sz="2600" dirty="0"/>
              <a:t>Humanism’s success lay in its claim to offer two things to its followers.</a:t>
            </a:r>
            <a:endParaRPr lang="tr-TR" sz="2600" dirty="0"/>
          </a:p>
          <a:p>
            <a:pPr lvl="1"/>
            <a:r>
              <a:rPr lang="en-GB" sz="2600" dirty="0"/>
              <a:t>First, it fostered a belief that the mastery of the classics made you a better, more ‘humane’ person</a:t>
            </a:r>
            <a:endParaRPr lang="tr-TR" sz="2600" dirty="0"/>
          </a:p>
          <a:p>
            <a:pPr lvl="1"/>
            <a:r>
              <a:rPr lang="en-GB" sz="2600" dirty="0"/>
              <a:t>Secondly, it convinced students and employers that the study of classical texts provided the practical skills necessary for a future career</a:t>
            </a:r>
          </a:p>
        </p:txBody>
      </p:sp>
    </p:spTree>
    <p:extLst>
      <p:ext uri="{BB962C8B-B14F-4D97-AF65-F5344CB8AC3E}">
        <p14:creationId xmlns:p14="http://schemas.microsoft.com/office/powerpoint/2010/main" val="400020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CAED-A5C6-4EB3-89AD-A16AA3E8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AB01-952C-4CB5-8842-EF3FDC46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Brotton</a:t>
            </a:r>
            <a:r>
              <a:rPr lang="en-GB" dirty="0"/>
              <a:t>, Jerry. </a:t>
            </a:r>
            <a:r>
              <a:rPr lang="en-GB" i="1" dirty="0"/>
              <a:t>The Renaissance: A Very Short Introduction</a:t>
            </a:r>
            <a:r>
              <a:rPr lang="en-GB" dirty="0"/>
              <a:t>. Oxford UP, 2006.</a:t>
            </a:r>
          </a:p>
          <a:p>
            <a:r>
              <a:rPr lang="en-GB" dirty="0"/>
              <a:t>Guy, John. </a:t>
            </a:r>
            <a:r>
              <a:rPr lang="en-GB" i="1" dirty="0"/>
              <a:t>The Tudors: A Very Short Introduction</a:t>
            </a:r>
            <a:r>
              <a:rPr lang="en-GB" dirty="0"/>
              <a:t>. Oxford UP, 2000.</a:t>
            </a:r>
          </a:p>
          <a:p>
            <a:r>
              <a:rPr lang="en-GB" dirty="0"/>
              <a:t>McDowall, David. </a:t>
            </a:r>
            <a:r>
              <a:rPr lang="en-GB" i="1" dirty="0"/>
              <a:t>An Illustrated History of Britain</a:t>
            </a:r>
            <a:r>
              <a:rPr lang="en-GB" dirty="0"/>
              <a:t>. Longman, 1989.</a:t>
            </a:r>
          </a:p>
          <a:p>
            <a:r>
              <a:rPr lang="en-GB" dirty="0" err="1"/>
              <a:t>Wallensfeldt</a:t>
            </a:r>
            <a:r>
              <a:rPr lang="en-GB" dirty="0"/>
              <a:t>, Jeff. </a:t>
            </a:r>
            <a:r>
              <a:rPr lang="en-GB" i="1" dirty="0"/>
              <a:t>The United Kingdom: England</a:t>
            </a:r>
            <a:r>
              <a:rPr lang="en-GB" dirty="0"/>
              <a:t>. Britannica Educational Publishing, 2014.</a:t>
            </a:r>
          </a:p>
        </p:txBody>
      </p:sp>
    </p:spTree>
    <p:extLst>
      <p:ext uri="{BB962C8B-B14F-4D97-AF65-F5344CB8AC3E}">
        <p14:creationId xmlns:p14="http://schemas.microsoft.com/office/powerpoint/2010/main" val="35804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742881-39E4-4A95-883C-92BEB90E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 descr="Diagram&#10;&#10;Description automatically generated">
            <a:extLst>
              <a:ext uri="{FF2B5EF4-FFF2-40B4-BE49-F238E27FC236}">
                <a16:creationId xmlns:a16="http://schemas.microsoft.com/office/drawing/2014/main" id="{3C8B7991-24FE-4B7D-97EA-135D43529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8087F3-C79C-45B6-B920-0683B859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5870DA8-9099-4A8F-A7A7-4C328AB6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913098"/>
            <a:ext cx="3637107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5680D9-A85E-49DF-B973-30080D68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29359"/>
            <a:ext cx="4333874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0F597-7BC6-4A0E-A9A8-F42C0664182D}"/>
              </a:ext>
            </a:extLst>
          </p:cNvPr>
          <p:cNvSpPr txBox="1"/>
          <p:nvPr/>
        </p:nvSpPr>
        <p:spPr>
          <a:xfrm>
            <a:off x="10468751" y="6511753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History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5E2-212C-44C2-BF10-1501C161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3917"/>
            <a:ext cx="10668000" cy="1200150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b="1" dirty="0">
                <a:effectLst/>
                <a:latin typeface="+mn-lt"/>
                <a:ea typeface="Times New Roman" panose="02020603050405020304" pitchFamily="18" charset="0"/>
              </a:rPr>
              <a:t>The Reformation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3360-9975-42BC-83A3-1C219E89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Church was a huge landowner, and the monasteries were no longer important to economic and social growth</a:t>
            </a:r>
            <a:r>
              <a:rPr lang="tr-TR" dirty="0"/>
              <a:t>.</a:t>
            </a:r>
          </a:p>
          <a:p>
            <a:r>
              <a:rPr lang="en-GB" dirty="0"/>
              <a:t>In 1531 Henry persuaded the bishops to make him head of the Church in England, and this became law after Parliament passed the Act of Supremacy in 1534</a:t>
            </a:r>
            <a:r>
              <a:rPr lang="tr-T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07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4E572-15B4-4FC8-B16B-2007FD5D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29" y="956144"/>
            <a:ext cx="6511108" cy="1158405"/>
          </a:xfrm>
        </p:spPr>
        <p:txBody>
          <a:bodyPr anchor="t">
            <a:noAutofit/>
          </a:bodyPr>
          <a:lstStyle/>
          <a:p>
            <a:pPr algn="ctr"/>
            <a:r>
              <a:rPr lang="en-GB" sz="3600" b="1" dirty="0"/>
              <a:t>The Protestant-Catholic struggle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27EB5E0-89D9-477B-A0E8-66B8FE681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r="1" b="29652"/>
          <a:stretch/>
        </p:blipFill>
        <p:spPr>
          <a:xfrm>
            <a:off x="7608055" y="10"/>
            <a:ext cx="4583947" cy="6131661"/>
          </a:xfrm>
          <a:custGeom>
            <a:avLst/>
            <a:gdLst/>
            <a:ahLst/>
            <a:cxnLst/>
            <a:rect l="l" t="t" r="r" b="b"/>
            <a:pathLst>
              <a:path w="4583947" h="6131671">
                <a:moveTo>
                  <a:pt x="1303111" y="0"/>
                </a:moveTo>
                <a:lnTo>
                  <a:pt x="4583947" y="0"/>
                </a:lnTo>
                <a:lnTo>
                  <a:pt x="4583947" y="4228311"/>
                </a:lnTo>
                <a:lnTo>
                  <a:pt x="4541880" y="4258857"/>
                </a:lnTo>
                <a:cubicBezTo>
                  <a:pt x="4395640" y="4361102"/>
                  <a:pt x="4254236" y="4453840"/>
                  <a:pt x="4128523" y="4540543"/>
                </a:cubicBezTo>
                <a:cubicBezTo>
                  <a:pt x="3416510" y="5032410"/>
                  <a:pt x="2702940" y="5523262"/>
                  <a:pt x="1946719" y="5933430"/>
                </a:cubicBezTo>
                <a:cubicBezTo>
                  <a:pt x="1506382" y="6172525"/>
                  <a:pt x="872113" y="6310628"/>
                  <a:pt x="393090" y="5653230"/>
                </a:cubicBezTo>
                <a:cubicBezTo>
                  <a:pt x="73281" y="5214029"/>
                  <a:pt x="-2478" y="4628756"/>
                  <a:pt x="62" y="4146595"/>
                </a:cubicBezTo>
                <a:cubicBezTo>
                  <a:pt x="8670" y="2518973"/>
                  <a:pt x="544344" y="1015353"/>
                  <a:pt x="1277882" y="32051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23BB46-9386-40B6-B6A8-70CDDE734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9075" y="16663"/>
            <a:ext cx="4352924" cy="6092804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3578025 w 4496214"/>
              <a:gd name="connsiteY2" fmla="*/ 3466740 h 4650427"/>
              <a:gd name="connsiteX3" fmla="*/ 1946719 w 4496214"/>
              <a:gd name="connsiteY3" fmla="*/ 4497028 h 4650427"/>
              <a:gd name="connsiteX4" fmla="*/ 393090 w 4496214"/>
              <a:gd name="connsiteY4" fmla="*/ 4216828 h 4650427"/>
              <a:gd name="connsiteX5" fmla="*/ 62 w 4496214"/>
              <a:gd name="connsiteY5" fmla="*/ 2710193 h 4650427"/>
              <a:gd name="connsiteX6" fmla="*/ 513680 w 4496214"/>
              <a:gd name="connsiteY6" fmla="*/ 0 h 4650427"/>
              <a:gd name="connsiteX0" fmla="*/ 4496214 w 4496214"/>
              <a:gd name="connsiteY0" fmla="*/ 2853699 h 4650427"/>
              <a:gd name="connsiteX1" fmla="*/ 3578025 w 4496214"/>
              <a:gd name="connsiteY1" fmla="*/ 3466740 h 4650427"/>
              <a:gd name="connsiteX2" fmla="*/ 1946719 w 4496214"/>
              <a:gd name="connsiteY2" fmla="*/ 4497028 h 4650427"/>
              <a:gd name="connsiteX3" fmla="*/ 393090 w 4496214"/>
              <a:gd name="connsiteY3" fmla="*/ 4216828 h 4650427"/>
              <a:gd name="connsiteX4" fmla="*/ 62 w 4496214"/>
              <a:gd name="connsiteY4" fmla="*/ 2710193 h 4650427"/>
              <a:gd name="connsiteX5" fmla="*/ 513680 w 4496214"/>
              <a:gd name="connsiteY5" fmla="*/ 0 h 4650427"/>
              <a:gd name="connsiteX0" fmla="*/ 3578025 w 3578025"/>
              <a:gd name="connsiteY0" fmla="*/ 3466740 h 4650427"/>
              <a:gd name="connsiteX1" fmla="*/ 1946719 w 3578025"/>
              <a:gd name="connsiteY1" fmla="*/ 4497028 h 4650427"/>
              <a:gd name="connsiteX2" fmla="*/ 393090 w 3578025"/>
              <a:gd name="connsiteY2" fmla="*/ 4216828 h 4650427"/>
              <a:gd name="connsiteX3" fmla="*/ 62 w 3578025"/>
              <a:gd name="connsiteY3" fmla="*/ 2710193 h 4650427"/>
              <a:gd name="connsiteX4" fmla="*/ 513680 w 3578025"/>
              <a:gd name="connsiteY4" fmla="*/ 0 h 4650427"/>
              <a:gd name="connsiteX0" fmla="*/ 3578025 w 3578025"/>
              <a:gd name="connsiteY0" fmla="*/ 3466740 h 4705670"/>
              <a:gd name="connsiteX1" fmla="*/ 1946719 w 3578025"/>
              <a:gd name="connsiteY1" fmla="*/ 4497028 h 4705670"/>
              <a:gd name="connsiteX2" fmla="*/ 393090 w 3578025"/>
              <a:gd name="connsiteY2" fmla="*/ 4216828 h 4705670"/>
              <a:gd name="connsiteX3" fmla="*/ 62 w 3578025"/>
              <a:gd name="connsiteY3" fmla="*/ 2710193 h 4705670"/>
              <a:gd name="connsiteX4" fmla="*/ 513680 w 3578025"/>
              <a:gd name="connsiteY4" fmla="*/ 0 h 47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025" h="4705670">
                <a:moveTo>
                  <a:pt x="3578025" y="3466740"/>
                </a:moveTo>
                <a:cubicBezTo>
                  <a:pt x="3034256" y="3810169"/>
                  <a:pt x="2520630" y="4206761"/>
                  <a:pt x="1946719" y="4497028"/>
                </a:cubicBezTo>
                <a:cubicBezTo>
                  <a:pt x="1423184" y="4761816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EC8E-6705-4A04-865F-DE119CE7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58" y="2400300"/>
            <a:ext cx="5124450" cy="34516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600" dirty="0"/>
              <a:t>Edward VI</a:t>
            </a:r>
            <a:r>
              <a:rPr lang="tr-TR" sz="2600" dirty="0"/>
              <a:t> </a:t>
            </a:r>
            <a:r>
              <a:rPr lang="en-GB" sz="2600" dirty="0"/>
              <a:t>ruled the country by a council.</a:t>
            </a:r>
          </a:p>
          <a:p>
            <a:pPr>
              <a:lnSpc>
                <a:spcPct val="115000"/>
              </a:lnSpc>
            </a:pPr>
            <a:r>
              <a:rPr lang="en-GB" sz="2600" dirty="0"/>
              <a:t>In 1552 a new </a:t>
            </a:r>
            <a:r>
              <a:rPr lang="en-GB" sz="2600" i="1" dirty="0"/>
              <a:t>Prayer Book </a:t>
            </a:r>
            <a:r>
              <a:rPr lang="en-GB" sz="2600" dirty="0"/>
              <a:t>was introduced to make sure that all churches followed the new Protestant religion.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C23D4-3983-4C08-892C-A206FF0DBD66}"/>
              </a:ext>
            </a:extLst>
          </p:cNvPr>
          <p:cNvSpPr txBox="1"/>
          <p:nvPr/>
        </p:nvSpPr>
        <p:spPr>
          <a:xfrm>
            <a:off x="10413948" y="6379419"/>
            <a:ext cx="17251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Word </a:t>
            </a:r>
            <a:r>
              <a:rPr lang="tr-TR" sz="900" i="1" dirty="0" err="1"/>
              <a:t>Press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68004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34943BF8-52B0-4A33-84E9-7730D96B8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8" b="3"/>
          <a:stretch/>
        </p:blipFill>
        <p:spPr>
          <a:xfrm>
            <a:off x="6550529" y="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FD5BF4-B667-46B8-8D87-172055CB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12" y="1328094"/>
            <a:ext cx="6095894" cy="4201812"/>
          </a:xfrm>
        </p:spPr>
        <p:txBody>
          <a:bodyPr>
            <a:normAutofit/>
          </a:bodyPr>
          <a:lstStyle/>
          <a:p>
            <a:r>
              <a:rPr lang="en-GB" dirty="0"/>
              <a:t>Mary</a:t>
            </a:r>
            <a:r>
              <a:rPr lang="tr-TR" dirty="0"/>
              <a:t> </a:t>
            </a:r>
            <a:r>
              <a:rPr lang="en-GB" dirty="0"/>
              <a:t>became queen when Edward</a:t>
            </a:r>
            <a:r>
              <a:rPr lang="tr-TR" dirty="0"/>
              <a:t> </a:t>
            </a:r>
            <a:r>
              <a:rPr lang="en-GB" dirty="0"/>
              <a:t>died in 1553.</a:t>
            </a:r>
            <a:endParaRPr lang="tr-TR" dirty="0"/>
          </a:p>
          <a:p>
            <a:r>
              <a:rPr lang="en-US" dirty="0"/>
              <a:t>Mary</a:t>
            </a:r>
            <a:r>
              <a:rPr lang="tr-TR" dirty="0"/>
              <a:t> </a:t>
            </a:r>
            <a:r>
              <a:rPr lang="tr-TR" dirty="0" err="1"/>
              <a:t>got</a:t>
            </a:r>
            <a:r>
              <a:rPr lang="tr-TR" dirty="0"/>
              <a:t> </a:t>
            </a:r>
            <a:r>
              <a:rPr lang="tr-TR" dirty="0" err="1"/>
              <a:t>married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King</a:t>
            </a:r>
            <a:r>
              <a:rPr lang="tr-TR" dirty="0"/>
              <a:t> Philip of </a:t>
            </a:r>
            <a:r>
              <a:rPr lang="tr-TR" dirty="0" err="1"/>
              <a:t>Spain</a:t>
            </a:r>
            <a:r>
              <a:rPr lang="tr-TR" dirty="0"/>
              <a:t>, </a:t>
            </a:r>
            <a:r>
              <a:rPr lang="tr-TR" dirty="0" err="1"/>
              <a:t>accepted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GB" dirty="0"/>
              <a:t>king of England for Mary’s lifetime</a:t>
            </a:r>
            <a:r>
              <a:rPr lang="tr-TR" dirty="0"/>
              <a:t>.</a:t>
            </a:r>
          </a:p>
          <a:p>
            <a:r>
              <a:rPr lang="en-GB" dirty="0"/>
              <a:t>She then began burning Protestants.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F219-0094-4CF4-9AE4-82B7667E265D}"/>
              </a:ext>
            </a:extLst>
          </p:cNvPr>
          <p:cNvSpPr txBox="1"/>
          <p:nvPr/>
        </p:nvSpPr>
        <p:spPr>
          <a:xfrm>
            <a:off x="10700886" y="6246168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History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95449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FAD45AC7-A164-4013-8571-A25ACB17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638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A2C290-047C-473D-A0A7-4C4970A2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3" y="1973791"/>
            <a:ext cx="5519058" cy="291041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Elizabeth</a:t>
            </a:r>
            <a:r>
              <a:rPr lang="tr-TR" sz="2400" dirty="0"/>
              <a:t> </a:t>
            </a:r>
            <a:r>
              <a:rPr lang="en-GB" sz="2400" dirty="0"/>
              <a:t>became queen when Mary died in 1558</a:t>
            </a:r>
            <a:r>
              <a:rPr lang="tr-TR" sz="2400" dirty="0"/>
              <a:t>.</a:t>
            </a:r>
          </a:p>
          <a:p>
            <a:r>
              <a:rPr lang="en-GB" sz="2400" dirty="0"/>
              <a:t>the kind of Protestantism finally agreed in 1559 remained closer to the Catholic religion than to other Protestant groups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97CF4-03F3-4665-B86B-D3FA777B2F50}"/>
              </a:ext>
            </a:extLst>
          </p:cNvPr>
          <p:cNvSpPr txBox="1"/>
          <p:nvPr/>
        </p:nvSpPr>
        <p:spPr>
          <a:xfrm>
            <a:off x="10294277" y="6361584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Biography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08009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EDBD107-915D-4B03-A7B0-AF8698E7B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r="25471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412F5-5B8B-479F-8B74-9E286E75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058" y="1523999"/>
            <a:ext cx="5334000" cy="3810001"/>
          </a:xfrm>
        </p:spPr>
        <p:txBody>
          <a:bodyPr>
            <a:normAutofit/>
          </a:bodyPr>
          <a:lstStyle/>
          <a:p>
            <a:r>
              <a:rPr lang="en-GB" sz="2400" dirty="0"/>
              <a:t>Mary, the Scottish queen, usually called </a:t>
            </a:r>
            <a:r>
              <a:rPr lang="tr-TR" sz="2400" dirty="0"/>
              <a:t>«</a:t>
            </a:r>
            <a:r>
              <a:rPr lang="en-GB" sz="2400" dirty="0"/>
              <a:t>Queen of Scots,</a:t>
            </a:r>
            <a:r>
              <a:rPr lang="tr-TR" sz="2400" dirty="0"/>
              <a:t>» </a:t>
            </a:r>
            <a:r>
              <a:rPr lang="tr-TR" sz="2400" dirty="0" err="1"/>
              <a:t>ruled</a:t>
            </a:r>
            <a:r>
              <a:rPr lang="tr-TR" sz="2400" dirty="0"/>
              <a:t> Scotland; </a:t>
            </a:r>
            <a:r>
              <a:rPr lang="tr-TR" sz="2400" dirty="0" err="1"/>
              <a:t>she</a:t>
            </a:r>
            <a:r>
              <a:rPr lang="tr-TR" sz="2400" dirty="0"/>
              <a:t>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Catholic</a:t>
            </a:r>
            <a:r>
              <a:rPr lang="tr-TR" sz="2400" dirty="0"/>
              <a:t>.</a:t>
            </a:r>
          </a:p>
          <a:p>
            <a:r>
              <a:rPr lang="en-GB" sz="2400" dirty="0"/>
              <a:t>France and Spain supported Mary since they wished to make England Catholic again.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AA88E-1E5A-4233-B65A-6FF6C3E5A38A}"/>
              </a:ext>
            </a:extLst>
          </p:cNvPr>
          <p:cNvSpPr txBox="1"/>
          <p:nvPr/>
        </p:nvSpPr>
        <p:spPr>
          <a:xfrm>
            <a:off x="117830" y="6130752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History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60820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BB36A0E-AA0F-4089-BAAB-9AF006DBA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11494" b="1"/>
          <a:stretch/>
        </p:blipFill>
        <p:spPr>
          <a:xfrm>
            <a:off x="-15221" y="-43454"/>
            <a:ext cx="1220722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3737A-2EDA-4357-B64A-93AEF6A3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Tudor </a:t>
            </a:r>
            <a:r>
              <a:rPr lang="tr-TR" b="1" dirty="0"/>
              <a:t>P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arliaments</a:t>
            </a:r>
            <a:br>
              <a:rPr lang="tr-TR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tr-TR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tr-TR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Justice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4A0C9-7E4B-41F4-8E79-B23E85BB4F2A}"/>
              </a:ext>
            </a:extLst>
          </p:cNvPr>
          <p:cNvSpPr txBox="1"/>
          <p:nvPr/>
        </p:nvSpPr>
        <p:spPr>
          <a:xfrm>
            <a:off x="9907399" y="194647"/>
            <a:ext cx="2284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Spartacus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Educational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527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1002</Words>
  <Application>Microsoft Office PowerPoint</Application>
  <PresentationFormat>Widescreen</PresentationFormat>
  <Paragraphs>103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Avenir Next LT Pro Light</vt:lpstr>
      <vt:lpstr>Calibri</vt:lpstr>
      <vt:lpstr>Sitka Subheading</vt:lpstr>
      <vt:lpstr>Times New Roman</vt:lpstr>
      <vt:lpstr>PebbleVTI</vt:lpstr>
      <vt:lpstr>THE TUDORS</vt:lpstr>
      <vt:lpstr>PowerPoint Presentation</vt:lpstr>
      <vt:lpstr>PowerPoint Presentation</vt:lpstr>
      <vt:lpstr>The Reformation</vt:lpstr>
      <vt:lpstr>The Protestant-Catholic struggle</vt:lpstr>
      <vt:lpstr>PowerPoint Presentation</vt:lpstr>
      <vt:lpstr>PowerPoint Presentation</vt:lpstr>
      <vt:lpstr>PowerPoint Presentation</vt:lpstr>
      <vt:lpstr>Tudor Parliaments and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 and Society</vt:lpstr>
      <vt:lpstr>PowerPoint Presentation</vt:lpstr>
      <vt:lpstr>PowerPoint Presentation</vt:lpstr>
      <vt:lpstr>Renaissance </vt:lpstr>
      <vt:lpstr>Where and when was the Renaissance?</vt:lpstr>
      <vt:lpstr>Renaissance Humanism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TUDORS</dc:title>
  <dc:creator>Author</dc:creator>
  <cp:lastModifiedBy>Author</cp:lastModifiedBy>
  <cp:revision>75</cp:revision>
  <dcterms:created xsi:type="dcterms:W3CDTF">2021-04-07T07:05:33Z</dcterms:created>
  <dcterms:modified xsi:type="dcterms:W3CDTF">2022-06-28T22:08:49Z</dcterms:modified>
</cp:coreProperties>
</file>