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5"/>
  </p:notesMasterIdLst>
  <p:sldIdLst>
    <p:sldId id="256" r:id="rId2"/>
    <p:sldId id="313" r:id="rId3"/>
    <p:sldId id="373" r:id="rId4"/>
    <p:sldId id="257" r:id="rId5"/>
    <p:sldId id="375" r:id="rId6"/>
    <p:sldId id="376" r:id="rId7"/>
    <p:sldId id="377" r:id="rId8"/>
    <p:sldId id="378" r:id="rId9"/>
    <p:sldId id="380" r:id="rId10"/>
    <p:sldId id="381" r:id="rId11"/>
    <p:sldId id="383" r:id="rId12"/>
    <p:sldId id="382" r:id="rId13"/>
    <p:sldId id="385" r:id="rId14"/>
    <p:sldId id="386" r:id="rId15"/>
    <p:sldId id="387" r:id="rId16"/>
    <p:sldId id="391" r:id="rId17"/>
    <p:sldId id="394" r:id="rId18"/>
    <p:sldId id="403" r:id="rId19"/>
    <p:sldId id="402" r:id="rId20"/>
    <p:sldId id="404" r:id="rId21"/>
    <p:sldId id="406" r:id="rId22"/>
    <p:sldId id="407" r:id="rId23"/>
    <p:sldId id="40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5888" autoAdjust="0"/>
  </p:normalViewPr>
  <p:slideViewPr>
    <p:cSldViewPr snapToGrid="0">
      <p:cViewPr varScale="1">
        <p:scale>
          <a:sx n="54" d="100"/>
          <a:sy n="54" d="100"/>
        </p:scale>
        <p:origin x="13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CA550-3681-4852-A075-D07A8C3D7631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922FF-AECD-4637-9B0E-63D438540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33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70899D-0453-4072-9D9C-020F7C4E56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370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166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771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513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887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8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561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sz="1200" dirty="0"/>
              <a:t>wanted to bring together again those parts of English society which were in religious disagreement</a:t>
            </a:r>
            <a:r>
              <a:rPr lang="tr-TR" sz="1200" dirty="0"/>
              <a:t>. 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she wanted to make England prosperous.</a:t>
            </a:r>
            <a:endParaRPr lang="tr-T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 Elizabeth made sure that the Church was still under her authority, unlike politically dangerous forms of Protestantism in Europe. In a way, she made the Church part of the state machine.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015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30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943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2922FF-AECD-4637-9B0E-63D4385404A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31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4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97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3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8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9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2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8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7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5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01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08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hay@ankara.edu.tr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2" name="Rectangle 131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people in traditional dress&#10;&#10;Description automatically generated with low confidence">
            <a:extLst>
              <a:ext uri="{FF2B5EF4-FFF2-40B4-BE49-F238E27FC236}">
                <a16:creationId xmlns:a16="http://schemas.microsoft.com/office/drawing/2014/main" id="{6EF857AC-2655-4650-890E-E0F01B65DD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" r="7601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15A93C08-5026-4474-A6D5-87A03C135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78823" cy="6028256"/>
          </a:xfrm>
          <a:custGeom>
            <a:avLst/>
            <a:gdLst>
              <a:gd name="connsiteX0" fmla="*/ 0 w 5578823"/>
              <a:gd name="connsiteY0" fmla="*/ 0 h 6028256"/>
              <a:gd name="connsiteX1" fmla="*/ 3897606 w 5578823"/>
              <a:gd name="connsiteY1" fmla="*/ 0 h 6028256"/>
              <a:gd name="connsiteX2" fmla="*/ 4274232 w 5578823"/>
              <a:gd name="connsiteY2" fmla="*/ 360545 h 6028256"/>
              <a:gd name="connsiteX3" fmla="*/ 4673934 w 5578823"/>
              <a:gd name="connsiteY3" fmla="*/ 738354 h 6028256"/>
              <a:gd name="connsiteX4" fmla="*/ 5421862 w 5578823"/>
              <a:gd name="connsiteY4" fmla="*/ 1773839 h 6028256"/>
              <a:gd name="connsiteX5" fmla="*/ 5469198 w 5578823"/>
              <a:gd name="connsiteY5" fmla="*/ 3329255 h 6028256"/>
              <a:gd name="connsiteX6" fmla="*/ 4741546 w 5578823"/>
              <a:gd name="connsiteY6" fmla="*/ 4877588 h 6028256"/>
              <a:gd name="connsiteX7" fmla="*/ 1325600 w 5578823"/>
              <a:gd name="connsiteY7" fmla="*/ 5980388 h 6028256"/>
              <a:gd name="connsiteX8" fmla="*/ 137593 w 5578823"/>
              <a:gd name="connsiteY8" fmla="*/ 5804042 h 6028256"/>
              <a:gd name="connsiteX9" fmla="*/ 0 w 5578823"/>
              <a:gd name="connsiteY9" fmla="*/ 5760161 h 6028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78823" h="6028256">
                <a:moveTo>
                  <a:pt x="0" y="0"/>
                </a:moveTo>
                <a:lnTo>
                  <a:pt x="3897606" y="0"/>
                </a:lnTo>
                <a:lnTo>
                  <a:pt x="4274232" y="360545"/>
                </a:lnTo>
                <a:cubicBezTo>
                  <a:pt x="4408856" y="488910"/>
                  <a:pt x="4542134" y="615181"/>
                  <a:pt x="4673934" y="738354"/>
                </a:cubicBezTo>
                <a:cubicBezTo>
                  <a:pt x="5042663" y="1082881"/>
                  <a:pt x="5282330" y="1428108"/>
                  <a:pt x="5421862" y="1773839"/>
                </a:cubicBezTo>
                <a:cubicBezTo>
                  <a:pt x="5631101" y="2292214"/>
                  <a:pt x="5614731" y="2811325"/>
                  <a:pt x="5469198" y="3329255"/>
                </a:cubicBezTo>
                <a:cubicBezTo>
                  <a:pt x="5323662" y="3847185"/>
                  <a:pt x="5048962" y="4363935"/>
                  <a:pt x="4741546" y="4877588"/>
                </a:cubicBezTo>
                <a:cubicBezTo>
                  <a:pt x="4027238" y="6071494"/>
                  <a:pt x="2764972" y="6102970"/>
                  <a:pt x="1325600" y="5980388"/>
                </a:cubicBezTo>
                <a:cubicBezTo>
                  <a:pt x="903947" y="5944442"/>
                  <a:pt x="499735" y="5907589"/>
                  <a:pt x="137593" y="5804042"/>
                </a:cubicBezTo>
                <a:lnTo>
                  <a:pt x="0" y="5760161"/>
                </a:lnTo>
                <a:close/>
              </a:path>
            </a:pathLst>
          </a:cu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E633B38B-B87A-4288-A20F-0223A6C27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63CE16-F352-48E0-A2B9-C518010C3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999" y="867878"/>
            <a:ext cx="4127635" cy="2828223"/>
          </a:xfrm>
        </p:spPr>
        <p:txBody>
          <a:bodyPr>
            <a:normAutofit/>
          </a:bodyPr>
          <a:lstStyle/>
          <a:p>
            <a:pPr algn="l"/>
            <a:r>
              <a:rPr lang="tr-TR" sz="4400" dirty="0"/>
              <a:t>THE TUDORS</a:t>
            </a:r>
            <a:endParaRPr lang="en-GB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0BABC-1815-4E7A-B5A4-B34A3E698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1980"/>
            <a:ext cx="4048126" cy="972152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</a:pPr>
            <a:r>
              <a:rPr lang="tr-TR" sz="1100"/>
              <a:t>Dr. Funda HAY</a:t>
            </a:r>
          </a:p>
          <a:p>
            <a:pPr algn="l">
              <a:lnSpc>
                <a:spcPct val="115000"/>
              </a:lnSpc>
            </a:pPr>
            <a:r>
              <a:rPr lang="tr-TR" sz="1100">
                <a:hlinkClick r:id="rId3"/>
              </a:rPr>
              <a:t>fhay@ankara.edu.tr</a:t>
            </a:r>
            <a:endParaRPr lang="tr-TR" sz="1100"/>
          </a:p>
          <a:p>
            <a:pPr algn="l">
              <a:lnSpc>
                <a:spcPct val="115000"/>
              </a:lnSpc>
            </a:pPr>
            <a:r>
              <a:rPr lang="tr-TR" sz="1100"/>
              <a:t>Ankara </a:t>
            </a:r>
            <a:r>
              <a:rPr lang="tr-TR" sz="1100" err="1"/>
              <a:t>University</a:t>
            </a:r>
            <a:endParaRPr lang="en-GB" sz="11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4E70C-3FFE-48A6-B482-FB649F95049A}"/>
              </a:ext>
            </a:extLst>
          </p:cNvPr>
          <p:cNvSpPr txBox="1"/>
          <p:nvPr/>
        </p:nvSpPr>
        <p:spPr>
          <a:xfrm>
            <a:off x="10429189" y="6627158"/>
            <a:ext cx="17780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Tudor</a:t>
            </a:r>
            <a:r>
              <a:rPr lang="tr-TR" sz="900" i="1" dirty="0">
                <a:solidFill>
                  <a:schemeClr val="bg1"/>
                </a:solidFill>
              </a:rPr>
              <a:t> Times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CFDAFC8-0940-4CD9-A3E9-333FD6162E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9" r="22230" b="2"/>
          <a:stretch/>
        </p:blipFill>
        <p:spPr>
          <a:xfrm>
            <a:off x="6613174" y="10"/>
            <a:ext cx="5578824" cy="6028246"/>
          </a:xfrm>
          <a:custGeom>
            <a:avLst/>
            <a:gdLst/>
            <a:ahLst/>
            <a:cxnLst/>
            <a:rect l="l" t="t" r="r" b="b"/>
            <a:pathLst>
              <a:path w="5578824" h="6028256">
                <a:moveTo>
                  <a:pt x="1681218" y="0"/>
                </a:moveTo>
                <a:lnTo>
                  <a:pt x="5578824" y="0"/>
                </a:lnTo>
                <a:lnTo>
                  <a:pt x="5578824" y="5760161"/>
                </a:lnTo>
                <a:lnTo>
                  <a:pt x="5441231" y="5804042"/>
                </a:lnTo>
                <a:cubicBezTo>
                  <a:pt x="5079089" y="5907589"/>
                  <a:pt x="4674877" y="5944442"/>
                  <a:pt x="4253224" y="5980388"/>
                </a:cubicBezTo>
                <a:cubicBezTo>
                  <a:pt x="2813852" y="6102970"/>
                  <a:pt x="1551586" y="6071494"/>
                  <a:pt x="837278" y="4877588"/>
                </a:cubicBezTo>
                <a:cubicBezTo>
                  <a:pt x="529862" y="4363935"/>
                  <a:pt x="255162" y="3847185"/>
                  <a:pt x="109626" y="3329255"/>
                </a:cubicBezTo>
                <a:cubicBezTo>
                  <a:pt x="-35907" y="2811325"/>
                  <a:pt x="-52277" y="2292214"/>
                  <a:pt x="156962" y="1773839"/>
                </a:cubicBezTo>
                <a:cubicBezTo>
                  <a:pt x="296494" y="1428108"/>
                  <a:pt x="536161" y="1082881"/>
                  <a:pt x="904890" y="738354"/>
                </a:cubicBezTo>
                <a:cubicBezTo>
                  <a:pt x="1036690" y="615181"/>
                  <a:pt x="1169968" y="488910"/>
                  <a:pt x="1304592" y="360545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362A0EA-3E81-4464-94B8-70BE5870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7883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6ED4B-273D-4EC0-9853-5B2B075BB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768" y="1142999"/>
            <a:ext cx="5725882" cy="451485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en-GB" sz="2400" dirty="0"/>
              <a:t>Henry VII had used Parliament only for law making</a:t>
            </a:r>
            <a:r>
              <a:rPr lang="tr-TR" sz="2400" dirty="0"/>
              <a:t>; he</a:t>
            </a:r>
            <a:r>
              <a:rPr lang="en-GB" sz="2400" dirty="0"/>
              <a:t> used the "Court of Star Chamber," traditionally the king's council chamber, to deal with lawless nobles</a:t>
            </a:r>
            <a:r>
              <a:rPr lang="tr-TR" sz="2400" dirty="0"/>
              <a:t>.</a:t>
            </a:r>
          </a:p>
          <a:p>
            <a:pPr>
              <a:lnSpc>
                <a:spcPct val="115000"/>
              </a:lnSpc>
            </a:pPr>
            <a:r>
              <a:rPr lang="en-GB" sz="2400" dirty="0"/>
              <a:t>Henry encouraged the use of heavy fines as punishment because this gave the Crown money; raised taxes for wars which he then did not fight.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03AC0D-2F06-4346-842E-349F00D46E68}"/>
              </a:ext>
            </a:extLst>
          </p:cNvPr>
          <p:cNvSpPr txBox="1"/>
          <p:nvPr/>
        </p:nvSpPr>
        <p:spPr>
          <a:xfrm>
            <a:off x="10413949" y="6130752"/>
            <a:ext cx="17780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History</a:t>
            </a:r>
            <a:r>
              <a:rPr lang="tr-TR" sz="900" i="1" dirty="0"/>
              <a:t> </a:t>
            </a:r>
            <a:r>
              <a:rPr lang="tr-TR" sz="900" i="1" dirty="0" err="1"/>
              <a:t>Extra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117007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8ADC-EC2D-46BA-B29F-252808133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14451"/>
            <a:ext cx="10668000" cy="4648200"/>
          </a:xfrm>
        </p:spPr>
        <p:txBody>
          <a:bodyPr>
            <a:normAutofit/>
          </a:bodyPr>
          <a:lstStyle/>
          <a:p>
            <a:r>
              <a:rPr lang="en-GB" dirty="0"/>
              <a:t>Henry VIII assembled Parliament to make the laws for Church reformation. </a:t>
            </a:r>
            <a:endParaRPr lang="tr-TR" dirty="0"/>
          </a:p>
          <a:p>
            <a:r>
              <a:rPr lang="tr-TR" dirty="0"/>
              <a:t>T</a:t>
            </a:r>
            <a:r>
              <a:rPr lang="en-GB" dirty="0"/>
              <a:t>he Catholic Queen Mary succeeded in making Parliament cancel all the new Reformation laws</a:t>
            </a:r>
            <a:r>
              <a:rPr lang="tr-TR" dirty="0"/>
              <a:t>.</a:t>
            </a:r>
          </a:p>
          <a:p>
            <a:r>
              <a:rPr lang="en-GB" dirty="0"/>
              <a:t>Elizabeth</a:t>
            </a:r>
            <a:r>
              <a:rPr lang="tr-TR" dirty="0"/>
              <a:t> </a:t>
            </a:r>
            <a:r>
              <a:rPr lang="en-GB" dirty="0"/>
              <a:t>tried not to use Parliament after her Reformation Settlement of 1559, and in forty-four years she only let Parliament meet thirteen times.</a:t>
            </a:r>
          </a:p>
        </p:txBody>
      </p:sp>
    </p:spTree>
    <p:extLst>
      <p:ext uri="{BB962C8B-B14F-4D97-AF65-F5344CB8AC3E}">
        <p14:creationId xmlns:p14="http://schemas.microsoft.com/office/powerpoint/2010/main" val="649800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F5DF8-7A56-44ED-A412-323B93F16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1771650"/>
            <a:ext cx="10553700" cy="3619500"/>
          </a:xfrm>
        </p:spPr>
        <p:txBody>
          <a:bodyPr>
            <a:noAutofit/>
          </a:bodyPr>
          <a:lstStyle/>
          <a:p>
            <a:r>
              <a:rPr lang="en-GB" dirty="0"/>
              <a:t>Only two things persuaded Tudor monarchs not to get rid of Parliament</a:t>
            </a:r>
            <a:r>
              <a:rPr lang="tr-TR" dirty="0"/>
              <a:t>:</a:t>
            </a:r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they needed money</a:t>
            </a:r>
            <a:endParaRPr lang="tr-TR" sz="2800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they needed the support of the merch ants and landowners</a:t>
            </a:r>
          </a:p>
        </p:txBody>
      </p:sp>
    </p:spTree>
    <p:extLst>
      <p:ext uri="{BB962C8B-B14F-4D97-AF65-F5344CB8AC3E}">
        <p14:creationId xmlns:p14="http://schemas.microsoft.com/office/powerpoint/2010/main" val="1248200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8E016-8C4B-47AD-A15E-11F7BF927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676401"/>
            <a:ext cx="10668000" cy="3543300"/>
          </a:xfrm>
        </p:spPr>
        <p:txBody>
          <a:bodyPr>
            <a:normAutofit/>
          </a:bodyPr>
          <a:lstStyle/>
          <a:p>
            <a:r>
              <a:rPr lang="en-GB" dirty="0"/>
              <a:t>Until the end of the Tudor period Parliament was supposed to do three things:</a:t>
            </a:r>
            <a:endParaRPr lang="tr-TR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agree to the taxes needed;</a:t>
            </a:r>
            <a:endParaRPr lang="tr-TR" sz="2800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make the laws which the Crown suggested; </a:t>
            </a:r>
            <a:endParaRPr lang="tr-TR" sz="2800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advise the Crown</a:t>
            </a:r>
          </a:p>
        </p:txBody>
      </p:sp>
    </p:spTree>
    <p:extLst>
      <p:ext uri="{BB962C8B-B14F-4D97-AF65-F5344CB8AC3E}">
        <p14:creationId xmlns:p14="http://schemas.microsoft.com/office/powerpoint/2010/main" val="278611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4C054-D7CB-4114-BC9C-BF996D71D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838325"/>
            <a:ext cx="10668000" cy="3181350"/>
          </a:xfrm>
        </p:spPr>
        <p:txBody>
          <a:bodyPr>
            <a:normAutofit/>
          </a:bodyPr>
          <a:lstStyle/>
          <a:p>
            <a:r>
              <a:rPr lang="en-GB" dirty="0"/>
              <a:t>MPs were given important rights:</a:t>
            </a:r>
            <a:endParaRPr lang="tr-TR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freedom of speech </a:t>
            </a:r>
            <a:endParaRPr lang="tr-TR" sz="2800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freedom from fear of arrest</a:t>
            </a:r>
            <a:endParaRPr lang="tr-TR" sz="2800" dirty="0"/>
          </a:p>
          <a:p>
            <a:pPr marL="1428750" lvl="2" indent="-514350">
              <a:buFont typeface="+mj-lt"/>
              <a:buAutoNum type="alphaLcParenR"/>
            </a:pPr>
            <a:r>
              <a:rPr lang="en-GB" sz="2800" dirty="0"/>
              <a:t>freedom to meet and speak to the monarch</a:t>
            </a:r>
          </a:p>
        </p:txBody>
      </p:sp>
    </p:spTree>
    <p:extLst>
      <p:ext uri="{BB962C8B-B14F-4D97-AF65-F5344CB8AC3E}">
        <p14:creationId xmlns:p14="http://schemas.microsoft.com/office/powerpoint/2010/main" val="3475635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F8B1-0094-4B28-B8F1-029C32BF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53917"/>
            <a:ext cx="10668000" cy="1162050"/>
          </a:xfrm>
        </p:spPr>
        <p:txBody>
          <a:bodyPr/>
          <a:lstStyle/>
          <a:p>
            <a:r>
              <a:rPr lang="en-GB" dirty="0"/>
              <a:t>Economy and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3A6EF-57A1-4CB7-A9FC-C46AF9D19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15967"/>
            <a:ext cx="10668000" cy="4419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As the 15th century came to a close, the rate of population growth began to increase</a:t>
            </a:r>
            <a:r>
              <a:rPr lang="tr-TR" sz="2400" dirty="0"/>
              <a:t>.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>
                <a:effectLst/>
                <a:ea typeface="Times New Roman" panose="02020603050405020304" pitchFamily="18" charset="0"/>
              </a:rPr>
              <a:t>Year		 Population total in millions</a:t>
            </a:r>
            <a:endParaRPr lang="en-GB" sz="2400" dirty="0">
              <a:effectLst/>
              <a:ea typeface="Times New Roman" panose="02020603050405020304" pitchFamily="18" charset="0"/>
            </a:endParaRP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1525		2.26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1541 	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	</a:t>
            </a:r>
            <a:r>
              <a:rPr lang="en-GB" sz="2400" dirty="0">
                <a:effectLst/>
                <a:ea typeface="Times New Roman" panose="02020603050405020304" pitchFamily="18" charset="0"/>
              </a:rPr>
              <a:t>2.77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1551		3.01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1561 	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	</a:t>
            </a:r>
            <a:r>
              <a:rPr lang="en-GB" sz="2400" dirty="0">
                <a:effectLst/>
                <a:ea typeface="Times New Roman" panose="02020603050405020304" pitchFamily="18" charset="0"/>
              </a:rPr>
              <a:t>2.98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1581 		3.60</a:t>
            </a:r>
          </a:p>
          <a:p>
            <a:pPr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ea typeface="Times New Roman" panose="02020603050405020304" pitchFamily="18" charset="0"/>
              </a:rPr>
              <a:t>1601 		4.10</a:t>
            </a:r>
            <a:endParaRPr lang="tr-TR" sz="2400" dirty="0">
              <a:effectLst/>
              <a:ea typeface="Times New Roman" panose="02020603050405020304" pitchFamily="18" charset="0"/>
            </a:endParaRP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(Source: E. A. Wrigley and R. S. Schofield,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Population History of England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1541-1871, London, 1981)</a:t>
            </a:r>
          </a:p>
        </p:txBody>
      </p:sp>
    </p:spTree>
    <p:extLst>
      <p:ext uri="{BB962C8B-B14F-4D97-AF65-F5344CB8AC3E}">
        <p14:creationId xmlns:p14="http://schemas.microsoft.com/office/powerpoint/2010/main" val="2657028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F7817-D728-44AB-AE86-275C84E06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0" y="1519958"/>
            <a:ext cx="10744200" cy="3909292"/>
          </a:xfrm>
        </p:spPr>
        <p:txBody>
          <a:bodyPr/>
          <a:lstStyle/>
          <a:p>
            <a:r>
              <a:rPr lang="en-GB" dirty="0"/>
              <a:t>Many landowners could sell the wool for a good price to the rapidly growing cloth industry.</a:t>
            </a:r>
            <a:endParaRPr lang="tr-TR" dirty="0"/>
          </a:p>
          <a:p>
            <a:r>
              <a:rPr lang="en-GB" dirty="0"/>
              <a:t>In order to keep sheep they fenced off land that had always belonged to the whole village.</a:t>
            </a:r>
            <a:endParaRPr lang="tr-TR" dirty="0"/>
          </a:p>
          <a:p>
            <a:r>
              <a:rPr lang="en-GB" dirty="0"/>
              <a:t>Between 1500 and 1540, prices in England doubled, and they doubled again in the next generation</a:t>
            </a:r>
          </a:p>
        </p:txBody>
      </p:sp>
    </p:spTree>
    <p:extLst>
      <p:ext uri="{BB962C8B-B14F-4D97-AF65-F5344CB8AC3E}">
        <p14:creationId xmlns:p14="http://schemas.microsoft.com/office/powerpoint/2010/main" val="1567186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8C924-3168-48B2-B2E8-C14C63E5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1519958"/>
            <a:ext cx="10668000" cy="3818083"/>
          </a:xfrm>
        </p:spPr>
        <p:txBody>
          <a:bodyPr/>
          <a:lstStyle/>
          <a:p>
            <a:r>
              <a:rPr lang="en-GB" dirty="0"/>
              <a:t>By using coal instead of wood fires,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en-GB" dirty="0"/>
              <a:t>learnt how to make greatly improved steel</a:t>
            </a:r>
            <a:r>
              <a:rPr lang="tr-TR" dirty="0"/>
              <a:t>.</a:t>
            </a:r>
          </a:p>
          <a:p>
            <a:r>
              <a:rPr lang="en-GB" dirty="0"/>
              <a:t>Coal became the most commonly used fuel, especially in London</a:t>
            </a:r>
            <a:r>
              <a:rPr lang="tr-TR" dirty="0"/>
              <a:t>.</a:t>
            </a:r>
          </a:p>
          <a:p>
            <a:r>
              <a:rPr lang="en-GB" dirty="0"/>
              <a:t>Chimneys</a:t>
            </a:r>
            <a:r>
              <a:rPr lang="tr-TR" dirty="0"/>
              <a:t> </a:t>
            </a:r>
            <a:r>
              <a:rPr lang="en-GB" dirty="0"/>
              <a:t>were now built in every house.</a:t>
            </a:r>
          </a:p>
        </p:txBody>
      </p:sp>
    </p:spTree>
    <p:extLst>
      <p:ext uri="{BB962C8B-B14F-4D97-AF65-F5344CB8AC3E}">
        <p14:creationId xmlns:p14="http://schemas.microsoft.com/office/powerpoint/2010/main" val="3145467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 descr="A picture containing building, indoor, altar, old&#10;&#10;Description automatically generated">
            <a:extLst>
              <a:ext uri="{FF2B5EF4-FFF2-40B4-BE49-F238E27FC236}">
                <a16:creationId xmlns:a16="http://schemas.microsoft.com/office/drawing/2014/main" id="{1E32BF91-B31F-4B03-94FA-A40E4F9835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4" b="10216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6C2F60D-36DC-4E6D-8544-3562BBAB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116827" y="1782827"/>
            <a:ext cx="4332910" cy="5817436"/>
          </a:xfrm>
          <a:custGeom>
            <a:avLst/>
            <a:gdLst>
              <a:gd name="connsiteX0" fmla="*/ 3175347 w 4332910"/>
              <a:gd name="connsiteY0" fmla="*/ 710 h 5817436"/>
              <a:gd name="connsiteX1" fmla="*/ 3972229 w 4332910"/>
              <a:gd name="connsiteY1" fmla="*/ 94304 h 5817436"/>
              <a:gd name="connsiteX2" fmla="*/ 4332910 w 4332910"/>
              <a:gd name="connsiteY2" fmla="*/ 180296 h 5817436"/>
              <a:gd name="connsiteX3" fmla="*/ 4332910 w 4332910"/>
              <a:gd name="connsiteY3" fmla="*/ 5817436 h 5817436"/>
              <a:gd name="connsiteX4" fmla="*/ 1006557 w 4332910"/>
              <a:gd name="connsiteY4" fmla="*/ 5817436 h 5817436"/>
              <a:gd name="connsiteX5" fmla="*/ 866510 w 4332910"/>
              <a:gd name="connsiteY5" fmla="*/ 5609583 h 5817436"/>
              <a:gd name="connsiteX6" fmla="*/ 351747 w 4332910"/>
              <a:gd name="connsiteY6" fmla="*/ 2263621 h 5817436"/>
              <a:gd name="connsiteX7" fmla="*/ 1381666 w 4332910"/>
              <a:gd name="connsiteY7" fmla="*/ 845238 h 5817436"/>
              <a:gd name="connsiteX8" fmla="*/ 2751595 w 4332910"/>
              <a:gd name="connsiteY8" fmla="*/ 47742 h 5817436"/>
              <a:gd name="connsiteX9" fmla="*/ 3175347 w 4332910"/>
              <a:gd name="connsiteY9" fmla="*/ 710 h 581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32910" h="5817436">
                <a:moveTo>
                  <a:pt x="3175347" y="710"/>
                </a:moveTo>
                <a:cubicBezTo>
                  <a:pt x="3421493" y="-5064"/>
                  <a:pt x="3686120" y="24227"/>
                  <a:pt x="3972229" y="94304"/>
                </a:cubicBezTo>
                <a:lnTo>
                  <a:pt x="4332910" y="180296"/>
                </a:lnTo>
                <a:lnTo>
                  <a:pt x="4332910" y="5817436"/>
                </a:lnTo>
                <a:lnTo>
                  <a:pt x="1006557" y="5817436"/>
                </a:lnTo>
                <a:lnTo>
                  <a:pt x="866510" y="5609583"/>
                </a:lnTo>
                <a:cubicBezTo>
                  <a:pt x="140071" y="4515211"/>
                  <a:pt x="-376405" y="3480830"/>
                  <a:pt x="351747" y="2263621"/>
                </a:cubicBezTo>
                <a:cubicBezTo>
                  <a:pt x="664977" y="1739861"/>
                  <a:pt x="994988" y="1240809"/>
                  <a:pt x="1381666" y="845238"/>
                </a:cubicBezTo>
                <a:cubicBezTo>
                  <a:pt x="1768346" y="449669"/>
                  <a:pt x="2211693" y="157580"/>
                  <a:pt x="2751595" y="47742"/>
                </a:cubicBezTo>
                <a:cubicBezTo>
                  <a:pt x="2886624" y="20264"/>
                  <a:pt x="3027659" y="4175"/>
                  <a:pt x="3175347" y="710"/>
                </a:cubicBezTo>
                <a:close/>
              </a:path>
            </a:pathLst>
          </a:cu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CFFC7D5-8758-4C87-A839-9FF78F543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117358">
            <a:off x="6005381" y="2073697"/>
            <a:ext cx="5867664" cy="5317986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  <a:gd name="connsiteX0" fmla="*/ 0 w 1085312"/>
              <a:gd name="connsiteY0" fmla="*/ 0 h 2441440"/>
              <a:gd name="connsiteX1" fmla="*/ 53089 w 1085312"/>
              <a:gd name="connsiteY1" fmla="*/ 4542 h 2441440"/>
              <a:gd name="connsiteX2" fmla="*/ 790077 w 1085312"/>
              <a:gd name="connsiteY2" fmla="*/ 872756 h 2441440"/>
              <a:gd name="connsiteX3" fmla="*/ 1085252 w 1085312"/>
              <a:gd name="connsiteY3" fmla="*/ 1943649 h 2441440"/>
              <a:gd name="connsiteX4" fmla="*/ 1064832 w 1085312"/>
              <a:gd name="connsiteY4" fmla="*/ 2198094 h 2441440"/>
              <a:gd name="connsiteX5" fmla="*/ 1043734 w 1085312"/>
              <a:gd name="connsiteY5" fmla="*/ 2315675 h 2441440"/>
              <a:gd name="connsiteX6" fmla="*/ 59456 w 1085312"/>
              <a:gd name="connsiteY6" fmla="*/ 2441440 h 2441440"/>
              <a:gd name="connsiteX0" fmla="*/ 0 w 1085312"/>
              <a:gd name="connsiteY0" fmla="*/ 0 h 2315675"/>
              <a:gd name="connsiteX1" fmla="*/ 53089 w 1085312"/>
              <a:gd name="connsiteY1" fmla="*/ 4542 h 2315675"/>
              <a:gd name="connsiteX2" fmla="*/ 790077 w 1085312"/>
              <a:gd name="connsiteY2" fmla="*/ 872756 h 2315675"/>
              <a:gd name="connsiteX3" fmla="*/ 1085252 w 1085312"/>
              <a:gd name="connsiteY3" fmla="*/ 1943649 h 2315675"/>
              <a:gd name="connsiteX4" fmla="*/ 1064832 w 1085312"/>
              <a:gd name="connsiteY4" fmla="*/ 2198094 h 2315675"/>
              <a:gd name="connsiteX5" fmla="*/ 1043734 w 1085312"/>
              <a:gd name="connsiteY5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312" h="2315675">
                <a:moveTo>
                  <a:pt x="0" y="0"/>
                </a:move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FFBE2-64A2-4756-A3F4-16885A8A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0" y="4108629"/>
            <a:ext cx="4305300" cy="13803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Renaissance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BCA9F0-6350-4D3F-AF67-6EFDBF754FEA}"/>
              </a:ext>
            </a:extLst>
          </p:cNvPr>
          <p:cNvSpPr txBox="1"/>
          <p:nvPr/>
        </p:nvSpPr>
        <p:spPr>
          <a:xfrm>
            <a:off x="224246" y="6513866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2647275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DBE89-A3F8-4AA4-ACB4-2ACE4339E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and when was the Renaissance?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B9C31-A3CB-4344-B9A5-245B09F79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term ‘Renaissance,’ cultural renewal, refers to a profound and enduring upheaval and transformation in culture, politics, art, and society in Europe between the years 1400 and 1600. </a:t>
            </a:r>
            <a:endParaRPr lang="tr-TR" dirty="0"/>
          </a:p>
          <a:p>
            <a:r>
              <a:rPr lang="en-GB" dirty="0"/>
              <a:t>It was the rebirth of intellectual and artistic appreciation of Graeco-Roman culture. </a:t>
            </a:r>
          </a:p>
        </p:txBody>
      </p:sp>
    </p:spTree>
    <p:extLst>
      <p:ext uri="{BB962C8B-B14F-4D97-AF65-F5344CB8AC3E}">
        <p14:creationId xmlns:p14="http://schemas.microsoft.com/office/powerpoint/2010/main" val="132005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8771" y="377687"/>
            <a:ext cx="9874457" cy="6102626"/>
          </a:xfrm>
        </p:spPr>
        <p:txBody>
          <a:bodyPr>
            <a:noAutofit/>
          </a:bodyPr>
          <a:lstStyle/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 Henry VI (mentally unstable) 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Nobility divided into two (civil war between the two Houses)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endParaRPr lang="en-GB" altLang="tr-TR" sz="28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endParaRPr lang="en-GB" altLang="tr-TR" sz="28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House of York                              the House of Lancaster 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Supports the Duke of York                Supports  the King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Symbol: White rose                           Symbol: Red rose</a:t>
            </a: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endParaRPr lang="en-GB" altLang="tr-TR" sz="28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endParaRPr lang="en-GB" altLang="tr-TR" sz="28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endParaRPr lang="en-GB" altLang="tr-TR" sz="28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battle in Bosworth Field (in 1485)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Richard III was defeated by Henry VII (Tudor) </a:t>
            </a:r>
          </a:p>
          <a:p>
            <a:pPr lvl="0" algn="ctr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0066"/>
              </a:buClr>
              <a:buSzPct val="70000"/>
              <a:buNone/>
            </a:pPr>
            <a:r>
              <a:rPr lang="en-GB" altLang="tr-TR" sz="2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became the King; Tudor Dynasty began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6897757" y="1709530"/>
            <a:ext cx="1351721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H="1">
            <a:off x="4890052" y="1709530"/>
            <a:ext cx="1401419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H="1">
            <a:off x="6949970" y="4078354"/>
            <a:ext cx="6628" cy="891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838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EF0C0-2716-48B0-BEFF-3924ACB2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Renaissance Humanism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56FA-4FDC-4F01-8E84-A772ECEA3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humanists, of whom the greatest was Erasmus of Rotterdam (1467-1536), rejected scholasticism in favour of simple biblical piety, or philosophic Christi, which was founded on primary textual scholarship, and in particular study of the Greek New Testament.</a:t>
            </a:r>
          </a:p>
        </p:txBody>
      </p:sp>
    </p:spTree>
    <p:extLst>
      <p:ext uri="{BB962C8B-B14F-4D97-AF65-F5344CB8AC3E}">
        <p14:creationId xmlns:p14="http://schemas.microsoft.com/office/powerpoint/2010/main" val="3313327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65EFA-B4E4-4D6F-BAC3-44BC03DF1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86001"/>
            <a:ext cx="10668000" cy="2838450"/>
          </a:xfrm>
        </p:spPr>
        <p:txBody>
          <a:bodyPr/>
          <a:lstStyle/>
          <a:p>
            <a:r>
              <a:rPr lang="en-GB" dirty="0"/>
              <a:t>This was a time when a whole generation of intellectuals developed a new method of learning derived from classical Greek and Roman authors, called </a:t>
            </a:r>
            <a:r>
              <a:rPr lang="en-GB" i="1" dirty="0" err="1"/>
              <a:t>studia</a:t>
            </a:r>
            <a:r>
              <a:rPr lang="en-GB" i="1" dirty="0"/>
              <a:t> </a:t>
            </a:r>
            <a:r>
              <a:rPr lang="en-GB" i="1" dirty="0" err="1"/>
              <a:t>humanitatis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3607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06E68-EF81-4C30-93D4-4514EE2D4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5" y="1428750"/>
            <a:ext cx="10648950" cy="4457700"/>
          </a:xfrm>
        </p:spPr>
        <p:txBody>
          <a:bodyPr>
            <a:normAutofit/>
          </a:bodyPr>
          <a:lstStyle/>
          <a:p>
            <a:r>
              <a:rPr lang="en-GB" sz="2600" dirty="0"/>
              <a:t>Humanism’s success lay in its claim to offer two things to its followers.</a:t>
            </a:r>
            <a:endParaRPr lang="tr-TR" sz="2600" dirty="0"/>
          </a:p>
          <a:p>
            <a:pPr lvl="1"/>
            <a:r>
              <a:rPr lang="en-GB" sz="2600" dirty="0"/>
              <a:t>First, it fostered a belief that the mastery of the classics made you a better, more ‘humane’ person</a:t>
            </a:r>
            <a:endParaRPr lang="tr-TR" sz="2600" dirty="0"/>
          </a:p>
          <a:p>
            <a:pPr lvl="1"/>
            <a:r>
              <a:rPr lang="en-GB" sz="2600" dirty="0"/>
              <a:t>Secondly, it convinced students and employers that the study of classical texts provided the practical skills necessary for a future career</a:t>
            </a:r>
          </a:p>
        </p:txBody>
      </p:sp>
    </p:spTree>
    <p:extLst>
      <p:ext uri="{BB962C8B-B14F-4D97-AF65-F5344CB8AC3E}">
        <p14:creationId xmlns:p14="http://schemas.microsoft.com/office/powerpoint/2010/main" val="4000205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CCAED-A5C6-4EB3-89AD-A16AA3E84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Bibliography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4AB01-952C-4CB5-8842-EF3FDC46C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Brotton</a:t>
            </a:r>
            <a:r>
              <a:rPr lang="en-GB" dirty="0"/>
              <a:t>, Jerry. </a:t>
            </a:r>
            <a:r>
              <a:rPr lang="en-GB" i="1" dirty="0"/>
              <a:t>The Renaissance: A Very Short Introduction</a:t>
            </a:r>
            <a:r>
              <a:rPr lang="en-GB" dirty="0"/>
              <a:t>. Oxford UP, 2006.</a:t>
            </a:r>
          </a:p>
          <a:p>
            <a:r>
              <a:rPr lang="en-GB" dirty="0"/>
              <a:t>Guy, John. </a:t>
            </a:r>
            <a:r>
              <a:rPr lang="en-GB" i="1" dirty="0"/>
              <a:t>The Tudors: A Very Short Introduction</a:t>
            </a:r>
            <a:r>
              <a:rPr lang="en-GB" dirty="0"/>
              <a:t>. Oxford UP, 2000.</a:t>
            </a:r>
          </a:p>
          <a:p>
            <a:r>
              <a:rPr lang="en-GB" dirty="0"/>
              <a:t>McDowall, David. </a:t>
            </a:r>
            <a:r>
              <a:rPr lang="en-GB" i="1" dirty="0"/>
              <a:t>An Illustrated History of Britain</a:t>
            </a:r>
            <a:r>
              <a:rPr lang="en-GB" dirty="0"/>
              <a:t>. Longman, 1989.</a:t>
            </a:r>
          </a:p>
          <a:p>
            <a:r>
              <a:rPr lang="en-GB" dirty="0" err="1"/>
              <a:t>Wallensfeldt</a:t>
            </a:r>
            <a:r>
              <a:rPr lang="en-GB" dirty="0"/>
              <a:t>, Jeff. </a:t>
            </a:r>
            <a:r>
              <a:rPr lang="en-GB" i="1" dirty="0"/>
              <a:t>The United Kingdom: England</a:t>
            </a:r>
            <a:r>
              <a:rPr lang="en-GB" dirty="0"/>
              <a:t>. Britannica Educational Publishing, 2014.</a:t>
            </a:r>
          </a:p>
        </p:txBody>
      </p:sp>
    </p:spTree>
    <p:extLst>
      <p:ext uri="{BB962C8B-B14F-4D97-AF65-F5344CB8AC3E}">
        <p14:creationId xmlns:p14="http://schemas.microsoft.com/office/powerpoint/2010/main" val="358046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8742881-39E4-4A95-883C-92BEB90E5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İçerik Yer Tutucusu 6" descr="Diagram&#10;&#10;Description automatically generated">
            <a:extLst>
              <a:ext uri="{FF2B5EF4-FFF2-40B4-BE49-F238E27FC236}">
                <a16:creationId xmlns:a16="http://schemas.microsoft.com/office/drawing/2014/main" id="{3C8B7991-24FE-4B7D-97EA-135D43529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12191998" cy="6857990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E8087F3-C79C-45B6-B920-0683B8599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5870DA8-9099-4A8F-A7A7-4C328AB66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913098"/>
            <a:ext cx="3637107" cy="944903"/>
          </a:xfrm>
          <a:custGeom>
            <a:avLst/>
            <a:gdLst>
              <a:gd name="connsiteX0" fmla="*/ 1673074 w 4228094"/>
              <a:gd name="connsiteY0" fmla="*/ 230 h 1137038"/>
              <a:gd name="connsiteX1" fmla="*/ 3676781 w 4228094"/>
              <a:gd name="connsiteY1" fmla="*/ 298555 h 1137038"/>
              <a:gd name="connsiteX2" fmla="*/ 4025527 w 4228094"/>
              <a:gd name="connsiteY2" fmla="*/ 425010 h 1137038"/>
              <a:gd name="connsiteX3" fmla="*/ 4228094 w 4228094"/>
              <a:gd name="connsiteY3" fmla="*/ 494088 h 1137038"/>
              <a:gd name="connsiteX4" fmla="*/ 4228094 w 4228094"/>
              <a:gd name="connsiteY4" fmla="*/ 1137038 h 1137038"/>
              <a:gd name="connsiteX5" fmla="*/ 0 w 4228094"/>
              <a:gd name="connsiteY5" fmla="*/ 1137038 h 1137038"/>
              <a:gd name="connsiteX6" fmla="*/ 18109 w 4228094"/>
              <a:gd name="connsiteY6" fmla="*/ 1068877 h 1137038"/>
              <a:gd name="connsiteX7" fmla="*/ 362264 w 4228094"/>
              <a:gd name="connsiteY7" fmla="*/ 366637 h 1137038"/>
              <a:gd name="connsiteX8" fmla="*/ 1386499 w 4228094"/>
              <a:gd name="connsiteY8" fmla="*/ 1522 h 1137038"/>
              <a:gd name="connsiteX9" fmla="*/ 1673074 w 4228094"/>
              <a:gd name="connsiteY9" fmla="*/ 230 h 113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8094" h="1137038">
                <a:moveTo>
                  <a:pt x="1673074" y="230"/>
                </a:moveTo>
                <a:cubicBezTo>
                  <a:pt x="2346512" y="4287"/>
                  <a:pt x="3048424" y="63583"/>
                  <a:pt x="3676781" y="298555"/>
                </a:cubicBezTo>
                <a:cubicBezTo>
                  <a:pt x="3793275" y="342114"/>
                  <a:pt x="3909477" y="384216"/>
                  <a:pt x="4025527" y="425010"/>
                </a:cubicBezTo>
                <a:lnTo>
                  <a:pt x="4228094" y="494088"/>
                </a:lnTo>
                <a:lnTo>
                  <a:pt x="4228094" y="1137038"/>
                </a:lnTo>
                <a:lnTo>
                  <a:pt x="0" y="1137038"/>
                </a:lnTo>
                <a:lnTo>
                  <a:pt x="18109" y="1068877"/>
                </a:lnTo>
                <a:cubicBezTo>
                  <a:pt x="95047" y="799139"/>
                  <a:pt x="194962" y="542008"/>
                  <a:pt x="362264" y="366637"/>
                </a:cubicBezTo>
                <a:cubicBezTo>
                  <a:pt x="622229" y="94062"/>
                  <a:pt x="1015836" y="6565"/>
                  <a:pt x="1386499" y="1522"/>
                </a:cubicBezTo>
                <a:cubicBezTo>
                  <a:pt x="1481245" y="198"/>
                  <a:pt x="1576869" y="-349"/>
                  <a:pt x="1673074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5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15680D9-A85E-49DF-B973-30080D685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29359"/>
            <a:ext cx="4333874" cy="1028642"/>
          </a:xfrm>
          <a:custGeom>
            <a:avLst/>
            <a:gdLst>
              <a:gd name="connsiteX0" fmla="*/ 1576991 w 5038078"/>
              <a:gd name="connsiteY0" fmla="*/ 210 h 1238015"/>
              <a:gd name="connsiteX1" fmla="*/ 3403320 w 5038078"/>
              <a:gd name="connsiteY1" fmla="*/ 272125 h 1238015"/>
              <a:gd name="connsiteX2" fmla="*/ 4672870 w 5038078"/>
              <a:gd name="connsiteY2" fmla="*/ 693604 h 1238015"/>
              <a:gd name="connsiteX3" fmla="*/ 5038078 w 5038078"/>
              <a:gd name="connsiteY3" fmla="*/ 795929 h 1238015"/>
              <a:gd name="connsiteX4" fmla="*/ 5038078 w 5038078"/>
              <a:gd name="connsiteY4" fmla="*/ 1238015 h 1238015"/>
              <a:gd name="connsiteX5" fmla="*/ 0 w 5038078"/>
              <a:gd name="connsiteY5" fmla="*/ 1238015 h 1238015"/>
              <a:gd name="connsiteX6" fmla="*/ 19230 w 5038078"/>
              <a:gd name="connsiteY6" fmla="*/ 1159819 h 1238015"/>
              <a:gd name="connsiteX7" fmla="*/ 382219 w 5038078"/>
              <a:gd name="connsiteY7" fmla="*/ 334180 h 1238015"/>
              <a:gd name="connsiteX8" fmla="*/ 1315784 w 5038078"/>
              <a:gd name="connsiteY8" fmla="*/ 1388 h 1238015"/>
              <a:gd name="connsiteX9" fmla="*/ 1576991 w 5038078"/>
              <a:gd name="connsiteY9" fmla="*/ 210 h 123801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049689"/>
              <a:gd name="connsiteY0" fmla="*/ 1237805 h 1423588"/>
              <a:gd name="connsiteX1" fmla="*/ 19230 w 5049689"/>
              <a:gd name="connsiteY1" fmla="*/ 1159609 h 1423588"/>
              <a:gd name="connsiteX2" fmla="*/ 382219 w 5049689"/>
              <a:gd name="connsiteY2" fmla="*/ 333970 h 1423588"/>
              <a:gd name="connsiteX3" fmla="*/ 1315784 w 5049689"/>
              <a:gd name="connsiteY3" fmla="*/ 1178 h 1423588"/>
              <a:gd name="connsiteX4" fmla="*/ 1576991 w 5049689"/>
              <a:gd name="connsiteY4" fmla="*/ 0 h 1423588"/>
              <a:gd name="connsiteX5" fmla="*/ 3403320 w 5049689"/>
              <a:gd name="connsiteY5" fmla="*/ 271915 h 1423588"/>
              <a:gd name="connsiteX6" fmla="*/ 4672870 w 5049689"/>
              <a:gd name="connsiteY6" fmla="*/ 693394 h 1423588"/>
              <a:gd name="connsiteX7" fmla="*/ 5038078 w 5049689"/>
              <a:gd name="connsiteY7" fmla="*/ 795719 h 1423588"/>
              <a:gd name="connsiteX8" fmla="*/ 5049689 w 5049689"/>
              <a:gd name="connsiteY8" fmla="*/ 1423588 h 1423588"/>
              <a:gd name="connsiteX0" fmla="*/ 0 w 5038078"/>
              <a:gd name="connsiteY0" fmla="*/ 1237805 h 1237805"/>
              <a:gd name="connsiteX1" fmla="*/ 19230 w 5038078"/>
              <a:gd name="connsiteY1" fmla="*/ 1159609 h 1237805"/>
              <a:gd name="connsiteX2" fmla="*/ 382219 w 5038078"/>
              <a:gd name="connsiteY2" fmla="*/ 333970 h 1237805"/>
              <a:gd name="connsiteX3" fmla="*/ 1315784 w 5038078"/>
              <a:gd name="connsiteY3" fmla="*/ 1178 h 1237805"/>
              <a:gd name="connsiteX4" fmla="*/ 1576991 w 5038078"/>
              <a:gd name="connsiteY4" fmla="*/ 0 h 1237805"/>
              <a:gd name="connsiteX5" fmla="*/ 3403320 w 5038078"/>
              <a:gd name="connsiteY5" fmla="*/ 271915 h 1237805"/>
              <a:gd name="connsiteX6" fmla="*/ 4672870 w 5038078"/>
              <a:gd name="connsiteY6" fmla="*/ 693394 h 1237805"/>
              <a:gd name="connsiteX7" fmla="*/ 5038078 w 5038078"/>
              <a:gd name="connsiteY7" fmla="*/ 795719 h 123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8078" h="1237805">
                <a:moveTo>
                  <a:pt x="0" y="1237805"/>
                </a:moveTo>
                <a:lnTo>
                  <a:pt x="19230" y="1159609"/>
                </a:lnTo>
                <a:cubicBezTo>
                  <a:pt x="96961" y="850027"/>
                  <a:pt x="191605" y="533778"/>
                  <a:pt x="382219" y="333970"/>
                </a:cubicBezTo>
                <a:cubicBezTo>
                  <a:pt x="619171" y="85526"/>
                  <a:pt x="977934" y="5774"/>
                  <a:pt x="1315784" y="1178"/>
                </a:cubicBezTo>
                <a:lnTo>
                  <a:pt x="1576991" y="0"/>
                </a:lnTo>
                <a:cubicBezTo>
                  <a:pt x="2190813" y="3698"/>
                  <a:pt x="2830589" y="57744"/>
                  <a:pt x="3403320" y="271915"/>
                </a:cubicBezTo>
                <a:cubicBezTo>
                  <a:pt x="3828046" y="430728"/>
                  <a:pt x="4248519" y="568281"/>
                  <a:pt x="4672870" y="693394"/>
                </a:cubicBezTo>
                <a:lnTo>
                  <a:pt x="5038078" y="795719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60F597-7BC6-4A0E-A9A8-F42C0664182D}"/>
              </a:ext>
            </a:extLst>
          </p:cNvPr>
          <p:cNvSpPr txBox="1"/>
          <p:nvPr/>
        </p:nvSpPr>
        <p:spPr>
          <a:xfrm>
            <a:off x="10468751" y="6511753"/>
            <a:ext cx="14911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History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076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E2-212C-44C2-BF10-1501C161D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53917"/>
            <a:ext cx="10668000" cy="1200150"/>
          </a:xfrm>
        </p:spPr>
        <p:txBody>
          <a:bodyPr>
            <a:normAutofit/>
          </a:bodyPr>
          <a:lstStyle/>
          <a:p>
            <a:pPr indent="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400" b="1" dirty="0">
                <a:effectLst/>
                <a:latin typeface="+mn-lt"/>
                <a:ea typeface="Times New Roman" panose="02020603050405020304" pitchFamily="18" charset="0"/>
              </a:rPr>
              <a:t>The Reformation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03360-9975-42BC-83A3-1C219E89B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Church was a huge landowner, and the monasteries were no longer important to economic and social growth</a:t>
            </a:r>
            <a:r>
              <a:rPr lang="tr-TR" dirty="0"/>
              <a:t>.</a:t>
            </a:r>
          </a:p>
          <a:p>
            <a:r>
              <a:rPr lang="en-GB" dirty="0"/>
              <a:t>In 1531 Henry persuaded the bishops to make him head of the Church in England, and this became law after Parliament passed the Act of Supremacy in 1534</a:t>
            </a:r>
            <a:r>
              <a:rPr lang="tr-TR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07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4E572-15B4-4FC8-B16B-2007FD5DB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29" y="956144"/>
            <a:ext cx="6511108" cy="1158405"/>
          </a:xfrm>
        </p:spPr>
        <p:txBody>
          <a:bodyPr anchor="t">
            <a:noAutofit/>
          </a:bodyPr>
          <a:lstStyle/>
          <a:p>
            <a:pPr algn="ctr"/>
            <a:r>
              <a:rPr lang="en-GB" sz="3600" b="1" dirty="0"/>
              <a:t>The Protestant-Catholic struggle</a:t>
            </a: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327EB5E0-89D9-477B-A0E8-66B8FE6810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" r="1" b="29652"/>
          <a:stretch/>
        </p:blipFill>
        <p:spPr>
          <a:xfrm>
            <a:off x="7608055" y="10"/>
            <a:ext cx="4583947" cy="6131661"/>
          </a:xfrm>
          <a:custGeom>
            <a:avLst/>
            <a:gdLst/>
            <a:ahLst/>
            <a:cxnLst/>
            <a:rect l="l" t="t" r="r" b="b"/>
            <a:pathLst>
              <a:path w="4583947" h="6131671">
                <a:moveTo>
                  <a:pt x="1303111" y="0"/>
                </a:moveTo>
                <a:lnTo>
                  <a:pt x="4583947" y="0"/>
                </a:lnTo>
                <a:lnTo>
                  <a:pt x="4583947" y="4228311"/>
                </a:lnTo>
                <a:lnTo>
                  <a:pt x="4541880" y="4258857"/>
                </a:lnTo>
                <a:cubicBezTo>
                  <a:pt x="4395640" y="4361102"/>
                  <a:pt x="4254236" y="4453840"/>
                  <a:pt x="4128523" y="4540543"/>
                </a:cubicBezTo>
                <a:cubicBezTo>
                  <a:pt x="3416510" y="5032410"/>
                  <a:pt x="2702940" y="5523262"/>
                  <a:pt x="1946719" y="5933430"/>
                </a:cubicBezTo>
                <a:cubicBezTo>
                  <a:pt x="1506382" y="6172525"/>
                  <a:pt x="872113" y="6310628"/>
                  <a:pt x="393090" y="5653230"/>
                </a:cubicBezTo>
                <a:cubicBezTo>
                  <a:pt x="73281" y="5214029"/>
                  <a:pt x="-2478" y="4628756"/>
                  <a:pt x="62" y="4146595"/>
                </a:cubicBezTo>
                <a:cubicBezTo>
                  <a:pt x="8670" y="2518973"/>
                  <a:pt x="544344" y="1015353"/>
                  <a:pt x="1277882" y="32051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423BB46-9386-40B6-B6A8-70CDDE734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9075" y="16663"/>
            <a:ext cx="4352924" cy="6092804"/>
          </a:xfrm>
          <a:custGeom>
            <a:avLst/>
            <a:gdLst>
              <a:gd name="connsiteX0" fmla="*/ 520805 w 4496214"/>
              <a:gd name="connsiteY0" fmla="*/ 0 h 4712444"/>
              <a:gd name="connsiteX1" fmla="*/ 4496214 w 4496214"/>
              <a:gd name="connsiteY1" fmla="*/ 0 h 4712444"/>
              <a:gd name="connsiteX2" fmla="*/ 4496214 w 4496214"/>
              <a:gd name="connsiteY2" fmla="*/ 2870874 h 4712444"/>
              <a:gd name="connsiteX3" fmla="*/ 4327504 w 4496214"/>
              <a:gd name="connsiteY3" fmla="*/ 2986301 h 4712444"/>
              <a:gd name="connsiteX4" fmla="*/ 4128523 w 4496214"/>
              <a:gd name="connsiteY4" fmla="*/ 3121316 h 4712444"/>
              <a:gd name="connsiteX5" fmla="*/ 1946719 w 4496214"/>
              <a:gd name="connsiteY5" fmla="*/ 4514203 h 4712444"/>
              <a:gd name="connsiteX6" fmla="*/ 393090 w 4496214"/>
              <a:gd name="connsiteY6" fmla="*/ 4234003 h 4712444"/>
              <a:gd name="connsiteX7" fmla="*/ 62 w 4496214"/>
              <a:gd name="connsiteY7" fmla="*/ 2727368 h 4712444"/>
              <a:gd name="connsiteX8" fmla="*/ 513680 w 4496214"/>
              <a:gd name="connsiteY8" fmla="*/ 17175 h 4712444"/>
              <a:gd name="connsiteX0" fmla="*/ 4496214 w 4496214"/>
              <a:gd name="connsiteY0" fmla="*/ 0 h 4712444"/>
              <a:gd name="connsiteX1" fmla="*/ 4496214 w 4496214"/>
              <a:gd name="connsiteY1" fmla="*/ 2870874 h 4712444"/>
              <a:gd name="connsiteX2" fmla="*/ 4327504 w 4496214"/>
              <a:gd name="connsiteY2" fmla="*/ 2986301 h 4712444"/>
              <a:gd name="connsiteX3" fmla="*/ 4128523 w 4496214"/>
              <a:gd name="connsiteY3" fmla="*/ 3121316 h 4712444"/>
              <a:gd name="connsiteX4" fmla="*/ 1946719 w 4496214"/>
              <a:gd name="connsiteY4" fmla="*/ 4514203 h 4712444"/>
              <a:gd name="connsiteX5" fmla="*/ 393090 w 4496214"/>
              <a:gd name="connsiteY5" fmla="*/ 4234003 h 4712444"/>
              <a:gd name="connsiteX6" fmla="*/ 62 w 4496214"/>
              <a:gd name="connsiteY6" fmla="*/ 2727368 h 4712444"/>
              <a:gd name="connsiteX7" fmla="*/ 513680 w 4496214"/>
              <a:gd name="connsiteY7" fmla="*/ 17175 h 4712444"/>
              <a:gd name="connsiteX8" fmla="*/ 610729 w 4496214"/>
              <a:gd name="connsiteY8" fmla="*/ 94249 h 4712444"/>
              <a:gd name="connsiteX0" fmla="*/ 4496214 w 4496214"/>
              <a:gd name="connsiteY0" fmla="*/ 2853983 h 4695553"/>
              <a:gd name="connsiteX1" fmla="*/ 4327504 w 4496214"/>
              <a:gd name="connsiteY1" fmla="*/ 2969410 h 4695553"/>
              <a:gd name="connsiteX2" fmla="*/ 4128523 w 4496214"/>
              <a:gd name="connsiteY2" fmla="*/ 3104425 h 4695553"/>
              <a:gd name="connsiteX3" fmla="*/ 1946719 w 4496214"/>
              <a:gd name="connsiteY3" fmla="*/ 4497312 h 4695553"/>
              <a:gd name="connsiteX4" fmla="*/ 393090 w 4496214"/>
              <a:gd name="connsiteY4" fmla="*/ 4217112 h 4695553"/>
              <a:gd name="connsiteX5" fmla="*/ 62 w 4496214"/>
              <a:gd name="connsiteY5" fmla="*/ 2710477 h 4695553"/>
              <a:gd name="connsiteX6" fmla="*/ 513680 w 4496214"/>
              <a:gd name="connsiteY6" fmla="*/ 284 h 4695553"/>
              <a:gd name="connsiteX7" fmla="*/ 610729 w 4496214"/>
              <a:gd name="connsiteY7" fmla="*/ 77358 h 4695553"/>
              <a:gd name="connsiteX0" fmla="*/ 4496214 w 4496214"/>
              <a:gd name="connsiteY0" fmla="*/ 2853699 h 4695269"/>
              <a:gd name="connsiteX1" fmla="*/ 4327504 w 4496214"/>
              <a:gd name="connsiteY1" fmla="*/ 2969126 h 4695269"/>
              <a:gd name="connsiteX2" fmla="*/ 4128523 w 4496214"/>
              <a:gd name="connsiteY2" fmla="*/ 3104141 h 4695269"/>
              <a:gd name="connsiteX3" fmla="*/ 1946719 w 4496214"/>
              <a:gd name="connsiteY3" fmla="*/ 4497028 h 4695269"/>
              <a:gd name="connsiteX4" fmla="*/ 393090 w 4496214"/>
              <a:gd name="connsiteY4" fmla="*/ 4216828 h 4695269"/>
              <a:gd name="connsiteX5" fmla="*/ 62 w 4496214"/>
              <a:gd name="connsiteY5" fmla="*/ 2710193 h 4695269"/>
              <a:gd name="connsiteX6" fmla="*/ 513680 w 4496214"/>
              <a:gd name="connsiteY6" fmla="*/ 0 h 4695269"/>
              <a:gd name="connsiteX0" fmla="*/ 4496214 w 4496214"/>
              <a:gd name="connsiteY0" fmla="*/ 2853699 h 4650427"/>
              <a:gd name="connsiteX1" fmla="*/ 4327504 w 4496214"/>
              <a:gd name="connsiteY1" fmla="*/ 2969126 h 4650427"/>
              <a:gd name="connsiteX2" fmla="*/ 4128523 w 4496214"/>
              <a:gd name="connsiteY2" fmla="*/ 3104141 h 4650427"/>
              <a:gd name="connsiteX3" fmla="*/ 3578025 w 4496214"/>
              <a:gd name="connsiteY3" fmla="*/ 3466740 h 4650427"/>
              <a:gd name="connsiteX4" fmla="*/ 1946719 w 4496214"/>
              <a:gd name="connsiteY4" fmla="*/ 4497028 h 4650427"/>
              <a:gd name="connsiteX5" fmla="*/ 393090 w 4496214"/>
              <a:gd name="connsiteY5" fmla="*/ 4216828 h 4650427"/>
              <a:gd name="connsiteX6" fmla="*/ 62 w 4496214"/>
              <a:gd name="connsiteY6" fmla="*/ 2710193 h 4650427"/>
              <a:gd name="connsiteX7" fmla="*/ 513680 w 4496214"/>
              <a:gd name="connsiteY7" fmla="*/ 0 h 4650427"/>
              <a:gd name="connsiteX0" fmla="*/ 4496214 w 4496214"/>
              <a:gd name="connsiteY0" fmla="*/ 2853699 h 4650427"/>
              <a:gd name="connsiteX1" fmla="*/ 4327504 w 4496214"/>
              <a:gd name="connsiteY1" fmla="*/ 2969126 h 4650427"/>
              <a:gd name="connsiteX2" fmla="*/ 4128523 w 4496214"/>
              <a:gd name="connsiteY2" fmla="*/ 3104141 h 4650427"/>
              <a:gd name="connsiteX3" fmla="*/ 3578025 w 4496214"/>
              <a:gd name="connsiteY3" fmla="*/ 3466740 h 4650427"/>
              <a:gd name="connsiteX4" fmla="*/ 1946719 w 4496214"/>
              <a:gd name="connsiteY4" fmla="*/ 4497028 h 4650427"/>
              <a:gd name="connsiteX5" fmla="*/ 393090 w 4496214"/>
              <a:gd name="connsiteY5" fmla="*/ 4216828 h 4650427"/>
              <a:gd name="connsiteX6" fmla="*/ 62 w 4496214"/>
              <a:gd name="connsiteY6" fmla="*/ 2710193 h 4650427"/>
              <a:gd name="connsiteX7" fmla="*/ 513680 w 4496214"/>
              <a:gd name="connsiteY7" fmla="*/ 0 h 4650427"/>
              <a:gd name="connsiteX0" fmla="*/ 4496214 w 4496214"/>
              <a:gd name="connsiteY0" fmla="*/ 2853699 h 4650427"/>
              <a:gd name="connsiteX1" fmla="*/ 4327504 w 4496214"/>
              <a:gd name="connsiteY1" fmla="*/ 2969126 h 4650427"/>
              <a:gd name="connsiteX2" fmla="*/ 3578025 w 4496214"/>
              <a:gd name="connsiteY2" fmla="*/ 3466740 h 4650427"/>
              <a:gd name="connsiteX3" fmla="*/ 1946719 w 4496214"/>
              <a:gd name="connsiteY3" fmla="*/ 4497028 h 4650427"/>
              <a:gd name="connsiteX4" fmla="*/ 393090 w 4496214"/>
              <a:gd name="connsiteY4" fmla="*/ 4216828 h 4650427"/>
              <a:gd name="connsiteX5" fmla="*/ 62 w 4496214"/>
              <a:gd name="connsiteY5" fmla="*/ 2710193 h 4650427"/>
              <a:gd name="connsiteX6" fmla="*/ 513680 w 4496214"/>
              <a:gd name="connsiteY6" fmla="*/ 0 h 4650427"/>
              <a:gd name="connsiteX0" fmla="*/ 4496214 w 4496214"/>
              <a:gd name="connsiteY0" fmla="*/ 2853699 h 4650427"/>
              <a:gd name="connsiteX1" fmla="*/ 3578025 w 4496214"/>
              <a:gd name="connsiteY1" fmla="*/ 3466740 h 4650427"/>
              <a:gd name="connsiteX2" fmla="*/ 1946719 w 4496214"/>
              <a:gd name="connsiteY2" fmla="*/ 4497028 h 4650427"/>
              <a:gd name="connsiteX3" fmla="*/ 393090 w 4496214"/>
              <a:gd name="connsiteY3" fmla="*/ 4216828 h 4650427"/>
              <a:gd name="connsiteX4" fmla="*/ 62 w 4496214"/>
              <a:gd name="connsiteY4" fmla="*/ 2710193 h 4650427"/>
              <a:gd name="connsiteX5" fmla="*/ 513680 w 4496214"/>
              <a:gd name="connsiteY5" fmla="*/ 0 h 4650427"/>
              <a:gd name="connsiteX0" fmla="*/ 3578025 w 3578025"/>
              <a:gd name="connsiteY0" fmla="*/ 3466740 h 4650427"/>
              <a:gd name="connsiteX1" fmla="*/ 1946719 w 3578025"/>
              <a:gd name="connsiteY1" fmla="*/ 4497028 h 4650427"/>
              <a:gd name="connsiteX2" fmla="*/ 393090 w 3578025"/>
              <a:gd name="connsiteY2" fmla="*/ 4216828 h 4650427"/>
              <a:gd name="connsiteX3" fmla="*/ 62 w 3578025"/>
              <a:gd name="connsiteY3" fmla="*/ 2710193 h 4650427"/>
              <a:gd name="connsiteX4" fmla="*/ 513680 w 3578025"/>
              <a:gd name="connsiteY4" fmla="*/ 0 h 4650427"/>
              <a:gd name="connsiteX0" fmla="*/ 3578025 w 3578025"/>
              <a:gd name="connsiteY0" fmla="*/ 3466740 h 4705670"/>
              <a:gd name="connsiteX1" fmla="*/ 1946719 w 3578025"/>
              <a:gd name="connsiteY1" fmla="*/ 4497028 h 4705670"/>
              <a:gd name="connsiteX2" fmla="*/ 393090 w 3578025"/>
              <a:gd name="connsiteY2" fmla="*/ 4216828 h 4705670"/>
              <a:gd name="connsiteX3" fmla="*/ 62 w 3578025"/>
              <a:gd name="connsiteY3" fmla="*/ 2710193 h 4705670"/>
              <a:gd name="connsiteX4" fmla="*/ 513680 w 3578025"/>
              <a:gd name="connsiteY4" fmla="*/ 0 h 470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8025" h="4705670">
                <a:moveTo>
                  <a:pt x="3578025" y="3466740"/>
                </a:moveTo>
                <a:cubicBezTo>
                  <a:pt x="3034256" y="3810169"/>
                  <a:pt x="2520630" y="4206761"/>
                  <a:pt x="1946719" y="4497028"/>
                </a:cubicBezTo>
                <a:cubicBezTo>
                  <a:pt x="1423184" y="4761816"/>
                  <a:pt x="872113" y="4874226"/>
                  <a:pt x="393090" y="4216828"/>
                </a:cubicBezTo>
                <a:cubicBezTo>
                  <a:pt x="73281" y="3777627"/>
                  <a:pt x="-2478" y="3192354"/>
                  <a:pt x="62" y="2710193"/>
                </a:cubicBezTo>
                <a:cubicBezTo>
                  <a:pt x="5227" y="1733619"/>
                  <a:pt x="200135" y="801687"/>
                  <a:pt x="513680" y="0"/>
                </a:cubicBez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4EC8E-6705-4A04-865F-DE119CE71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58" y="2400300"/>
            <a:ext cx="5124450" cy="345169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en-GB" sz="2600" dirty="0"/>
              <a:t>Edward VI</a:t>
            </a:r>
            <a:r>
              <a:rPr lang="tr-TR" sz="2600" dirty="0"/>
              <a:t> </a:t>
            </a:r>
            <a:r>
              <a:rPr lang="en-GB" sz="2600" dirty="0"/>
              <a:t>ruled the country by a council.</a:t>
            </a:r>
          </a:p>
          <a:p>
            <a:pPr>
              <a:lnSpc>
                <a:spcPct val="115000"/>
              </a:lnSpc>
            </a:pPr>
            <a:r>
              <a:rPr lang="en-GB" sz="2600" dirty="0"/>
              <a:t>In 1552 a new </a:t>
            </a:r>
            <a:r>
              <a:rPr lang="en-GB" sz="2600" i="1" dirty="0"/>
              <a:t>Prayer Book </a:t>
            </a:r>
            <a:r>
              <a:rPr lang="en-GB" sz="2600" dirty="0"/>
              <a:t>was introduced to make sure that all churches followed the new Protestant religion.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3C23D4-3983-4C08-892C-A206FF0DBD66}"/>
              </a:ext>
            </a:extLst>
          </p:cNvPr>
          <p:cNvSpPr txBox="1"/>
          <p:nvPr/>
        </p:nvSpPr>
        <p:spPr>
          <a:xfrm>
            <a:off x="10413948" y="6379419"/>
            <a:ext cx="17251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/>
              <a:t>Word </a:t>
            </a:r>
            <a:r>
              <a:rPr lang="tr-TR" sz="900" i="1" dirty="0" err="1"/>
              <a:t>Press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68004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ortrait of a person&#10;&#10;Description automatically generated with medium confidence">
            <a:extLst>
              <a:ext uri="{FF2B5EF4-FFF2-40B4-BE49-F238E27FC236}">
                <a16:creationId xmlns:a16="http://schemas.microsoft.com/office/drawing/2014/main" id="{34943BF8-52B0-4A33-84E9-7730D96B83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8" b="3"/>
          <a:stretch/>
        </p:blipFill>
        <p:spPr>
          <a:xfrm>
            <a:off x="6550529" y="0"/>
            <a:ext cx="5578824" cy="6028246"/>
          </a:xfrm>
          <a:custGeom>
            <a:avLst/>
            <a:gdLst/>
            <a:ahLst/>
            <a:cxnLst/>
            <a:rect l="l" t="t" r="r" b="b"/>
            <a:pathLst>
              <a:path w="5578824" h="6028256">
                <a:moveTo>
                  <a:pt x="1681218" y="0"/>
                </a:moveTo>
                <a:lnTo>
                  <a:pt x="5578824" y="0"/>
                </a:lnTo>
                <a:lnTo>
                  <a:pt x="5578824" y="5760161"/>
                </a:lnTo>
                <a:lnTo>
                  <a:pt x="5441231" y="5804042"/>
                </a:lnTo>
                <a:cubicBezTo>
                  <a:pt x="5079089" y="5907589"/>
                  <a:pt x="4674877" y="5944442"/>
                  <a:pt x="4253224" y="5980388"/>
                </a:cubicBezTo>
                <a:cubicBezTo>
                  <a:pt x="2813852" y="6102970"/>
                  <a:pt x="1551586" y="6071494"/>
                  <a:pt x="837278" y="4877588"/>
                </a:cubicBezTo>
                <a:cubicBezTo>
                  <a:pt x="529862" y="4363935"/>
                  <a:pt x="255162" y="3847185"/>
                  <a:pt x="109626" y="3329255"/>
                </a:cubicBezTo>
                <a:cubicBezTo>
                  <a:pt x="-35907" y="2811325"/>
                  <a:pt x="-52277" y="2292214"/>
                  <a:pt x="156962" y="1773839"/>
                </a:cubicBezTo>
                <a:cubicBezTo>
                  <a:pt x="296494" y="1428108"/>
                  <a:pt x="536161" y="1082881"/>
                  <a:pt x="904890" y="738354"/>
                </a:cubicBezTo>
                <a:cubicBezTo>
                  <a:pt x="1036690" y="615181"/>
                  <a:pt x="1169968" y="488910"/>
                  <a:pt x="1304592" y="360545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62A0EA-3E81-4464-94B8-70BE5870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7883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0FD5BF4-B667-46B8-8D87-172055CB7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12" y="1328094"/>
            <a:ext cx="6095894" cy="4201812"/>
          </a:xfrm>
        </p:spPr>
        <p:txBody>
          <a:bodyPr>
            <a:normAutofit/>
          </a:bodyPr>
          <a:lstStyle/>
          <a:p>
            <a:r>
              <a:rPr lang="en-GB" dirty="0"/>
              <a:t>Mary</a:t>
            </a:r>
            <a:r>
              <a:rPr lang="tr-TR" dirty="0"/>
              <a:t> </a:t>
            </a:r>
            <a:r>
              <a:rPr lang="en-GB" dirty="0"/>
              <a:t>became queen when Edward</a:t>
            </a:r>
            <a:r>
              <a:rPr lang="tr-TR" dirty="0"/>
              <a:t> </a:t>
            </a:r>
            <a:r>
              <a:rPr lang="en-GB" dirty="0"/>
              <a:t>died in 1553.</a:t>
            </a:r>
            <a:endParaRPr lang="tr-TR" dirty="0"/>
          </a:p>
          <a:p>
            <a:r>
              <a:rPr lang="en-US" dirty="0"/>
              <a:t>Mary</a:t>
            </a:r>
            <a:r>
              <a:rPr lang="tr-TR" dirty="0"/>
              <a:t> </a:t>
            </a:r>
            <a:r>
              <a:rPr lang="tr-TR" dirty="0" err="1"/>
              <a:t>got</a:t>
            </a:r>
            <a:r>
              <a:rPr lang="tr-TR" dirty="0"/>
              <a:t> </a:t>
            </a:r>
            <a:r>
              <a:rPr lang="tr-TR" dirty="0" err="1"/>
              <a:t>married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King</a:t>
            </a:r>
            <a:r>
              <a:rPr lang="tr-TR" dirty="0"/>
              <a:t> Philip of </a:t>
            </a:r>
            <a:r>
              <a:rPr lang="tr-TR" dirty="0" err="1"/>
              <a:t>Spain</a:t>
            </a:r>
            <a:r>
              <a:rPr lang="tr-TR" dirty="0"/>
              <a:t>, </a:t>
            </a:r>
            <a:r>
              <a:rPr lang="tr-TR" dirty="0" err="1"/>
              <a:t>accepted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GB" dirty="0"/>
              <a:t>king of England for Mary’s lifetime</a:t>
            </a:r>
            <a:r>
              <a:rPr lang="tr-TR" dirty="0"/>
              <a:t>.</a:t>
            </a:r>
          </a:p>
          <a:p>
            <a:r>
              <a:rPr lang="en-GB" dirty="0"/>
              <a:t>She then began burning Protestants.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74F219-0094-4CF4-9AE4-82B7667E265D}"/>
              </a:ext>
            </a:extLst>
          </p:cNvPr>
          <p:cNvSpPr txBox="1"/>
          <p:nvPr/>
        </p:nvSpPr>
        <p:spPr>
          <a:xfrm>
            <a:off x="10700886" y="6246168"/>
            <a:ext cx="14911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History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295449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ortrait of a person&#10;&#10;Description automatically generated with medium confidence">
            <a:extLst>
              <a:ext uri="{FF2B5EF4-FFF2-40B4-BE49-F238E27FC236}">
                <a16:creationId xmlns:a16="http://schemas.microsoft.com/office/drawing/2014/main" id="{FAD45AC7-A164-4013-8571-A25ACB174D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4638"/>
          <a:stretch/>
        </p:blipFill>
        <p:spPr>
          <a:xfrm>
            <a:off x="6613174" y="10"/>
            <a:ext cx="5578824" cy="6028246"/>
          </a:xfrm>
          <a:custGeom>
            <a:avLst/>
            <a:gdLst/>
            <a:ahLst/>
            <a:cxnLst/>
            <a:rect l="l" t="t" r="r" b="b"/>
            <a:pathLst>
              <a:path w="5578824" h="6028256">
                <a:moveTo>
                  <a:pt x="1681218" y="0"/>
                </a:moveTo>
                <a:lnTo>
                  <a:pt x="5578824" y="0"/>
                </a:lnTo>
                <a:lnTo>
                  <a:pt x="5578824" y="5760161"/>
                </a:lnTo>
                <a:lnTo>
                  <a:pt x="5441231" y="5804042"/>
                </a:lnTo>
                <a:cubicBezTo>
                  <a:pt x="5079089" y="5907589"/>
                  <a:pt x="4674877" y="5944442"/>
                  <a:pt x="4253224" y="5980388"/>
                </a:cubicBezTo>
                <a:cubicBezTo>
                  <a:pt x="2813852" y="6102970"/>
                  <a:pt x="1551586" y="6071494"/>
                  <a:pt x="837278" y="4877588"/>
                </a:cubicBezTo>
                <a:cubicBezTo>
                  <a:pt x="529862" y="4363935"/>
                  <a:pt x="255162" y="3847185"/>
                  <a:pt x="109626" y="3329255"/>
                </a:cubicBezTo>
                <a:cubicBezTo>
                  <a:pt x="-35907" y="2811325"/>
                  <a:pt x="-52277" y="2292214"/>
                  <a:pt x="156962" y="1773839"/>
                </a:cubicBezTo>
                <a:cubicBezTo>
                  <a:pt x="296494" y="1428108"/>
                  <a:pt x="536161" y="1082881"/>
                  <a:pt x="904890" y="738354"/>
                </a:cubicBezTo>
                <a:cubicBezTo>
                  <a:pt x="1036690" y="615181"/>
                  <a:pt x="1169968" y="488910"/>
                  <a:pt x="1304592" y="360545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62A0EA-3E81-4464-94B8-70BE5870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7883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A2C290-047C-473D-A0A7-4C4970A20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413" y="1973791"/>
            <a:ext cx="5519058" cy="291041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Elizabeth</a:t>
            </a:r>
            <a:r>
              <a:rPr lang="tr-TR" sz="2400" dirty="0"/>
              <a:t> </a:t>
            </a:r>
            <a:r>
              <a:rPr lang="en-GB" sz="2400" dirty="0"/>
              <a:t>became queen when Mary died in 1558</a:t>
            </a:r>
            <a:r>
              <a:rPr lang="tr-TR" sz="2400" dirty="0"/>
              <a:t>.</a:t>
            </a:r>
          </a:p>
          <a:p>
            <a:r>
              <a:rPr lang="en-GB" sz="2400" dirty="0"/>
              <a:t>the kind of Protestantism finally agreed in 1559 remained closer to the Catholic religion than to other Protestant groups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697CF4-03F3-4665-B86B-D3FA777B2F50}"/>
              </a:ext>
            </a:extLst>
          </p:cNvPr>
          <p:cNvSpPr txBox="1"/>
          <p:nvPr/>
        </p:nvSpPr>
        <p:spPr>
          <a:xfrm>
            <a:off x="10294277" y="6361584"/>
            <a:ext cx="16674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Biography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080099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colorful&#10;&#10;Description automatically generated">
            <a:extLst>
              <a:ext uri="{FF2B5EF4-FFF2-40B4-BE49-F238E27FC236}">
                <a16:creationId xmlns:a16="http://schemas.microsoft.com/office/drawing/2014/main" id="{CEDBD107-915D-4B03-A7B0-AF8698E7B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2" r="25471" b="-1"/>
          <a:stretch/>
        </p:blipFill>
        <p:spPr>
          <a:xfrm>
            <a:off x="2" y="10"/>
            <a:ext cx="5578823" cy="6028246"/>
          </a:xfrm>
          <a:custGeom>
            <a:avLst/>
            <a:gdLst/>
            <a:ahLst/>
            <a:cxnLst/>
            <a:rect l="l" t="t" r="r" b="b"/>
            <a:pathLst>
              <a:path w="5578823" h="6028256">
                <a:moveTo>
                  <a:pt x="0" y="0"/>
                </a:moveTo>
                <a:lnTo>
                  <a:pt x="3897606" y="0"/>
                </a:lnTo>
                <a:lnTo>
                  <a:pt x="4274232" y="360545"/>
                </a:lnTo>
                <a:cubicBezTo>
                  <a:pt x="4408856" y="488910"/>
                  <a:pt x="4542134" y="615181"/>
                  <a:pt x="4673934" y="738354"/>
                </a:cubicBezTo>
                <a:cubicBezTo>
                  <a:pt x="5042663" y="1082881"/>
                  <a:pt x="5282330" y="1428108"/>
                  <a:pt x="5421862" y="1773839"/>
                </a:cubicBezTo>
                <a:cubicBezTo>
                  <a:pt x="5631101" y="2292214"/>
                  <a:pt x="5614731" y="2811325"/>
                  <a:pt x="5469198" y="3329255"/>
                </a:cubicBezTo>
                <a:cubicBezTo>
                  <a:pt x="5323662" y="3847185"/>
                  <a:pt x="5048962" y="4363935"/>
                  <a:pt x="4741546" y="4877588"/>
                </a:cubicBezTo>
                <a:cubicBezTo>
                  <a:pt x="4027238" y="6071494"/>
                  <a:pt x="2764972" y="6102970"/>
                  <a:pt x="1325600" y="5980388"/>
                </a:cubicBezTo>
                <a:cubicBezTo>
                  <a:pt x="903947" y="5944442"/>
                  <a:pt x="499735" y="5907589"/>
                  <a:pt x="137593" y="5804042"/>
                </a:cubicBezTo>
                <a:lnTo>
                  <a:pt x="0" y="5760161"/>
                </a:ln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633B38B-B87A-4288-A20F-0223A6C27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412F5-5B8B-479F-8B74-9E286E75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1058" y="1523999"/>
            <a:ext cx="5334000" cy="3810001"/>
          </a:xfrm>
        </p:spPr>
        <p:txBody>
          <a:bodyPr>
            <a:normAutofit/>
          </a:bodyPr>
          <a:lstStyle/>
          <a:p>
            <a:r>
              <a:rPr lang="en-GB" sz="2400" dirty="0"/>
              <a:t>Mary, the Scottish queen, usually called </a:t>
            </a:r>
            <a:r>
              <a:rPr lang="tr-TR" sz="2400" dirty="0"/>
              <a:t>«</a:t>
            </a:r>
            <a:r>
              <a:rPr lang="en-GB" sz="2400" dirty="0"/>
              <a:t>Queen of Scots,</a:t>
            </a:r>
            <a:r>
              <a:rPr lang="tr-TR" sz="2400" dirty="0"/>
              <a:t>» </a:t>
            </a:r>
            <a:r>
              <a:rPr lang="tr-TR" sz="2400" dirty="0" err="1"/>
              <a:t>ruled</a:t>
            </a:r>
            <a:r>
              <a:rPr lang="tr-TR" sz="2400" dirty="0"/>
              <a:t> Scotland; </a:t>
            </a:r>
            <a:r>
              <a:rPr lang="tr-TR" sz="2400" dirty="0" err="1"/>
              <a:t>she</a:t>
            </a:r>
            <a:r>
              <a:rPr lang="tr-TR" sz="2400" dirty="0"/>
              <a:t> </a:t>
            </a:r>
            <a:r>
              <a:rPr lang="tr-TR" sz="2400" dirty="0" err="1"/>
              <a:t>was</a:t>
            </a:r>
            <a:r>
              <a:rPr lang="tr-TR" sz="2400" dirty="0"/>
              <a:t> </a:t>
            </a:r>
            <a:r>
              <a:rPr lang="tr-TR" sz="2400" dirty="0" err="1"/>
              <a:t>Catholic</a:t>
            </a:r>
            <a:r>
              <a:rPr lang="tr-TR" sz="2400" dirty="0"/>
              <a:t>.</a:t>
            </a:r>
          </a:p>
          <a:p>
            <a:r>
              <a:rPr lang="en-GB" sz="2400" dirty="0"/>
              <a:t>France and Spain supported Mary since they wished to make England Catholic again.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AA88E-1E5A-4233-B65A-6FF6C3E5A38A}"/>
              </a:ext>
            </a:extLst>
          </p:cNvPr>
          <p:cNvSpPr txBox="1"/>
          <p:nvPr/>
        </p:nvSpPr>
        <p:spPr>
          <a:xfrm>
            <a:off x="117830" y="6130752"/>
            <a:ext cx="14911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History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160820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5BB36A0E-AA0F-4089-BAAB-9AF006DBA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" r="11494" b="1"/>
          <a:stretch/>
        </p:blipFill>
        <p:spPr>
          <a:xfrm>
            <a:off x="-15221" y="-43454"/>
            <a:ext cx="12207220" cy="685799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5A93C08-5026-4474-A6D5-87A03C135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78823" cy="6028256"/>
          </a:xfrm>
          <a:custGeom>
            <a:avLst/>
            <a:gdLst>
              <a:gd name="connsiteX0" fmla="*/ 0 w 5578823"/>
              <a:gd name="connsiteY0" fmla="*/ 0 h 6028256"/>
              <a:gd name="connsiteX1" fmla="*/ 3897606 w 5578823"/>
              <a:gd name="connsiteY1" fmla="*/ 0 h 6028256"/>
              <a:gd name="connsiteX2" fmla="*/ 4274232 w 5578823"/>
              <a:gd name="connsiteY2" fmla="*/ 360545 h 6028256"/>
              <a:gd name="connsiteX3" fmla="*/ 4673934 w 5578823"/>
              <a:gd name="connsiteY3" fmla="*/ 738354 h 6028256"/>
              <a:gd name="connsiteX4" fmla="*/ 5421862 w 5578823"/>
              <a:gd name="connsiteY4" fmla="*/ 1773839 h 6028256"/>
              <a:gd name="connsiteX5" fmla="*/ 5469198 w 5578823"/>
              <a:gd name="connsiteY5" fmla="*/ 3329255 h 6028256"/>
              <a:gd name="connsiteX6" fmla="*/ 4741546 w 5578823"/>
              <a:gd name="connsiteY6" fmla="*/ 4877588 h 6028256"/>
              <a:gd name="connsiteX7" fmla="*/ 1325600 w 5578823"/>
              <a:gd name="connsiteY7" fmla="*/ 5980388 h 6028256"/>
              <a:gd name="connsiteX8" fmla="*/ 137593 w 5578823"/>
              <a:gd name="connsiteY8" fmla="*/ 5804042 h 6028256"/>
              <a:gd name="connsiteX9" fmla="*/ 0 w 5578823"/>
              <a:gd name="connsiteY9" fmla="*/ 5760161 h 6028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78823" h="6028256">
                <a:moveTo>
                  <a:pt x="0" y="0"/>
                </a:moveTo>
                <a:lnTo>
                  <a:pt x="3897606" y="0"/>
                </a:lnTo>
                <a:lnTo>
                  <a:pt x="4274232" y="360545"/>
                </a:lnTo>
                <a:cubicBezTo>
                  <a:pt x="4408856" y="488910"/>
                  <a:pt x="4542134" y="615181"/>
                  <a:pt x="4673934" y="738354"/>
                </a:cubicBezTo>
                <a:cubicBezTo>
                  <a:pt x="5042663" y="1082881"/>
                  <a:pt x="5282330" y="1428108"/>
                  <a:pt x="5421862" y="1773839"/>
                </a:cubicBezTo>
                <a:cubicBezTo>
                  <a:pt x="5631101" y="2292214"/>
                  <a:pt x="5614731" y="2811325"/>
                  <a:pt x="5469198" y="3329255"/>
                </a:cubicBezTo>
                <a:cubicBezTo>
                  <a:pt x="5323662" y="3847185"/>
                  <a:pt x="5048962" y="4363935"/>
                  <a:pt x="4741546" y="4877588"/>
                </a:cubicBezTo>
                <a:cubicBezTo>
                  <a:pt x="4027238" y="6071494"/>
                  <a:pt x="2764972" y="6102970"/>
                  <a:pt x="1325600" y="5980388"/>
                </a:cubicBezTo>
                <a:cubicBezTo>
                  <a:pt x="903947" y="5944442"/>
                  <a:pt x="499735" y="5907589"/>
                  <a:pt x="137593" y="5804042"/>
                </a:cubicBezTo>
                <a:lnTo>
                  <a:pt x="0" y="5760161"/>
                </a:lnTo>
                <a:close/>
              </a:path>
            </a:pathLst>
          </a:cu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33B38B-B87A-4288-A20F-0223A6C27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23737A-2EDA-4357-B64A-93AEF6A38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867878"/>
            <a:ext cx="4127635" cy="28282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Tudor </a:t>
            </a:r>
            <a:r>
              <a:rPr lang="tr-TR" b="1" dirty="0"/>
              <a:t>P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arliaments</a:t>
            </a:r>
            <a:br>
              <a:rPr lang="tr-TR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</a:t>
            </a:r>
            <a:r>
              <a:rPr lang="tr-TR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Justice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74A0C9-7E4B-41F4-8E79-B23E85BB4F2A}"/>
              </a:ext>
            </a:extLst>
          </p:cNvPr>
          <p:cNvSpPr txBox="1"/>
          <p:nvPr/>
        </p:nvSpPr>
        <p:spPr>
          <a:xfrm>
            <a:off x="9907399" y="194647"/>
            <a:ext cx="22846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Spartacus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Educational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5273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LightSeedLeftStep">
      <a:dk1>
        <a:srgbClr val="000000"/>
      </a:dk1>
      <a:lt1>
        <a:srgbClr val="FFFFFF"/>
      </a:lt1>
      <a:dk2>
        <a:srgbClr val="41243E"/>
      </a:dk2>
      <a:lt2>
        <a:srgbClr val="E2E6E8"/>
      </a:lt2>
      <a:accent1>
        <a:srgbClr val="C39983"/>
      </a:accent1>
      <a:accent2>
        <a:srgbClr val="BF7A7F"/>
      </a:accent2>
      <a:accent3>
        <a:srgbClr val="CB92AE"/>
      </a:accent3>
      <a:accent4>
        <a:srgbClr val="BF7AB9"/>
      </a:accent4>
      <a:accent5>
        <a:srgbClr val="B892CB"/>
      </a:accent5>
      <a:accent6>
        <a:srgbClr val="8B7ABF"/>
      </a:accent6>
      <a:hlink>
        <a:srgbClr val="5B879D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1002</Words>
  <Application>Microsoft Office PowerPoint</Application>
  <PresentationFormat>Widescreen</PresentationFormat>
  <Paragraphs>103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Avenir Next LT Pro</vt:lpstr>
      <vt:lpstr>Avenir Next LT Pro Light</vt:lpstr>
      <vt:lpstr>Calibri</vt:lpstr>
      <vt:lpstr>Sitka Subheading</vt:lpstr>
      <vt:lpstr>Times New Roman</vt:lpstr>
      <vt:lpstr>PebbleVTI</vt:lpstr>
      <vt:lpstr>THE TUDORS</vt:lpstr>
      <vt:lpstr>PowerPoint Presentation</vt:lpstr>
      <vt:lpstr>PowerPoint Presentation</vt:lpstr>
      <vt:lpstr>The Reformation</vt:lpstr>
      <vt:lpstr>The Protestant-Catholic struggle</vt:lpstr>
      <vt:lpstr>PowerPoint Presentation</vt:lpstr>
      <vt:lpstr>PowerPoint Presentation</vt:lpstr>
      <vt:lpstr>PowerPoint Presentation</vt:lpstr>
      <vt:lpstr>Tudor Parliaments and Justice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Economy and Society</vt:lpstr>
      <vt:lpstr>PowerPoint Presentation</vt:lpstr>
      <vt:lpstr>PowerPoint Presentation</vt:lpstr>
      <vt:lpstr>Renaissance </vt:lpstr>
      <vt:lpstr>Where and when was the Renaissance?</vt:lpstr>
      <vt:lpstr>Renaissance Humanism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TUDORS</dc:title>
  <dc:creator>Author</dc:creator>
  <cp:lastModifiedBy>Author</cp:lastModifiedBy>
  <cp:revision>75</cp:revision>
  <dcterms:created xsi:type="dcterms:W3CDTF">2021-04-07T07:05:33Z</dcterms:created>
  <dcterms:modified xsi:type="dcterms:W3CDTF">2022-06-28T22:08:49Z</dcterms:modified>
</cp:coreProperties>
</file>