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7" r:id="rId4"/>
    <p:sldId id="269" r:id="rId5"/>
    <p:sldId id="270" r:id="rId6"/>
    <p:sldId id="271" r:id="rId7"/>
    <p:sldId id="259" r:id="rId8"/>
    <p:sldId id="260" r:id="rId9"/>
    <p:sldId id="272" r:id="rId10"/>
    <p:sldId id="273" r:id="rId11"/>
    <p:sldId id="261" r:id="rId12"/>
    <p:sldId id="265" r:id="rId13"/>
    <p:sldId id="262" r:id="rId14"/>
    <p:sldId id="274" r:id="rId15"/>
    <p:sldId id="275" r:id="rId16"/>
    <p:sldId id="26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9D6-0137-0644-997F-C644079F560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8A0-9CF7-3842-A65E-99DE6AFDA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329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9D6-0137-0644-997F-C644079F560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8A0-9CF7-3842-A65E-99DE6AFDA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649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9D6-0137-0644-997F-C644079F560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8A0-9CF7-3842-A65E-99DE6AFDA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263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9D6-0137-0644-997F-C644079F560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8A0-9CF7-3842-A65E-99DE6AFDA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11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9D6-0137-0644-997F-C644079F560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8A0-9CF7-3842-A65E-99DE6AFDA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76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9D6-0137-0644-997F-C644079F560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8A0-9CF7-3842-A65E-99DE6AFDA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01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9D6-0137-0644-997F-C644079F560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8A0-9CF7-3842-A65E-99DE6AFDA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910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9D6-0137-0644-997F-C644079F560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8A0-9CF7-3842-A65E-99DE6AFDA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01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9D6-0137-0644-997F-C644079F560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8A0-9CF7-3842-A65E-99DE6AFDA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76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9D6-0137-0644-997F-C644079F560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8A0-9CF7-3842-A65E-99DE6AFDA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537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99D6-0137-0644-997F-C644079F560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8A0-9CF7-3842-A65E-99DE6AFDA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28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399D6-0137-0644-997F-C644079F5609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368A0-9CF7-3842-A65E-99DE6AFDA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80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http://www.physics.uoguelph.ca/tutorials/GLP/glpp6.gi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file://localhost/http://www.msu.edu/course/fsc/441/logaxis.gif" TargetMode="Externa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Times New Roman" pitchFamily="18" charset="0"/>
              </a:rPr>
              <a:t>CREATININE </a:t>
            </a:r>
            <a:r>
              <a:rPr lang="tr-TR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Times New Roman" pitchFamily="18" charset="0"/>
              </a:rPr>
              <a:t>C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Times New Roman" pitchFamily="18" charset="0"/>
              </a:rPr>
              <a:t>LEARANCE</a:t>
            </a:r>
          </a:p>
        </p:txBody>
      </p:sp>
    </p:spTree>
    <p:extLst>
      <p:ext uri="{BB962C8B-B14F-4D97-AF65-F5344CB8AC3E}">
        <p14:creationId xmlns:p14="http://schemas.microsoft.com/office/powerpoint/2010/main" val="2180816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 ml of picric acid and 1 ml of 10% sodium hydroxide are added to all prepared tubes.</a:t>
            </a:r>
          </a:p>
          <a:p>
            <a:r>
              <a:rPr lang="en-US" dirty="0"/>
              <a:t>After standing at room temperature for 10 min, the transmittance values (% T) are measured at 520 nm.</a:t>
            </a:r>
          </a:p>
          <a:p>
            <a:r>
              <a:rPr lang="en-US" dirty="0"/>
              <a:t>Unknown </a:t>
            </a:r>
            <a:r>
              <a:rPr lang="en-US" dirty="0" err="1"/>
              <a:t>Pkr</a:t>
            </a:r>
            <a:r>
              <a:rPr lang="en-US" dirty="0"/>
              <a:t> value is </a:t>
            </a:r>
            <a:r>
              <a:rPr lang="tr-TR" dirty="0" err="1"/>
              <a:t>calculated</a:t>
            </a:r>
            <a:r>
              <a:rPr lang="en-US" dirty="0"/>
              <a:t> by entering concentration values against</a:t>
            </a:r>
            <a:r>
              <a:rPr lang="tr-TR" dirty="0"/>
              <a:t> </a:t>
            </a:r>
            <a:r>
              <a:rPr lang="en-US" dirty="0"/>
              <a:t>% T on semi-logarithmic paper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0304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953735"/>
                </a:solidFill>
              </a:rPr>
              <a:t>Transmittance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latin typeface="Comic Sans MS" charset="0"/>
              </a:rPr>
              <a:t>The ratio of the light intensity from the solution to the light intensity entering the solution (I / Io) is defined as transmittance (T). Transmittance is usually defined as (% T) </a:t>
            </a:r>
            <a:r>
              <a:rPr lang="tr-TR" dirty="0">
                <a:latin typeface="Comic Sans MS" charset="0"/>
              </a:rPr>
              <a:t>	</a:t>
            </a:r>
          </a:p>
          <a:p>
            <a:pPr marL="0" indent="0">
              <a:buNone/>
            </a:pPr>
            <a:endParaRPr lang="tr-TR" dirty="0">
              <a:latin typeface="Comic Sans MS" charset="0"/>
            </a:endParaRPr>
          </a:p>
          <a:p>
            <a:pPr marL="0" indent="0">
              <a:buNone/>
            </a:pPr>
            <a:r>
              <a:rPr lang="tr-TR" dirty="0">
                <a:latin typeface="Comic Sans MS" charset="0"/>
              </a:rPr>
              <a:t>     		 A = 2-logT</a:t>
            </a:r>
          </a:p>
          <a:p>
            <a:pPr>
              <a:buNone/>
            </a:pPr>
            <a:r>
              <a:rPr lang="tr-TR" dirty="0">
                <a:latin typeface="Comic Sans MS" charset="0"/>
              </a:rPr>
              <a:t>	 		  	 A			T%</a:t>
            </a:r>
          </a:p>
          <a:p>
            <a:pPr>
              <a:buNone/>
            </a:pPr>
            <a:r>
              <a:rPr lang="tr-TR" dirty="0">
                <a:latin typeface="Comic Sans MS" charset="0"/>
              </a:rPr>
              <a:t>				 0			100</a:t>
            </a:r>
          </a:p>
          <a:p>
            <a:pPr>
              <a:buNone/>
            </a:pPr>
            <a:r>
              <a:rPr lang="tr-TR" dirty="0">
                <a:latin typeface="Comic Sans MS" charset="0"/>
              </a:rPr>
              <a:t>				 1			10</a:t>
            </a:r>
          </a:p>
          <a:p>
            <a:pPr>
              <a:buNone/>
            </a:pPr>
            <a:r>
              <a:rPr lang="tr-TR" dirty="0">
                <a:latin typeface="Comic Sans MS" charset="0"/>
              </a:rPr>
              <a:t>				 2			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308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-171450"/>
            <a:ext cx="8353425" cy="1600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3200" dirty="0">
                <a:latin typeface="Comic Sans MS" charset="0"/>
                <a:cs typeface="+mj-cs"/>
              </a:rPr>
              <a:t>Semi-</a:t>
            </a:r>
            <a:r>
              <a:rPr lang="tr-TR" sz="3200" dirty="0" err="1">
                <a:latin typeface="Comic Sans MS" charset="0"/>
                <a:cs typeface="+mj-cs"/>
              </a:rPr>
              <a:t>logarithmic</a:t>
            </a:r>
            <a:r>
              <a:rPr lang="tr-TR" sz="3200" dirty="0">
                <a:latin typeface="Comic Sans MS" charset="0"/>
                <a:cs typeface="+mj-cs"/>
              </a:rPr>
              <a:t> </a:t>
            </a:r>
            <a:r>
              <a:rPr lang="tr-TR" sz="3200" dirty="0" err="1">
                <a:latin typeface="Comic Sans MS" charset="0"/>
                <a:cs typeface="+mj-cs"/>
              </a:rPr>
              <a:t>scale</a:t>
            </a:r>
            <a:endParaRPr lang="tr-TR" dirty="0">
              <a:latin typeface="Comic Sans MS" charset="0"/>
              <a:cs typeface="+mj-cs"/>
            </a:endParaRPr>
          </a:p>
        </p:txBody>
      </p:sp>
      <p:pic>
        <p:nvPicPr>
          <p:cNvPr id="25602" name="Picture 4" descr="http://www.physics.uoguelph.ca/tutorials/GLP/glpp6.gif"/>
          <p:cNvPicPr>
            <a:picLocks noGrp="1" noChangeAspect="1" noChangeArrowheads="1"/>
          </p:cNvPicPr>
          <p:nvPr>
            <p:ph idx="1"/>
          </p:nvPr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0140" r="-40140"/>
          <a:stretch>
            <a:fillRect/>
          </a:stretch>
        </p:blipFill>
        <p:spPr>
          <a:xfrm>
            <a:off x="2555875" y="1484313"/>
            <a:ext cx="7115175" cy="4800600"/>
          </a:xfrm>
          <a:noFill/>
        </p:spPr>
      </p:pic>
      <p:pic>
        <p:nvPicPr>
          <p:cNvPr id="25603" name="Picture 5" descr="Log Axis Labels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1" t="6529" r="1161" b="3854"/>
          <a:stretch>
            <a:fillRect/>
          </a:stretch>
        </p:blipFill>
        <p:spPr bwMode="auto">
          <a:xfrm rot="-5400000">
            <a:off x="-565943" y="2013743"/>
            <a:ext cx="5448300" cy="381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8144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Calculation of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</a:rPr>
              <a:t>creatinine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 clearance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charset="0"/>
              </a:rPr>
              <a:t>=(</a:t>
            </a:r>
            <a:r>
              <a:rPr lang="tr-TR" dirty="0" err="1">
                <a:latin typeface="Comic Sans MS" charset="0"/>
              </a:rPr>
              <a:t>Ukr</a:t>
            </a:r>
            <a:r>
              <a:rPr lang="tr-TR" dirty="0">
                <a:latin typeface="Comic Sans MS" charset="0"/>
              </a:rPr>
              <a:t>/</a:t>
            </a:r>
            <a:r>
              <a:rPr lang="tr-TR" dirty="0" err="1">
                <a:latin typeface="Comic Sans MS" charset="0"/>
              </a:rPr>
              <a:t>Pkr</a:t>
            </a:r>
            <a:r>
              <a:rPr lang="tr-TR" dirty="0">
                <a:latin typeface="Comic Sans MS" charset="0"/>
              </a:rPr>
              <a:t>) x V x A</a:t>
            </a:r>
          </a:p>
          <a:p>
            <a:endParaRPr lang="tr-TR" dirty="0">
              <a:latin typeface="Comic Sans MS" charset="0"/>
            </a:endParaRPr>
          </a:p>
          <a:p>
            <a:pPr>
              <a:buNone/>
            </a:pPr>
            <a:r>
              <a:rPr lang="tr-TR" dirty="0">
                <a:latin typeface="Comic Sans MS" charset="0"/>
              </a:rPr>
              <a:t>	</a:t>
            </a:r>
            <a:r>
              <a:rPr lang="tr-TR" dirty="0" err="1">
                <a:latin typeface="Comic Sans MS" charset="0"/>
              </a:rPr>
              <a:t>Ukr</a:t>
            </a:r>
            <a:r>
              <a:rPr lang="tr-TR" dirty="0">
                <a:latin typeface="Comic Sans MS" charset="0"/>
              </a:rPr>
              <a:t>= </a:t>
            </a:r>
            <a:r>
              <a:rPr lang="tr-TR" dirty="0" err="1">
                <a:latin typeface="Comic Sans MS" charset="0"/>
              </a:rPr>
              <a:t>Creatinin</a:t>
            </a:r>
            <a:r>
              <a:rPr lang="tr-TR" dirty="0">
                <a:latin typeface="Comic Sans MS" charset="0"/>
              </a:rPr>
              <a:t> </a:t>
            </a:r>
            <a:r>
              <a:rPr lang="tr-TR" dirty="0" err="1">
                <a:latin typeface="Comic Sans MS" charset="0"/>
              </a:rPr>
              <a:t>concentration</a:t>
            </a:r>
            <a:r>
              <a:rPr lang="tr-TR" dirty="0">
                <a:latin typeface="Comic Sans MS" charset="0"/>
              </a:rPr>
              <a:t> in </a:t>
            </a:r>
            <a:r>
              <a:rPr lang="tr-TR" dirty="0" err="1">
                <a:latin typeface="Comic Sans MS" charset="0"/>
              </a:rPr>
              <a:t>urine</a:t>
            </a:r>
            <a:r>
              <a:rPr lang="tr-TR" dirty="0">
                <a:latin typeface="Comic Sans MS" charset="0"/>
              </a:rPr>
              <a:t> ( 100 mg/dl)</a:t>
            </a:r>
          </a:p>
          <a:p>
            <a:pPr>
              <a:buNone/>
            </a:pPr>
            <a:r>
              <a:rPr lang="tr-TR" dirty="0">
                <a:latin typeface="Comic Sans MS" charset="0"/>
              </a:rPr>
              <a:t>	</a:t>
            </a:r>
            <a:r>
              <a:rPr lang="tr-TR" dirty="0" err="1">
                <a:latin typeface="Comic Sans MS" charset="0"/>
              </a:rPr>
              <a:t>Pkr</a:t>
            </a:r>
            <a:r>
              <a:rPr lang="tr-TR" dirty="0">
                <a:latin typeface="Comic Sans MS" charset="0"/>
              </a:rPr>
              <a:t>=</a:t>
            </a:r>
            <a:r>
              <a:rPr lang="tr-TR" dirty="0" err="1">
                <a:latin typeface="Comic Sans MS" charset="0"/>
              </a:rPr>
              <a:t>Creatinin</a:t>
            </a:r>
            <a:r>
              <a:rPr lang="tr-TR" dirty="0">
                <a:latin typeface="Comic Sans MS" charset="0"/>
              </a:rPr>
              <a:t> </a:t>
            </a:r>
            <a:r>
              <a:rPr lang="tr-TR" dirty="0" err="1">
                <a:latin typeface="Comic Sans MS" charset="0"/>
              </a:rPr>
              <a:t>concentration</a:t>
            </a:r>
            <a:r>
              <a:rPr lang="tr-TR" dirty="0">
                <a:latin typeface="Comic Sans MS" charset="0"/>
              </a:rPr>
              <a:t> in </a:t>
            </a:r>
            <a:r>
              <a:rPr lang="tr-TR" dirty="0" err="1">
                <a:latin typeface="Comic Sans MS" charset="0"/>
              </a:rPr>
              <a:t>plasma</a:t>
            </a:r>
            <a:endParaRPr lang="tr-TR" dirty="0">
              <a:latin typeface="Comic Sans MS" charset="0"/>
            </a:endParaRPr>
          </a:p>
          <a:p>
            <a:pPr>
              <a:buNone/>
            </a:pPr>
            <a:r>
              <a:rPr lang="tr-TR" dirty="0">
                <a:latin typeface="Comic Sans MS" charset="0"/>
              </a:rPr>
              <a:t>	V= </a:t>
            </a:r>
            <a:r>
              <a:rPr lang="tr-TR" dirty="0" err="1">
                <a:latin typeface="Comic Sans MS" charset="0"/>
              </a:rPr>
              <a:t>Urine</a:t>
            </a:r>
            <a:r>
              <a:rPr lang="tr-TR" dirty="0">
                <a:latin typeface="Comic Sans MS" charset="0"/>
              </a:rPr>
              <a:t> </a:t>
            </a:r>
            <a:r>
              <a:rPr lang="tr-TR" dirty="0" err="1">
                <a:latin typeface="Comic Sans MS" charset="0"/>
              </a:rPr>
              <a:t>flow</a:t>
            </a:r>
            <a:r>
              <a:rPr lang="tr-TR" dirty="0">
                <a:latin typeface="Comic Sans MS" charset="0"/>
              </a:rPr>
              <a:t> rate (1.5 ml/</a:t>
            </a:r>
            <a:r>
              <a:rPr lang="tr-TR" dirty="0" err="1">
                <a:latin typeface="Comic Sans MS" charset="0"/>
              </a:rPr>
              <a:t>min</a:t>
            </a:r>
            <a:r>
              <a:rPr lang="tr-TR" dirty="0">
                <a:latin typeface="Comic Sans MS" charset="0"/>
              </a:rPr>
              <a:t>)</a:t>
            </a:r>
          </a:p>
          <a:p>
            <a:pPr>
              <a:buNone/>
            </a:pPr>
            <a:r>
              <a:rPr lang="tr-TR" dirty="0">
                <a:latin typeface="Comic Sans MS" charset="0"/>
              </a:rPr>
              <a:t>	A= </a:t>
            </a:r>
            <a:r>
              <a:rPr lang="tr-TR" dirty="0" err="1">
                <a:latin typeface="Comic Sans MS" charset="0"/>
              </a:rPr>
              <a:t>Surface</a:t>
            </a:r>
            <a:r>
              <a:rPr lang="tr-TR" dirty="0">
                <a:latin typeface="Comic Sans MS" charset="0"/>
              </a:rPr>
              <a:t> </a:t>
            </a:r>
            <a:r>
              <a:rPr lang="tr-TR" dirty="0" err="1">
                <a:latin typeface="Comic Sans MS" charset="0"/>
              </a:rPr>
              <a:t>area</a:t>
            </a:r>
            <a:r>
              <a:rPr lang="tr-TR" dirty="0">
                <a:latin typeface="Comic Sans MS" charset="0"/>
              </a:rPr>
              <a:t> in </a:t>
            </a:r>
            <a:r>
              <a:rPr lang="tr-TR" dirty="0" err="1">
                <a:latin typeface="Comic Sans MS" charset="0"/>
              </a:rPr>
              <a:t>square</a:t>
            </a:r>
            <a:r>
              <a:rPr lang="tr-TR" dirty="0">
                <a:latin typeface="Comic Sans MS" charset="0"/>
              </a:rPr>
              <a:t> </a:t>
            </a:r>
            <a:r>
              <a:rPr lang="tr-TR" dirty="0" err="1">
                <a:latin typeface="Comic Sans MS" charset="0"/>
              </a:rPr>
              <a:t>meters</a:t>
            </a:r>
            <a:r>
              <a:rPr lang="tr-TR" dirty="0">
                <a:latin typeface="Comic Sans MS" charset="0"/>
              </a:rPr>
              <a:t> (1.73)</a:t>
            </a:r>
          </a:p>
          <a:p>
            <a:pPr>
              <a:buNone/>
            </a:pPr>
            <a:endParaRPr lang="tr-TR" dirty="0">
              <a:latin typeface="Comic Sans MS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340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Standard</a:t>
            </a:r>
            <a:r>
              <a:rPr lang="tr-TR" dirty="0"/>
              <a:t> </a:t>
            </a:r>
            <a:r>
              <a:rPr lang="tr-TR" dirty="0" err="1"/>
              <a:t>Values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standard range for a 70-80 year old male individual is </a:t>
            </a:r>
            <a:r>
              <a:rPr lang="en-US" b="1" dirty="0">
                <a:solidFill>
                  <a:srgbClr val="FF0000"/>
                </a:solidFill>
              </a:rPr>
              <a:t>55-113 ml / min / 1.73 m2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5682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cases</a:t>
            </a:r>
            <a:r>
              <a:rPr lang="tr-TR" dirty="0"/>
              <a:t>; C</a:t>
            </a:r>
            <a:r>
              <a:rPr lang="en-US" dirty="0" err="1"/>
              <a:t>reatinine</a:t>
            </a:r>
            <a:r>
              <a:rPr lang="en-US" dirty="0"/>
              <a:t> clearance</a:t>
            </a:r>
            <a:r>
              <a:rPr lang="tr-TR" dirty="0"/>
              <a:t> is</a:t>
            </a:r>
            <a:r>
              <a:rPr lang="en-US" dirty="0"/>
              <a:t> </a:t>
            </a:r>
            <a:r>
              <a:rPr lang="tr-TR" dirty="0"/>
              <a:t>h</a:t>
            </a:r>
            <a:r>
              <a:rPr lang="en-US" dirty="0" err="1"/>
              <a:t>igh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 The body is dehydrated</a:t>
            </a:r>
          </a:p>
          <a:p>
            <a:pPr marL="0" indent="0">
              <a:buNone/>
            </a:pPr>
            <a:r>
              <a:rPr lang="en-US" dirty="0"/>
              <a:t>- Muscle injuries</a:t>
            </a:r>
          </a:p>
          <a:p>
            <a:pPr marL="0" indent="0">
              <a:buNone/>
            </a:pPr>
            <a:r>
              <a:rPr lang="en-US" dirty="0"/>
              <a:t>- Overweight exercises</a:t>
            </a:r>
          </a:p>
          <a:p>
            <a:pPr marL="0" indent="0">
              <a:buNone/>
            </a:pPr>
            <a:r>
              <a:rPr lang="en-US" dirty="0"/>
              <a:t>- Carbon monoxide poisoning, hypothyroidism</a:t>
            </a:r>
          </a:p>
          <a:p>
            <a:pPr marL="0" indent="0">
              <a:buNone/>
            </a:pPr>
            <a:r>
              <a:rPr lang="tr-TR" dirty="0" err="1"/>
              <a:t>The</a:t>
            </a:r>
            <a:r>
              <a:rPr lang="tr-TR" dirty="0"/>
              <a:t>  </a:t>
            </a:r>
            <a:r>
              <a:rPr lang="tr-TR" dirty="0" err="1"/>
              <a:t>cases</a:t>
            </a:r>
            <a:r>
              <a:rPr lang="tr-TR" dirty="0"/>
              <a:t>; </a:t>
            </a:r>
            <a:r>
              <a:rPr lang="en-US" dirty="0" err="1"/>
              <a:t>Creatinine</a:t>
            </a:r>
            <a:r>
              <a:rPr lang="en-US" dirty="0"/>
              <a:t> clearance is low</a:t>
            </a:r>
          </a:p>
          <a:p>
            <a:pPr marL="0" indent="0">
              <a:buNone/>
            </a:pPr>
            <a:r>
              <a:rPr lang="en-US" dirty="0"/>
              <a:t> - Renal insufficiency</a:t>
            </a:r>
          </a:p>
          <a:p>
            <a:pPr marL="0" indent="0">
              <a:buNone/>
            </a:pPr>
            <a:r>
              <a:rPr lang="en-US" dirty="0"/>
              <a:t>- Too little blood flow in the kidneys</a:t>
            </a:r>
          </a:p>
          <a:p>
            <a:pPr marL="0" indent="0">
              <a:buNone/>
            </a:pPr>
            <a:r>
              <a:rPr lang="en-US" dirty="0"/>
              <a:t>- Damage to the kidneys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218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555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800000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4084"/>
            <a:ext cx="8229600" cy="4782080"/>
          </a:xfrm>
        </p:spPr>
        <p:txBody>
          <a:bodyPr/>
          <a:lstStyle/>
          <a:p>
            <a:r>
              <a:rPr lang="en-US" dirty="0"/>
              <a:t>Biochemistry practice book (2004)</a:t>
            </a:r>
            <a:endParaRPr lang="tr-TR" dirty="0"/>
          </a:p>
          <a:p>
            <a:r>
              <a:rPr lang="en-US" dirty="0"/>
              <a:t>Shahbaz H, Gupta M. Creatinine Clearance. [Updated 2019 Jul 5]. In: </a:t>
            </a:r>
            <a:r>
              <a:rPr lang="en-US" dirty="0" err="1"/>
              <a:t>StatPearls</a:t>
            </a:r>
            <a:r>
              <a:rPr lang="en-US" dirty="0"/>
              <a:t> [Internet]. Treasure Island (FL): </a:t>
            </a:r>
            <a:r>
              <a:rPr lang="en-US" dirty="0" err="1"/>
              <a:t>StatPearls</a:t>
            </a:r>
            <a:r>
              <a:rPr lang="en-US" dirty="0"/>
              <a:t> Publishing; 2020 Jan-. Available from: https://www.ncbi.nlm.nih.gov/books/NBK544228/</a:t>
            </a:r>
          </a:p>
        </p:txBody>
      </p:sp>
    </p:spTree>
    <p:extLst>
      <p:ext uri="{BB962C8B-B14F-4D97-AF65-F5344CB8AC3E}">
        <p14:creationId xmlns:p14="http://schemas.microsoft.com/office/powerpoint/2010/main" val="888069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700" dirty="0" err="1">
                <a:cs typeface="Times New Roman" pitchFamily="18" charset="0"/>
              </a:rPr>
              <a:t>Creatinine</a:t>
            </a:r>
            <a:r>
              <a:rPr lang="en-US" sz="2700" dirty="0">
                <a:cs typeface="Times New Roman" pitchFamily="18" charset="0"/>
              </a:rPr>
              <a:t> clearance is one of the renal function tests.</a:t>
            </a:r>
          </a:p>
          <a:p>
            <a:endParaRPr lang="en-US" sz="2700" dirty="0">
              <a:cs typeface="Times New Roman" pitchFamily="18" charset="0"/>
            </a:endParaRPr>
          </a:p>
          <a:p>
            <a:r>
              <a:rPr lang="en-US" sz="2700" dirty="0" err="1">
                <a:cs typeface="Times New Roman" pitchFamily="18" charset="0"/>
              </a:rPr>
              <a:t>Creatinine</a:t>
            </a:r>
            <a:r>
              <a:rPr lang="en-US" sz="2700" dirty="0">
                <a:cs typeface="Times New Roman" pitchFamily="18" charset="0"/>
              </a:rPr>
              <a:t> clearance is the most commonly used test for the regulation of glomerular filtration rate (GFR).</a:t>
            </a:r>
          </a:p>
          <a:p>
            <a:endParaRPr lang="en-US" sz="2700" dirty="0">
              <a:cs typeface="Times New Roman" pitchFamily="18" charset="0"/>
            </a:endParaRPr>
          </a:p>
          <a:p>
            <a:r>
              <a:rPr lang="en-US" sz="2700" dirty="0">
                <a:cs typeface="Times New Roman" pitchFamily="18" charset="0"/>
              </a:rPr>
              <a:t>GFR: It is a measure of the amount of fluid that is filtered from the glomerulus into the Bowman</a:t>
            </a:r>
            <a:r>
              <a:rPr lang="tr-TR" sz="2700" dirty="0">
                <a:cs typeface="Times New Roman" pitchFamily="18" charset="0"/>
              </a:rPr>
              <a:t>’s</a:t>
            </a:r>
            <a:r>
              <a:rPr lang="en-US" sz="2700" dirty="0">
                <a:cs typeface="Times New Roman" pitchFamily="18" charset="0"/>
              </a:rPr>
              <a:t> capsule per unit</a:t>
            </a:r>
            <a:r>
              <a:rPr lang="tr-TR" sz="2700" dirty="0">
                <a:cs typeface="Times New Roman" pitchFamily="18" charset="0"/>
              </a:rPr>
              <a:t> of</a:t>
            </a:r>
            <a:r>
              <a:rPr lang="en-US" sz="2700" dirty="0">
                <a:cs typeface="Times New Roman" pitchFamily="18" charset="0"/>
              </a:rPr>
              <a:t> time. It is determined by measuring the excretion of a substance which is a filter from the grommets and which is not absorbed back from the tubules.</a:t>
            </a:r>
            <a:endParaRPr lang="tr-TR" sz="27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729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In the organism, nitrogen-containing and biologically important compounds are synthesized which do not possess protein properties by utilizing amino acids. One of them is </a:t>
            </a:r>
            <a:r>
              <a:rPr lang="en-US" dirty="0" err="1"/>
              <a:t>creatin</a:t>
            </a:r>
            <a:r>
              <a:rPr lang="tr-TR" dirty="0"/>
              <a:t>e</a:t>
            </a:r>
            <a:r>
              <a:rPr lang="en-US" dirty="0"/>
              <a:t>. </a:t>
            </a:r>
            <a:r>
              <a:rPr lang="en-US" dirty="0" err="1"/>
              <a:t>Creatine</a:t>
            </a:r>
            <a:r>
              <a:rPr lang="en-US" dirty="0"/>
              <a:t> is a nitrogenous compound synthesized from arginine, glycine and methionine amino acids.</a:t>
            </a:r>
          </a:p>
          <a:p>
            <a:r>
              <a:rPr lang="en-US" dirty="0" err="1"/>
              <a:t>Creatine</a:t>
            </a:r>
            <a:r>
              <a:rPr lang="en-US" dirty="0"/>
              <a:t> is a high-energy phosphate carrier that provides ATP synthesis from ADP. Phosphocreatine, if necessary, is converted to </a:t>
            </a:r>
            <a:r>
              <a:rPr lang="tr-TR" dirty="0">
                <a:cs typeface="Times New Roman" pitchFamily="18" charset="0"/>
              </a:rPr>
              <a:t>c</a:t>
            </a:r>
            <a:r>
              <a:rPr lang="en-US" dirty="0" err="1">
                <a:cs typeface="Times New Roman" pitchFamily="18" charset="0"/>
              </a:rPr>
              <a:t>reatinine</a:t>
            </a:r>
            <a:r>
              <a:rPr lang="en-US" dirty="0"/>
              <a:t>, which is a cyclic compound giving phosphoric acid.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5692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Creatinine is formed as a result of muscle metabolism and is proportional to muscle mass, and is excreted in the urine 20-26 mg / kg daily in men and 14-22 mg / kg daily in women. The contractile properties of the muscles depend on the phosphocreatine content and the contraction force is proportional to the degree of phosphocreatine degradation.</a:t>
            </a:r>
          </a:p>
          <a:p>
            <a:r>
              <a:rPr lang="tr-TR" dirty="0"/>
              <a:t>C</a:t>
            </a:r>
            <a:r>
              <a:rPr lang="en-US" dirty="0" err="1"/>
              <a:t>reatinine</a:t>
            </a:r>
            <a:r>
              <a:rPr lang="en-US" dirty="0"/>
              <a:t> </a:t>
            </a:r>
            <a:r>
              <a:rPr lang="tr-TR" dirty="0" err="1"/>
              <a:t>and</a:t>
            </a:r>
            <a:r>
              <a:rPr lang="tr-TR" dirty="0"/>
              <a:t> a</a:t>
            </a:r>
            <a:r>
              <a:rPr lang="en-US" dirty="0"/>
              <a:t> small amount of creatine are excreted in the urine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6444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one day, </a:t>
            </a:r>
            <a:r>
              <a:rPr lang="en-US" dirty="0" err="1"/>
              <a:t>creatinine</a:t>
            </a:r>
            <a:r>
              <a:rPr lang="en-US" dirty="0"/>
              <a:t> in mg is thrown out per kilogram of body, called </a:t>
            </a:r>
            <a:r>
              <a:rPr lang="en-US" b="1" dirty="0" err="1">
                <a:solidFill>
                  <a:srgbClr val="FF0000"/>
                </a:solidFill>
              </a:rPr>
              <a:t>creatinine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coef</a:t>
            </a:r>
            <a:r>
              <a:rPr lang="tr-TR" b="1" dirty="0" err="1">
                <a:solidFill>
                  <a:srgbClr val="FF0000"/>
                </a:solidFill>
              </a:rPr>
              <a:t>ficient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0121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Plasma </a:t>
            </a:r>
            <a:r>
              <a:rPr lang="en-US" dirty="0" err="1"/>
              <a:t>creatinine</a:t>
            </a:r>
            <a:r>
              <a:rPr lang="en-US" dirty="0"/>
              <a:t> levels are quite stable</a:t>
            </a:r>
            <a:r>
              <a:rPr lang="tr-TR" dirty="0"/>
              <a:t> in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having</a:t>
            </a:r>
            <a:r>
              <a:rPr lang="en-US" dirty="0"/>
              <a:t> normal kidney and in patients with mild renal impairment, so it is used for clearance and GFR measurement.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9564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>
                <a:solidFill>
                  <a:srgbClr val="953735"/>
                </a:solidFill>
                <a:latin typeface="Comic Sans MS" charset="0"/>
              </a:rPr>
              <a:t>The</a:t>
            </a:r>
            <a:r>
              <a:rPr lang="tr-TR" b="1" dirty="0">
                <a:solidFill>
                  <a:srgbClr val="953735"/>
                </a:solidFill>
                <a:latin typeface="Comic Sans MS" charset="0"/>
              </a:rPr>
              <a:t> </a:t>
            </a:r>
            <a:r>
              <a:rPr lang="tr-TR" b="1" dirty="0" err="1">
                <a:solidFill>
                  <a:srgbClr val="953735"/>
                </a:solidFill>
                <a:latin typeface="Comic Sans MS" charset="0"/>
              </a:rPr>
              <a:t>determination</a:t>
            </a:r>
            <a:r>
              <a:rPr lang="tr-TR" b="1" dirty="0">
                <a:solidFill>
                  <a:srgbClr val="953735"/>
                </a:solidFill>
                <a:latin typeface="Comic Sans MS" charset="0"/>
              </a:rPr>
              <a:t> of </a:t>
            </a:r>
            <a:r>
              <a:rPr lang="tr-TR" b="1" dirty="0" err="1">
                <a:solidFill>
                  <a:srgbClr val="953735"/>
                </a:solidFill>
                <a:latin typeface="Comic Sans MS" charset="0"/>
              </a:rPr>
              <a:t>creatinin</a:t>
            </a:r>
            <a:r>
              <a:rPr lang="tr-TR" b="1" dirty="0">
                <a:solidFill>
                  <a:srgbClr val="953735"/>
                </a:solidFill>
                <a:latin typeface="Comic Sans MS" charset="0"/>
              </a:rPr>
              <a:t> in serum (Alkali </a:t>
            </a:r>
            <a:r>
              <a:rPr lang="tr-TR" b="1" dirty="0" err="1">
                <a:solidFill>
                  <a:srgbClr val="953735"/>
                </a:solidFill>
                <a:latin typeface="Comic Sans MS" charset="0"/>
              </a:rPr>
              <a:t>picrate</a:t>
            </a:r>
            <a:r>
              <a:rPr lang="tr-TR" b="1" dirty="0">
                <a:solidFill>
                  <a:srgbClr val="953735"/>
                </a:solidFill>
                <a:latin typeface="Comic Sans MS" charset="0"/>
              </a:rPr>
              <a:t> </a:t>
            </a:r>
            <a:r>
              <a:rPr lang="tr-TR" b="1" dirty="0" err="1">
                <a:solidFill>
                  <a:srgbClr val="953735"/>
                </a:solidFill>
                <a:latin typeface="Comic Sans MS" charset="0"/>
              </a:rPr>
              <a:t>method</a:t>
            </a:r>
            <a:r>
              <a:rPr lang="tr-TR" b="1" dirty="0">
                <a:solidFill>
                  <a:srgbClr val="953735"/>
                </a:solidFill>
                <a:latin typeface="Comic Sans MS" charset="0"/>
              </a:rPr>
              <a:t>)</a:t>
            </a:r>
            <a:endParaRPr lang="en-US" b="1" dirty="0">
              <a:solidFill>
                <a:srgbClr val="95373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Principle:</a:t>
            </a:r>
            <a:r>
              <a:rPr lang="en-US" dirty="0"/>
              <a:t> The </a:t>
            </a:r>
            <a:r>
              <a:rPr lang="en-US" dirty="0" err="1"/>
              <a:t>creatinin</a:t>
            </a:r>
            <a:r>
              <a:rPr lang="en-US" dirty="0"/>
              <a:t> in the protein-free filtrate forms the red tautomer with picric acid in the alkaline solution.</a:t>
            </a:r>
          </a:p>
        </p:txBody>
      </p:sp>
    </p:spTree>
    <p:extLst>
      <p:ext uri="{BB962C8B-B14F-4D97-AF65-F5344CB8AC3E}">
        <p14:creationId xmlns:p14="http://schemas.microsoft.com/office/powerpoint/2010/main" val="1360688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471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953735"/>
                </a:solidFill>
              </a:rPr>
              <a:t>Experimental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385888"/>
            <a:ext cx="8432800" cy="485669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600" dirty="0">
                <a:latin typeface="Comic Sans MS" charset="0"/>
              </a:rPr>
              <a:t>6 ml of </a:t>
            </a:r>
            <a:r>
              <a:rPr lang="tr-TR" sz="2600" dirty="0" err="1">
                <a:latin typeface="Comic Sans MS" charset="0"/>
              </a:rPr>
              <a:t>water</a:t>
            </a:r>
            <a:r>
              <a:rPr lang="tr-TR" sz="2600" dirty="0">
                <a:latin typeface="Comic Sans MS" charset="0"/>
              </a:rPr>
              <a:t> </a:t>
            </a:r>
            <a:r>
              <a:rPr lang="tr-TR" sz="2600" dirty="0" err="1">
                <a:latin typeface="Comic Sans MS" charset="0"/>
              </a:rPr>
              <a:t>and</a:t>
            </a:r>
            <a:r>
              <a:rPr lang="tr-TR" sz="2600" dirty="0">
                <a:latin typeface="Comic Sans MS" charset="0"/>
              </a:rPr>
              <a:t> 2 ml of serum </a:t>
            </a:r>
            <a:r>
              <a:rPr lang="tr-TR" sz="2600" dirty="0" err="1">
                <a:latin typeface="Comic Sans MS" charset="0"/>
              </a:rPr>
              <a:t>are</a:t>
            </a:r>
            <a:r>
              <a:rPr lang="tr-TR" sz="2600" dirty="0">
                <a:latin typeface="Comic Sans MS" charset="0"/>
              </a:rPr>
              <a:t> </a:t>
            </a:r>
            <a:r>
              <a:rPr lang="tr-TR" sz="2600" dirty="0" err="1">
                <a:latin typeface="Comic Sans MS" charset="0"/>
              </a:rPr>
              <a:t>transferred</a:t>
            </a:r>
            <a:r>
              <a:rPr lang="tr-TR" sz="2600" dirty="0">
                <a:latin typeface="Comic Sans MS" charset="0"/>
              </a:rPr>
              <a:t> </a:t>
            </a:r>
            <a:r>
              <a:rPr lang="tr-TR" sz="2600" dirty="0" err="1">
                <a:latin typeface="Comic Sans MS" charset="0"/>
              </a:rPr>
              <a:t>to</a:t>
            </a:r>
            <a:r>
              <a:rPr lang="tr-TR" sz="2600" dirty="0">
                <a:latin typeface="Comic Sans MS" charset="0"/>
              </a:rPr>
              <a:t> </a:t>
            </a:r>
            <a:r>
              <a:rPr lang="tr-TR" sz="2600" dirty="0" err="1">
                <a:latin typeface="Comic Sans MS" charset="0"/>
              </a:rPr>
              <a:t>the</a:t>
            </a:r>
            <a:r>
              <a:rPr lang="tr-TR" sz="2600" dirty="0">
                <a:latin typeface="Comic Sans MS" charset="0"/>
              </a:rPr>
              <a:t> test </a:t>
            </a:r>
            <a:r>
              <a:rPr lang="tr-TR" sz="2600" dirty="0" err="1">
                <a:latin typeface="Comic Sans MS" charset="0"/>
              </a:rPr>
              <a:t>tube</a:t>
            </a:r>
            <a:endParaRPr lang="tr-TR" sz="2600" dirty="0">
              <a:latin typeface="Comic Sans MS" charset="0"/>
            </a:endParaRPr>
          </a:p>
          <a:p>
            <a:pPr>
              <a:lnSpc>
                <a:spcPct val="90000"/>
              </a:lnSpc>
            </a:pPr>
            <a:r>
              <a:rPr lang="tr-TR" sz="2600" dirty="0" err="1">
                <a:latin typeface="Comic Sans MS" charset="0"/>
              </a:rPr>
              <a:t>Add</a:t>
            </a:r>
            <a:r>
              <a:rPr lang="tr-TR" sz="2600" dirty="0">
                <a:latin typeface="Comic Sans MS" charset="0"/>
              </a:rPr>
              <a:t> 1 ml </a:t>
            </a:r>
            <a:r>
              <a:rPr lang="tr-TR" sz="2600" dirty="0" err="1">
                <a:latin typeface="Comic Sans MS" charset="0"/>
              </a:rPr>
              <a:t>sodium</a:t>
            </a:r>
            <a:r>
              <a:rPr lang="tr-TR" sz="2600" dirty="0">
                <a:latin typeface="Comic Sans MS" charset="0"/>
              </a:rPr>
              <a:t> </a:t>
            </a:r>
            <a:r>
              <a:rPr lang="tr-TR" sz="2600" dirty="0" err="1">
                <a:latin typeface="Comic Sans MS" charset="0"/>
              </a:rPr>
              <a:t>tungstate</a:t>
            </a:r>
            <a:r>
              <a:rPr lang="tr-TR" sz="2600" dirty="0">
                <a:latin typeface="Comic Sans MS" charset="0"/>
              </a:rPr>
              <a:t> +1 ml </a:t>
            </a:r>
            <a:r>
              <a:rPr lang="tr-TR" sz="2600" dirty="0" err="1">
                <a:latin typeface="Comic Sans MS" charset="0"/>
              </a:rPr>
              <a:t>sulfuric</a:t>
            </a:r>
            <a:r>
              <a:rPr lang="tr-TR" sz="2600" dirty="0">
                <a:latin typeface="Comic Sans MS" charset="0"/>
              </a:rPr>
              <a:t> </a:t>
            </a:r>
            <a:r>
              <a:rPr lang="tr-TR" sz="2600" dirty="0" err="1">
                <a:latin typeface="Comic Sans MS" charset="0"/>
              </a:rPr>
              <a:t>acid</a:t>
            </a:r>
            <a:endParaRPr lang="tr-TR" sz="2600" dirty="0">
              <a:latin typeface="Comic Sans MS" charset="0"/>
            </a:endParaRPr>
          </a:p>
          <a:p>
            <a:pPr>
              <a:lnSpc>
                <a:spcPct val="90000"/>
              </a:lnSpc>
            </a:pPr>
            <a:r>
              <a:rPr lang="tr-TR" sz="2600" dirty="0" err="1">
                <a:latin typeface="Comic Sans MS" charset="0"/>
              </a:rPr>
              <a:t>Take</a:t>
            </a:r>
            <a:r>
              <a:rPr lang="tr-TR" sz="2600" dirty="0">
                <a:latin typeface="Comic Sans MS" charset="0"/>
              </a:rPr>
              <a:t> 5 ml of </a:t>
            </a:r>
            <a:r>
              <a:rPr lang="tr-TR" sz="2600" dirty="0" err="1">
                <a:latin typeface="Comic Sans MS" charset="0"/>
              </a:rPr>
              <a:t>the</a:t>
            </a:r>
            <a:r>
              <a:rPr lang="tr-TR" sz="2600" dirty="0">
                <a:latin typeface="Comic Sans MS" charset="0"/>
              </a:rPr>
              <a:t> </a:t>
            </a:r>
            <a:r>
              <a:rPr lang="tr-TR" sz="2600" dirty="0" err="1">
                <a:latin typeface="Comic Sans MS" charset="0"/>
              </a:rPr>
              <a:t>prepared</a:t>
            </a:r>
            <a:r>
              <a:rPr lang="tr-TR" sz="2600" dirty="0">
                <a:latin typeface="Comic Sans MS" charset="0"/>
              </a:rPr>
              <a:t> </a:t>
            </a:r>
            <a:r>
              <a:rPr lang="tr-TR" sz="2600" dirty="0" err="1">
                <a:latin typeface="Comic Sans MS" charset="0"/>
              </a:rPr>
              <a:t>solution</a:t>
            </a:r>
            <a:r>
              <a:rPr lang="tr-TR" sz="2600" dirty="0">
                <a:latin typeface="Comic Sans MS" charset="0"/>
              </a:rPr>
              <a:t> </a:t>
            </a:r>
            <a:r>
              <a:rPr lang="tr-TR" sz="2600" dirty="0" err="1">
                <a:latin typeface="Comic Sans MS" charset="0"/>
              </a:rPr>
              <a:t>which</a:t>
            </a:r>
            <a:r>
              <a:rPr lang="tr-TR" sz="2600" dirty="0">
                <a:latin typeface="Comic Sans MS" charset="0"/>
              </a:rPr>
              <a:t> is serum </a:t>
            </a:r>
            <a:r>
              <a:rPr lang="tr-TR" sz="2600" dirty="0" err="1">
                <a:latin typeface="Comic Sans MS" charset="0"/>
              </a:rPr>
              <a:t>filtrate</a:t>
            </a:r>
            <a:endParaRPr lang="tr-TR" sz="2600" dirty="0">
              <a:latin typeface="Comic Sans MS" charset="0"/>
            </a:endParaRPr>
          </a:p>
          <a:p>
            <a:pPr>
              <a:lnSpc>
                <a:spcPct val="90000"/>
              </a:lnSpc>
            </a:pPr>
            <a:r>
              <a:rPr lang="tr-TR" sz="2600" dirty="0" err="1">
                <a:latin typeface="Comic Sans MS" charset="0"/>
              </a:rPr>
              <a:t>Standards</a:t>
            </a:r>
            <a:r>
              <a:rPr lang="tr-TR" sz="2600" dirty="0">
                <a:latin typeface="Comic Sans MS" charset="0"/>
              </a:rPr>
              <a:t> </a:t>
            </a:r>
            <a:r>
              <a:rPr lang="tr-TR" sz="2600" dirty="0" err="1">
                <a:latin typeface="Comic Sans MS" charset="0"/>
              </a:rPr>
              <a:t>are</a:t>
            </a:r>
            <a:r>
              <a:rPr lang="tr-TR" sz="2600" dirty="0">
                <a:latin typeface="Comic Sans MS" charset="0"/>
              </a:rPr>
              <a:t> set </a:t>
            </a:r>
            <a:r>
              <a:rPr lang="tr-TR" sz="2600" dirty="0" err="1">
                <a:latin typeface="Comic Sans MS" charset="0"/>
              </a:rPr>
              <a:t>up</a:t>
            </a:r>
            <a:r>
              <a:rPr lang="tr-TR" sz="2600" dirty="0">
                <a:latin typeface="Comic Sans MS" charset="0"/>
              </a:rPr>
              <a:t> </a:t>
            </a:r>
            <a:r>
              <a:rPr lang="tr-TR" sz="2600" dirty="0" err="1">
                <a:latin typeface="Comic Sans MS" charset="0"/>
              </a:rPr>
              <a:t>for</a:t>
            </a:r>
            <a:r>
              <a:rPr lang="tr-TR" sz="2600" dirty="0">
                <a:latin typeface="Comic Sans MS" charset="0"/>
              </a:rPr>
              <a:t> </a:t>
            </a:r>
            <a:r>
              <a:rPr lang="tr-TR" sz="2600" dirty="0" err="1">
                <a:latin typeface="Comic Sans MS" charset="0"/>
              </a:rPr>
              <a:t>the</a:t>
            </a:r>
            <a:r>
              <a:rPr lang="tr-TR" sz="2600" dirty="0">
                <a:latin typeface="Comic Sans MS" charset="0"/>
              </a:rPr>
              <a:t> </a:t>
            </a:r>
            <a:r>
              <a:rPr lang="tr-TR" sz="2600" dirty="0" err="1">
                <a:latin typeface="Comic Sans MS" charset="0"/>
              </a:rPr>
              <a:t>calibration</a:t>
            </a:r>
            <a:r>
              <a:rPr lang="tr-TR" sz="2600" dirty="0">
                <a:latin typeface="Comic Sans MS" charset="0"/>
              </a:rPr>
              <a:t> </a:t>
            </a:r>
            <a:r>
              <a:rPr lang="tr-TR" sz="2600" dirty="0" err="1">
                <a:latin typeface="Comic Sans MS" charset="0"/>
              </a:rPr>
              <a:t>chart</a:t>
            </a:r>
            <a:endParaRPr lang="tr-TR" sz="2600" dirty="0">
              <a:latin typeface="Comic Sans MS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65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>
                <a:latin typeface="Comic Sans MS" charset="0"/>
              </a:rPr>
              <a:t>The</a:t>
            </a:r>
            <a:r>
              <a:rPr lang="tr-TR" dirty="0">
                <a:latin typeface="Comic Sans MS" charset="0"/>
              </a:rPr>
              <a:t> </a:t>
            </a:r>
            <a:r>
              <a:rPr lang="tr-TR" dirty="0" err="1">
                <a:latin typeface="Comic Sans MS" charset="0"/>
              </a:rPr>
              <a:t>Calibration</a:t>
            </a:r>
            <a:r>
              <a:rPr lang="tr-TR" dirty="0">
                <a:latin typeface="Comic Sans MS" charset="0"/>
              </a:rPr>
              <a:t> Chart</a:t>
            </a:r>
            <a:br>
              <a:rPr lang="tr-TR" dirty="0">
                <a:latin typeface="Comic Sans MS" charset="0"/>
              </a:rPr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0308688"/>
              </p:ext>
            </p:extLst>
          </p:nvPr>
        </p:nvGraphicFramePr>
        <p:xfrm>
          <a:off x="457200" y="1600200"/>
          <a:ext cx="8229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Tube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Dilute</a:t>
                      </a:r>
                      <a:r>
                        <a:rPr lang="tr-TR" dirty="0"/>
                        <a:t> </a:t>
                      </a:r>
                      <a:r>
                        <a:rPr lang="tr-TR" dirty="0" err="1"/>
                        <a:t>standard</a:t>
                      </a:r>
                      <a:r>
                        <a:rPr lang="tr-TR" dirty="0"/>
                        <a:t> </a:t>
                      </a:r>
                      <a:r>
                        <a:rPr lang="tr-TR" dirty="0" err="1"/>
                        <a:t>solution</a:t>
                      </a:r>
                      <a:r>
                        <a:rPr lang="tr-TR" dirty="0"/>
                        <a:t> (ml)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Filtrate</a:t>
                      </a:r>
                      <a:r>
                        <a:rPr lang="tr-TR" dirty="0"/>
                        <a:t> (ml)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D.</a:t>
                      </a:r>
                      <a:r>
                        <a:rPr lang="tr-TR" baseline="0" dirty="0"/>
                        <a:t> </a:t>
                      </a:r>
                      <a:r>
                        <a:rPr lang="tr-TR" baseline="0" dirty="0" err="1"/>
                        <a:t>Water</a:t>
                      </a:r>
                      <a:r>
                        <a:rPr lang="tr-TR" baseline="0" dirty="0"/>
                        <a:t> (ml)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Blind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STD 1 (2 mg/dl)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STD 2 (4 mg/dl)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STD</a:t>
                      </a:r>
                      <a:r>
                        <a:rPr lang="tr-TR" baseline="0" dirty="0"/>
                        <a:t> 3 (6 mg/dl)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STD 4 (8 mg/dl)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STD 5</a:t>
                      </a:r>
                      <a:r>
                        <a:rPr lang="tr-TR" baseline="0" dirty="0"/>
                        <a:t> (10 mg/dl)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Sample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5524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647</Words>
  <Application>Microsoft Office PowerPoint</Application>
  <PresentationFormat>Ekran Gösterisi (4:3)</PresentationFormat>
  <Paragraphs>85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Comic Sans MS</vt:lpstr>
      <vt:lpstr>Office Theme</vt:lpstr>
      <vt:lpstr>CREATININE CLEARANCE</vt:lpstr>
      <vt:lpstr>PowerPoint Sunusu</vt:lpstr>
      <vt:lpstr>PowerPoint Sunusu</vt:lpstr>
      <vt:lpstr>PowerPoint Sunusu</vt:lpstr>
      <vt:lpstr>PowerPoint Sunusu</vt:lpstr>
      <vt:lpstr>PowerPoint Sunusu</vt:lpstr>
      <vt:lpstr>The determination of creatinin in serum (Alkali picrate method)</vt:lpstr>
      <vt:lpstr>Experimental procedure</vt:lpstr>
      <vt:lpstr>The Calibration Chart </vt:lpstr>
      <vt:lpstr>PowerPoint Sunusu</vt:lpstr>
      <vt:lpstr>Transmittance</vt:lpstr>
      <vt:lpstr>Semi-logarithmic scale</vt:lpstr>
      <vt:lpstr>Calculation of creatinine clearance</vt:lpstr>
      <vt:lpstr>Standard Values</vt:lpstr>
      <vt:lpstr>PowerPoint Sunusu</vt:lpstr>
      <vt:lpstr>References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Creatinine clearance</dc:title>
  <dc:creator>ecem kaya</dc:creator>
  <cp:lastModifiedBy>Nuri Özmen</cp:lastModifiedBy>
  <cp:revision>32</cp:revision>
  <dcterms:created xsi:type="dcterms:W3CDTF">2018-01-07T20:47:48Z</dcterms:created>
  <dcterms:modified xsi:type="dcterms:W3CDTF">2020-05-07T09:04:27Z</dcterms:modified>
</cp:coreProperties>
</file>