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34"/>
  </p:notesMasterIdLst>
  <p:sldIdLst>
    <p:sldId id="265" r:id="rId2"/>
    <p:sldId id="316" r:id="rId3"/>
    <p:sldId id="317" r:id="rId4"/>
    <p:sldId id="300" r:id="rId5"/>
    <p:sldId id="301" r:id="rId6"/>
    <p:sldId id="302" r:id="rId7"/>
    <p:sldId id="303" r:id="rId8"/>
    <p:sldId id="318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257" r:id="rId19"/>
    <p:sldId id="291" r:id="rId20"/>
    <p:sldId id="263" r:id="rId21"/>
    <p:sldId id="256" r:id="rId22"/>
    <p:sldId id="260" r:id="rId23"/>
    <p:sldId id="261" r:id="rId24"/>
    <p:sldId id="267" r:id="rId25"/>
    <p:sldId id="264" r:id="rId26"/>
    <p:sldId id="258" r:id="rId27"/>
    <p:sldId id="268" r:id="rId28"/>
    <p:sldId id="269" r:id="rId29"/>
    <p:sldId id="259" r:id="rId30"/>
    <p:sldId id="299" r:id="rId31"/>
    <p:sldId id="270" r:id="rId32"/>
    <p:sldId id="288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60"/>
  </p:normalViewPr>
  <p:slideViewPr>
    <p:cSldViewPr>
      <p:cViewPr varScale="1">
        <p:scale>
          <a:sx n="109" d="100"/>
          <a:sy n="109" d="100"/>
        </p:scale>
        <p:origin x="168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76280-2946-4F84-B40F-EEF3799934FC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1752F-F970-4D7A-91F4-CD05E6BD51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75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1752F-F970-4D7A-91F4-CD05E6BD51BB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5704-A60C-4B2A-80CE-3A3485B71ECB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9D108-3F78-4E13-BF12-90F65C297B6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156" name="AutoShape 4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158" name="AutoShape 6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160" name="AutoShape 8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162" name="AutoShape 10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9164" name="AutoShape 12" descr="gonca gÃ¼lle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2000232" y="2786058"/>
            <a:ext cx="503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>
                <a:latin typeface="Comic Sans MS" pitchFamily="66" charset="0"/>
              </a:rPr>
              <a:t>HOŞGELDİNİZ </a:t>
            </a:r>
            <a:endParaRPr lang="tr-TR" sz="4800" b="1" dirty="0">
              <a:latin typeface="Comic Sans MS" pitchFamily="66" charset="0"/>
            </a:endParaRPr>
          </a:p>
        </p:txBody>
      </p:sp>
      <p:pic>
        <p:nvPicPr>
          <p:cNvPr id="4916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7519211" y="5530901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7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87205">
            <a:off x="32298" y="5144102"/>
            <a:ext cx="153980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7378661" y="2779265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2592316" y="5351034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5664149" y="850439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3521009" y="850439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59460">
            <a:off x="117149" y="2676444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7592976" y="779001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21696">
            <a:off x="734928" y="707564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937359">
            <a:off x="5306959" y="5208158"/>
            <a:ext cx="1332694" cy="98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Semptomlar – Bulgular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Halsizlik, üşüme, kabızlık, ağırlık artışı, depresyon, </a:t>
            </a:r>
            <a:r>
              <a:rPr lang="tr-TR" dirty="0" err="1" smtClean="0"/>
              <a:t>menoraji</a:t>
            </a:r>
            <a:r>
              <a:rPr lang="tr-TR" dirty="0" smtClean="0"/>
              <a:t>, seste kalınlaşma. </a:t>
            </a:r>
          </a:p>
          <a:p>
            <a:r>
              <a:rPr lang="tr-TR" dirty="0" smtClean="0"/>
              <a:t>Kuru cilt, </a:t>
            </a:r>
            <a:r>
              <a:rPr lang="tr-TR" dirty="0" err="1" smtClean="0"/>
              <a:t>bradikardi</a:t>
            </a:r>
            <a:r>
              <a:rPr lang="tr-TR" dirty="0" smtClean="0"/>
              <a:t>, DTR süresinde uzama.</a:t>
            </a:r>
          </a:p>
          <a:p>
            <a:r>
              <a:rPr lang="tr-TR" dirty="0" smtClean="0"/>
              <a:t>Anemi, </a:t>
            </a:r>
            <a:r>
              <a:rPr lang="tr-TR" dirty="0" err="1" smtClean="0"/>
              <a:t>hiponatremi</a:t>
            </a:r>
            <a:r>
              <a:rPr lang="tr-TR" dirty="0" smtClean="0"/>
              <a:t>, </a:t>
            </a:r>
            <a:r>
              <a:rPr lang="tr-TR" dirty="0" err="1" smtClean="0"/>
              <a:t>hiperlipidemi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Genellikle</a:t>
            </a:r>
            <a:r>
              <a:rPr lang="tr-TR" dirty="0" smtClean="0">
                <a:solidFill>
                  <a:srgbClr val="C00000"/>
                </a:solidFill>
              </a:rPr>
              <a:t> ST4 </a:t>
            </a:r>
            <a:r>
              <a:rPr lang="tr-TR" dirty="0" smtClean="0"/>
              <a:t>düşüktür. 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hipotiroidide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C00000"/>
                </a:solidFill>
              </a:rPr>
              <a:t>TSH </a:t>
            </a:r>
            <a:r>
              <a:rPr lang="tr-TR" dirty="0" smtClean="0"/>
              <a:t>yüksektir.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Az Görülen Semptomlar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42994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 marL="514350" indent="-514350"/>
            <a:r>
              <a:rPr lang="tr-TR" dirty="0" smtClean="0"/>
              <a:t>İştahta azalma, </a:t>
            </a:r>
          </a:p>
          <a:p>
            <a:pPr marL="514350" indent="-514350"/>
            <a:r>
              <a:rPr lang="tr-TR" dirty="0" smtClean="0"/>
              <a:t>Kilo kaybı,</a:t>
            </a:r>
          </a:p>
          <a:p>
            <a:pPr marL="514350" indent="-514350"/>
            <a:r>
              <a:rPr lang="tr-TR" dirty="0" smtClean="0"/>
              <a:t>Seste kabalaşma,</a:t>
            </a:r>
          </a:p>
          <a:p>
            <a:pPr marL="514350" indent="-514350"/>
            <a:r>
              <a:rPr lang="tr-TR" dirty="0" smtClean="0"/>
              <a:t>Koku ve tat almada azalma,</a:t>
            </a:r>
          </a:p>
          <a:p>
            <a:pPr marL="514350" indent="-514350"/>
            <a:r>
              <a:rPr lang="tr-TR" dirty="0" smtClean="0"/>
              <a:t>İşitmede azalma ,</a:t>
            </a:r>
          </a:p>
          <a:p>
            <a:pPr marL="514350" indent="-514350"/>
            <a:r>
              <a:rPr lang="tr-TR" dirty="0" err="1" smtClean="0"/>
              <a:t>Disfaji</a:t>
            </a:r>
            <a:r>
              <a:rPr lang="tr-TR" dirty="0" smtClean="0"/>
              <a:t>,</a:t>
            </a:r>
          </a:p>
          <a:p>
            <a:pPr marL="514350" indent="-514350"/>
            <a:r>
              <a:rPr lang="tr-TR" dirty="0" smtClean="0"/>
              <a:t>Boyunda rahatsızlık hissi,</a:t>
            </a:r>
          </a:p>
          <a:p>
            <a:pPr marL="514350" indent="-514350"/>
            <a:r>
              <a:rPr lang="tr-TR" dirty="0" err="1" smtClean="0"/>
              <a:t>Menoraji</a:t>
            </a:r>
            <a:r>
              <a:rPr lang="tr-TR" dirty="0" smtClean="0"/>
              <a:t>, </a:t>
            </a:r>
          </a:p>
          <a:p>
            <a:pPr marL="514350" indent="-514350"/>
            <a:r>
              <a:rPr lang="tr-TR" dirty="0" err="1" smtClean="0"/>
              <a:t>Oligomenore</a:t>
            </a:r>
            <a:r>
              <a:rPr lang="tr-TR" dirty="0" smtClean="0"/>
              <a:t>,</a:t>
            </a:r>
          </a:p>
          <a:p>
            <a:pPr marL="514350" indent="-514350"/>
            <a:r>
              <a:rPr lang="tr-TR" dirty="0" err="1" smtClean="0"/>
              <a:t>Amenore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BULGULAR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1643050"/>
            <a:ext cx="8229600" cy="4525963"/>
          </a:xfrm>
        </p:spPr>
        <p:txBody>
          <a:bodyPr/>
          <a:lstStyle/>
          <a:p>
            <a:r>
              <a:rPr lang="tr-TR" dirty="0" smtClean="0"/>
              <a:t>Kalın kuru cilt ve saçlar ,</a:t>
            </a:r>
          </a:p>
          <a:p>
            <a:r>
              <a:rPr lang="tr-TR" dirty="0" smtClean="0"/>
              <a:t>Hipertansiyon ,</a:t>
            </a:r>
          </a:p>
          <a:p>
            <a:r>
              <a:rPr lang="tr-TR" dirty="0" err="1" smtClean="0"/>
              <a:t>Bradikardi</a:t>
            </a:r>
            <a:r>
              <a:rPr lang="tr-TR" dirty="0" smtClean="0"/>
              <a:t> ,</a:t>
            </a:r>
          </a:p>
          <a:p>
            <a:r>
              <a:rPr lang="tr-TR" dirty="0" err="1" smtClean="0"/>
              <a:t>Galaktore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Gode</a:t>
            </a:r>
            <a:r>
              <a:rPr lang="tr-TR" dirty="0" smtClean="0"/>
              <a:t> bırakmayan ödem, </a:t>
            </a:r>
          </a:p>
          <a:p>
            <a:r>
              <a:rPr lang="tr-TR" dirty="0" err="1" smtClean="0"/>
              <a:t>Kardiomegali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Plevral</a:t>
            </a:r>
            <a:r>
              <a:rPr lang="tr-TR" dirty="0" smtClean="0"/>
              <a:t>  ve veya </a:t>
            </a:r>
            <a:r>
              <a:rPr lang="tr-TR" dirty="0" err="1" smtClean="0"/>
              <a:t>perikardiyal</a:t>
            </a:r>
            <a:r>
              <a:rPr lang="tr-TR" dirty="0" smtClean="0"/>
              <a:t> </a:t>
            </a:r>
            <a:r>
              <a:rPr lang="tr-TR" dirty="0" err="1" smtClean="0"/>
              <a:t>effüzyon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MİKSÖDEM     KOMASI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/>
            <a:r>
              <a:rPr lang="tr-TR" dirty="0" smtClean="0"/>
              <a:t>Nadir görülür; giderek artan halsizlik, </a:t>
            </a:r>
          </a:p>
          <a:p>
            <a:pPr marL="514350" indent="-514350"/>
            <a:r>
              <a:rPr lang="tr-TR" dirty="0" err="1" smtClean="0">
                <a:solidFill>
                  <a:srgbClr val="C00000"/>
                </a:solidFill>
              </a:rPr>
              <a:t>Stupor</a:t>
            </a:r>
            <a:r>
              <a:rPr lang="tr-TR" dirty="0" smtClean="0">
                <a:solidFill>
                  <a:srgbClr val="C00000"/>
                </a:solidFill>
              </a:rPr>
              <a:t>, </a:t>
            </a:r>
          </a:p>
          <a:p>
            <a:pPr marL="514350" indent="-514350"/>
            <a:r>
              <a:rPr lang="tr-TR" dirty="0" err="1" smtClean="0">
                <a:solidFill>
                  <a:srgbClr val="C00000"/>
                </a:solidFill>
              </a:rPr>
              <a:t>Hipotermi</a:t>
            </a:r>
            <a:r>
              <a:rPr lang="tr-TR" dirty="0" smtClean="0">
                <a:solidFill>
                  <a:srgbClr val="C00000"/>
                </a:solidFill>
              </a:rPr>
              <a:t>(24</a:t>
            </a:r>
            <a:r>
              <a:rPr lang="tr-TR" baseline="30000" dirty="0" smtClean="0">
                <a:solidFill>
                  <a:srgbClr val="C00000"/>
                </a:solidFill>
              </a:rPr>
              <a:t>0</a:t>
            </a:r>
            <a:r>
              <a:rPr lang="tr-TR" dirty="0" smtClean="0">
                <a:solidFill>
                  <a:srgbClr val="C00000"/>
                </a:solidFill>
              </a:rPr>
              <a:t> C),</a:t>
            </a:r>
          </a:p>
          <a:p>
            <a:pPr marL="514350" indent="-514350"/>
            <a:r>
              <a:rPr lang="tr-TR" dirty="0" err="1" smtClean="0">
                <a:solidFill>
                  <a:srgbClr val="C00000"/>
                </a:solidFill>
              </a:rPr>
              <a:t>Hipoventilasyon</a:t>
            </a:r>
            <a:r>
              <a:rPr lang="tr-TR" dirty="0" smtClean="0">
                <a:solidFill>
                  <a:srgbClr val="C00000"/>
                </a:solidFill>
              </a:rPr>
              <a:t>,</a:t>
            </a:r>
          </a:p>
          <a:p>
            <a:pPr marL="514350" indent="-514350"/>
            <a:r>
              <a:rPr lang="tr-TR" dirty="0" smtClean="0"/>
              <a:t>Hipoglisemi  ve </a:t>
            </a:r>
            <a:r>
              <a:rPr lang="tr-TR" dirty="0" err="1" smtClean="0"/>
              <a:t>hiponatremi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tanı konamaz ve tedavi edilmez ise şok ve sonunda  </a:t>
            </a:r>
            <a:r>
              <a:rPr lang="tr-TR" dirty="0" err="1" smtClean="0">
                <a:solidFill>
                  <a:srgbClr val="FF0000"/>
                </a:solidFill>
              </a:rPr>
              <a:t>exitus</a:t>
            </a:r>
            <a:r>
              <a:rPr lang="tr-TR" dirty="0" smtClean="0">
                <a:solidFill>
                  <a:srgbClr val="FF0000"/>
                </a:solidFill>
              </a:rPr>
              <a:t> görülür.</a:t>
            </a:r>
          </a:p>
          <a:p>
            <a:pPr marL="514350" indent="-514350"/>
            <a:r>
              <a:rPr lang="tr-TR" dirty="0" smtClean="0"/>
              <a:t>Kış aylarında ve akciğer damar hastalığı olan yaşlılarda daha sıktır.</a:t>
            </a:r>
          </a:p>
          <a:p>
            <a:pPr marL="514350" indent="-514350"/>
            <a:r>
              <a:rPr lang="tr-TR" dirty="0" err="1" smtClean="0"/>
              <a:t>Mortalite</a:t>
            </a:r>
            <a:r>
              <a:rPr lang="tr-TR" dirty="0" smtClean="0"/>
              <a:t> hızı </a:t>
            </a:r>
            <a:r>
              <a:rPr lang="tr-TR" dirty="0" smtClean="0">
                <a:solidFill>
                  <a:srgbClr val="C00000"/>
                </a:solidFill>
              </a:rPr>
              <a:t>% 50nin </a:t>
            </a:r>
            <a:r>
              <a:rPr lang="tr-TR" dirty="0" smtClean="0"/>
              <a:t>üzerindedir.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>
                <a:solidFill>
                  <a:srgbClr val="C00000"/>
                </a:solidFill>
              </a:rPr>
              <a:t>C02 </a:t>
            </a:r>
            <a:r>
              <a:rPr lang="tr-TR" dirty="0" err="1" smtClean="0">
                <a:solidFill>
                  <a:srgbClr val="C00000"/>
                </a:solidFill>
              </a:rPr>
              <a:t>retansiyonu</a:t>
            </a:r>
            <a:r>
              <a:rPr lang="tr-TR" dirty="0" smtClean="0">
                <a:solidFill>
                  <a:srgbClr val="C00000"/>
                </a:solidFill>
              </a:rPr>
              <a:t> ve </a:t>
            </a:r>
            <a:r>
              <a:rPr lang="tr-TR" dirty="0" err="1" smtClean="0">
                <a:solidFill>
                  <a:srgbClr val="C00000"/>
                </a:solidFill>
              </a:rPr>
              <a:t>hipoksi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,</a:t>
            </a:r>
          </a:p>
          <a:p>
            <a:r>
              <a:rPr lang="tr-TR" dirty="0" smtClean="0"/>
              <a:t>Sıvı elektrolit bozukluğu -</a:t>
            </a:r>
            <a:r>
              <a:rPr lang="tr-TR" dirty="0" err="1" smtClean="0">
                <a:solidFill>
                  <a:srgbClr val="C00000"/>
                </a:solidFill>
              </a:rPr>
              <a:t>hiponatremi</a:t>
            </a:r>
            <a:endParaRPr lang="tr-TR" dirty="0" smtClean="0">
              <a:solidFill>
                <a:srgbClr val="C00000"/>
              </a:solidFill>
            </a:endParaRPr>
          </a:p>
          <a:p>
            <a:r>
              <a:rPr lang="tr-TR" dirty="0" err="1" smtClean="0">
                <a:solidFill>
                  <a:srgbClr val="C00000"/>
                </a:solidFill>
              </a:rPr>
              <a:t>Hipotermi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smtClean="0"/>
              <a:t>              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T4 ile tedavi edilir(stabil ,ucuz ,yarılanma ömrü 7gün,tek doz,</a:t>
            </a:r>
            <a:r>
              <a:rPr lang="tr-TR" dirty="0" err="1" smtClean="0"/>
              <a:t>absorbsiyonu</a:t>
            </a:r>
            <a:r>
              <a:rPr lang="tr-TR" dirty="0" smtClean="0"/>
              <a:t> iyi).</a:t>
            </a:r>
          </a:p>
          <a:p>
            <a:r>
              <a:rPr lang="tr-TR" dirty="0" smtClean="0"/>
              <a:t>Aç karna sabah suyla  verilir.</a:t>
            </a:r>
          </a:p>
          <a:p>
            <a:r>
              <a:rPr lang="tr-TR" dirty="0" err="1" smtClean="0"/>
              <a:t>Absorbsiyonu</a:t>
            </a:r>
            <a:r>
              <a:rPr lang="tr-TR" dirty="0" smtClean="0"/>
              <a:t> için mide asit </a:t>
            </a:r>
            <a:r>
              <a:rPr lang="tr-TR" dirty="0" err="1" smtClean="0"/>
              <a:t>sekresyonu</a:t>
            </a:r>
            <a:r>
              <a:rPr lang="tr-TR" dirty="0" smtClean="0"/>
              <a:t> gerekir.</a:t>
            </a:r>
          </a:p>
          <a:p>
            <a:r>
              <a:rPr lang="tr-TR" dirty="0" smtClean="0"/>
              <a:t>Erişkin dozu 1-2mcg/kg/gün.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KALP YETMEZLİĞİ VARSA   </a:t>
            </a:r>
            <a:r>
              <a:rPr lang="tr-TR" dirty="0" smtClean="0"/>
              <a:t>0.25mcg/g olacak şekilde tedaviye başlanır. </a:t>
            </a:r>
            <a:r>
              <a:rPr lang="tr-TR" dirty="0" err="1" smtClean="0"/>
              <a:t>Vasküler</a:t>
            </a:r>
            <a:r>
              <a:rPr lang="tr-TR" dirty="0" smtClean="0"/>
              <a:t> sorun çıkmazsa 15 günde bir 0,25 </a:t>
            </a:r>
            <a:r>
              <a:rPr lang="tr-TR" dirty="0" err="1" smtClean="0"/>
              <a:t>mcg</a:t>
            </a:r>
            <a:r>
              <a:rPr lang="tr-TR" dirty="0" smtClean="0"/>
              <a:t>/g doz artırılır. </a:t>
            </a:r>
          </a:p>
          <a:p>
            <a:r>
              <a:rPr lang="tr-TR" dirty="0" smtClean="0"/>
              <a:t>Doz ayarlaması için </a:t>
            </a:r>
            <a:r>
              <a:rPr lang="tr-TR" dirty="0" smtClean="0">
                <a:solidFill>
                  <a:srgbClr val="FF0000"/>
                </a:solidFill>
              </a:rPr>
              <a:t>6-8 hafta sonra </a:t>
            </a:r>
            <a:r>
              <a:rPr lang="tr-TR" dirty="0" smtClean="0"/>
              <a:t>TSH bakılır.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BİRLİKTE  VERMEYİN:</a:t>
            </a:r>
            <a:br>
              <a:rPr lang="tr-TR" dirty="0" smtClean="0"/>
            </a:br>
            <a:r>
              <a:rPr lang="tr-TR" dirty="0" smtClean="0">
                <a:solidFill>
                  <a:srgbClr val="FF0000"/>
                </a:solidFill>
              </a:rPr>
              <a:t>Emilimini bozarlar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Proton pompa inhibitörleri,</a:t>
            </a:r>
          </a:p>
          <a:p>
            <a:r>
              <a:rPr lang="tr-TR" dirty="0" err="1" smtClean="0"/>
              <a:t>Alimünyum</a:t>
            </a:r>
            <a:r>
              <a:rPr lang="tr-TR" dirty="0" smtClean="0"/>
              <a:t> içeren antiasitler,</a:t>
            </a:r>
          </a:p>
          <a:p>
            <a:r>
              <a:rPr lang="tr-TR" dirty="0" smtClean="0"/>
              <a:t>Kalsiyum,</a:t>
            </a:r>
          </a:p>
          <a:p>
            <a:r>
              <a:rPr lang="tr-TR" smtClean="0"/>
              <a:t>Demir, </a:t>
            </a:r>
            <a:r>
              <a:rPr lang="tr-TR" dirty="0" smtClean="0"/>
              <a:t>soya,</a:t>
            </a:r>
          </a:p>
          <a:p>
            <a:r>
              <a:rPr lang="tr-TR" dirty="0" err="1" smtClean="0"/>
              <a:t>Kolestiramin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Kolestipol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Doz  Artımını Gerektirenler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Antiepileptik</a:t>
            </a:r>
            <a:r>
              <a:rPr lang="tr-TR" dirty="0" smtClean="0"/>
              <a:t> kullanımı.</a:t>
            </a:r>
          </a:p>
          <a:p>
            <a:r>
              <a:rPr lang="tr-TR" dirty="0" err="1" smtClean="0"/>
              <a:t>Estrojen</a:t>
            </a:r>
            <a:r>
              <a:rPr lang="tr-TR" dirty="0" smtClean="0"/>
              <a:t> tedavisi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Geçici </a:t>
            </a:r>
            <a:r>
              <a:rPr lang="tr-TR" dirty="0" err="1" smtClean="0"/>
              <a:t>Hipotiroidi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Sessiz </a:t>
            </a:r>
            <a:r>
              <a:rPr lang="tr-TR" dirty="0" err="1" smtClean="0"/>
              <a:t>tiroidit</a:t>
            </a:r>
            <a:endParaRPr lang="tr-TR" dirty="0" smtClean="0"/>
          </a:p>
          <a:p>
            <a:r>
              <a:rPr lang="tr-TR" dirty="0" err="1" smtClean="0"/>
              <a:t>Postpartum</a:t>
            </a:r>
            <a:r>
              <a:rPr lang="tr-TR" dirty="0" smtClean="0"/>
              <a:t> </a:t>
            </a:r>
            <a:r>
              <a:rPr lang="tr-TR" dirty="0" err="1" smtClean="0"/>
              <a:t>tiroidit</a:t>
            </a:r>
            <a:endParaRPr lang="tr-TR" dirty="0" smtClean="0"/>
          </a:p>
          <a:p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tiroidit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Hastalığın seyrine göre ST4 ve TSH düzeyine</a:t>
            </a:r>
          </a:p>
          <a:p>
            <a:pPr>
              <a:buNone/>
            </a:pPr>
            <a:r>
              <a:rPr lang="tr-TR" dirty="0" smtClean="0"/>
              <a:t>bakılarak uygun şekilde T4 tedavisi kesilir.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683568" y="1179909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dirty="0" smtClean="0">
                <a:latin typeface="Comic Sans MS" pitchFamily="66" charset="0"/>
              </a:rPr>
              <a:t>Tanım: </a:t>
            </a:r>
            <a:r>
              <a:rPr lang="tr-TR" sz="2800" i="1" dirty="0" smtClean="0">
                <a:latin typeface="Comic Sans MS" pitchFamily="66" charset="0"/>
              </a:rPr>
              <a:t>Tiroitte </a:t>
            </a:r>
            <a:r>
              <a:rPr lang="tr-TR" sz="2800" i="1" dirty="0" err="1" smtClean="0">
                <a:latin typeface="Comic Sans MS" pitchFamily="66" charset="0"/>
              </a:rPr>
              <a:t>inflamasyonun</a:t>
            </a:r>
            <a:r>
              <a:rPr lang="tr-TR" sz="2800" i="1" dirty="0" smtClean="0">
                <a:latin typeface="Comic Sans MS" pitchFamily="66" charset="0"/>
              </a:rPr>
              <a:t> olduğu değişik özellikler gösteren bir grup hastalığa verilen genel isimdir.  </a:t>
            </a:r>
            <a:endParaRPr lang="tr-TR" sz="2800" i="1" dirty="0">
              <a:latin typeface="Comic Sans MS" pitchFamily="66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2051720" y="2636912"/>
            <a:ext cx="4608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tr-TR" sz="3200" b="1" dirty="0" smtClean="0">
                <a:latin typeface="Comic Sans MS" pitchFamily="66" charset="0"/>
                <a:ea typeface="+mj-ea"/>
                <a:cs typeface="+mj-cs"/>
              </a:rPr>
              <a:t>Ortak Özellikleri</a:t>
            </a:r>
          </a:p>
        </p:txBody>
      </p:sp>
      <p:cxnSp>
        <p:nvCxnSpPr>
          <p:cNvPr id="8" name="7 Düz Ok Bağlayıcısı"/>
          <p:cNvCxnSpPr/>
          <p:nvPr/>
        </p:nvCxnSpPr>
        <p:spPr>
          <a:xfrm flipH="1">
            <a:off x="2195736" y="3216266"/>
            <a:ext cx="792088" cy="8640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3707904" y="3216266"/>
            <a:ext cx="0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5004048" y="3216266"/>
            <a:ext cx="0" cy="93610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>
            <a:off x="5724128" y="3216266"/>
            <a:ext cx="792088" cy="86409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1142976" y="4143078"/>
            <a:ext cx="134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</a:t>
            </a:r>
            <a:r>
              <a:rPr lang="tr-TR" dirty="0" err="1" smtClean="0">
                <a:latin typeface="Comic Sans MS" pitchFamily="66" charset="0"/>
              </a:rPr>
              <a:t>Guvatır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2699792" y="415237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Bası bulguları 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513008" y="4152370"/>
            <a:ext cx="2147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Ağrılı -Ağrısız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18" name="17 Metin kutusu"/>
          <p:cNvSpPr txBox="1"/>
          <p:nvPr/>
        </p:nvSpPr>
        <p:spPr>
          <a:xfrm>
            <a:off x="6444208" y="4143380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omic Sans MS" pitchFamily="66" charset="0"/>
              </a:rPr>
              <a:t>* Tiroit kıvamında    </a:t>
            </a:r>
          </a:p>
          <a:p>
            <a:r>
              <a:rPr lang="tr-TR" dirty="0" smtClean="0">
                <a:latin typeface="Comic Sans MS" pitchFamily="66" charset="0"/>
              </a:rPr>
              <a:t>         değişme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971600" y="530449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latin typeface="Comic Sans MS" pitchFamily="66" charset="0"/>
              </a:rPr>
              <a:t>* Tiroit fonksiyonları değişkenlik gösterir.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latin typeface="Comic Sans MS" pitchFamily="66" charset="0"/>
              </a:rPr>
              <a:t>* Tiroit </a:t>
            </a:r>
            <a:r>
              <a:rPr lang="tr-TR" dirty="0" err="1" smtClean="0">
                <a:latin typeface="Comic Sans MS" pitchFamily="66" charset="0"/>
              </a:rPr>
              <a:t>otoantikorları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etyolojisine</a:t>
            </a:r>
            <a:r>
              <a:rPr lang="tr-TR" dirty="0" smtClean="0">
                <a:latin typeface="Comic Sans MS" pitchFamily="66" charset="0"/>
              </a:rPr>
              <a:t> göre değişkenlik gösterir.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Tiroiditlerin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r>
              <a:rPr lang="tr-TR" sz="3200" dirty="0" err="1" smtClean="0">
                <a:latin typeface="Comic Sans MS" panose="030F0702030302020204" pitchFamily="66" charset="0"/>
              </a:rPr>
              <a:t>Etyolojisi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7811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Akut</a:t>
            </a:r>
          </a:p>
          <a:p>
            <a:pPr lvl="1"/>
            <a:r>
              <a:rPr lang="tr-TR" sz="2400" dirty="0" smtClean="0">
                <a:latin typeface="Comic Sans MS" panose="030F0702030302020204" pitchFamily="66" charset="0"/>
              </a:rPr>
              <a:t>Bakteriyel enfeksiyon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Fungal</a:t>
            </a:r>
            <a:r>
              <a:rPr lang="tr-TR" sz="2400" dirty="0" smtClean="0">
                <a:latin typeface="Comic Sans MS" panose="030F0702030302020204" pitchFamily="66" charset="0"/>
              </a:rPr>
              <a:t> enfeksiyon</a:t>
            </a:r>
          </a:p>
          <a:p>
            <a:pPr lvl="1"/>
            <a:r>
              <a:rPr lang="tr-TR" sz="2400" dirty="0" smtClean="0">
                <a:latin typeface="Comic Sans MS" panose="030F0702030302020204" pitchFamily="66" charset="0"/>
              </a:rPr>
              <a:t>I-131 tedavisi sonrası radyasyon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Amiodaron</a:t>
            </a:r>
            <a:r>
              <a:rPr lang="tr-TR" sz="2400" dirty="0" smtClean="0">
                <a:latin typeface="Comic Sans MS" panose="030F0702030302020204" pitchFamily="66" charset="0"/>
              </a:rPr>
              <a:t> (aynı zamanda </a:t>
            </a:r>
            <a:r>
              <a:rPr lang="tr-TR" sz="2400" dirty="0" err="1" smtClean="0">
                <a:latin typeface="Comic Sans MS" panose="030F0702030302020204" pitchFamily="66" charset="0"/>
              </a:rPr>
              <a:t>subakut</a:t>
            </a:r>
            <a:r>
              <a:rPr lang="tr-TR" sz="2400" dirty="0" smtClean="0">
                <a:latin typeface="Comic Sans MS" panose="030F0702030302020204" pitchFamily="66" charset="0"/>
              </a:rPr>
              <a:t> veya kronik)</a:t>
            </a:r>
          </a:p>
          <a:p>
            <a:pPr marL="457200" lvl="1" indent="-457200">
              <a:buNone/>
            </a:pPr>
            <a:r>
              <a:rPr lang="tr-TR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Subakut</a:t>
            </a: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lvl="1"/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Viral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 (</a:t>
            </a:r>
            <a:r>
              <a:rPr lang="tr-TR" sz="2200" dirty="0" err="1" smtClean="0">
                <a:latin typeface="Comic Sans MS" panose="030F0702030302020204" pitchFamily="66" charset="0"/>
                <a:sym typeface="Symbol"/>
              </a:rPr>
              <a:t>granülamatöz</a:t>
            </a:r>
            <a:r>
              <a:rPr lang="tr-TR" sz="2200" dirty="0" smtClean="0">
                <a:latin typeface="Comic Sans MS" panose="030F0702030302020204" pitchFamily="66" charset="0"/>
                <a:sym typeface="Symbol"/>
              </a:rPr>
              <a:t>)</a:t>
            </a:r>
          </a:p>
          <a:p>
            <a:pPr marL="457200" lvl="1" indent="-457200">
              <a:buNone/>
            </a:pPr>
            <a:r>
              <a:rPr lang="tr-T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Kronik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Otoimmün</a:t>
            </a:r>
            <a:r>
              <a:rPr lang="tr-TR" sz="2400" dirty="0" smtClean="0">
                <a:latin typeface="Comic Sans MS" panose="030F0702030302020204" pitchFamily="66" charset="0"/>
              </a:rPr>
              <a:t> : </a:t>
            </a:r>
            <a:r>
              <a:rPr lang="tr-TR" sz="2400" dirty="0" err="1" smtClean="0">
                <a:latin typeface="Comic Sans MS" panose="030F0702030302020204" pitchFamily="66" charset="0"/>
              </a:rPr>
              <a:t>fokal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sz="2400" dirty="0" err="1" smtClean="0">
                <a:latin typeface="Comic Sans MS" panose="030F0702030302020204" pitchFamily="66" charset="0"/>
              </a:rPr>
              <a:t>hashimoto</a:t>
            </a:r>
            <a:r>
              <a:rPr lang="tr-TR" sz="2400" dirty="0" smtClean="0">
                <a:latin typeface="Comic Sans MS" panose="030F0702030302020204" pitchFamily="66" charset="0"/>
              </a:rPr>
              <a:t>, </a:t>
            </a:r>
            <a:r>
              <a:rPr lang="tr-TR" sz="2400" dirty="0" err="1" smtClean="0">
                <a:latin typeface="Comic Sans MS" panose="030F0702030302020204" pitchFamily="66" charset="0"/>
              </a:rPr>
              <a:t>atrofik</a:t>
            </a:r>
            <a:r>
              <a:rPr lang="tr-TR" sz="2400" dirty="0" smtClean="0">
                <a:latin typeface="Comic Sans MS" panose="030F0702030302020204" pitchFamily="66" charset="0"/>
              </a:rPr>
              <a:t>(İG-4 ilişkili)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Riedel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tiroiditi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Paraziter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tiroidit</a:t>
            </a:r>
            <a:r>
              <a:rPr lang="tr-TR" sz="2400" dirty="0" smtClean="0">
                <a:latin typeface="Comic Sans MS" panose="030F0702030302020204" pitchFamily="66" charset="0"/>
              </a:rPr>
              <a:t>: ekinokok, </a:t>
            </a:r>
            <a:r>
              <a:rPr lang="tr-TR" sz="2400" dirty="0" err="1" smtClean="0">
                <a:latin typeface="Comic Sans MS" panose="030F0702030302020204" pitchFamily="66" charset="0"/>
              </a:rPr>
              <a:t>strongiloidiyazis</a:t>
            </a:r>
            <a:r>
              <a:rPr lang="tr-TR" sz="2400" dirty="0" smtClean="0">
                <a:latin typeface="Comic Sans MS" panose="030F0702030302020204" pitchFamily="66" charset="0"/>
              </a:rPr>
              <a:t>,  “</a:t>
            </a:r>
            <a:r>
              <a:rPr lang="tr-TR" sz="2400" dirty="0" err="1" smtClean="0">
                <a:latin typeface="Comic Sans MS" panose="030F0702030302020204" pitchFamily="66" charset="0"/>
              </a:rPr>
              <a:t>cysticercosis</a:t>
            </a:r>
            <a:r>
              <a:rPr lang="tr-TR" sz="2400" dirty="0" smtClean="0">
                <a:latin typeface="Comic Sans MS" panose="030F0702030302020204" pitchFamily="66" charset="0"/>
              </a:rPr>
              <a:t>” </a:t>
            </a:r>
          </a:p>
          <a:p>
            <a:pPr lvl="1"/>
            <a:r>
              <a:rPr lang="tr-TR" sz="2400" dirty="0" err="1" smtClean="0">
                <a:latin typeface="Comic Sans MS" panose="030F0702030302020204" pitchFamily="66" charset="0"/>
              </a:rPr>
              <a:t>Travmatik</a:t>
            </a:r>
            <a:r>
              <a:rPr lang="tr-TR" sz="2400" dirty="0" smtClean="0">
                <a:latin typeface="Comic Sans MS" panose="030F0702030302020204" pitchFamily="66" charset="0"/>
              </a:rPr>
              <a:t>: </a:t>
            </a:r>
            <a:r>
              <a:rPr lang="tr-TR" sz="2400" dirty="0" err="1" smtClean="0">
                <a:latin typeface="Comic Sans MS" panose="030F0702030302020204" pitchFamily="66" charset="0"/>
              </a:rPr>
              <a:t>palpasyon</a:t>
            </a:r>
            <a:r>
              <a:rPr lang="tr-TR" sz="2400" dirty="0" smtClean="0">
                <a:latin typeface="Comic Sans MS" panose="030F0702030302020204" pitchFamily="66" charset="0"/>
              </a:rPr>
              <a:t> sonrası, emniyet kemerine bağlı.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1142976" y="6215082"/>
            <a:ext cx="5255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Harrison’s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Medicine</a:t>
            </a:r>
            <a:r>
              <a:rPr lang="tr-TR" dirty="0" smtClean="0"/>
              <a:t>, 19th </a:t>
            </a:r>
            <a:r>
              <a:rPr lang="tr-TR" dirty="0" err="1" smtClean="0"/>
              <a:t>edition</a:t>
            </a:r>
            <a:r>
              <a:rPr lang="tr-TR" smtClean="0"/>
              <a:t>,2298,2015.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18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HİPOTİROİDİ VE</a:t>
            </a:r>
            <a:b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TİROİDİTLER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PROF. DR. DEMET ÇORAPÇIOĞLU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>
                <a:latin typeface="Comic Sans MS" pitchFamily="66" charset="0"/>
              </a:rPr>
              <a:t>Otoimmün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, kronik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hashimoto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Postpartum</a:t>
            </a:r>
            <a:r>
              <a:rPr lang="tr-TR" dirty="0" smtClean="0">
                <a:latin typeface="Comic Sans MS" pitchFamily="66" charset="0"/>
              </a:rPr>
              <a:t>, sessiz veya ağrısız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Subakut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r>
              <a:rPr lang="tr-TR" dirty="0" smtClean="0">
                <a:latin typeface="Comic Sans MS" pitchFamily="66" charset="0"/>
              </a:rPr>
              <a:t> (</a:t>
            </a:r>
            <a:r>
              <a:rPr lang="tr-TR" dirty="0" err="1" smtClean="0">
                <a:latin typeface="Comic Sans MS" pitchFamily="66" charset="0"/>
              </a:rPr>
              <a:t>süpüratif</a:t>
            </a:r>
            <a:r>
              <a:rPr lang="tr-TR" dirty="0" smtClean="0">
                <a:latin typeface="Comic Sans MS" pitchFamily="66" charset="0"/>
              </a:rPr>
              <a:t> olmayan)</a:t>
            </a:r>
          </a:p>
          <a:p>
            <a:r>
              <a:rPr lang="tr-TR" dirty="0" smtClean="0">
                <a:latin typeface="Comic Sans MS" pitchFamily="66" charset="0"/>
              </a:rPr>
              <a:t>Akut </a:t>
            </a:r>
            <a:r>
              <a:rPr lang="tr-TR" dirty="0" err="1" smtClean="0">
                <a:latin typeface="Comic Sans MS" pitchFamily="66" charset="0"/>
              </a:rPr>
              <a:t>enfeksiyoz</a:t>
            </a:r>
            <a:r>
              <a:rPr lang="tr-TR" dirty="0" smtClean="0">
                <a:latin typeface="Comic Sans MS" pitchFamily="66" charset="0"/>
              </a:rPr>
              <a:t>  </a:t>
            </a:r>
            <a:r>
              <a:rPr lang="tr-TR" dirty="0" err="1" smtClean="0">
                <a:latin typeface="Comic Sans MS" pitchFamily="66" charset="0"/>
              </a:rPr>
              <a:t>tiroidit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Riedel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Postradyasyon</a:t>
            </a:r>
            <a:r>
              <a:rPr lang="tr-TR" dirty="0" smtClean="0">
                <a:latin typeface="Comic Sans MS" pitchFamily="66" charset="0"/>
              </a:rPr>
              <a:t> (I</a:t>
            </a:r>
            <a:r>
              <a:rPr lang="tr-TR" baseline="30000" dirty="0" smtClean="0">
                <a:latin typeface="Comic Sans MS" pitchFamily="66" charset="0"/>
              </a:rPr>
              <a:t>131</a:t>
            </a:r>
            <a:r>
              <a:rPr lang="tr-TR" dirty="0" smtClean="0">
                <a:latin typeface="Comic Sans MS" pitchFamily="66" charset="0"/>
              </a:rPr>
              <a:t> veya </a:t>
            </a:r>
            <a:r>
              <a:rPr lang="tr-TR" dirty="0" err="1" smtClean="0">
                <a:latin typeface="Comic Sans MS" pitchFamily="66" charset="0"/>
              </a:rPr>
              <a:t>external</a:t>
            </a:r>
            <a:r>
              <a:rPr lang="tr-TR" dirty="0" smtClean="0">
                <a:latin typeface="Comic Sans MS" pitchFamily="66" charset="0"/>
              </a:rPr>
              <a:t> radyoterapi) </a:t>
            </a:r>
            <a:r>
              <a:rPr lang="tr-TR" dirty="0" err="1" smtClean="0">
                <a:latin typeface="Comic Sans MS" pitchFamily="66" charset="0"/>
              </a:rPr>
              <a:t>tiroiditi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Sarkoidozis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59632" y="1484784"/>
            <a:ext cx="6400800" cy="4032448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Hashimoto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Tiroiditi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Otoimmün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>
                <a:solidFill>
                  <a:schemeClr val="tx1"/>
                </a:solidFill>
                <a:latin typeface="Comic Sans MS" pitchFamily="66" charset="0"/>
              </a:rPr>
              <a:t>L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enfositik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Kronik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Otoimmün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Comic Sans MS" pitchFamily="66" charset="0"/>
              </a:rPr>
              <a:t>tiroidit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689888"/>
              </p:ext>
            </p:extLst>
          </p:nvPr>
        </p:nvGraphicFramePr>
        <p:xfrm>
          <a:off x="467544" y="1052736"/>
          <a:ext cx="8229600" cy="500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1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tr-TR" sz="2800" dirty="0" err="1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Otoimmün</a:t>
                      </a:r>
                      <a:r>
                        <a:rPr lang="tr-TR" sz="28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 </a:t>
                      </a:r>
                      <a:r>
                        <a:rPr lang="tr-TR" sz="28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tr-TR" sz="2800" dirty="0" err="1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Etyolojili</a:t>
                      </a:r>
                      <a:r>
                        <a:rPr lang="tr-TR" sz="2800" dirty="0" smtClean="0">
                          <a:latin typeface="Arial Black" panose="020B0A04020102020204" pitchFamily="34" charset="0"/>
                        </a:rPr>
                        <a:t>     </a:t>
                      </a:r>
                      <a:r>
                        <a:rPr lang="tr-TR" sz="2800" dirty="0" err="1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Tiroiditler</a:t>
                      </a:r>
                      <a:endParaRPr lang="tr-TR" sz="2800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Seyir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Görünüm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Guvatırlı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</a:t>
                      </a:r>
                      <a:r>
                        <a:rPr lang="tr-TR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Hashimoto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lenfosit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infiltrasyonu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,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fibrozis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tiroit hücre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hiperplazisi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Atrofik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Atrofi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fibrozis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Jüvenil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lenfosit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Geçici, kronik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tiroidite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gidebilir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Küçük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guvatr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yer yer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lenfosit </a:t>
                      </a:r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Sessiz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(ağrısız)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Geçici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Küçük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guvatır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yer yer 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lenfosit </a:t>
                      </a:r>
                      <a:r>
                        <a:rPr lang="tr-TR" baseline="0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infiltrasyonu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Fokal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Bazı vakalarda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 ilerler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Otopsi yapılan olguların tiroit bezinde % 20 saptanmış.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TİROİDİTLER                        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Ağrı ve hassasiyete göre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11560" y="2204864"/>
          <a:ext cx="8229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5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A- 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üzerinde ağrı ve hassasiyet olanlar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b="1" dirty="0" smtClean="0">
                          <a:latin typeface="Comic Sans MS" pitchFamily="66" charset="0"/>
                        </a:rPr>
                        <a:t>Hastalık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b="1" dirty="0" smtClean="0">
                          <a:latin typeface="Comic Sans MS" pitchFamily="66" charset="0"/>
                        </a:rPr>
                        <a:t>Eşdeğer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isimler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granülomatöz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nonsüpüratif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De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Quervain’s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Enfeksiyöz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Akut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süpüratif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Radyasyon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Palpasyon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veya travma sonrası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50850"/>
            <a:ext cx="60483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indent="449263" eaLnBrk="1" hangingPunct="1"/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Akut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  <a:cs typeface="Times New Roman" pitchFamily="18" charset="0"/>
              </a:rPr>
              <a:t>tiroidite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neden olan etkenler.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493540" y="298385"/>
            <a:ext cx="5030788" cy="6370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just" eaLnBrk="1" hangingPunct="1"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</a:rPr>
              <a:t/>
            </a:r>
            <a:br>
              <a:rPr lang="tr-TR" sz="2400" dirty="0">
                <a:latin typeface="Comic Sans MS" pitchFamily="66" charset="0"/>
              </a:rPr>
            </a:br>
            <a:r>
              <a:rPr lang="tr-TR" sz="2400" dirty="0">
                <a:latin typeface="Comic Sans MS" pitchFamily="66" charset="0"/>
              </a:rPr>
              <a:t>	</a:t>
            </a: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Staphylococus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Stereptococcus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pyogenes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“S.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Pneumoniae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Enterobacteriacae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Haemophilus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influenza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Pseudomonas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aeroginosa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Aspergillus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Coccidiodies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immitis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Candida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  <a:p>
            <a:pPr lvl="1" algn="just">
              <a:lnSpc>
                <a:spcPct val="150000"/>
              </a:lnSpc>
              <a:buFont typeface="Times New Roman" pitchFamily="18" charset="0"/>
              <a:buChar char="-"/>
              <a:tabLst>
                <a:tab pos="1133475" algn="l"/>
              </a:tabLst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“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Allescheria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Comic Sans MS" pitchFamily="66" charset="0"/>
                <a:cs typeface="Times New Roman" pitchFamily="18" charset="0"/>
              </a:rPr>
              <a:t>boydii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”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424936" cy="720080"/>
          </a:xfrm>
        </p:spPr>
        <p:txBody>
          <a:bodyPr>
            <a:noAutofit/>
          </a:bodyPr>
          <a:lstStyle/>
          <a:p>
            <a:r>
              <a:rPr lang="tr-TR" sz="3600" dirty="0" smtClean="0">
                <a:latin typeface="Comic Sans MS" pitchFamily="66" charset="0"/>
              </a:rPr>
              <a:t>Ağrı ve hassasiyet( </a:t>
            </a:r>
            <a:r>
              <a:rPr lang="tr-TR" sz="6000" dirty="0" smtClean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tr-TR" sz="4000" dirty="0" smtClean="0">
                <a:latin typeface="Comic Sans MS" pitchFamily="66" charset="0"/>
              </a:rPr>
              <a:t>)</a:t>
            </a:r>
            <a:r>
              <a:rPr lang="tr-TR" sz="3600" dirty="0" err="1" smtClean="0">
                <a:latin typeface="Comic Sans MS" pitchFamily="66" charset="0"/>
              </a:rPr>
              <a:t>Tiroiditler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187624" y="1268760"/>
          <a:ext cx="7272808" cy="506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3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B- 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üzerinde ağrı ve hassasiyet olmayanlar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Hastalık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latin typeface="Comic Sans MS" pitchFamily="66" charset="0"/>
                        </a:rPr>
                        <a:t>Eşdeğer</a:t>
                      </a:r>
                      <a:r>
                        <a:rPr lang="tr-TR" b="1" baseline="0" dirty="0" smtClean="0">
                          <a:latin typeface="Comic Sans MS" pitchFamily="66" charset="0"/>
                        </a:rPr>
                        <a:t> isimler</a:t>
                      </a:r>
                      <a:endParaRPr lang="tr-TR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Ağrısız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Sessiz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oluşan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İlaçlar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la ilişkili olan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İnterferon-alfa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İnterlökin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-2</a:t>
                      </a: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Lityum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Tirozin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kinaz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inhibitörleri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Kronik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lenfositik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-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alevlenme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Amiodarona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bağlı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Fibröz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tiroditi</a:t>
                      </a:r>
                      <a:endParaRPr lang="tr-TR" dirty="0">
                        <a:latin typeface="Comic Sans MS" pitchFamily="66" charset="0"/>
                      </a:endParaRP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İnvaziv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Tiroiditler</a:t>
            </a:r>
            <a:r>
              <a:rPr lang="tr-TR" dirty="0" smtClean="0">
                <a:latin typeface="Comic Sans MS" pitchFamily="66" charset="0"/>
              </a:rPr>
              <a:t> 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2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Özellik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Hashimoto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Postpartum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Boyun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ağrısı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YOK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YOK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C00000"/>
                          </a:solidFill>
                          <a:latin typeface="Comic Sans MS" pitchFamily="66" charset="0"/>
                        </a:rPr>
                        <a:t>VAR ++</a:t>
                      </a:r>
                      <a:endParaRPr lang="tr-TR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Başlama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yaşı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Tüm, 30-50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Doğum sonrası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20-60 yaş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K/E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8-9/1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-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5/1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Sebep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Bilinmiyor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Patoloji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Lenfosit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inf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Germinal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merkez,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fibrozis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Lenfosit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İnfilt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Dev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hüc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granülomlar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fonksiyonu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Hipo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ötiroit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daha az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tirotoksikoz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Tirotoksikoz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-tiroidi veya her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ikisi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>
                          <a:latin typeface="Comic Sans MS" pitchFamily="66" charset="0"/>
                        </a:rPr>
                        <a:t>Tirotoksikoz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hipotiroidi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veya her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ikisi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Anti-TPO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+++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+++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Comic Sans MS" pitchFamily="66" charset="0"/>
                        </a:rPr>
                        <a:t>+/-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Eritrosit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sedimentasyon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hızı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Yüksek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642918"/>
            <a:ext cx="523875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2143108" y="1214423"/>
            <a:ext cx="83009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err="1" smtClean="0"/>
              <a:t>Tirotoksik</a:t>
            </a:r>
            <a:r>
              <a:rPr lang="tr-TR" sz="1100" dirty="0" smtClean="0"/>
              <a:t> </a:t>
            </a:r>
          </a:p>
          <a:p>
            <a:pPr algn="ctr"/>
            <a:r>
              <a:rPr lang="tr-TR" sz="1100" dirty="0" smtClean="0"/>
              <a:t>faz</a:t>
            </a:r>
            <a:endParaRPr lang="tr-TR" sz="11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2928926" y="1214422"/>
            <a:ext cx="83009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050" dirty="0" err="1" smtClean="0"/>
              <a:t>Ötrioid</a:t>
            </a:r>
            <a:r>
              <a:rPr lang="tr-TR" sz="1050" dirty="0" smtClean="0"/>
              <a:t> faz</a:t>
            </a:r>
          </a:p>
          <a:p>
            <a:endParaRPr lang="tr-TR" sz="1050" dirty="0"/>
          </a:p>
        </p:txBody>
      </p:sp>
      <p:sp>
        <p:nvSpPr>
          <p:cNvPr id="5" name="4 Metin kutusu"/>
          <p:cNvSpPr txBox="1"/>
          <p:nvPr/>
        </p:nvSpPr>
        <p:spPr>
          <a:xfrm>
            <a:off x="3714744" y="1214422"/>
            <a:ext cx="830099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err="1" smtClean="0"/>
              <a:t>Hipotiroid</a:t>
            </a:r>
            <a:endParaRPr lang="tr-TR" sz="1100" dirty="0" smtClean="0"/>
          </a:p>
          <a:p>
            <a:pPr algn="ctr"/>
            <a:r>
              <a:rPr lang="tr-TR" sz="1100" dirty="0" smtClean="0"/>
              <a:t>faz</a:t>
            </a:r>
            <a:endParaRPr lang="tr-TR" sz="11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4643438" y="1214422"/>
            <a:ext cx="14287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Düzelme </a:t>
            </a:r>
            <a:endParaRPr lang="tr-TR" sz="1100" dirty="0"/>
          </a:p>
        </p:txBody>
      </p:sp>
      <p:sp>
        <p:nvSpPr>
          <p:cNvPr id="9" name="8 Metin kutusu"/>
          <p:cNvSpPr txBox="1"/>
          <p:nvPr/>
        </p:nvSpPr>
        <p:spPr>
          <a:xfrm>
            <a:off x="5357818" y="2571744"/>
            <a:ext cx="14287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b="1" dirty="0" smtClean="0">
                <a:solidFill>
                  <a:srgbClr val="0033CC"/>
                </a:solidFill>
              </a:rPr>
              <a:t>ST4</a:t>
            </a:r>
            <a:endParaRPr lang="tr-TR" sz="1100" b="1" dirty="0">
              <a:solidFill>
                <a:srgbClr val="0033CC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357818" y="2786058"/>
            <a:ext cx="14287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tr-TR" sz="1100" b="1" dirty="0" smtClean="0">
                <a:solidFill>
                  <a:srgbClr val="C00000"/>
                </a:solidFill>
              </a:rPr>
              <a:t>131 </a:t>
            </a:r>
            <a:r>
              <a:rPr lang="tr-TR" sz="1100" b="1" dirty="0" err="1" smtClean="0">
                <a:solidFill>
                  <a:srgbClr val="C00000"/>
                </a:solidFill>
              </a:rPr>
              <a:t>Uptake</a:t>
            </a:r>
            <a:endParaRPr lang="tr-TR" sz="1100" b="1" dirty="0">
              <a:solidFill>
                <a:srgbClr val="C0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3357554" y="3929066"/>
            <a:ext cx="14287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100" dirty="0" smtClean="0"/>
              <a:t>Aylar</a:t>
            </a:r>
            <a:endParaRPr lang="tr-TR" sz="1100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1785918" y="428604"/>
            <a:ext cx="54708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tiroidit</a:t>
            </a:r>
            <a:r>
              <a:rPr lang="tr-TR" dirty="0" smtClean="0"/>
              <a:t>, sessiz </a:t>
            </a:r>
            <a:r>
              <a:rPr lang="tr-TR" dirty="0" err="1" smtClean="0"/>
              <a:t>tiroidit</a:t>
            </a:r>
            <a:r>
              <a:rPr lang="tr-TR" dirty="0" smtClean="0"/>
              <a:t>, </a:t>
            </a:r>
            <a:r>
              <a:rPr lang="tr-TR" dirty="0" err="1" smtClean="0"/>
              <a:t>postpartum</a:t>
            </a:r>
            <a:r>
              <a:rPr lang="tr-TR" dirty="0" smtClean="0"/>
              <a:t> </a:t>
            </a:r>
            <a:r>
              <a:rPr lang="tr-TR" err="1" smtClean="0"/>
              <a:t>tiroiditin</a:t>
            </a:r>
            <a:r>
              <a:rPr lang="tr-TR" smtClean="0"/>
              <a:t> seyri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92696"/>
            <a:ext cx="8229600" cy="1143000"/>
          </a:xfrm>
        </p:spPr>
        <p:txBody>
          <a:bodyPr/>
          <a:lstStyle/>
          <a:p>
            <a:r>
              <a:rPr lang="tr-TR" sz="3600" dirty="0">
                <a:latin typeface="Comic Sans MS" pitchFamily="66" charset="0"/>
              </a:rPr>
              <a:t>Tedavi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142976" y="714356"/>
            <a:ext cx="6429420" cy="5143536"/>
          </a:xfrm>
        </p:spPr>
        <p:txBody>
          <a:bodyPr>
            <a:noAutofit/>
          </a:bodyPr>
          <a:lstStyle/>
          <a:p>
            <a:endParaRPr lang="tr-TR" sz="2400" dirty="0" smtClean="0">
              <a:latin typeface="Comic Sans MS" pitchFamily="66" charset="0"/>
            </a:endParaRPr>
          </a:p>
          <a:p>
            <a:endParaRPr lang="tr-TR" sz="2400" dirty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Sessiz </a:t>
            </a:r>
            <a:r>
              <a:rPr lang="tr-TR" sz="2400" dirty="0" err="1" smtClean="0">
                <a:latin typeface="Comic Sans MS" pitchFamily="66" charset="0"/>
              </a:rPr>
              <a:t>tiroiditte</a:t>
            </a:r>
            <a:r>
              <a:rPr lang="tr-TR" sz="2400" dirty="0" smtClean="0">
                <a:latin typeface="Comic Sans MS" pitchFamily="66" charset="0"/>
              </a:rPr>
              <a:t>:Gerekirse beta </a:t>
            </a:r>
            <a:r>
              <a:rPr lang="tr-TR" sz="2400" dirty="0" err="1" smtClean="0">
                <a:latin typeface="Comic Sans MS" pitchFamily="66" charset="0"/>
              </a:rPr>
              <a:t>blokürler</a:t>
            </a:r>
            <a:r>
              <a:rPr lang="tr-TR" sz="2400" dirty="0" smtClean="0">
                <a:latin typeface="Comic Sans MS" pitchFamily="66" charset="0"/>
              </a:rPr>
              <a:t>,</a:t>
            </a:r>
          </a:p>
          <a:p>
            <a:endParaRPr lang="tr-TR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 err="1" smtClean="0">
                <a:latin typeface="Comic Sans MS" pitchFamily="66" charset="0"/>
              </a:rPr>
              <a:t>Subakut</a:t>
            </a:r>
            <a:r>
              <a:rPr lang="tr-TR" sz="2400" dirty="0" smtClean="0">
                <a:latin typeface="Comic Sans MS" pitchFamily="66" charset="0"/>
              </a:rPr>
              <a:t>  </a:t>
            </a:r>
            <a:r>
              <a:rPr lang="tr-TR" sz="2400" dirty="0" err="1" smtClean="0">
                <a:latin typeface="Comic Sans MS" pitchFamily="66" charset="0"/>
              </a:rPr>
              <a:t>Tiroidit</a:t>
            </a:r>
            <a:r>
              <a:rPr lang="tr-TR" sz="2400" dirty="0" smtClean="0">
                <a:latin typeface="Comic Sans MS" pitchFamily="66" charset="0"/>
              </a:rPr>
              <a:t>:*</a:t>
            </a:r>
            <a:r>
              <a:rPr lang="tr-TR" sz="2400" dirty="0" err="1" smtClean="0">
                <a:solidFill>
                  <a:srgbClr val="C00000"/>
                </a:solidFill>
                <a:latin typeface="Comic Sans MS" pitchFamily="66" charset="0"/>
              </a:rPr>
              <a:t>Glukokortikoidler</a:t>
            </a: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,</a:t>
            </a:r>
            <a:endParaRPr lang="tr-TR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                         * </a:t>
            </a:r>
            <a:r>
              <a:rPr lang="tr-TR" sz="2400" dirty="0" err="1" smtClean="0">
                <a:latin typeface="Comic Sans MS" pitchFamily="66" charset="0"/>
              </a:rPr>
              <a:t>Steroid</a:t>
            </a:r>
            <a:r>
              <a:rPr lang="tr-TR" sz="2400" dirty="0" smtClean="0">
                <a:latin typeface="Comic Sans MS" pitchFamily="66" charset="0"/>
              </a:rPr>
              <a:t> olmayan  </a:t>
            </a:r>
          </a:p>
          <a:p>
            <a:pPr>
              <a:buNone/>
            </a:pPr>
            <a:r>
              <a:rPr lang="tr-TR" sz="2400" dirty="0" smtClean="0">
                <a:latin typeface="Comic Sans MS" pitchFamily="66" charset="0"/>
              </a:rPr>
              <a:t>                               </a:t>
            </a:r>
            <a:r>
              <a:rPr lang="tr-TR" sz="2400" dirty="0" err="1" smtClean="0">
                <a:latin typeface="Comic Sans MS" pitchFamily="66" charset="0"/>
              </a:rPr>
              <a:t>antienflamatuvarlar</a:t>
            </a:r>
            <a:r>
              <a:rPr lang="tr-TR" sz="2400" dirty="0" smtClean="0">
                <a:latin typeface="Comic Sans MS" pitchFamily="66" charset="0"/>
              </a:rPr>
              <a:t>,</a:t>
            </a:r>
            <a:endParaRPr lang="tr-TR" sz="2400" dirty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                 </a:t>
            </a:r>
            <a:r>
              <a:rPr lang="tr-TR" sz="2400" dirty="0" smtClean="0">
                <a:latin typeface="Comic Sans MS" pitchFamily="66" charset="0"/>
              </a:rPr>
              <a:t>* Beta </a:t>
            </a:r>
            <a:r>
              <a:rPr lang="tr-TR" sz="2400" dirty="0" err="1" smtClean="0">
                <a:latin typeface="Comic Sans MS" pitchFamily="66" charset="0"/>
              </a:rPr>
              <a:t>blokürler</a:t>
            </a:r>
            <a:r>
              <a:rPr lang="tr-TR" sz="2400" dirty="0" smtClean="0">
                <a:latin typeface="Comic Sans MS" pitchFamily="66" charset="0"/>
              </a:rPr>
              <a:t>,</a:t>
            </a:r>
            <a:endParaRPr lang="tr-TR" sz="2400" dirty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 err="1" smtClean="0">
                <a:latin typeface="Comic Sans MS" pitchFamily="66" charset="0"/>
              </a:rPr>
              <a:t>Hipotiroidi</a:t>
            </a:r>
            <a:r>
              <a:rPr lang="tr-TR" sz="2400" dirty="0" smtClean="0">
                <a:latin typeface="Comic Sans MS" pitchFamily="66" charset="0"/>
              </a:rPr>
              <a:t> geliştiğinde ; T4 </a:t>
            </a:r>
            <a:r>
              <a:rPr lang="tr-TR" sz="2400" dirty="0" err="1" smtClean="0">
                <a:latin typeface="Comic Sans MS" pitchFamily="66" charset="0"/>
              </a:rPr>
              <a:t>replasmanı</a:t>
            </a:r>
            <a:r>
              <a:rPr lang="tr-TR" sz="2400" dirty="0" smtClean="0">
                <a:latin typeface="Comic Sans MS" pitchFamily="66" charset="0"/>
              </a:rPr>
              <a:t>.</a:t>
            </a:r>
          </a:p>
          <a:p>
            <a:pPr>
              <a:buFont typeface="Monotype Sorts" charset="2"/>
              <a:buNone/>
            </a:pPr>
            <a:r>
              <a:rPr lang="tr-TR" sz="2400" dirty="0" smtClean="0">
                <a:latin typeface="Comic Sans MS" pitchFamily="66" charset="0"/>
              </a:rPr>
              <a:t>     İyileşme sonrası</a:t>
            </a: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T4 kesilmeli.</a:t>
            </a:r>
          </a:p>
          <a:p>
            <a:pPr>
              <a:buFont typeface="Monotype Sorts" charset="2"/>
              <a:buNone/>
            </a:pPr>
            <a:endParaRPr lang="tr-TR" sz="2400" dirty="0" smtClean="0">
              <a:latin typeface="Comic Sans MS" pitchFamily="66" charset="0"/>
            </a:endParaRPr>
          </a:p>
          <a:p>
            <a:pPr>
              <a:buFont typeface="Monotype Sorts" charset="2"/>
              <a:buNone/>
            </a:pP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latin typeface="Comic Sans MS" pitchFamily="66" charset="0"/>
              </a:rPr>
              <a:t>Hashimoto</a:t>
            </a:r>
            <a:r>
              <a:rPr lang="tr-TR" sz="3600" dirty="0" smtClean="0">
                <a:latin typeface="Comic Sans MS" pitchFamily="66" charset="0"/>
              </a:rPr>
              <a:t> ve </a:t>
            </a:r>
            <a:r>
              <a:rPr lang="tr-TR" sz="3600" dirty="0" err="1" smtClean="0">
                <a:latin typeface="Comic Sans MS" pitchFamily="66" charset="0"/>
              </a:rPr>
              <a:t>Riedel</a:t>
            </a:r>
            <a:r>
              <a:rPr lang="tr-TR" sz="3600" dirty="0" smtClean="0">
                <a:latin typeface="Comic Sans MS" pitchFamily="66" charset="0"/>
              </a:rPr>
              <a:t> </a:t>
            </a:r>
            <a:r>
              <a:rPr lang="tr-TR" sz="3600" dirty="0" err="1" smtClean="0">
                <a:latin typeface="Comic Sans MS" pitchFamily="66" charset="0"/>
              </a:rPr>
              <a:t>Tiroiditinin</a:t>
            </a:r>
            <a:r>
              <a:rPr lang="tr-TR" sz="3600" dirty="0" smtClean="0">
                <a:latin typeface="Comic Sans MS" pitchFamily="66" charset="0"/>
              </a:rPr>
              <a:t> Klinik Özellikleri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Yaş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Herhangi, çoğunlukla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&gt;20 yaşla sıklığı artar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23-70 (&gt;50)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Cins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(K/E)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8-9/1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2-4/1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Semptomlar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Guvatır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Guvatır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basısı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büyüklüğü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düffüz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büyük, nadiren çok büyük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Tek taraflı veya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diffüz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çok sert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durumu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Çoğunlukla 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, 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ötiroit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nadiren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tirotoksik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Nadiren 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hipotiroit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ve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hipoparatiroit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antikorları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Hemen hemen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≤ % 45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İzlem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Genellikle</a:t>
                      </a:r>
                      <a:r>
                        <a:rPr lang="tr-TR" baseline="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baseline="0" dirty="0" err="1" smtClean="0">
                          <a:latin typeface="Comic Sans MS" pitchFamily="66" charset="0"/>
                        </a:rPr>
                        <a:t>hipotiroidi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Sıklıkla geriler.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THYROID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Thyreos</a:t>
            </a:r>
            <a:r>
              <a:rPr lang="tr-TR" sz="3600" dirty="0" smtClean="0"/>
              <a:t>:kalkan        </a:t>
            </a:r>
            <a:r>
              <a:rPr lang="tr-TR" sz="3600" dirty="0" err="1" smtClean="0"/>
              <a:t>Eidos</a:t>
            </a:r>
            <a:r>
              <a:rPr lang="tr-TR" sz="3600" dirty="0" smtClean="0"/>
              <a:t>:şekil</a:t>
            </a:r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Thyreos</a:t>
            </a:r>
            <a:r>
              <a:rPr lang="tr-TR" sz="3600" dirty="0" smtClean="0"/>
              <a:t> + </a:t>
            </a:r>
            <a:r>
              <a:rPr lang="tr-TR" sz="3600" dirty="0" err="1" smtClean="0"/>
              <a:t>Eidos</a:t>
            </a: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endParaRPr lang="tr-TR" sz="3600" dirty="0" smtClean="0"/>
          </a:p>
          <a:p>
            <a:pPr algn="ctr">
              <a:buNone/>
            </a:pPr>
            <a:r>
              <a:rPr lang="tr-TR" sz="3600" dirty="0" err="1" smtClean="0"/>
              <a:t>thyroid</a:t>
            </a:r>
            <a:endParaRPr lang="tr-TR" sz="3600" dirty="0"/>
          </a:p>
        </p:txBody>
      </p:sp>
      <p:sp>
        <p:nvSpPr>
          <p:cNvPr id="4" name="3 Sağ Ayraç"/>
          <p:cNvSpPr/>
          <p:nvPr/>
        </p:nvSpPr>
        <p:spPr>
          <a:xfrm rot="5400000">
            <a:off x="4164805" y="3407567"/>
            <a:ext cx="885828" cy="207170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latin typeface="Comic Sans MS" pitchFamily="66" charset="0"/>
              </a:rPr>
              <a:t>Hashimoto</a:t>
            </a:r>
            <a:r>
              <a:rPr lang="tr-TR" sz="3600" dirty="0" smtClean="0">
                <a:latin typeface="Comic Sans MS" pitchFamily="66" charset="0"/>
              </a:rPr>
              <a:t>(</a:t>
            </a:r>
            <a:r>
              <a:rPr lang="tr-TR" sz="3600" dirty="0" err="1" smtClean="0">
                <a:latin typeface="Comic Sans MS" pitchFamily="66" charset="0"/>
              </a:rPr>
              <a:t>fibrotik</a:t>
            </a:r>
            <a:r>
              <a:rPr lang="tr-TR" sz="3600" dirty="0" smtClean="0">
                <a:latin typeface="Comic Sans MS" pitchFamily="66" charset="0"/>
              </a:rPr>
              <a:t>) ve </a:t>
            </a:r>
            <a:r>
              <a:rPr lang="tr-TR" sz="3600" dirty="0" err="1" smtClean="0">
                <a:latin typeface="Comic Sans MS" pitchFamily="66" charset="0"/>
              </a:rPr>
              <a:t>Riedel</a:t>
            </a:r>
            <a:r>
              <a:rPr lang="tr-TR" sz="3600" dirty="0" smtClean="0">
                <a:latin typeface="Comic Sans MS" pitchFamily="66" charset="0"/>
              </a:rPr>
              <a:t> </a:t>
            </a:r>
            <a:r>
              <a:rPr lang="tr-TR" sz="3600" dirty="0" err="1" smtClean="0">
                <a:latin typeface="Comic Sans MS" pitchFamily="66" charset="0"/>
              </a:rPr>
              <a:t>Tiroiditinin</a:t>
            </a:r>
            <a:r>
              <a:rPr lang="tr-TR" sz="3600" dirty="0" smtClean="0">
                <a:latin typeface="Comic Sans MS" pitchFamily="66" charset="0"/>
              </a:rPr>
              <a:t> Özellikleri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229600" cy="4699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8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Hashimoto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(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fibrotik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Riedel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Otoimmün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hast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./</a:t>
                      </a:r>
                    </a:p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Subakut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tiroidit</a:t>
                      </a:r>
                      <a:endParaRPr lang="tr-TR" dirty="0" smtClean="0">
                        <a:latin typeface="Comic Sans MS" pitchFamily="66" charset="0"/>
                      </a:endParaRPr>
                    </a:p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ve 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(+)ve 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dışına yayılım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Venülitis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Plazma h. yapımı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İgA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artar(%47)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İgG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hakim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bezi/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hurtle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hücreleri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doku var,</a:t>
                      </a:r>
                    </a:p>
                    <a:p>
                      <a:r>
                        <a:rPr lang="tr-TR" dirty="0" smtClean="0">
                          <a:latin typeface="Comic Sans MS" pitchFamily="66" charset="0"/>
                        </a:rPr>
                        <a:t>keskin sınırlı/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(+)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Normal doku yok, </a:t>
                      </a:r>
                      <a:r>
                        <a:rPr lang="tr-TR" dirty="0" err="1" smtClean="0">
                          <a:latin typeface="Comic Sans MS" pitchFamily="66" charset="0"/>
                        </a:rPr>
                        <a:t>diffüz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/(-)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49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Tiroit antikorları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Hemen hemen</a:t>
                      </a:r>
                      <a:r>
                        <a:rPr lang="tr-TR" baseline="0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 (+),yüksek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orta düzeyde(+)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Comic Sans MS" pitchFamily="66" charset="0"/>
                        </a:rPr>
                        <a:t>USG/DOPPLER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latin typeface="Comic Sans MS" pitchFamily="66" charset="0"/>
                        </a:rPr>
                        <a:t>Hipoekoik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/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akım</a:t>
                      </a:r>
                      <a:r>
                        <a:rPr lang="tr-TR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artmış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</a:rPr>
                        <a:t>Hipoekoik</a:t>
                      </a:r>
                      <a:r>
                        <a:rPr lang="tr-TR" dirty="0" smtClean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/akım azalmış</a:t>
                      </a:r>
                      <a:endParaRPr lang="tr-TR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1665" y="214290"/>
            <a:ext cx="8762335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tr-TR" sz="2400" b="1" dirty="0" err="1">
                <a:latin typeface="Comic Sans MS" pitchFamily="66" charset="0"/>
                <a:cs typeface="Times New Roman" pitchFamily="18" charset="0"/>
              </a:rPr>
              <a:t>Hashimoto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400" b="1" dirty="0" err="1">
                <a:latin typeface="Comic Sans MS" pitchFamily="66" charset="0"/>
                <a:cs typeface="Times New Roman" pitchFamily="18" charset="0"/>
              </a:rPr>
              <a:t>Tiroiditi</a:t>
            </a:r>
            <a:r>
              <a:rPr lang="tr-TR" sz="2400" b="1" dirty="0">
                <a:latin typeface="Comic Sans MS" pitchFamily="66" charset="0"/>
                <a:cs typeface="Times New Roman" pitchFamily="18" charset="0"/>
              </a:rPr>
              <a:t> ile görülen diğer </a:t>
            </a:r>
            <a:r>
              <a:rPr lang="tr-TR" sz="2400" b="1" dirty="0" err="1" smtClean="0">
                <a:latin typeface="Comic Sans MS" pitchFamily="66" charset="0"/>
                <a:cs typeface="Times New Roman" pitchFamily="18" charset="0"/>
              </a:rPr>
              <a:t>otoimmün</a:t>
            </a:r>
            <a:r>
              <a:rPr lang="tr-TR" sz="2400" b="1" dirty="0" smtClean="0">
                <a:latin typeface="Comic Sans MS" pitchFamily="66" charset="0"/>
                <a:cs typeface="Times New Roman" pitchFamily="18" charset="0"/>
              </a:rPr>
              <a:t> hastalıklar</a:t>
            </a:r>
            <a:endParaRPr lang="tr-TR" sz="2400" dirty="0">
              <a:latin typeface="Comic Sans MS" pitchFamily="66" charset="0"/>
            </a:endParaRPr>
          </a:p>
        </p:txBody>
      </p:sp>
      <p:graphicFrame>
        <p:nvGraphicFramePr>
          <p:cNvPr id="41993" name="Group 9"/>
          <p:cNvGraphicFramePr>
            <a:graphicFrameLocks noGrp="1"/>
          </p:cNvGraphicFramePr>
          <p:nvPr/>
        </p:nvGraphicFramePr>
        <p:xfrm>
          <a:off x="1357290" y="785794"/>
          <a:ext cx="6192539" cy="5760720"/>
        </p:xfrm>
        <a:graphic>
          <a:graphicData uri="http://schemas.openxmlformats.org/drawingml/2006/table">
            <a:tbl>
              <a:tblPr/>
              <a:tblGrid>
                <a:gridCol w="6192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12791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Sjögren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Sendromu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Pernisiyöz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Anemi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Romatoid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Artrit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Sistemik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Lupus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eritematozus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Progressif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sistemik Skleroz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Myastenia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Gravis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Otoimmün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Hepatit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Primer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biliyer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siroz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Vitiligo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Alopesia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Areata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just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Renal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Tübüler</a:t>
                      </a: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Asidoz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Addison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Hastalığı</a:t>
                      </a: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Hipoparatiroidizm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  <a:p>
                      <a:pPr marL="457200" marR="0" lvl="1" indent="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Char char="v"/>
                        <a:tabLst>
                          <a:tab pos="593725" algn="l"/>
                        </a:tabLst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Tip 1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Diabetes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Mellitus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268413"/>
            <a:ext cx="8374063" cy="4537075"/>
          </a:xfrm>
          <a:noFill/>
        </p:spPr>
        <p:txBody>
          <a:bodyPr/>
          <a:lstStyle/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“Bir tek kalbin kırılmasını önleyebilirsem, 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Boşuna yaşamış olmayacağım.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Bir yaşamdan acıyı alabilirsem,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Ya da bir acıyı hafifletebilirsem,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Ya da bir ardıç kuşunu yeniden yuvasına koyabilirsem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Boşuna yaşamış olmayacağım.”</a:t>
            </a:r>
          </a:p>
          <a:p>
            <a:pPr>
              <a:buFont typeface="Wingdings" charset="2"/>
              <a:buNone/>
            </a:pPr>
            <a:r>
              <a:rPr lang="tr-TR" b="1" dirty="0" smtClean="0">
                <a:effectLst/>
                <a:latin typeface="Monotype Corsiva" pitchFamily="66" charset="0"/>
              </a:rPr>
              <a:t>						E. </a:t>
            </a:r>
            <a:r>
              <a:rPr lang="tr-TR" b="1" dirty="0" err="1" smtClean="0">
                <a:effectLst/>
                <a:latin typeface="Monotype Corsiva" pitchFamily="66" charset="0"/>
              </a:rPr>
              <a:t>Dickinson</a:t>
            </a:r>
            <a:endParaRPr lang="tr-TR" b="1" dirty="0" smtClean="0"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Hipotiroidi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Tiroit fonksiyonlarının eksikliğidir.</a:t>
            </a:r>
          </a:p>
          <a:p>
            <a:r>
              <a:rPr lang="tr-TR" dirty="0" smtClean="0"/>
              <a:t>Genel olarak popülasyonun % 1’ini,</a:t>
            </a:r>
          </a:p>
          <a:p>
            <a:r>
              <a:rPr lang="tr-TR" dirty="0" smtClean="0"/>
              <a:t>60 yaş üzerinde ise yaklaşık % 5’ini etkiler.</a:t>
            </a:r>
          </a:p>
          <a:p>
            <a:r>
              <a:rPr lang="tr-TR" dirty="0" smtClean="0"/>
              <a:t>Tiroit hormon eksikliği, vücudun tüm fonksiyonlarını etkiler.</a:t>
            </a:r>
          </a:p>
          <a:p>
            <a:r>
              <a:rPr lang="tr-TR" dirty="0" smtClean="0"/>
              <a:t>Hafif, orta ve ağır formları (</a:t>
            </a:r>
            <a:r>
              <a:rPr lang="tr-TR" dirty="0" err="1" smtClean="0"/>
              <a:t>miksödem</a:t>
            </a:r>
            <a:r>
              <a:rPr lang="tr-TR" dirty="0" smtClean="0"/>
              <a:t>)da, </a:t>
            </a:r>
            <a:r>
              <a:rPr lang="tr-TR" dirty="0" smtClean="0">
                <a:solidFill>
                  <a:srgbClr val="FF0000"/>
                </a:solidFill>
              </a:rPr>
              <a:t>klinik tablo farklılıklar  gösterir.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Sınıflandırılması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Hipotiroidi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 smtClean="0"/>
              <a:t>          En sık </a:t>
            </a:r>
          </a:p>
          <a:p>
            <a:pPr marL="514350" indent="-514350">
              <a:buNone/>
            </a:pPr>
            <a:r>
              <a:rPr lang="tr-TR" dirty="0" smtClean="0"/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Hipotiroidi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 smtClean="0"/>
              <a:t>          TSH eksikliği </a:t>
            </a:r>
          </a:p>
          <a:p>
            <a:pPr marL="514350" indent="-514350">
              <a:buNone/>
            </a:pPr>
            <a:r>
              <a:rPr lang="tr-TR" dirty="0" smtClean="0"/>
              <a:t>3. </a:t>
            </a:r>
            <a:r>
              <a:rPr lang="tr-TR" dirty="0" smtClean="0">
                <a:solidFill>
                  <a:srgbClr val="FF0000"/>
                </a:solidFill>
              </a:rPr>
              <a:t>Tersiyer</a:t>
            </a:r>
            <a:r>
              <a:rPr lang="tr-TR" dirty="0" smtClean="0"/>
              <a:t> </a:t>
            </a:r>
            <a:r>
              <a:rPr lang="tr-TR" dirty="0" err="1" smtClean="0"/>
              <a:t>hipotiroidi</a:t>
            </a:r>
            <a:r>
              <a:rPr lang="tr-TR" dirty="0" smtClean="0"/>
              <a:t> </a:t>
            </a:r>
          </a:p>
          <a:p>
            <a:pPr marL="514350" indent="-514350">
              <a:buNone/>
            </a:pPr>
            <a:r>
              <a:rPr lang="tr-TR" dirty="0" smtClean="0"/>
              <a:t>	     TRH eksikliği </a:t>
            </a:r>
          </a:p>
          <a:p>
            <a:pPr marL="514350" indent="-514350">
              <a:buNone/>
            </a:pPr>
            <a:r>
              <a:rPr lang="tr-TR" dirty="0" smtClean="0"/>
              <a:t>4. </a:t>
            </a:r>
            <a:r>
              <a:rPr lang="tr-TR" dirty="0" err="1" smtClean="0">
                <a:solidFill>
                  <a:srgbClr val="FF0000"/>
                </a:solidFill>
              </a:rPr>
              <a:t>Periferik</a:t>
            </a:r>
            <a:r>
              <a:rPr lang="tr-TR" dirty="0" smtClean="0"/>
              <a:t> tiroit hormon direnci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Hipotiroidizmin</a:t>
            </a:r>
            <a:r>
              <a:rPr lang="tr-TR" dirty="0" smtClean="0"/>
              <a:t> </a:t>
            </a:r>
            <a:r>
              <a:rPr lang="tr-TR" dirty="0" err="1" smtClean="0"/>
              <a:t>Etyolojisi</a:t>
            </a:r>
            <a:r>
              <a:rPr lang="tr-TR" dirty="0" smtClean="0"/>
              <a:t> -1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       </a:t>
            </a:r>
            <a:r>
              <a:rPr lang="tr-TR" dirty="0" smtClean="0">
                <a:solidFill>
                  <a:srgbClr val="FF0000"/>
                </a:solidFill>
              </a:rPr>
              <a:t>PRİMER 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Hashimoto</a:t>
            </a:r>
            <a:r>
              <a:rPr lang="tr-TR" dirty="0" smtClean="0"/>
              <a:t> </a:t>
            </a:r>
            <a:r>
              <a:rPr lang="tr-TR" dirty="0" err="1" smtClean="0"/>
              <a:t>tiroiditi</a:t>
            </a:r>
            <a:r>
              <a:rPr lang="tr-TR" dirty="0" smtClean="0"/>
              <a:t>,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Graves</a:t>
            </a:r>
            <a:r>
              <a:rPr lang="tr-TR" dirty="0" smtClean="0"/>
              <a:t> hastalığının radyoaktif iyotla </a:t>
            </a:r>
            <a:r>
              <a:rPr lang="tr-TR" dirty="0" err="1" smtClean="0"/>
              <a:t>ablasyonu</a:t>
            </a:r>
            <a:r>
              <a:rPr lang="tr-TR" dirty="0" smtClean="0"/>
              <a:t>,</a:t>
            </a:r>
          </a:p>
          <a:p>
            <a:pPr marL="514350" indent="-514350">
              <a:buAutoNum type="arabicPeriod"/>
            </a:pPr>
            <a:r>
              <a:rPr lang="tr-TR" dirty="0" smtClean="0"/>
              <a:t>Tiroidin cerrahi </a:t>
            </a:r>
            <a:r>
              <a:rPr lang="tr-TR" dirty="0" err="1" smtClean="0"/>
              <a:t>ablasyonu</a:t>
            </a:r>
            <a:r>
              <a:rPr lang="tr-TR" dirty="0" smtClean="0"/>
              <a:t> ,</a:t>
            </a:r>
          </a:p>
          <a:p>
            <a:pPr marL="514350" indent="-514350">
              <a:buAutoNum type="arabicPeriod"/>
            </a:pPr>
            <a:r>
              <a:rPr lang="tr-TR" dirty="0" smtClean="0"/>
              <a:t>Aşırı iyot alınması (</a:t>
            </a:r>
            <a:r>
              <a:rPr lang="tr-TR" dirty="0" err="1" smtClean="0"/>
              <a:t>radyokontrast</a:t>
            </a:r>
            <a:r>
              <a:rPr lang="tr-TR" dirty="0" smtClean="0"/>
              <a:t> madde, su yosunu),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tiroidit</a:t>
            </a:r>
            <a:r>
              <a:rPr lang="tr-TR" dirty="0" smtClean="0"/>
              <a:t>,sessiz </a:t>
            </a:r>
            <a:r>
              <a:rPr lang="tr-TR" dirty="0" err="1" smtClean="0"/>
              <a:t>tiroidit</a:t>
            </a:r>
            <a:r>
              <a:rPr lang="tr-TR" dirty="0" smtClean="0"/>
              <a:t> (genellikle geçici),</a:t>
            </a:r>
          </a:p>
          <a:p>
            <a:pPr marL="514350" indent="-514350">
              <a:buAutoNum type="arabicPeriod"/>
            </a:pPr>
            <a:r>
              <a:rPr lang="tr-TR" dirty="0" smtClean="0"/>
              <a:t>İyot eksikliği,</a:t>
            </a:r>
          </a:p>
          <a:p>
            <a:pPr marL="514350" indent="-514350">
              <a:buAutoNum type="arabicPeriod"/>
            </a:pPr>
            <a:r>
              <a:rPr lang="tr-TR" dirty="0" smtClean="0"/>
              <a:t>Yeni doğanda tiroit hormon sentez kusurları.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 err="1" smtClean="0"/>
              <a:t>Hipotiroidizmin</a:t>
            </a:r>
            <a:r>
              <a:rPr lang="tr-TR" dirty="0" smtClean="0"/>
              <a:t> </a:t>
            </a:r>
            <a:r>
              <a:rPr lang="tr-TR" dirty="0" err="1" smtClean="0"/>
              <a:t>Etyolojisi</a:t>
            </a:r>
            <a:r>
              <a:rPr lang="tr-TR" dirty="0" smtClean="0"/>
              <a:t> -2</a:t>
            </a:r>
            <a:endParaRPr lang="tr-TR" dirty="0"/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    </a:t>
            </a:r>
            <a:r>
              <a:rPr lang="tr-TR" dirty="0" smtClean="0">
                <a:solidFill>
                  <a:srgbClr val="FF0000"/>
                </a:solidFill>
              </a:rPr>
              <a:t>SEKONDER HİPOTİROİDİ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Hipofizer</a:t>
            </a:r>
            <a:r>
              <a:rPr lang="tr-TR" dirty="0" smtClean="0"/>
              <a:t> yetersizlik </a:t>
            </a:r>
          </a:p>
          <a:p>
            <a:pPr>
              <a:buNone/>
            </a:pPr>
            <a:r>
              <a:rPr lang="tr-TR" dirty="0" smtClean="0"/>
              <a:t>		Hipofiz adenomu </a:t>
            </a:r>
          </a:p>
          <a:p>
            <a:pPr>
              <a:buNone/>
            </a:pPr>
            <a:r>
              <a:rPr lang="tr-TR" dirty="0" smtClean="0"/>
              <a:t>		Hipofiz </a:t>
            </a:r>
            <a:r>
              <a:rPr lang="tr-TR" dirty="0" err="1" smtClean="0"/>
              <a:t>ablasyonu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Hipofiz </a:t>
            </a:r>
            <a:r>
              <a:rPr lang="tr-TR" dirty="0" err="1" smtClean="0"/>
              <a:t>destruksiyonu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TERSİYER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HİPOTİROİDİ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Hipotalamus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r>
              <a:rPr lang="tr-TR" dirty="0" smtClean="0"/>
              <a:t> (nadir) </a:t>
            </a:r>
          </a:p>
          <a:p>
            <a:pPr>
              <a:buNone/>
            </a:pPr>
            <a:r>
              <a:rPr lang="tr-TR" dirty="0" smtClean="0"/>
              <a:t>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tr-TR" sz="4400" dirty="0"/>
              <a:t>HİPOTİROİDİ</a:t>
            </a:r>
          </a:p>
          <a:p>
            <a:pPr>
              <a:buNone/>
            </a:pPr>
            <a:endParaRPr lang="tr-TR" u="sng" dirty="0" smtClean="0"/>
          </a:p>
          <a:p>
            <a:pPr>
              <a:buNone/>
            </a:pPr>
            <a:r>
              <a:rPr lang="tr-TR" u="sng" dirty="0" err="1" smtClean="0"/>
              <a:t>Tiroid</a:t>
            </a:r>
            <a:r>
              <a:rPr lang="tr-TR" u="sng" dirty="0" smtClean="0"/>
              <a:t> </a:t>
            </a:r>
            <a:r>
              <a:rPr lang="tr-TR" u="sng" dirty="0"/>
              <a:t>Hormon etkisine </a:t>
            </a:r>
            <a:r>
              <a:rPr lang="tr-TR" u="sng" dirty="0" err="1"/>
              <a:t>periferik</a:t>
            </a:r>
            <a:r>
              <a:rPr lang="tr-TR" u="sng" dirty="0"/>
              <a:t> direnç 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>
                <a:solidFill>
                  <a:srgbClr val="FF0000"/>
                </a:solidFill>
              </a:rPr>
              <a:t>HİPOTİROİDİ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Tiroid</a:t>
            </a:r>
            <a:r>
              <a:rPr lang="tr-TR" dirty="0"/>
              <a:t> dışı sistemik hastalıklara bağlı gelişen </a:t>
            </a:r>
            <a:r>
              <a:rPr lang="tr-TR" sz="4200" dirty="0">
                <a:solidFill>
                  <a:srgbClr val="0070C0"/>
                </a:solidFill>
              </a:rPr>
              <a:t>fonksiyonel</a:t>
            </a:r>
            <a:r>
              <a:rPr lang="tr-TR" dirty="0"/>
              <a:t> </a:t>
            </a:r>
            <a:r>
              <a:rPr lang="tr-TR" dirty="0" err="1"/>
              <a:t>hipotiroididen</a:t>
            </a:r>
            <a:r>
              <a:rPr lang="tr-TR" dirty="0"/>
              <a:t> ayırt edilmelidir.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59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PATOGENEZ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Vücudun tüm dokularını etkiler.</a:t>
            </a:r>
          </a:p>
          <a:p>
            <a:r>
              <a:rPr lang="tr-TR" dirty="0" smtClean="0"/>
              <a:t>Pek çok semptoma yol açar.</a:t>
            </a:r>
          </a:p>
          <a:p>
            <a:r>
              <a:rPr lang="tr-TR" dirty="0" err="1" smtClean="0"/>
              <a:t>İnterstisyel</a:t>
            </a:r>
            <a:r>
              <a:rPr lang="tr-TR" dirty="0" smtClean="0"/>
              <a:t> dokuda </a:t>
            </a:r>
            <a:r>
              <a:rPr lang="tr-TR" dirty="0" err="1" smtClean="0"/>
              <a:t>glikozaminoglikan</a:t>
            </a:r>
            <a:r>
              <a:rPr lang="tr-TR" dirty="0" smtClean="0"/>
              <a:t> (en çok </a:t>
            </a:r>
            <a:r>
              <a:rPr lang="tr-TR" dirty="0" err="1" smtClean="0"/>
              <a:t>hyaluronik</a:t>
            </a:r>
            <a:r>
              <a:rPr lang="tr-TR" dirty="0" smtClean="0"/>
              <a:t> asit) birikir. </a:t>
            </a:r>
          </a:p>
          <a:p>
            <a:r>
              <a:rPr lang="tr-TR" dirty="0" err="1" smtClean="0"/>
              <a:t>Hidrofilik</a:t>
            </a:r>
            <a:r>
              <a:rPr lang="tr-TR" dirty="0" smtClean="0"/>
              <a:t> yapısı ve </a:t>
            </a: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permeabiliteyi</a:t>
            </a:r>
            <a:r>
              <a:rPr lang="tr-TR" dirty="0" smtClean="0"/>
              <a:t> artırması ile </a:t>
            </a:r>
            <a:r>
              <a:rPr lang="tr-TR" dirty="0" err="1" smtClean="0"/>
              <a:t>interstisyel</a:t>
            </a:r>
            <a:r>
              <a:rPr lang="tr-TR" dirty="0" smtClean="0"/>
              <a:t> gizli ödeme (deri, kalp kası, çizgili kas) neden olur.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1768</TotalTime>
  <Words>1124</Words>
  <Application>Microsoft Office PowerPoint</Application>
  <PresentationFormat>Ekran Gösterisi (4:3)</PresentationFormat>
  <Paragraphs>349</Paragraphs>
  <Slides>32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2" baseType="lpstr">
      <vt:lpstr>Arial</vt:lpstr>
      <vt:lpstr>Arial Black</vt:lpstr>
      <vt:lpstr>Calibri</vt:lpstr>
      <vt:lpstr>Comic Sans MS</vt:lpstr>
      <vt:lpstr>Monotype Corsiva</vt:lpstr>
      <vt:lpstr>Monotype Sorts</vt:lpstr>
      <vt:lpstr>Symbol</vt:lpstr>
      <vt:lpstr>Times New Roman</vt:lpstr>
      <vt:lpstr>Wingdings</vt:lpstr>
      <vt:lpstr>Ofis Teması</vt:lpstr>
      <vt:lpstr>PowerPoint Sunusu</vt:lpstr>
      <vt:lpstr>PowerPoint Sunusu</vt:lpstr>
      <vt:lpstr>THYROID</vt:lpstr>
      <vt:lpstr>Hipotiroidi </vt:lpstr>
      <vt:lpstr>Sınıflandırılması </vt:lpstr>
      <vt:lpstr>Hipotiroidizmin Etyolojisi -1</vt:lpstr>
      <vt:lpstr>Hipotiroidizmin Etyolojisi -2</vt:lpstr>
      <vt:lpstr>PowerPoint Sunusu</vt:lpstr>
      <vt:lpstr>PATOGENEZ</vt:lpstr>
      <vt:lpstr>Semptomlar – Bulgular </vt:lpstr>
      <vt:lpstr>Az Görülen Semptomlar</vt:lpstr>
      <vt:lpstr>BULGULAR</vt:lpstr>
      <vt:lpstr>MİKSÖDEM     KOMASI </vt:lpstr>
      <vt:lpstr>TEDAVİ</vt:lpstr>
      <vt:lpstr>BİRLİKTE  VERMEYİN: Emilimini bozarlar</vt:lpstr>
      <vt:lpstr>Doz  Artımını Gerektirenler </vt:lpstr>
      <vt:lpstr>Geçici Hipotiroidi </vt:lpstr>
      <vt:lpstr>Tiroiditler</vt:lpstr>
      <vt:lpstr>Tiroiditlerin Etyolojisi </vt:lpstr>
      <vt:lpstr>Tiroiditler</vt:lpstr>
      <vt:lpstr>PowerPoint Sunusu</vt:lpstr>
      <vt:lpstr>PowerPoint Sunusu</vt:lpstr>
      <vt:lpstr>TİROİDİTLER                        Ağrı ve hassasiyete göre</vt:lpstr>
      <vt:lpstr>PowerPoint Sunusu</vt:lpstr>
      <vt:lpstr>Ağrı ve hassasiyet( -)Tiroiditler</vt:lpstr>
      <vt:lpstr>Tiroiditler </vt:lpstr>
      <vt:lpstr>PowerPoint Sunusu</vt:lpstr>
      <vt:lpstr>Tedavi</vt:lpstr>
      <vt:lpstr>Hashimoto ve Riedel Tiroiditinin Klinik Özellikleri</vt:lpstr>
      <vt:lpstr>Hashimoto(fibrotik) ve Riedel Tiroiditinin Özellikleri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Windows Kullanıcısı</cp:lastModifiedBy>
  <cp:revision>245</cp:revision>
  <dcterms:created xsi:type="dcterms:W3CDTF">2012-07-24T11:52:13Z</dcterms:created>
  <dcterms:modified xsi:type="dcterms:W3CDTF">2020-03-03T06:54:50Z</dcterms:modified>
</cp:coreProperties>
</file>