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6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  <p:sldId id="1092" r:id="rId13"/>
    <p:sldId id="1093" r:id="rId14"/>
    <p:sldId id="1094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85FB67-13BD-4A07-A42B-F2DDB568A1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5160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54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92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97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45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880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46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6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8058"/>
            <a:ext cx="7843954" cy="3459774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tr-TR" sz="3600" b="1" dirty="0"/>
          </a:p>
          <a:p>
            <a:pPr marL="0" indent="0" algn="ctr">
              <a:buNone/>
            </a:pPr>
            <a:r>
              <a:rPr lang="nn-NO" sz="3600" b="1" dirty="0"/>
              <a:t>GGY218 Kırsal Ekonomi ve</a:t>
            </a:r>
          </a:p>
          <a:p>
            <a:pPr marL="0" indent="0" algn="ctr">
              <a:buNone/>
            </a:pPr>
            <a:r>
              <a:rPr lang="nn-NO" sz="3600" b="1" dirty="0"/>
              <a:t>Kırsal Alan Yönetimi</a:t>
            </a:r>
            <a:endParaRPr lang="tr-TR" sz="1500" b="1" dirty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sz="1350" b="1" smtClean="0"/>
              <a:t>Doç</a:t>
            </a:r>
            <a:r>
              <a:rPr lang="tr-TR" sz="1350" b="1" dirty="0"/>
              <a:t>. Dr. Yeşim </a:t>
            </a:r>
            <a:r>
              <a:rPr lang="tr-TR" sz="1350" b="1" dirty="0" smtClean="0"/>
              <a:t>TANRIVERMİŞ</a:t>
            </a:r>
            <a:endParaRPr lang="tr-TR" sz="1350" b="1" dirty="0"/>
          </a:p>
          <a:p>
            <a:pPr marL="0" indent="0" algn="ctr">
              <a:buNone/>
            </a:pPr>
            <a:r>
              <a:rPr lang="tr-TR" sz="1200" dirty="0"/>
              <a:t>Ankara Üniversitesi Uygulamalı Bilimler Fakültesi Gayrimenkul Geliştirme ve Yönetimi Bölümü</a:t>
            </a:r>
          </a:p>
        </p:txBody>
      </p:sp>
      <p:sp>
        <p:nvSpPr>
          <p:cNvPr id="14" name="Altbilgi Yer Tutucusu 1">
            <a:extLst>
              <a:ext uri="{FF2B5EF4-FFF2-40B4-BE49-F238E27FC236}">
                <a16:creationId xmlns="" xmlns:a16="http://schemas.microsoft.com/office/drawing/2014/main" id="{74B01E26-5ACC-4980-8CB4-3F4B63E84CBE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90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Karagölge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C., Kızıloğlu, S. ve Yavuz, O., 1995. Tarım Ekonomisi-Temel İlkeler, Atatürk Üniversitesi Ziraat Fakültesi Yayınları, Yayın No:801, Erzurum.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Kasap, N., 1997. Kırsal Dönüşüm Sürecinde Aile ve Ekonomi.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Şermetler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Köyü Vaka İncelemesi, H.Ü. Sosyal Bilimler Enstitüsü Sosyoloji Anabilim Dalı Yüksek Lisans Tezi,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Kilkenny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M., 1999. Transport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Cost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38 (2):293-312.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Nelson, G. 1984.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Elements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Paradigm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Econonmics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Vol:66: 694-700.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Pearce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D.W.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Turner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R.K., 1990.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Natural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Resources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Environment,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Johns Hopkins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Baltimore, USA.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Ritson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C., 1980.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Principles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Granada Publishing, UK.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Rowley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T. D.,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Redman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J.M.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Angle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J., 1992.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Role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Nonmetropolitian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Performance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Rising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Per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Capita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Differences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Among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Review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22: 155-68.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Schumpeter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J.A., 1934.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Theory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Development,, NJ.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Transaction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Books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(1983 Edition), New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Brunswick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599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Sönmez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A.K., 2001. Aile Dayanışması ve Kırsal Ekonomi: Orta Karadeniz Bölgesinde Fındık Üretimiyle Bağlantılı Aile Dayanışması Üzerine Niteliksel Bir İnceleme, Hacettepe Üniversitesi Edebiyat Fakültesi Dergisi, Cilt: 17, Sayı:1: 61-80.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Summers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G.F., 1998.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Sociological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Perspective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80(3):640-643.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Bülbül, M., 2007.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Role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Turkish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Beginning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European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Accession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Negotiations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Applied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Vol:7(4):612-625.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Şanlı, H., 2007.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Research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Impacts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Tourism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Household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Farm Enterprises: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Case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Nevşehir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Province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Turkey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Tropics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Subtropics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(JARTS), Vol:108 (2): 171-191, Germany.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H., 2006. Tarımda Sosyal Politikalar, İçinde: Türkiye’de Tarım,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Eds:F.Yavuz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Tarım ve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Köyişleri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Bakanlığı Strateji Geliştirme Başkanlığı, Ankara, s.95-120.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Kooten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G.C., 1993. Land Resource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Sustainable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Common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Good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UBC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Vancouver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Canada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897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Weber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B., 1998.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Crossing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Next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Meridian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-Urban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Interdependence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Institutions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Distribution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West,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Resource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23(1):1-11.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Woolcott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M., 1998.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Capital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Toward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Theoretical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Synthesis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Framework,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Theory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Society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Vol:27:151-208.</a:t>
            </a:r>
            <a:endParaRPr lang="tr-TR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14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TEKNOLOJİ VE AZALAN VERİM (HASILA)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Teknolojik Gelişme (</a:t>
            </a:r>
            <a:r>
              <a:rPr lang="tr-TR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technogical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progress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Yeni bir mal veya mevcut olanların daha ucuz ve kaliteli biçimde elde edilmesini sağlayan her türlü buluş, yenilik, yöntem ve süreçler,</a:t>
            </a:r>
          </a:p>
          <a:p>
            <a:pPr marL="607219" indent="-205979" algn="just"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iktisadi büyüme ve kalkınmanın en etkin bir faktörüdür.</a:t>
            </a:r>
          </a:p>
          <a:p>
            <a:pPr marL="607219" indent="-205979" algn="just">
              <a:buFont typeface="Wingdings" panose="05000000000000000000" pitchFamily="2" charset="2"/>
              <a:buChar char="§"/>
            </a:pPr>
            <a:r>
              <a:rPr lang="da-DK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Teknolojik gelişme ve azalan verim ilişkisi ?</a:t>
            </a:r>
          </a:p>
          <a:p>
            <a:pPr marL="607219" indent="-205979" algn="just"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Girdi kullanım düzeyi – teknoloji ilişkisi</a:t>
            </a:r>
          </a:p>
          <a:p>
            <a:pPr marL="607219" indent="-205979" algn="just"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Ar-ge çalışmaları ve teknolojik gelişmenin </a:t>
            </a: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etkisi ve azalan verim sorunu</a:t>
            </a:r>
            <a:endParaRPr lang="tr-TR" sz="16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Altbilgi Yer Tutucusu 1">
            <a:extLst>
              <a:ext uri="{FF2B5EF4-FFF2-40B4-BE49-F238E27FC236}">
                <a16:creationId xmlns="" xmlns:a16="http://schemas.microsoft.com/office/drawing/2014/main" id="{81B7BE46-83B0-4902-A374-DB03F226DA0A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52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TARIMSAL YAPI VE DÖNÜŞÜM İLİŞKİSİ</a:t>
            </a:r>
          </a:p>
        </p:txBody>
      </p:sp>
      <p:pic>
        <p:nvPicPr>
          <p:cNvPr id="3" name="İçerik Yer Tutucusu 2">
            <a:extLst>
              <a:ext uri="{FF2B5EF4-FFF2-40B4-BE49-F238E27FC236}">
                <a16:creationId xmlns="" xmlns:a16="http://schemas.microsoft.com/office/drawing/2014/main" id="{C5AEFEFF-D75F-4461-BDF3-2BED0CDCBF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61396" y="1749029"/>
            <a:ext cx="5364059" cy="3687365"/>
          </a:xfrm>
          <a:prstGeom prst="rect">
            <a:avLst/>
          </a:prstGeom>
        </p:spPr>
      </p:pic>
      <p:sp>
        <p:nvSpPr>
          <p:cNvPr id="18" name="Altbilgi Yer Tutucusu 1">
            <a:extLst>
              <a:ext uri="{FF2B5EF4-FFF2-40B4-BE49-F238E27FC236}">
                <a16:creationId xmlns="" xmlns:a16="http://schemas.microsoft.com/office/drawing/2014/main" id="{CB6A35BA-E378-4184-84D0-1EF24372A7B1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189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TARIMSAL YAPI VE DÖNÜŞÜM İLİŞKİSİ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506143F0-6881-4606-96AB-DB223C0B4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846" y="1971675"/>
            <a:ext cx="7543800" cy="291465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OK birim girdi kullanılmasına paralel üretimde artış olduğu için, f(X) fonksiyonu f(X1) kayar ve kayma BC kadar olur.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BC kesiti yeteri kadar büyükse, yeşil devrim söz konusudur.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Azgelişmiş ülkelerde tarımda oluşan böyle bir dönüşüm;</a:t>
            </a:r>
          </a:p>
          <a:p>
            <a:pPr marL="470297" indent="-333375"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ekonomik büyüme hızına önemli katkı yapar,</a:t>
            </a:r>
          </a:p>
          <a:p>
            <a:pPr marL="470297" indent="-333375"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yapısal değişim sürecini hızlandırır,</a:t>
            </a:r>
          </a:p>
          <a:p>
            <a:pPr marL="470297" indent="-333375"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beslenmeye katkı yapar,</a:t>
            </a:r>
          </a:p>
          <a:p>
            <a:pPr marL="470297" indent="-333375"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işgücünün etkinliğini ve verimliliğini artırır,</a:t>
            </a:r>
          </a:p>
          <a:p>
            <a:pPr marL="470297" indent="-333375"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genel refah düzeyinde iyileşmeye neden olur</a:t>
            </a:r>
          </a:p>
        </p:txBody>
      </p:sp>
      <p:sp>
        <p:nvSpPr>
          <p:cNvPr id="18" name="Altbilgi Yer Tutucusu 1">
            <a:extLst>
              <a:ext uri="{FF2B5EF4-FFF2-40B4-BE49-F238E27FC236}">
                <a16:creationId xmlns="" xmlns:a16="http://schemas.microsoft.com/office/drawing/2014/main" id="{E5262F7A-0C17-4CFF-86FD-D53CFB9BFD8A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68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TARIMSAL YAPI VE DÖNÜŞÜM İLİŞKİSİ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506143F0-6881-4606-96AB-DB223C0B4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846" y="1576751"/>
            <a:ext cx="7543800" cy="291465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tr-TR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Yeşil </a:t>
            </a: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devrimin üretimde neden olduğu değişme;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çıktı karmasında değişim,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ürün yoğunluğunda değişim,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ürünün gelirinde (getirisinde) değişim olur.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Teknik değişme biyolojik ve mekanik olarak ikiye ayrılır:</a:t>
            </a:r>
          </a:p>
        </p:txBody>
      </p:sp>
      <p:sp>
        <p:nvSpPr>
          <p:cNvPr id="18" name="Altbilgi Yer Tutucusu 1">
            <a:extLst>
              <a:ext uri="{FF2B5EF4-FFF2-40B4-BE49-F238E27FC236}">
                <a16:creationId xmlns="" xmlns:a16="http://schemas.microsoft.com/office/drawing/2014/main" id="{19F98A3D-E52C-41D2-A935-77E002438B65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42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TARIMSAL YAPI VE DÖNÜŞÜM İLİŞKİSİ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506143F0-6881-4606-96AB-DB223C0B4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846" y="1971675"/>
            <a:ext cx="7543800" cy="29146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(i) biyolojik değişme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tohumluk ve hayvan ırklarının ıslah edilmesi, arazi ve hayvan verimliliğinin yükseltilmesi gibi.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(ii) mekanik değişme: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işgücünün yerine makine kullanımı, kullanılan traktör ve ekipmanlarının nitelik ve niceliğinin yükseltilmesi ve daha fazla otomasyon gibi</a:t>
            </a:r>
          </a:p>
        </p:txBody>
      </p:sp>
      <p:sp>
        <p:nvSpPr>
          <p:cNvPr id="18" name="Altbilgi Yer Tutucusu 1">
            <a:extLst>
              <a:ext uri="{FF2B5EF4-FFF2-40B4-BE49-F238E27FC236}">
                <a16:creationId xmlns="" xmlns:a16="http://schemas.microsoft.com/office/drawing/2014/main" id="{9F60B80C-F1B8-4C35-A0FA-7F4A304B1B32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998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TARIMSAL YAPI VE DÖNÜŞÜM İLİŞKİSİ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506143F0-6881-4606-96AB-DB223C0B4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846" y="1971675"/>
            <a:ext cx="7543800" cy="291465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Yeşil devrimin kırsal ekonomiye iki yönlü etkisi olabilir:</a:t>
            </a:r>
          </a:p>
          <a:p>
            <a:pPr marL="539354" indent="-2047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Yeşil devrimin biyolojik yönü daha fazla istihdam yaratır.</a:t>
            </a:r>
          </a:p>
          <a:p>
            <a:pPr marL="539354" indent="-2047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Yeşil devrimin mekanik yönü, sermaye işgücü  oranının yükselmesine ve istihdamın düşmesine neden olur.</a:t>
            </a:r>
          </a:p>
        </p:txBody>
      </p:sp>
      <p:sp>
        <p:nvSpPr>
          <p:cNvPr id="18" name="Altbilgi Yer Tutucusu 1">
            <a:extLst>
              <a:ext uri="{FF2B5EF4-FFF2-40B4-BE49-F238E27FC236}">
                <a16:creationId xmlns="" xmlns:a16="http://schemas.microsoft.com/office/drawing/2014/main" id="{1FCB8753-9482-4438-9AF6-4A7E51386F0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541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Açıl, A.F. ve Demirci, R., 1984. Tarım Ekonomisi Dersleri, A.Ü. Ziraat Fakültesi Yayınları No:880,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Amos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O. M.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1989. 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Inquiry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into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Causes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Increasing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Inequality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United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Review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19-2:1-13.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Bağcı, Y., 1998. Toprak Ağalığı ve Kırsal Dönüşüm. Adıyaman İli Boztepe Köyü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Vak'a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İncelemesi, H.Ü. Sosyal Bilimler Enstitüsü Sosyoloji Anabilim Dalı Yüksek Lisans Tezi,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Berkeley, H.,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Campbell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D., Carter, C.,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Gamble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Hibbs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J., Lee, B.,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Meadowcroft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J., Morris, J., North, R.D.,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Rickard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Stockdale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A. &amp;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Withrington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P., 2005.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New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Change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Dynamism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Government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Institute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Affairs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London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UK.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Cabus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Vanhaverbeke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W., 2003.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Ecponomics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Areas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Proximity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Urban Networks: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Evidence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from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Flanders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Tijdschrift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Economische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Sociale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Geografie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94, No:2:230–245.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Castle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E.N., 1990.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Conceptual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Framework fort he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Places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(80)3:621-631.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Cinemre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H.A., 1999. Tarım Ekonomisi, II. Baskı,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O.M.Ü.Ziraat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Fakültesi Ders Kitabı No:11, Samsun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038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Deaton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B. J.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Nelson, G.L., 1992.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Conceptual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Underpinnings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Analysis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Southern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Econonmics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Vol:24: 87-99.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Dinler, Z., 1996. Tarım Ekonomisi, Dördüncü Basım, Ekin Kitabevi Yayınları, Bursa.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Gönenç, S.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Measuring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Informal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Households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Case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Turkey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Applied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7(21):3138-3153.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Gürsoy, H., 2000. Kırsal Dönüşüm Sürecinde Meslekler ve Ekonomi. Ortaköy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Vak'a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Çalışması, H.Ü. Sosyal Bilimler Enstitüsü Sosyoloji Anabilim Dalı Yüksek Lisans Tezi,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Hildreth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R. J.,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Lipton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K.L.,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Clayton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K.C.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O'Connor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C.C. (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1988.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Areas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Approaching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Twenty-first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Century, Iowa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Pres,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İnan, İ.H., 1998. Tarım Ekonomisi ve İşletmeciliği, 5. Baskı, Tekirdağ.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Jensen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Johnson, G.L. (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2004.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Adjustment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Problems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Growing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Iowa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College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Pres,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Johnston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R.J.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Swallow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S.K. (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2006.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Contemporary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Land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Use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Development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Conservation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-urban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Fringe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Jhons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Hopkins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Pres, Baltimore, USA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776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12439</TotalTime>
  <Words>1308</Words>
  <Application>Microsoft Office PowerPoint</Application>
  <PresentationFormat>Ekran Gösterisi (4:3)</PresentationFormat>
  <Paragraphs>80</Paragraphs>
  <Slides>12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Calibri</vt:lpstr>
      <vt:lpstr>Century Gothic</vt:lpstr>
      <vt:lpstr>Wingdings</vt:lpstr>
      <vt:lpstr>ekonomi</vt:lpstr>
      <vt:lpstr>1_Rics</vt:lpstr>
      <vt:lpstr>h.t.</vt:lpstr>
      <vt:lpstr>PowerPoint Sunusu</vt:lpstr>
      <vt:lpstr>TEKNOLOJİ VE AZALAN VERİM (HASILA)</vt:lpstr>
      <vt:lpstr>TARIMSAL YAPI VE DÖNÜŞÜM İLİŞKİSİ</vt:lpstr>
      <vt:lpstr>TARIMSAL YAPI VE DÖNÜŞÜM İLİŞKİSİ</vt:lpstr>
      <vt:lpstr>TARIMSAL YAPI VE DÖNÜŞÜM İLİŞKİSİ</vt:lpstr>
      <vt:lpstr>TARIMSAL YAPI VE DÖNÜŞÜM İLİŞKİSİ</vt:lpstr>
      <vt:lpstr>TARIMSAL YAPI VE DÖNÜŞÜM İLİŞKİSİ</vt:lpstr>
      <vt:lpstr>KAYNAKLAR</vt:lpstr>
      <vt:lpstr>KAYNAKLAR</vt:lpstr>
      <vt:lpstr>KAYNAKLAR</vt:lpstr>
      <vt:lpstr>KAYNAKLAR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812</cp:revision>
  <cp:lastPrinted>2016-10-24T07:53:35Z</cp:lastPrinted>
  <dcterms:created xsi:type="dcterms:W3CDTF">2016-09-18T09:35:24Z</dcterms:created>
  <dcterms:modified xsi:type="dcterms:W3CDTF">2020-02-24T12:37:25Z</dcterms:modified>
</cp:coreProperties>
</file>