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5" r:id="rId3"/>
    <p:sldId id="266" r:id="rId4"/>
    <p:sldId id="267" r:id="rId5"/>
    <p:sldId id="268" r:id="rId6"/>
    <p:sldId id="26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4289108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1609309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11F0A4-EDDF-4BC0-8DF8-9074095928A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3945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159886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11F0A4-EDDF-4BC0-8DF8-9074095928A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8411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881704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2160364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337701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400847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B8E573-A681-40DF-9217-8130462E002B}" type="datetimeFigureOut">
              <a:rPr lang="tr-TR" smtClean="0"/>
              <a:t>21.08.2020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4293244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82390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AB8E573-A681-40DF-9217-8130462E002B}" type="datetimeFigureOut">
              <a:rPr lang="tr-TR" smtClean="0"/>
              <a:t>21.08.2020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983555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AB8E573-A681-40DF-9217-8130462E002B}" type="datetimeFigureOut">
              <a:rPr lang="tr-TR" smtClean="0"/>
              <a:t>21.08.2020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2149921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B8E573-A681-40DF-9217-8130462E002B}" type="datetimeFigureOut">
              <a:rPr lang="tr-TR" smtClean="0"/>
              <a:t>21.08.2020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3164694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380693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AB8E573-A681-40DF-9217-8130462E002B}" type="datetimeFigureOut">
              <a:rPr lang="tr-TR" smtClean="0"/>
              <a:t>21.08.2020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11F0A4-EDDF-4BC0-8DF8-9074095928AA}" type="slidenum">
              <a:rPr lang="tr-TR" smtClean="0"/>
              <a:t>‹#›</a:t>
            </a:fld>
            <a:endParaRPr lang="tr-TR"/>
          </a:p>
        </p:txBody>
      </p:sp>
    </p:spTree>
    <p:extLst>
      <p:ext uri="{BB962C8B-B14F-4D97-AF65-F5344CB8AC3E}">
        <p14:creationId xmlns:p14="http://schemas.microsoft.com/office/powerpoint/2010/main" val="1989260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AB8E573-A681-40DF-9217-8130462E002B}" type="datetimeFigureOut">
              <a:rPr lang="tr-TR" smtClean="0"/>
              <a:t>21.08.2020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611F0A4-EDDF-4BC0-8DF8-9074095928AA}" type="slidenum">
              <a:rPr lang="tr-TR" smtClean="0"/>
              <a:t>‹#›</a:t>
            </a:fld>
            <a:endParaRPr lang="tr-TR"/>
          </a:p>
        </p:txBody>
      </p:sp>
    </p:spTree>
    <p:extLst>
      <p:ext uri="{BB962C8B-B14F-4D97-AF65-F5344CB8AC3E}">
        <p14:creationId xmlns:p14="http://schemas.microsoft.com/office/powerpoint/2010/main" val="126925314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Sahipliği</a:t>
            </a:r>
            <a:endParaRPr lang="tr-TR" dirty="0"/>
          </a:p>
        </p:txBody>
      </p:sp>
      <p:sp>
        <p:nvSpPr>
          <p:cNvPr id="3" name="İçerik Yer Tutucusu 2"/>
          <p:cNvSpPr>
            <a:spLocks noGrp="1"/>
          </p:cNvSpPr>
          <p:nvPr>
            <p:ph idx="1"/>
          </p:nvPr>
        </p:nvSpPr>
        <p:spPr>
          <a:xfrm>
            <a:off x="2589212" y="1233055"/>
            <a:ext cx="8915400" cy="4678167"/>
          </a:xfrm>
        </p:spPr>
        <p:txBody>
          <a:bodyPr>
            <a:normAutofit/>
          </a:bodyPr>
          <a:lstStyle/>
          <a:p>
            <a:r>
              <a:rPr lang="tr-TR" dirty="0" smtClean="0"/>
              <a:t>A. Eser Sahibi</a:t>
            </a:r>
          </a:p>
          <a:p>
            <a:r>
              <a:rPr lang="tr-TR" dirty="0" smtClean="0"/>
              <a:t>B. Birden Fazla Şahsın Eser Sahibi Olması</a:t>
            </a:r>
          </a:p>
          <a:p>
            <a:pPr lvl="1"/>
            <a:r>
              <a:rPr lang="tr-TR" dirty="0" smtClean="0"/>
              <a:t>1- İştirak Halinde Eser Sahipliği</a:t>
            </a:r>
          </a:p>
          <a:p>
            <a:pPr lvl="2"/>
            <a:r>
              <a:rPr lang="tr-TR" dirty="0" smtClean="0"/>
              <a:t>a) İştirak Halinde Eser Sahipliğinin Şartları</a:t>
            </a:r>
          </a:p>
          <a:p>
            <a:pPr lvl="3"/>
            <a:r>
              <a:rPr lang="tr-TR" dirty="0" err="1" smtClean="0"/>
              <a:t>aa</a:t>
            </a:r>
            <a:r>
              <a:rPr lang="tr-TR" dirty="0" smtClean="0"/>
              <a:t>) Birlikte yaratma</a:t>
            </a:r>
          </a:p>
          <a:p>
            <a:pPr lvl="3"/>
            <a:r>
              <a:rPr lang="tr-TR" dirty="0" err="1" smtClean="0"/>
              <a:t>bb</a:t>
            </a:r>
            <a:r>
              <a:rPr lang="tr-TR" dirty="0" smtClean="0"/>
              <a:t>) Eserin bütünlük arz etmekte olması</a:t>
            </a:r>
          </a:p>
          <a:p>
            <a:pPr lvl="3"/>
            <a:r>
              <a:rPr lang="tr-TR" dirty="0" smtClean="0"/>
              <a:t>cc) Aynı neviden olma</a:t>
            </a:r>
          </a:p>
          <a:p>
            <a:pPr marL="1371600" lvl="3" indent="0">
              <a:buNone/>
            </a:pPr>
            <a:r>
              <a:rPr lang="tr-TR" dirty="0" smtClean="0"/>
              <a:t>b) İştirak Halinde Eser Sahipliğinde Hukuki Yapı</a:t>
            </a:r>
          </a:p>
          <a:p>
            <a:pPr lvl="1"/>
            <a:r>
              <a:rPr lang="tr-TR" dirty="0">
                <a:solidFill>
                  <a:prstClr val="black"/>
                </a:solidFill>
              </a:rPr>
              <a:t>2- Müşterek Eser Sahipliği</a:t>
            </a:r>
          </a:p>
          <a:p>
            <a:pPr lvl="2"/>
            <a:r>
              <a:rPr lang="tr-TR" dirty="0">
                <a:solidFill>
                  <a:prstClr val="black"/>
                </a:solidFill>
              </a:rPr>
              <a:t>a) Müşterek Eser Sahipliğinin Şartları</a:t>
            </a:r>
          </a:p>
          <a:p>
            <a:pPr lvl="3"/>
            <a:r>
              <a:rPr lang="tr-TR" dirty="0" err="1">
                <a:solidFill>
                  <a:prstClr val="black"/>
                </a:solidFill>
              </a:rPr>
              <a:t>aa</a:t>
            </a:r>
            <a:r>
              <a:rPr lang="tr-TR" dirty="0">
                <a:solidFill>
                  <a:prstClr val="black"/>
                </a:solidFill>
              </a:rPr>
              <a:t>) Korunan bir eser vasfı taşıma</a:t>
            </a:r>
          </a:p>
          <a:p>
            <a:pPr lvl="3"/>
            <a:r>
              <a:rPr lang="tr-TR" dirty="0" err="1">
                <a:solidFill>
                  <a:prstClr val="black"/>
                </a:solidFill>
              </a:rPr>
              <a:t>bb</a:t>
            </a:r>
            <a:r>
              <a:rPr lang="tr-TR" dirty="0">
                <a:solidFill>
                  <a:prstClr val="black"/>
                </a:solidFill>
              </a:rPr>
              <a:t>) </a:t>
            </a:r>
            <a:r>
              <a:rPr lang="tr-TR" dirty="0" err="1">
                <a:solidFill>
                  <a:prstClr val="black"/>
                </a:solidFill>
              </a:rPr>
              <a:t>Müstakilen</a:t>
            </a:r>
            <a:r>
              <a:rPr lang="tr-TR" dirty="0">
                <a:solidFill>
                  <a:prstClr val="black"/>
                </a:solidFill>
              </a:rPr>
              <a:t> değerlendirilebilme</a:t>
            </a:r>
          </a:p>
          <a:p>
            <a:pPr marL="1371600" lvl="3" indent="0">
              <a:buNone/>
            </a:pPr>
            <a:r>
              <a:rPr lang="tr-TR" dirty="0">
                <a:solidFill>
                  <a:prstClr val="black"/>
                </a:solidFill>
              </a:rPr>
              <a:t>b) Müşterek Eser Sahipliğinde Hukuki </a:t>
            </a:r>
            <a:r>
              <a:rPr lang="tr-TR" dirty="0" smtClean="0">
                <a:solidFill>
                  <a:prstClr val="black"/>
                </a:solidFill>
              </a:rPr>
              <a:t>Yapı</a:t>
            </a:r>
            <a:endParaRPr lang="tr-TR" dirty="0">
              <a:solidFill>
                <a:prstClr val="black"/>
              </a:solidFill>
            </a:endParaRPr>
          </a:p>
        </p:txBody>
      </p:sp>
    </p:spTree>
    <p:extLst>
      <p:ext uri="{BB962C8B-B14F-4D97-AF65-F5344CB8AC3E}">
        <p14:creationId xmlns:p14="http://schemas.microsoft.com/office/powerpoint/2010/main" val="1200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ESER SAHİBİ</a:t>
            </a:r>
            <a:endParaRPr lang="tr-TR" dirty="0"/>
          </a:p>
        </p:txBody>
      </p:sp>
      <p:sp>
        <p:nvSpPr>
          <p:cNvPr id="3" name="İçerik Yer Tutucusu 2"/>
          <p:cNvSpPr>
            <a:spLocks noGrp="1"/>
          </p:cNvSpPr>
          <p:nvPr>
            <p:ph idx="1"/>
          </p:nvPr>
        </p:nvSpPr>
        <p:spPr/>
        <p:txBody>
          <a:bodyPr/>
          <a:lstStyle/>
          <a:p>
            <a:pPr algn="just"/>
            <a:r>
              <a:rPr lang="tr-TR" b="1" dirty="0" smtClean="0"/>
              <a:t>FSEK m. 8: </a:t>
            </a:r>
            <a:r>
              <a:rPr lang="tr-TR" dirty="0" smtClean="0"/>
              <a:t>Bir eserin sahibi onu meydana getirendir.</a:t>
            </a:r>
          </a:p>
          <a:p>
            <a:pPr algn="just"/>
            <a:r>
              <a:rPr lang="tr-TR" dirty="0" smtClean="0"/>
              <a:t>Bir işlemenin veya derlemenin sahibi, asıl eser sahibinin hakları mahfuz kalmak şartıyla onu işleyendir.</a:t>
            </a:r>
          </a:p>
          <a:p>
            <a:pPr algn="just"/>
            <a:r>
              <a:rPr lang="tr-TR" dirty="0" smtClean="0"/>
              <a:t>Sinema eserlerinde; yönetmen, özgün müzik bestecisi, senaryo yazarı ve diyalog yazarı, eserin birlikte sahibidirler.</a:t>
            </a:r>
          </a:p>
          <a:p>
            <a:pPr algn="just"/>
            <a:r>
              <a:rPr lang="tr-TR" dirty="0" smtClean="0"/>
              <a:t>Canlandırma tekniğiyle yapılmış sinema eserlerinde, animatör de eserin birlikte sahipleri arasındadır.</a:t>
            </a:r>
            <a:endParaRPr lang="tr-TR" dirty="0"/>
          </a:p>
        </p:txBody>
      </p:sp>
    </p:spTree>
    <p:extLst>
      <p:ext uri="{BB962C8B-B14F-4D97-AF65-F5344CB8AC3E}">
        <p14:creationId xmlns:p14="http://schemas.microsoft.com/office/powerpoint/2010/main" val="521880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sahiplerinin birden fazla oluşu</a:t>
            </a:r>
            <a:endParaRPr lang="tr-TR" dirty="0"/>
          </a:p>
        </p:txBody>
      </p:sp>
      <p:sp>
        <p:nvSpPr>
          <p:cNvPr id="3" name="İçerik Yer Tutucusu 2"/>
          <p:cNvSpPr>
            <a:spLocks noGrp="1"/>
          </p:cNvSpPr>
          <p:nvPr>
            <p:ph idx="1"/>
          </p:nvPr>
        </p:nvSpPr>
        <p:spPr/>
        <p:txBody>
          <a:bodyPr/>
          <a:lstStyle/>
          <a:p>
            <a:pPr algn="just"/>
            <a:r>
              <a:rPr lang="tr-TR" b="1" dirty="0" smtClean="0"/>
              <a:t>FSEK m. 9: </a:t>
            </a:r>
            <a:r>
              <a:rPr lang="tr-TR" dirty="0" smtClean="0"/>
              <a:t>Birden fazla kimselerin birlikte vücuda getirdikleri eserin kısımlara ayrılması mümkünse, bunlardan her biri vücuda getirdiği kısmın sahibi sayılır.</a:t>
            </a:r>
          </a:p>
          <a:p>
            <a:pPr algn="just"/>
            <a:r>
              <a:rPr lang="tr-TR" dirty="0" smtClean="0"/>
              <a:t>Aksi kararlaştırılmış olmadıkça, eseri birlikte vücuda getirenlerden her biri bütün eserin değiştirilmesi veya yayımlanması için diğerlerinin iştirakini isteyebilir. Diğer taraf muhik bir sebep olmaksızın iştirak etmezse, mahkemece müsaade verilebilir. Aynı hüküm mali hakların kullanılmasında da uygulanır.</a:t>
            </a:r>
            <a:endParaRPr lang="tr-TR" dirty="0"/>
          </a:p>
        </p:txBody>
      </p:sp>
    </p:spTree>
    <p:extLst>
      <p:ext uri="{BB962C8B-B14F-4D97-AF65-F5344CB8AC3E}">
        <p14:creationId xmlns:p14="http://schemas.microsoft.com/office/powerpoint/2010/main" val="429177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Sahipleri Arasında Birlik</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smtClean="0"/>
              <a:t>FSEK m. 10: </a:t>
            </a:r>
            <a:r>
              <a:rPr lang="tr-TR" dirty="0" smtClean="0"/>
              <a:t>Birden fazla kimsenin iştirakiyle vücuda getirilen eser ayrılmaz bir bütün teşkil ediyorsa, eserin sahibi, onu vücuda getirenlerin birliğidir.</a:t>
            </a:r>
          </a:p>
          <a:p>
            <a:pPr algn="just"/>
            <a:r>
              <a:rPr lang="tr-TR" dirty="0" smtClean="0"/>
              <a:t>Birliğe adi şirket hakkındaki hükümler uygulanır. eser sahiplerinden biri, birlikte yapılabilecek bir muameleye muhik bir sebep olmaksızın müsaade etmezse, bu müsaade mahkemece verilebilir. Eser sahiplerinden her biri, birlik menfaatlerine tecavüz edildiği takdirde tek başına hareket edebilir.</a:t>
            </a:r>
          </a:p>
          <a:p>
            <a:pPr algn="just"/>
            <a:r>
              <a:rPr lang="tr-TR" dirty="0" smtClean="0"/>
              <a:t>Bir eserin vücuda getirilmesinde yapılan teknik hizmetler veya teferruata ait yardımlar, iştirake esas teşkil etmez.</a:t>
            </a:r>
          </a:p>
          <a:p>
            <a:pPr algn="just"/>
            <a:r>
              <a:rPr lang="tr-TR" dirty="0" smtClean="0"/>
              <a:t>Birden fazla kimsenin iştiraki ile vücuda getirilen eser, ayrılmaz bir bütün teşkil ediyorsa bir sözleşmede veya hizmet şartlarında veya eser meydana getirildiğinde yürürlükte olan herhangi bir yasada aksi öngörülmediği takdirde birlikte eser üzerindeki haklar eser sahiplerini bir araya getiren gerçek veya tüzel kişi tarafından kullanılır. Sinema eseri ile ilgili haklar saklıdır.</a:t>
            </a:r>
            <a:endParaRPr lang="tr-TR" dirty="0"/>
          </a:p>
        </p:txBody>
      </p:sp>
    </p:spTree>
    <p:extLst>
      <p:ext uri="{BB962C8B-B14F-4D97-AF65-F5344CB8AC3E}">
        <p14:creationId xmlns:p14="http://schemas.microsoft.com/office/powerpoint/2010/main" val="2926175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Sahipliği Hakkında Karineler</a:t>
            </a:r>
            <a:endParaRPr lang="tr-TR" dirty="0"/>
          </a:p>
        </p:txBody>
      </p:sp>
      <p:sp>
        <p:nvSpPr>
          <p:cNvPr id="3" name="İçerik Yer Tutucusu 2"/>
          <p:cNvSpPr>
            <a:spLocks noGrp="1"/>
          </p:cNvSpPr>
          <p:nvPr>
            <p:ph idx="1"/>
          </p:nvPr>
        </p:nvSpPr>
        <p:spPr/>
        <p:txBody>
          <a:bodyPr/>
          <a:lstStyle/>
          <a:p>
            <a:pPr algn="just"/>
            <a:r>
              <a:rPr lang="tr-TR" b="1" dirty="0" smtClean="0"/>
              <a:t>Sahibinin adı belirtilen eserlerde:</a:t>
            </a:r>
          </a:p>
          <a:p>
            <a:pPr algn="just"/>
            <a:r>
              <a:rPr lang="tr-TR" b="1" dirty="0" smtClean="0"/>
              <a:t>FSEK m. 11: </a:t>
            </a:r>
            <a:r>
              <a:rPr lang="tr-TR" dirty="0" smtClean="0"/>
              <a:t>Yayımlanmış eser nüshalarında veya bir güzel sanat eserinin aslında, o eserin sahibi olarak adını veya bunun yerine tanınmış müstear adını kullanan kimse, aksi sabit oluncaya kadar o eserin sahibi sayılır.</a:t>
            </a:r>
          </a:p>
          <a:p>
            <a:pPr algn="just"/>
            <a:r>
              <a:rPr lang="tr-TR" dirty="0" smtClean="0"/>
              <a:t>Umumi yerlerde veya radyo-televizyon aracılığı ile verilen konferans ve temsillerde, </a:t>
            </a:r>
            <a:r>
              <a:rPr lang="tr-TR" dirty="0" err="1" smtClean="0"/>
              <a:t>mutad</a:t>
            </a:r>
            <a:r>
              <a:rPr lang="tr-TR" dirty="0" smtClean="0"/>
              <a:t> şekilde eser sahibi olarak tanıtılan kimse o eserin sahibi sayılır, meğer ki, birinci fıkradaki karine yoluyla diğer bir kimse eser sahibi sayılsın.</a:t>
            </a:r>
            <a:endParaRPr lang="tr-TR" dirty="0"/>
          </a:p>
        </p:txBody>
      </p:sp>
    </p:spTree>
    <p:extLst>
      <p:ext uri="{BB962C8B-B14F-4D97-AF65-F5344CB8AC3E}">
        <p14:creationId xmlns:p14="http://schemas.microsoft.com/office/powerpoint/2010/main" val="102084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34715"/>
            <a:ext cx="10515600" cy="5742248"/>
          </a:xfrm>
        </p:spPr>
        <p:txBody>
          <a:bodyPr/>
          <a:lstStyle/>
          <a:p>
            <a:pPr algn="just"/>
            <a:endParaRPr lang="tr-TR" b="1" dirty="0" smtClean="0"/>
          </a:p>
          <a:p>
            <a:pPr algn="just"/>
            <a:endParaRPr lang="tr-TR" b="1" dirty="0"/>
          </a:p>
          <a:p>
            <a:pPr algn="just"/>
            <a:endParaRPr lang="tr-TR" b="1" dirty="0" smtClean="0"/>
          </a:p>
          <a:p>
            <a:pPr algn="just"/>
            <a:r>
              <a:rPr lang="tr-TR" b="1" dirty="0" smtClean="0"/>
              <a:t>Sahibinin adı belirtilmeyen eserlerde:</a:t>
            </a:r>
          </a:p>
          <a:p>
            <a:pPr algn="just"/>
            <a:r>
              <a:rPr lang="tr-TR" b="1" dirty="0" smtClean="0"/>
              <a:t>FSEK m. 12: </a:t>
            </a:r>
            <a:r>
              <a:rPr lang="tr-TR" dirty="0" smtClean="0"/>
              <a:t>Yayımlanmış olan bir eserin sahibi 11. maddeye göre belli olmadıkça, yayımlayan ve o da belli değilse çoğaltan, eser sahibine ait hak ve salahiyetleri kendi namına kullanabilir.</a:t>
            </a:r>
          </a:p>
          <a:p>
            <a:pPr algn="just"/>
            <a:r>
              <a:rPr lang="tr-TR" dirty="0" smtClean="0"/>
              <a:t>Bu salahiyetler, 11. maddenin 2. fıkrasındaki karine ile eser sahibinin belli olmadığı hallerde konferansı verene veya temsilci icra ettirene aittir.</a:t>
            </a:r>
          </a:p>
          <a:p>
            <a:pPr algn="just"/>
            <a:r>
              <a:rPr lang="tr-TR" dirty="0" smtClean="0"/>
              <a:t>Bu maddeye göre salahiyetli kimselerle asıl hak sahipleri arasındaki münasebetlere, aksi kararlaştırılmamışsa, adi vekalet hükümleri uygulanır.</a:t>
            </a:r>
          </a:p>
        </p:txBody>
      </p:sp>
    </p:spTree>
    <p:extLst>
      <p:ext uri="{BB962C8B-B14F-4D97-AF65-F5344CB8AC3E}">
        <p14:creationId xmlns:p14="http://schemas.microsoft.com/office/powerpoint/2010/main" val="141474817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
  <TotalTime>133</TotalTime>
  <Words>521</Words>
  <Application>Microsoft Office PowerPoint</Application>
  <PresentationFormat>Geniş ekran</PresentationFormat>
  <Paragraphs>38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Eser Sahipliği</vt:lpstr>
      <vt:lpstr>ESER SAHİBİ</vt:lpstr>
      <vt:lpstr>Eser sahiplerinin birden fazla oluşu</vt:lpstr>
      <vt:lpstr>Eser Sahipleri Arasında Birlik</vt:lpstr>
      <vt:lpstr>Eser Sahipliği Hakkında Karineler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 Sahipliği</dc:title>
  <dc:creator>Pc</dc:creator>
  <cp:lastModifiedBy>Pc</cp:lastModifiedBy>
  <cp:revision>9</cp:revision>
  <dcterms:created xsi:type="dcterms:W3CDTF">2020-08-11T12:17:41Z</dcterms:created>
  <dcterms:modified xsi:type="dcterms:W3CDTF">2020-08-21T13:18:58Z</dcterms:modified>
</cp:coreProperties>
</file>