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2433-B260-45DF-B986-4321CC0A0A92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D5F-04B9-42A3-80B1-D9A346F0F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05844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2433-B260-45DF-B986-4321CC0A0A92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D5F-04B9-42A3-80B1-D9A346F0F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75090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2433-B260-45DF-B986-4321CC0A0A92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D5F-04B9-42A3-80B1-D9A346F0F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900793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2433-B260-45DF-B986-4321CC0A0A92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D5F-04B9-42A3-80B1-D9A346F0F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91528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2433-B260-45DF-B986-4321CC0A0A92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D5F-04B9-42A3-80B1-D9A346F0F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49123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2433-B260-45DF-B986-4321CC0A0A92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D5F-04B9-42A3-80B1-D9A346F0F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65149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2433-B260-45DF-B986-4321CC0A0A92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D5F-04B9-42A3-80B1-D9A346F0F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886406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2433-B260-45DF-B986-4321CC0A0A92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D5F-04B9-42A3-80B1-D9A346F0F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875496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2433-B260-45DF-B986-4321CC0A0A92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D5F-04B9-42A3-80B1-D9A346F0F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49612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2433-B260-45DF-B986-4321CC0A0A92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D5F-04B9-42A3-80B1-D9A346F0F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866714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12433-B260-45DF-B986-4321CC0A0A92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333D5F-04B9-42A3-80B1-D9A346F0F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051508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212433-B260-45DF-B986-4321CC0A0A92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333D5F-04B9-42A3-80B1-D9A346F0F4F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6990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>
                <a:solidFill>
                  <a:srgbClr val="FF0000"/>
                </a:solidFill>
              </a:rPr>
              <a:t>DEVLETİN ÇATIŞAN KİŞİLİKLERİ</a:t>
            </a:r>
          </a:p>
        </p:txBody>
      </p:sp>
    </p:spTree>
    <p:extLst>
      <p:ext uri="{BB962C8B-B14F-4D97-AF65-F5344CB8AC3E}">
        <p14:creationId xmlns:p14="http://schemas.microsoft.com/office/powerpoint/2010/main" val="18237333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3200" dirty="0" err="1"/>
              <a:t>İşletmeler</a:t>
            </a:r>
            <a:r>
              <a:rPr lang="en-US" sz="3200" dirty="0"/>
              <a:t>, </a:t>
            </a:r>
            <a:r>
              <a:rPr lang="en-US" sz="3200" dirty="0" err="1"/>
              <a:t>sermaye</a:t>
            </a:r>
            <a:r>
              <a:rPr lang="en-US" sz="3200" dirty="0"/>
              <a:t> </a:t>
            </a:r>
            <a:r>
              <a:rPr lang="en-US" sz="3200" dirty="0" err="1"/>
              <a:t>sahipleri</a:t>
            </a:r>
            <a:r>
              <a:rPr lang="en-US" sz="3200" dirty="0"/>
              <a:t> </a:t>
            </a:r>
            <a:r>
              <a:rPr lang="en-US" sz="3200" dirty="0" err="1"/>
              <a:t>ve</a:t>
            </a:r>
            <a:r>
              <a:rPr lang="en-US" sz="3200" dirty="0"/>
              <a:t> </a:t>
            </a:r>
            <a:r>
              <a:rPr lang="en-US" sz="3200" dirty="0" err="1"/>
              <a:t>şirketler</a:t>
            </a:r>
            <a:r>
              <a:rPr lang="en-US" sz="3200" dirty="0"/>
              <a:t> </a:t>
            </a:r>
            <a:r>
              <a:rPr lang="en-US" sz="3200" dirty="0" err="1"/>
              <a:t>devlet</a:t>
            </a:r>
            <a:r>
              <a:rPr lang="en-US" sz="3200" dirty="0"/>
              <a:t> </a:t>
            </a:r>
            <a:r>
              <a:rPr lang="en-US" sz="3200" dirty="0" err="1"/>
              <a:t>politikalarını</a:t>
            </a:r>
            <a:r>
              <a:rPr lang="en-US" sz="3200" dirty="0"/>
              <a:t> </a:t>
            </a:r>
            <a:r>
              <a:rPr lang="en-US" sz="3200" dirty="0" err="1"/>
              <a:t>nasıl</a:t>
            </a:r>
            <a:r>
              <a:rPr lang="en-US" sz="3200" dirty="0"/>
              <a:t> </a:t>
            </a:r>
            <a:r>
              <a:rPr lang="en-US" sz="3200" dirty="0" err="1"/>
              <a:t>etkiler</a:t>
            </a:r>
            <a:r>
              <a:rPr lang="en-US" sz="3200" dirty="0"/>
              <a:t>?</a:t>
            </a:r>
            <a:br>
              <a:rPr lang="en-US" sz="3200" dirty="0"/>
            </a:b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Medya</a:t>
            </a:r>
            <a:endParaRPr lang="en-US" dirty="0"/>
          </a:p>
          <a:p>
            <a:r>
              <a:rPr lang="en-US" dirty="0" err="1"/>
              <a:t>Aday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kampanya</a:t>
            </a:r>
            <a:r>
              <a:rPr lang="en-US" dirty="0"/>
              <a:t> </a:t>
            </a:r>
            <a:r>
              <a:rPr lang="en-US" dirty="0" err="1"/>
              <a:t>finansmanı</a:t>
            </a:r>
            <a:endParaRPr lang="en-US" dirty="0"/>
          </a:p>
          <a:p>
            <a:r>
              <a:rPr lang="en-US" dirty="0" err="1"/>
              <a:t>Siyasi</a:t>
            </a:r>
            <a:r>
              <a:rPr lang="en-US" dirty="0"/>
              <a:t> </a:t>
            </a:r>
            <a:r>
              <a:rPr lang="en-US" dirty="0" err="1"/>
              <a:t>katılımı</a:t>
            </a:r>
            <a:r>
              <a:rPr lang="en-US" dirty="0"/>
              <a:t> </a:t>
            </a:r>
            <a:r>
              <a:rPr lang="en-US" dirty="0" err="1"/>
              <a:t>zorlaştırma</a:t>
            </a:r>
            <a:endParaRPr lang="en-US" dirty="0"/>
          </a:p>
          <a:p>
            <a:r>
              <a:rPr lang="en-US" dirty="0" err="1"/>
              <a:t>Akademiye</a:t>
            </a:r>
            <a:r>
              <a:rPr lang="en-US" dirty="0"/>
              <a:t> </a:t>
            </a:r>
            <a:r>
              <a:rPr lang="en-US" dirty="0" err="1"/>
              <a:t>finansal</a:t>
            </a:r>
            <a:r>
              <a:rPr lang="en-US" dirty="0"/>
              <a:t> </a:t>
            </a:r>
            <a:r>
              <a:rPr lang="en-US" dirty="0" err="1"/>
              <a:t>destek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33242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Emek</a:t>
            </a:r>
            <a:r>
              <a:rPr lang="en-US" dirty="0"/>
              <a:t> </a:t>
            </a:r>
            <a:r>
              <a:rPr lang="en-US" dirty="0" err="1"/>
              <a:t>devlet</a:t>
            </a:r>
            <a:r>
              <a:rPr lang="en-US" dirty="0"/>
              <a:t> </a:t>
            </a:r>
            <a:r>
              <a:rPr lang="en-US" dirty="0" err="1"/>
              <a:t>politikalarını</a:t>
            </a:r>
            <a:r>
              <a:rPr lang="en-US" dirty="0"/>
              <a:t> </a:t>
            </a:r>
            <a:r>
              <a:rPr lang="en-US" dirty="0" err="1"/>
              <a:t>nasıl</a:t>
            </a:r>
            <a:r>
              <a:rPr lang="en-US" dirty="0"/>
              <a:t> </a:t>
            </a:r>
            <a:r>
              <a:rPr lang="en-US" dirty="0" err="1"/>
              <a:t>etkiler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Halktan</a:t>
            </a:r>
            <a:r>
              <a:rPr lang="en-US" dirty="0"/>
              <a:t> </a:t>
            </a:r>
            <a:r>
              <a:rPr lang="en-US" dirty="0" err="1"/>
              <a:t>gelen</a:t>
            </a:r>
            <a:r>
              <a:rPr lang="en-US" dirty="0"/>
              <a:t> </a:t>
            </a:r>
            <a:r>
              <a:rPr lang="en-US" dirty="0" err="1"/>
              <a:t>baskı</a:t>
            </a:r>
            <a:r>
              <a:rPr lang="en-US" dirty="0"/>
              <a:t>, </a:t>
            </a:r>
            <a:r>
              <a:rPr lang="en-US" dirty="0" err="1"/>
              <a:t>devletlerin</a:t>
            </a:r>
            <a:r>
              <a:rPr lang="en-US" dirty="0"/>
              <a:t> </a:t>
            </a:r>
            <a:r>
              <a:rPr lang="en-US" dirty="0" err="1"/>
              <a:t>güçlerini</a:t>
            </a:r>
            <a:r>
              <a:rPr lang="en-US" dirty="0"/>
              <a:t>, </a:t>
            </a:r>
            <a:r>
              <a:rPr lang="en-US" dirty="0" err="1"/>
              <a:t>toplumun</a:t>
            </a:r>
            <a:r>
              <a:rPr lang="en-US" dirty="0"/>
              <a:t> </a:t>
            </a:r>
            <a:r>
              <a:rPr lang="en-US" dirty="0" err="1"/>
              <a:t>geri</a:t>
            </a:r>
            <a:r>
              <a:rPr lang="en-US" dirty="0"/>
              <a:t> </a:t>
            </a:r>
            <a:r>
              <a:rPr lang="en-US" dirty="0" err="1"/>
              <a:t>kalanının</a:t>
            </a:r>
            <a:r>
              <a:rPr lang="en-US" dirty="0"/>
              <a:t> </a:t>
            </a:r>
            <a:r>
              <a:rPr lang="en-US" dirty="0" err="1"/>
              <a:t>ekonomik</a:t>
            </a:r>
            <a:r>
              <a:rPr lang="en-US" dirty="0"/>
              <a:t> </a:t>
            </a:r>
            <a:r>
              <a:rPr lang="en-US" dirty="0" err="1"/>
              <a:t>güvenliğinin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yaşam</a:t>
            </a:r>
            <a:r>
              <a:rPr lang="en-US" dirty="0"/>
              <a:t> </a:t>
            </a:r>
            <a:r>
              <a:rPr lang="en-US" dirty="0" err="1"/>
              <a:t>kalitesinin</a:t>
            </a:r>
            <a:r>
              <a:rPr lang="en-US" dirty="0"/>
              <a:t> </a:t>
            </a:r>
            <a:r>
              <a:rPr lang="en-US" dirty="0" err="1"/>
              <a:t>arttırmaya</a:t>
            </a:r>
            <a:r>
              <a:rPr lang="en-US" dirty="0"/>
              <a:t> </a:t>
            </a:r>
            <a:r>
              <a:rPr lang="en-US" dirty="0" err="1"/>
              <a:t>zorlayabilir</a:t>
            </a:r>
            <a:r>
              <a:rPr lang="en-US" dirty="0"/>
              <a:t>: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err="1"/>
              <a:t>Seçim</a:t>
            </a:r>
            <a:r>
              <a:rPr lang="en-US" dirty="0"/>
              <a:t> </a:t>
            </a:r>
            <a:r>
              <a:rPr lang="en-US" dirty="0" err="1"/>
              <a:t>kampanyaları</a:t>
            </a:r>
            <a:endParaRPr lang="en-US" dirty="0"/>
          </a:p>
          <a:p>
            <a:r>
              <a:rPr lang="en-US" dirty="0" err="1"/>
              <a:t>Kamuoyu</a:t>
            </a:r>
            <a:r>
              <a:rPr lang="en-US" dirty="0"/>
              <a:t> </a:t>
            </a:r>
            <a:r>
              <a:rPr lang="en-US" dirty="0" err="1"/>
              <a:t>yaratma</a:t>
            </a:r>
            <a:r>
              <a:rPr lang="en-US" dirty="0"/>
              <a:t> </a:t>
            </a:r>
            <a:r>
              <a:rPr lang="en-US" dirty="0" err="1"/>
              <a:t>kampanyaları</a:t>
            </a:r>
            <a:endParaRPr lang="en-US" dirty="0"/>
          </a:p>
          <a:p>
            <a:r>
              <a:rPr lang="en-US" dirty="0" err="1"/>
              <a:t>Sendikal</a:t>
            </a:r>
            <a:r>
              <a:rPr lang="en-US" dirty="0"/>
              <a:t> </a:t>
            </a:r>
            <a:r>
              <a:rPr lang="en-US" dirty="0" err="1"/>
              <a:t>faaliyetler</a:t>
            </a:r>
            <a:endParaRPr lang="en-US" dirty="0"/>
          </a:p>
          <a:p>
            <a:r>
              <a:rPr lang="en-US" dirty="0" err="1"/>
              <a:t>Fikir</a:t>
            </a:r>
            <a:r>
              <a:rPr lang="en-US" dirty="0"/>
              <a:t> </a:t>
            </a:r>
            <a:r>
              <a:rPr lang="en-US" dirty="0" err="1"/>
              <a:t>savaşı</a:t>
            </a:r>
            <a:r>
              <a:rPr lang="en-US" dirty="0"/>
              <a:t> </a:t>
            </a:r>
            <a:r>
              <a:rPr lang="en-US" dirty="0" err="1"/>
              <a:t>yürütme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579708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Demokrasi</a:t>
            </a:r>
            <a:r>
              <a:rPr lang="en-US" dirty="0"/>
              <a:t> mi </a:t>
            </a:r>
            <a:r>
              <a:rPr lang="en-US" dirty="0" err="1"/>
              <a:t>diktatörlük</a:t>
            </a:r>
            <a:r>
              <a:rPr lang="en-US" dirty="0"/>
              <a:t> </a:t>
            </a:r>
            <a:r>
              <a:rPr lang="en-US" dirty="0" err="1"/>
              <a:t>mü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70980374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Emek</a:t>
            </a:r>
            <a:r>
              <a:rPr lang="en-US" dirty="0"/>
              <a:t> </a:t>
            </a:r>
            <a:r>
              <a:rPr lang="en-US" dirty="0" err="1"/>
              <a:t>yanlısı</a:t>
            </a:r>
            <a:r>
              <a:rPr lang="en-US" dirty="0"/>
              <a:t> </a:t>
            </a:r>
            <a:r>
              <a:rPr lang="en-US" dirty="0" err="1"/>
              <a:t>devlet</a:t>
            </a:r>
            <a:r>
              <a:rPr lang="en-US" dirty="0"/>
              <a:t> </a:t>
            </a:r>
            <a:r>
              <a:rPr lang="en-US" dirty="0" err="1"/>
              <a:t>politikaları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Gelirin</a:t>
            </a:r>
            <a:r>
              <a:rPr lang="en-US" dirty="0"/>
              <a:t> </a:t>
            </a:r>
            <a:r>
              <a:rPr lang="en-US" dirty="0" err="1"/>
              <a:t>yeniden</a:t>
            </a:r>
            <a:r>
              <a:rPr lang="en-US" dirty="0"/>
              <a:t> </a:t>
            </a:r>
            <a:r>
              <a:rPr lang="en-US" dirty="0" err="1"/>
              <a:t>bölüşümü</a:t>
            </a:r>
            <a:endParaRPr lang="en-US" dirty="0"/>
          </a:p>
          <a:p>
            <a:r>
              <a:rPr lang="en-US" dirty="0" err="1"/>
              <a:t>İstihdamı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ekonomiyi</a:t>
            </a:r>
            <a:r>
              <a:rPr lang="en-US" dirty="0"/>
              <a:t> </a:t>
            </a:r>
            <a:r>
              <a:rPr lang="en-US" dirty="0" err="1"/>
              <a:t>canlandırmak</a:t>
            </a:r>
            <a:endParaRPr lang="en-US" dirty="0"/>
          </a:p>
          <a:p>
            <a:r>
              <a:rPr lang="en-US" dirty="0" err="1"/>
              <a:t>Kamusal</a:t>
            </a:r>
            <a:r>
              <a:rPr lang="en-US" dirty="0"/>
              <a:t> </a:t>
            </a:r>
            <a:r>
              <a:rPr lang="en-US" dirty="0" err="1"/>
              <a:t>mallar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hizmetler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0627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Devlet</a:t>
            </a:r>
            <a:r>
              <a:rPr lang="en-US" dirty="0"/>
              <a:t> </a:t>
            </a:r>
            <a:r>
              <a:rPr lang="en-US" dirty="0" err="1"/>
              <a:t>politikaları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Para </a:t>
            </a:r>
            <a:r>
              <a:rPr lang="en-US" dirty="0" err="1"/>
              <a:t>politikası</a:t>
            </a:r>
            <a:endParaRPr lang="en-US" dirty="0"/>
          </a:p>
          <a:p>
            <a:r>
              <a:rPr lang="en-US" dirty="0" err="1"/>
              <a:t>Maliye</a:t>
            </a:r>
            <a:r>
              <a:rPr lang="en-US" dirty="0"/>
              <a:t> </a:t>
            </a:r>
            <a:r>
              <a:rPr lang="en-US" dirty="0" err="1"/>
              <a:t>politikası</a:t>
            </a:r>
            <a:endParaRPr lang="en-US" dirty="0"/>
          </a:p>
          <a:p>
            <a:r>
              <a:rPr lang="en-US" dirty="0" err="1"/>
              <a:t>Sosyal</a:t>
            </a:r>
            <a:r>
              <a:rPr lang="en-US" dirty="0"/>
              <a:t> </a:t>
            </a:r>
            <a:r>
              <a:rPr lang="en-US" dirty="0" err="1"/>
              <a:t>politika</a:t>
            </a:r>
            <a:endParaRPr lang="en-US" dirty="0"/>
          </a:p>
          <a:p>
            <a:r>
              <a:rPr lang="en-US" dirty="0" err="1"/>
              <a:t>Rekabet</a:t>
            </a:r>
            <a:r>
              <a:rPr lang="en-US" dirty="0"/>
              <a:t> </a:t>
            </a:r>
            <a:r>
              <a:rPr lang="en-US" dirty="0" err="1"/>
              <a:t>politikası</a:t>
            </a:r>
            <a:endParaRPr lang="en-US" dirty="0"/>
          </a:p>
          <a:p>
            <a:r>
              <a:rPr lang="en-US" dirty="0" err="1"/>
              <a:t>Teknoloji</a:t>
            </a:r>
            <a:r>
              <a:rPr lang="en-US" dirty="0"/>
              <a:t> </a:t>
            </a:r>
            <a:r>
              <a:rPr lang="en-US" dirty="0" err="1"/>
              <a:t>politikası</a:t>
            </a:r>
            <a:endParaRPr lang="en-US" dirty="0"/>
          </a:p>
          <a:p>
            <a:r>
              <a:rPr lang="en-US" dirty="0" err="1"/>
              <a:t>Sanayi</a:t>
            </a:r>
            <a:r>
              <a:rPr lang="en-US" dirty="0"/>
              <a:t> </a:t>
            </a:r>
            <a:r>
              <a:rPr lang="en-US" dirty="0" err="1"/>
              <a:t>politikası</a:t>
            </a:r>
            <a:endParaRPr lang="en-US" dirty="0"/>
          </a:p>
          <a:p>
            <a:r>
              <a:rPr lang="en-US" dirty="0" err="1"/>
              <a:t>Dış</a:t>
            </a:r>
            <a:r>
              <a:rPr lang="en-US" dirty="0"/>
              <a:t> </a:t>
            </a:r>
            <a:r>
              <a:rPr lang="en-US" dirty="0" err="1"/>
              <a:t>ticaret</a:t>
            </a:r>
            <a:r>
              <a:rPr lang="en-US" dirty="0"/>
              <a:t> </a:t>
            </a:r>
            <a:r>
              <a:rPr lang="en-US"/>
              <a:t>politikası</a:t>
            </a:r>
          </a:p>
        </p:txBody>
      </p:sp>
    </p:spTree>
    <p:extLst>
      <p:ext uri="{BB962C8B-B14F-4D97-AF65-F5344CB8AC3E}">
        <p14:creationId xmlns:p14="http://schemas.microsoft.com/office/powerpoint/2010/main" val="6161726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HARCAMA VE VERGİLENDİRME</a:t>
            </a:r>
          </a:p>
        </p:txBody>
      </p:sp>
    </p:spTree>
    <p:extLst>
      <p:ext uri="{BB962C8B-B14F-4D97-AF65-F5344CB8AC3E}">
        <p14:creationId xmlns:p14="http://schemas.microsoft.com/office/powerpoint/2010/main" val="311428995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2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/>
              <a:t>Maliye</a:t>
            </a:r>
          </a:p>
        </p:txBody>
      </p:sp>
      <p:sp>
        <p:nvSpPr>
          <p:cNvPr id="2242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dirty="0"/>
              <a:t>Devlet ile ilgili gelir gider işlerine maliye denir.</a:t>
            </a:r>
          </a:p>
        </p:txBody>
      </p:sp>
    </p:spTree>
    <p:extLst>
      <p:ext uri="{BB962C8B-B14F-4D97-AF65-F5344CB8AC3E}">
        <p14:creationId xmlns:p14="http://schemas.microsoft.com/office/powerpoint/2010/main" val="86974576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Bütçe</a:t>
            </a:r>
          </a:p>
        </p:txBody>
      </p:sp>
      <p:sp>
        <p:nvSpPr>
          <p:cNvPr id="2252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Bütçe, bir idarenin bir yıllık gelir gider tahminlerini bir arada gösteren ve giderlerin yapılmasına müsaade ve gelirlerin toplanmasına yetki veren bir belgedir. </a:t>
            </a:r>
          </a:p>
        </p:txBody>
      </p:sp>
    </p:spTree>
    <p:extLst>
      <p:ext uri="{BB962C8B-B14F-4D97-AF65-F5344CB8AC3E}">
        <p14:creationId xmlns:p14="http://schemas.microsoft.com/office/powerpoint/2010/main" val="234653894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63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Bütçe</a:t>
            </a:r>
          </a:p>
        </p:txBody>
      </p:sp>
      <p:sp>
        <p:nvSpPr>
          <p:cNvPr id="2263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/>
              <a:t>1. Genel Bütçe</a:t>
            </a:r>
          </a:p>
          <a:p>
            <a:pPr eaLnBrk="1" hangingPunct="1">
              <a:buFontTx/>
              <a:buNone/>
            </a:pPr>
            <a:r>
              <a:rPr lang="tr-TR"/>
              <a:t>2. Katma Bütçeler</a:t>
            </a:r>
          </a:p>
          <a:p>
            <a:pPr eaLnBrk="1" hangingPunct="1">
              <a:buFontTx/>
              <a:buNone/>
            </a:pPr>
            <a:r>
              <a:rPr lang="tr-TR"/>
              <a:t>Konsolide Bütçe: 1+2</a:t>
            </a:r>
          </a:p>
        </p:txBody>
      </p:sp>
    </p:spTree>
    <p:extLst>
      <p:ext uri="{BB962C8B-B14F-4D97-AF65-F5344CB8AC3E}">
        <p14:creationId xmlns:p14="http://schemas.microsoft.com/office/powerpoint/2010/main" val="26262058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3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92313" y="260350"/>
            <a:ext cx="8229600" cy="1143000"/>
          </a:xfrm>
        </p:spPr>
        <p:txBody>
          <a:bodyPr/>
          <a:lstStyle/>
          <a:p>
            <a:pPr eaLnBrk="1" hangingPunct="1"/>
            <a:r>
              <a:rPr lang="tr-TR"/>
              <a:t>Genel Bütçe </a:t>
            </a:r>
          </a:p>
        </p:txBody>
      </p:sp>
      <p:sp>
        <p:nvSpPr>
          <p:cNvPr id="2273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buFontTx/>
              <a:buNone/>
            </a:pPr>
            <a:r>
              <a:rPr lang="tr-TR"/>
              <a:t>	Genel bütçe, devleti oluşturan kurum ve kuruluşların bütçelerinin tamamıdır. </a:t>
            </a:r>
          </a:p>
        </p:txBody>
      </p:sp>
    </p:spTree>
    <p:extLst>
      <p:ext uri="{BB962C8B-B14F-4D97-AF65-F5344CB8AC3E}">
        <p14:creationId xmlns:p14="http://schemas.microsoft.com/office/powerpoint/2010/main" val="79964646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7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/>
              <a:t>Kapitalizmin 20.Yüzyılı</a:t>
            </a:r>
          </a:p>
        </p:txBody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dirty="0"/>
              <a:t>1900…………..1945………....	1980…..</a:t>
            </a:r>
          </a:p>
        </p:txBody>
      </p:sp>
      <p:sp>
        <p:nvSpPr>
          <p:cNvPr id="244740" name="Text Box 4"/>
          <p:cNvSpPr txBox="1">
            <a:spLocks noChangeArrowheads="1"/>
          </p:cNvSpPr>
          <p:nvPr/>
        </p:nvSpPr>
        <p:spPr bwMode="auto">
          <a:xfrm>
            <a:off x="3648076" y="2152651"/>
            <a:ext cx="13684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tr-TR" dirty="0"/>
              <a:t>Liberalizm</a:t>
            </a:r>
          </a:p>
        </p:txBody>
      </p:sp>
      <p:sp>
        <p:nvSpPr>
          <p:cNvPr id="244741" name="Text Box 5"/>
          <p:cNvSpPr txBox="1">
            <a:spLocks noChangeArrowheads="1"/>
          </p:cNvSpPr>
          <p:nvPr/>
        </p:nvSpPr>
        <p:spPr bwMode="auto">
          <a:xfrm>
            <a:off x="6311901" y="2349501"/>
            <a:ext cx="7921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tr-TR"/>
          </a:p>
        </p:txBody>
      </p:sp>
      <p:sp>
        <p:nvSpPr>
          <p:cNvPr id="244742" name="Text Box 6"/>
          <p:cNvSpPr txBox="1">
            <a:spLocks noChangeArrowheads="1"/>
          </p:cNvSpPr>
          <p:nvPr/>
        </p:nvSpPr>
        <p:spPr bwMode="auto">
          <a:xfrm>
            <a:off x="6148389" y="2152650"/>
            <a:ext cx="2159181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tr-TR"/>
              <a:t>Keynesyen Politikalar</a:t>
            </a:r>
          </a:p>
        </p:txBody>
      </p:sp>
      <p:sp>
        <p:nvSpPr>
          <p:cNvPr id="244743" name="Text Box 7"/>
          <p:cNvSpPr txBox="1">
            <a:spLocks noChangeArrowheads="1"/>
          </p:cNvSpPr>
          <p:nvPr/>
        </p:nvSpPr>
        <p:spPr bwMode="auto">
          <a:xfrm>
            <a:off x="9048750" y="2205038"/>
            <a:ext cx="15113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tr-TR" dirty="0"/>
              <a:t>Neo-Liberalizm</a:t>
            </a:r>
          </a:p>
        </p:txBody>
      </p:sp>
    </p:spTree>
    <p:extLst>
      <p:ext uri="{BB962C8B-B14F-4D97-AF65-F5344CB8AC3E}">
        <p14:creationId xmlns:p14="http://schemas.microsoft.com/office/powerpoint/2010/main" val="12380648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3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Katma Bütçe</a:t>
            </a:r>
          </a:p>
        </p:txBody>
      </p:sp>
      <p:sp>
        <p:nvSpPr>
          <p:cNvPr id="2283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Kamu İktisadi kuruluş ve işleyiş kanunlarına uygun olarak hazırlanan bütçelerdir. </a:t>
            </a:r>
          </a:p>
        </p:txBody>
      </p:sp>
    </p:spTree>
    <p:extLst>
      <p:ext uri="{BB962C8B-B14F-4D97-AF65-F5344CB8AC3E}">
        <p14:creationId xmlns:p14="http://schemas.microsoft.com/office/powerpoint/2010/main" val="30204542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Konsolide Bütçe</a:t>
            </a:r>
          </a:p>
        </p:txBody>
      </p:sp>
      <p:sp>
        <p:nvSpPr>
          <p:cNvPr id="2293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Konsolide Bütçe, devletin bütün gelir ve giderlerinin tek bir bütçe içinde toplanmasını amaçlayan ve bütçe birliği ilkesinin sağlanması için kamuya ait tüm birimlerin bütçelerinin biraraya getirilmesi ile oluşan bütçedir. </a:t>
            </a:r>
          </a:p>
        </p:txBody>
      </p:sp>
    </p:spTree>
    <p:extLst>
      <p:ext uri="{BB962C8B-B14F-4D97-AF65-F5344CB8AC3E}">
        <p14:creationId xmlns:p14="http://schemas.microsoft.com/office/powerpoint/2010/main" val="133897267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Harcamalar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Faiz</a:t>
            </a:r>
            <a:r>
              <a:rPr lang="en-US" dirty="0"/>
              <a:t> </a:t>
            </a:r>
            <a:r>
              <a:rPr lang="en-US" dirty="0" err="1"/>
              <a:t>ödemeleri</a:t>
            </a:r>
            <a:endParaRPr lang="en-US" dirty="0"/>
          </a:p>
          <a:p>
            <a:r>
              <a:rPr lang="en-US" dirty="0" err="1"/>
              <a:t>Kamu</a:t>
            </a:r>
            <a:r>
              <a:rPr lang="en-US" dirty="0"/>
              <a:t> </a:t>
            </a:r>
            <a:r>
              <a:rPr lang="en-US" dirty="0" err="1"/>
              <a:t>Yatırımları</a:t>
            </a:r>
            <a:endParaRPr lang="en-US" dirty="0"/>
          </a:p>
          <a:p>
            <a:r>
              <a:rPr lang="en-US" dirty="0" err="1"/>
              <a:t>Kamu</a:t>
            </a:r>
            <a:r>
              <a:rPr lang="en-US" dirty="0"/>
              <a:t> </a:t>
            </a:r>
            <a:r>
              <a:rPr lang="en-US" dirty="0" err="1"/>
              <a:t>Hizmetleri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891791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/>
              <a:t>Gelirler</a:t>
            </a:r>
          </a:p>
        </p:txBody>
      </p:sp>
      <p:sp>
        <p:nvSpPr>
          <p:cNvPr id="23040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En büyük gelir vergiler.</a:t>
            </a:r>
          </a:p>
        </p:txBody>
      </p:sp>
    </p:spTree>
    <p:extLst>
      <p:ext uri="{BB962C8B-B14F-4D97-AF65-F5344CB8AC3E}">
        <p14:creationId xmlns:p14="http://schemas.microsoft.com/office/powerpoint/2010/main" val="83793941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14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Vergi</a:t>
            </a:r>
          </a:p>
        </p:txBody>
      </p:sp>
      <p:sp>
        <p:nvSpPr>
          <p:cNvPr id="23142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dirty="0"/>
              <a:t>Dolaysız Vergi</a:t>
            </a:r>
          </a:p>
          <a:p>
            <a:pPr eaLnBrk="1" hangingPunct="1"/>
            <a:r>
              <a:rPr lang="tr-TR" dirty="0"/>
              <a:t>Dolaylı Vergi</a:t>
            </a:r>
          </a:p>
        </p:txBody>
      </p:sp>
    </p:spTree>
    <p:extLst>
      <p:ext uri="{BB962C8B-B14F-4D97-AF65-F5344CB8AC3E}">
        <p14:creationId xmlns:p14="http://schemas.microsoft.com/office/powerpoint/2010/main" val="252046686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45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/>
              <a:t>Dolaysız Vergi</a:t>
            </a:r>
          </a:p>
        </p:txBody>
      </p:sp>
      <p:sp>
        <p:nvSpPr>
          <p:cNvPr id="23245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Vergi mükelleflerinden doğrudan doğruya alınan vergilerdir.</a:t>
            </a:r>
          </a:p>
          <a:p>
            <a:pPr eaLnBrk="1" hangingPunct="1"/>
            <a:r>
              <a:rPr lang="tr-TR"/>
              <a:t>Gelir vergisi, kurumlar vergisi, emlak vergisi, taşıt vergisi…</a:t>
            </a:r>
          </a:p>
        </p:txBody>
      </p:sp>
    </p:spTree>
    <p:extLst>
      <p:ext uri="{BB962C8B-B14F-4D97-AF65-F5344CB8AC3E}">
        <p14:creationId xmlns:p14="http://schemas.microsoft.com/office/powerpoint/2010/main" val="373056281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dirty="0"/>
              <a:t>Dolaylı Vergi</a:t>
            </a:r>
          </a:p>
        </p:txBody>
      </p:sp>
      <p:sp>
        <p:nvSpPr>
          <p:cNvPr id="2344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/>
              <a:t>Mükelleflerden doğrudan doğruya değil de bir aracı vasıtasıyla alınan vergilerdir. </a:t>
            </a:r>
          </a:p>
          <a:p>
            <a:pPr eaLnBrk="1" hangingPunct="1"/>
            <a:r>
              <a:rPr lang="tr-TR"/>
              <a:t>Üretilen mal ve hizmetlerin üzerine konur.</a:t>
            </a:r>
          </a:p>
          <a:p>
            <a:pPr eaLnBrk="1" hangingPunct="1">
              <a:buFontTx/>
              <a:buNone/>
            </a:pPr>
            <a:r>
              <a:rPr lang="tr-TR"/>
              <a:t>KDV…, Telefon kullanımı vergisi</a:t>
            </a:r>
          </a:p>
        </p:txBody>
      </p:sp>
    </p:spTree>
    <p:extLst>
      <p:ext uri="{BB962C8B-B14F-4D97-AF65-F5344CB8AC3E}">
        <p14:creationId xmlns:p14="http://schemas.microsoft.com/office/powerpoint/2010/main" val="112170502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Vergi Sistemi</a:t>
            </a:r>
          </a:p>
        </p:txBody>
      </p:sp>
      <p:sp>
        <p:nvSpPr>
          <p:cNvPr id="2355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tr-TR" dirty="0"/>
              <a:t>Dolaylı vergilerin artması vergi sisteminin adaletsiz olduğunu gösterir.</a:t>
            </a:r>
          </a:p>
          <a:p>
            <a:pPr eaLnBrk="1" hangingPunct="1"/>
            <a:r>
              <a:rPr lang="tr-TR" dirty="0"/>
              <a:t>Vergi yansıması da adaletsizlik yaratır.</a:t>
            </a:r>
          </a:p>
        </p:txBody>
      </p:sp>
    </p:spTree>
    <p:extLst>
      <p:ext uri="{BB962C8B-B14F-4D97-AF65-F5344CB8AC3E}">
        <p14:creationId xmlns:p14="http://schemas.microsoft.com/office/powerpoint/2010/main" val="296801866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Bütçe</a:t>
            </a:r>
            <a:r>
              <a:rPr lang="en-US" dirty="0"/>
              <a:t> </a:t>
            </a:r>
            <a:r>
              <a:rPr lang="en-US" dirty="0" err="1"/>
              <a:t>Açığı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Harcamalar</a:t>
            </a:r>
            <a:r>
              <a:rPr lang="en-US" dirty="0"/>
              <a:t> </a:t>
            </a:r>
            <a:r>
              <a:rPr lang="en-US" dirty="0" err="1"/>
              <a:t>gelirlerden</a:t>
            </a:r>
            <a:r>
              <a:rPr lang="en-US" dirty="0"/>
              <a:t> </a:t>
            </a:r>
            <a:r>
              <a:rPr lang="en-US" dirty="0" err="1"/>
              <a:t>daha</a:t>
            </a:r>
            <a:r>
              <a:rPr lang="en-US" dirty="0"/>
              <a:t> </a:t>
            </a:r>
            <a:r>
              <a:rPr lang="en-US" dirty="0" err="1"/>
              <a:t>çok</a:t>
            </a:r>
            <a:r>
              <a:rPr lang="en-US" dirty="0"/>
              <a:t>…</a:t>
            </a:r>
          </a:p>
        </p:txBody>
      </p:sp>
    </p:spTree>
    <p:extLst>
      <p:ext uri="{BB962C8B-B14F-4D97-AF65-F5344CB8AC3E}">
        <p14:creationId xmlns:p14="http://schemas.microsoft.com/office/powerpoint/2010/main" val="375089054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Neoliberal </a:t>
            </a:r>
            <a:r>
              <a:rPr lang="en-US" dirty="0" err="1"/>
              <a:t>maliyet</a:t>
            </a:r>
            <a:r>
              <a:rPr lang="en-US" dirty="0"/>
              <a:t> </a:t>
            </a:r>
            <a:r>
              <a:rPr lang="en-US" dirty="0" err="1"/>
              <a:t>politikası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indirimleri</a:t>
            </a:r>
            <a:endParaRPr lang="en-US" dirty="0"/>
          </a:p>
          <a:p>
            <a:r>
              <a:rPr lang="en-US" dirty="0" err="1"/>
              <a:t>Harcamaları</a:t>
            </a:r>
            <a:r>
              <a:rPr lang="en-US" dirty="0"/>
              <a:t> </a:t>
            </a:r>
            <a:r>
              <a:rPr lang="en-US" dirty="0" err="1"/>
              <a:t>kısma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68551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en-US" dirty="0"/>
              <a:t>Sol				</a:t>
            </a:r>
            <a:r>
              <a:rPr lang="en-US" dirty="0" err="1"/>
              <a:t>Sağ</a:t>
            </a:r>
            <a:endParaRPr lang="en-US" dirty="0"/>
          </a:p>
          <a:p>
            <a:pPr algn="ctr"/>
            <a:r>
              <a:rPr lang="en-US" dirty="0" err="1"/>
              <a:t>Büyük</a:t>
            </a:r>
            <a:r>
              <a:rPr lang="en-US" dirty="0"/>
              <a:t> </a:t>
            </a:r>
            <a:r>
              <a:rPr lang="en-US" dirty="0" err="1"/>
              <a:t>Devlet</a:t>
            </a:r>
            <a:r>
              <a:rPr lang="en-US" dirty="0"/>
              <a:t>			</a:t>
            </a:r>
            <a:r>
              <a:rPr lang="en-US" dirty="0" err="1"/>
              <a:t>Küçük</a:t>
            </a:r>
            <a:r>
              <a:rPr lang="en-US" dirty="0"/>
              <a:t> </a:t>
            </a:r>
            <a:r>
              <a:rPr lang="en-US" dirty="0" err="1"/>
              <a:t>Devlet</a:t>
            </a:r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 err="1"/>
              <a:t>Doğru</a:t>
            </a:r>
            <a:r>
              <a:rPr lang="en-US" dirty="0"/>
              <a:t> mu?</a:t>
            </a:r>
          </a:p>
        </p:txBody>
      </p:sp>
    </p:spTree>
    <p:extLst>
      <p:ext uri="{BB962C8B-B14F-4D97-AF65-F5344CB8AC3E}">
        <p14:creationId xmlns:p14="http://schemas.microsoft.com/office/powerpoint/2010/main" val="30973007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İş</a:t>
            </a:r>
            <a:r>
              <a:rPr lang="en-US" dirty="0"/>
              <a:t> </a:t>
            </a:r>
            <a:r>
              <a:rPr lang="en-US" dirty="0" err="1"/>
              <a:t>Dünyasına</a:t>
            </a:r>
            <a:r>
              <a:rPr lang="en-US" dirty="0"/>
              <a:t> </a:t>
            </a:r>
            <a:r>
              <a:rPr lang="en-US" dirty="0" err="1"/>
              <a:t>Göz</a:t>
            </a:r>
            <a:r>
              <a:rPr lang="en-US" dirty="0"/>
              <a:t> Kulak </a:t>
            </a:r>
            <a:r>
              <a:rPr lang="en-US" dirty="0" err="1"/>
              <a:t>Olma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/>
              <a:t>İngiltere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 err="1"/>
              <a:t>Almanya</a:t>
            </a:r>
            <a:endParaRPr lang="en-US" dirty="0"/>
          </a:p>
          <a:p>
            <a:pPr marL="0" indent="0">
              <a:buNone/>
            </a:pPr>
            <a:r>
              <a:rPr lang="en-US" dirty="0" err="1"/>
              <a:t>Japonya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 err="1"/>
              <a:t>Kapitalist</a:t>
            </a:r>
            <a:r>
              <a:rPr lang="en-US" dirty="0"/>
              <a:t> </a:t>
            </a:r>
            <a:r>
              <a:rPr lang="en-US" dirty="0" err="1"/>
              <a:t>devlet</a:t>
            </a:r>
            <a:r>
              <a:rPr lang="en-US" dirty="0"/>
              <a:t> </a:t>
            </a:r>
            <a:r>
              <a:rPr lang="en-US" dirty="0" err="1"/>
              <a:t>hep</a:t>
            </a:r>
            <a:r>
              <a:rPr lang="en-US" dirty="0"/>
              <a:t> </a:t>
            </a:r>
            <a:r>
              <a:rPr lang="en-US" dirty="0" err="1"/>
              <a:t>kapitalizmin</a:t>
            </a:r>
            <a:r>
              <a:rPr lang="en-US" dirty="0"/>
              <a:t> </a:t>
            </a:r>
            <a:r>
              <a:rPr lang="en-US" dirty="0" err="1"/>
              <a:t>gelişmesi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düzenlemeler</a:t>
            </a:r>
            <a:r>
              <a:rPr lang="en-US" dirty="0"/>
              <a:t> </a:t>
            </a:r>
            <a:r>
              <a:rPr lang="en-US" dirty="0" err="1"/>
              <a:t>yapmıştır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315193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İş</a:t>
            </a:r>
            <a:r>
              <a:rPr lang="en-US" dirty="0"/>
              <a:t> </a:t>
            </a:r>
            <a:r>
              <a:rPr lang="en-US" dirty="0" err="1"/>
              <a:t>Dünyasının</a:t>
            </a:r>
            <a:r>
              <a:rPr lang="en-US" dirty="0"/>
              <a:t> </a:t>
            </a:r>
            <a:r>
              <a:rPr lang="en-US" dirty="0" err="1"/>
              <a:t>Emrindeki</a:t>
            </a:r>
            <a:r>
              <a:rPr lang="en-US" dirty="0"/>
              <a:t> </a:t>
            </a:r>
            <a:r>
              <a:rPr lang="en-US" dirty="0" err="1"/>
              <a:t>Devlet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Özel</a:t>
            </a:r>
            <a:r>
              <a:rPr lang="en-US" dirty="0"/>
              <a:t> </a:t>
            </a:r>
            <a:r>
              <a:rPr lang="en-US" dirty="0" err="1"/>
              <a:t>mülkiyeti</a:t>
            </a:r>
            <a:r>
              <a:rPr lang="en-US" dirty="0"/>
              <a:t> </a:t>
            </a:r>
            <a:r>
              <a:rPr lang="en-US" dirty="0" err="1"/>
              <a:t>korumak</a:t>
            </a:r>
            <a:r>
              <a:rPr lang="en-US" dirty="0"/>
              <a:t> (</a:t>
            </a:r>
            <a:r>
              <a:rPr lang="en-US" dirty="0" err="1"/>
              <a:t>patentler</a:t>
            </a:r>
            <a:r>
              <a:rPr lang="en-US" dirty="0"/>
              <a:t>)</a:t>
            </a:r>
          </a:p>
          <a:p>
            <a:r>
              <a:rPr lang="en-US" dirty="0" err="1"/>
              <a:t>Özel</a:t>
            </a:r>
            <a:r>
              <a:rPr lang="en-US" dirty="0"/>
              <a:t> </a:t>
            </a:r>
            <a:r>
              <a:rPr lang="en-US" dirty="0" err="1"/>
              <a:t>sektör</a:t>
            </a:r>
            <a:r>
              <a:rPr lang="en-US" dirty="0"/>
              <a:t> </a:t>
            </a:r>
            <a:r>
              <a:rPr lang="en-US" dirty="0" err="1"/>
              <a:t>dostu</a:t>
            </a:r>
            <a:r>
              <a:rPr lang="en-US" dirty="0"/>
              <a:t> </a:t>
            </a:r>
            <a:r>
              <a:rPr lang="en-US" dirty="0" err="1"/>
              <a:t>makroekonomik</a:t>
            </a:r>
            <a:r>
              <a:rPr lang="en-US" dirty="0"/>
              <a:t> </a:t>
            </a:r>
            <a:r>
              <a:rPr lang="en-US" dirty="0" err="1"/>
              <a:t>koşulları</a:t>
            </a:r>
            <a:r>
              <a:rPr lang="en-US" dirty="0"/>
              <a:t> </a:t>
            </a:r>
            <a:r>
              <a:rPr lang="en-US" dirty="0" err="1"/>
              <a:t>sağlamak</a:t>
            </a:r>
            <a:r>
              <a:rPr lang="en-US" dirty="0"/>
              <a:t> (</a:t>
            </a:r>
            <a:r>
              <a:rPr lang="en-US" dirty="0" err="1"/>
              <a:t>faiz</a:t>
            </a:r>
            <a:r>
              <a:rPr lang="en-US" dirty="0"/>
              <a:t>, </a:t>
            </a:r>
            <a:r>
              <a:rPr lang="en-US" dirty="0" err="1"/>
              <a:t>enflasyon</a:t>
            </a:r>
            <a:r>
              <a:rPr lang="en-US" dirty="0"/>
              <a:t>)</a:t>
            </a:r>
          </a:p>
          <a:p>
            <a:r>
              <a:rPr lang="en-US" dirty="0" err="1"/>
              <a:t>Vergi</a:t>
            </a:r>
            <a:r>
              <a:rPr lang="en-US" dirty="0"/>
              <a:t> </a:t>
            </a:r>
            <a:r>
              <a:rPr lang="en-US" dirty="0" err="1"/>
              <a:t>indirimleri</a:t>
            </a:r>
            <a:r>
              <a:rPr lang="en-US" dirty="0"/>
              <a:t> </a:t>
            </a:r>
            <a:r>
              <a:rPr lang="en-US" dirty="0" err="1"/>
              <a:t>yapmak</a:t>
            </a:r>
            <a:endParaRPr lang="en-US" dirty="0"/>
          </a:p>
          <a:p>
            <a:r>
              <a:rPr lang="en-US" dirty="0" err="1"/>
              <a:t>Kriz</a:t>
            </a:r>
            <a:r>
              <a:rPr lang="en-US" dirty="0"/>
              <a:t> </a:t>
            </a:r>
            <a:r>
              <a:rPr lang="en-US" dirty="0" err="1"/>
              <a:t>zamanlarında</a:t>
            </a:r>
            <a:r>
              <a:rPr lang="en-US" dirty="0"/>
              <a:t> </a:t>
            </a:r>
            <a:r>
              <a:rPr lang="en-US" dirty="0" err="1"/>
              <a:t>işletmeleri</a:t>
            </a:r>
            <a:r>
              <a:rPr lang="en-US" dirty="0"/>
              <a:t> </a:t>
            </a:r>
            <a:r>
              <a:rPr lang="en-US" dirty="0" err="1"/>
              <a:t>kurtarmak</a:t>
            </a:r>
            <a:endParaRPr lang="en-US" dirty="0"/>
          </a:p>
          <a:p>
            <a:r>
              <a:rPr lang="en-US" dirty="0" err="1"/>
              <a:t>Çalışma</a:t>
            </a:r>
            <a:r>
              <a:rPr lang="en-US" dirty="0"/>
              <a:t> </a:t>
            </a:r>
            <a:r>
              <a:rPr lang="en-US" dirty="0" err="1"/>
              <a:t>ilişkilerini</a:t>
            </a:r>
            <a:r>
              <a:rPr lang="en-US" dirty="0"/>
              <a:t> </a:t>
            </a:r>
            <a:r>
              <a:rPr lang="en-US" dirty="0" err="1"/>
              <a:t>denetleyerek</a:t>
            </a:r>
            <a:r>
              <a:rPr lang="en-US" dirty="0"/>
              <a:t> </a:t>
            </a:r>
            <a:r>
              <a:rPr lang="en-US" dirty="0" err="1"/>
              <a:t>işçileri</a:t>
            </a:r>
            <a:r>
              <a:rPr lang="en-US" dirty="0"/>
              <a:t> “</a:t>
            </a:r>
            <a:r>
              <a:rPr lang="en-US" dirty="0" err="1"/>
              <a:t>hizada</a:t>
            </a:r>
            <a:r>
              <a:rPr lang="en-US" dirty="0"/>
              <a:t>” </a:t>
            </a:r>
            <a:r>
              <a:rPr lang="en-US" dirty="0" err="1"/>
              <a:t>tutmak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3964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/>
              <a:t>Devlet</a:t>
            </a:r>
            <a:r>
              <a:rPr lang="en-US" dirty="0"/>
              <a:t> </a:t>
            </a:r>
            <a:r>
              <a:rPr lang="en-US" dirty="0" err="1"/>
              <a:t>ekonomiye</a:t>
            </a:r>
            <a:r>
              <a:rPr lang="en-US" dirty="0"/>
              <a:t> </a:t>
            </a:r>
            <a:r>
              <a:rPr lang="en-US" dirty="0" err="1"/>
              <a:t>müdahale</a:t>
            </a:r>
            <a:r>
              <a:rPr lang="en-US" dirty="0"/>
              <a:t> </a:t>
            </a:r>
            <a:r>
              <a:rPr lang="en-US" dirty="0" err="1"/>
              <a:t>etmesin</a:t>
            </a:r>
            <a:r>
              <a:rPr lang="en-US" dirty="0"/>
              <a:t>…</a:t>
            </a:r>
          </a:p>
          <a:p>
            <a:pPr marL="0" indent="0" algn="ctr">
              <a:buNone/>
            </a:pPr>
            <a:r>
              <a:rPr lang="en-US" dirty="0"/>
              <a:t>“</a:t>
            </a:r>
            <a:r>
              <a:rPr lang="en-US" dirty="0" err="1"/>
              <a:t>Emek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toplum</a:t>
            </a:r>
            <a:r>
              <a:rPr lang="en-US" dirty="0"/>
              <a:t> </a:t>
            </a:r>
            <a:r>
              <a:rPr lang="en-US" dirty="0" err="1"/>
              <a:t>lehine</a:t>
            </a:r>
            <a:r>
              <a:rPr lang="en-US" dirty="0"/>
              <a:t> </a:t>
            </a:r>
            <a:r>
              <a:rPr lang="en-US" dirty="0" err="1"/>
              <a:t>müdahale</a:t>
            </a:r>
            <a:r>
              <a:rPr lang="en-US" dirty="0"/>
              <a:t> 	</a:t>
            </a:r>
            <a:r>
              <a:rPr lang="en-US" dirty="0" err="1"/>
              <a:t>etmesin</a:t>
            </a:r>
            <a:r>
              <a:rPr lang="en-US" dirty="0"/>
              <a:t> </a:t>
            </a:r>
            <a:r>
              <a:rPr lang="en-US" dirty="0" err="1"/>
              <a:t>demek</a:t>
            </a:r>
            <a:r>
              <a:rPr lang="en-US" dirty="0"/>
              <a:t>”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				AMA </a:t>
            </a:r>
          </a:p>
          <a:p>
            <a:pPr marL="0" indent="0">
              <a:buNone/>
            </a:pPr>
            <a:r>
              <a:rPr lang="en-US" dirty="0" err="1"/>
              <a:t>Devlet</a:t>
            </a:r>
            <a:r>
              <a:rPr lang="en-US" dirty="0"/>
              <a:t> </a:t>
            </a:r>
            <a:r>
              <a:rPr lang="en-US" dirty="0" err="1"/>
              <a:t>ekonomiye</a:t>
            </a:r>
            <a:r>
              <a:rPr lang="en-US" dirty="0"/>
              <a:t> </a:t>
            </a:r>
            <a:r>
              <a:rPr lang="en-US" dirty="0" err="1"/>
              <a:t>herhalükarda</a:t>
            </a:r>
            <a:r>
              <a:rPr lang="en-US" dirty="0"/>
              <a:t> </a:t>
            </a:r>
            <a:r>
              <a:rPr lang="en-US" dirty="0" err="1"/>
              <a:t>müdahale</a:t>
            </a:r>
            <a:r>
              <a:rPr lang="en-US" dirty="0"/>
              <a:t> </a:t>
            </a:r>
            <a:r>
              <a:rPr lang="en-US" dirty="0" err="1"/>
              <a:t>ediyor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12025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en-US" dirty="0" err="1"/>
              <a:t>Kimin</a:t>
            </a:r>
            <a:r>
              <a:rPr lang="en-US" dirty="0"/>
              <a:t> </a:t>
            </a:r>
            <a:r>
              <a:rPr lang="en-US" dirty="0" err="1"/>
              <a:t>Ekonomisi</a:t>
            </a:r>
            <a:r>
              <a:rPr lang="en-US" dirty="0"/>
              <a:t>? </a:t>
            </a:r>
            <a:r>
              <a:rPr lang="en-US" dirty="0" err="1"/>
              <a:t>Kimin</a:t>
            </a:r>
            <a:r>
              <a:rPr lang="en-US" dirty="0"/>
              <a:t> </a:t>
            </a:r>
            <a:r>
              <a:rPr lang="en-US" dirty="0" err="1"/>
              <a:t>Devleti</a:t>
            </a:r>
            <a:r>
              <a:rPr lang="en-US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7918657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Devlet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tür</a:t>
            </a:r>
            <a:r>
              <a:rPr lang="en-US" dirty="0"/>
              <a:t> </a:t>
            </a:r>
            <a:r>
              <a:rPr lang="en-US" dirty="0" err="1"/>
              <a:t>bölünmüş</a:t>
            </a:r>
            <a:r>
              <a:rPr lang="en-US" dirty="0"/>
              <a:t> </a:t>
            </a:r>
            <a:r>
              <a:rPr lang="en-US" dirty="0" err="1"/>
              <a:t>kişilik</a:t>
            </a:r>
            <a:r>
              <a:rPr lang="en-US" dirty="0"/>
              <a:t> </a:t>
            </a:r>
            <a:r>
              <a:rPr lang="en-US" dirty="0" err="1"/>
              <a:t>sergiler</a:t>
            </a:r>
            <a:r>
              <a:rPr lang="en-US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1442574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Devlet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/>
              <a:t>Meclis</a:t>
            </a:r>
            <a:endParaRPr lang="en-US" dirty="0"/>
          </a:p>
          <a:p>
            <a:r>
              <a:rPr lang="en-US" dirty="0" err="1"/>
              <a:t>Bakanlıklar</a:t>
            </a:r>
            <a:endParaRPr lang="en-US" dirty="0"/>
          </a:p>
          <a:p>
            <a:r>
              <a:rPr lang="en-US" dirty="0" err="1"/>
              <a:t>Kamu</a:t>
            </a:r>
            <a:r>
              <a:rPr lang="en-US" dirty="0"/>
              <a:t> </a:t>
            </a:r>
            <a:r>
              <a:rPr lang="en-US" dirty="0" err="1"/>
              <a:t>kurum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kuruluşları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231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430</Words>
  <Application>Microsoft Office PowerPoint</Application>
  <PresentationFormat>Geniş ekran</PresentationFormat>
  <Paragraphs>98</Paragraphs>
  <Slides>29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29</vt:i4>
      </vt:variant>
    </vt:vector>
  </HeadingPairs>
  <TitlesOfParts>
    <vt:vector size="33" baseType="lpstr">
      <vt:lpstr>Arial</vt:lpstr>
      <vt:lpstr>Calibri</vt:lpstr>
      <vt:lpstr>Calibri Light</vt:lpstr>
      <vt:lpstr>Office Teması</vt:lpstr>
      <vt:lpstr>PowerPoint Sunusu</vt:lpstr>
      <vt:lpstr>Kapitalizmin 20.Yüzyılı</vt:lpstr>
      <vt:lpstr>PowerPoint Sunusu</vt:lpstr>
      <vt:lpstr>İş Dünyasına Göz Kulak Olma</vt:lpstr>
      <vt:lpstr>İş Dünyasının Emrindeki Devlet</vt:lpstr>
      <vt:lpstr>PowerPoint Sunusu</vt:lpstr>
      <vt:lpstr>PowerPoint Sunusu</vt:lpstr>
      <vt:lpstr>PowerPoint Sunusu</vt:lpstr>
      <vt:lpstr>Devlet</vt:lpstr>
      <vt:lpstr>İşletmeler, sermaye sahipleri ve şirketler devlet politikalarını nasıl etkiler? </vt:lpstr>
      <vt:lpstr>Emek devlet politikalarını nasıl etkiler?</vt:lpstr>
      <vt:lpstr>PowerPoint Sunusu</vt:lpstr>
      <vt:lpstr>Emek yanlısı devlet politikaları</vt:lpstr>
      <vt:lpstr>Devlet politikaları</vt:lpstr>
      <vt:lpstr>PowerPoint Sunusu</vt:lpstr>
      <vt:lpstr>Maliye</vt:lpstr>
      <vt:lpstr>Bütçe</vt:lpstr>
      <vt:lpstr>Bütçe</vt:lpstr>
      <vt:lpstr>Genel Bütçe </vt:lpstr>
      <vt:lpstr>Katma Bütçe</vt:lpstr>
      <vt:lpstr>Konsolide Bütçe</vt:lpstr>
      <vt:lpstr>Harcamalar</vt:lpstr>
      <vt:lpstr>Gelirler</vt:lpstr>
      <vt:lpstr>Vergi</vt:lpstr>
      <vt:lpstr>Dolaysız Vergi</vt:lpstr>
      <vt:lpstr>Dolaylı Vergi</vt:lpstr>
      <vt:lpstr>Vergi Sistemi</vt:lpstr>
      <vt:lpstr>Bütçe Açığı</vt:lpstr>
      <vt:lpstr>Neoliberal maliyet politikası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1</cp:revision>
  <dcterms:created xsi:type="dcterms:W3CDTF">2020-02-12T14:47:28Z</dcterms:created>
  <dcterms:modified xsi:type="dcterms:W3CDTF">2020-02-12T14:48:10Z</dcterms:modified>
</cp:coreProperties>
</file>