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58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50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07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15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12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14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64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54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61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7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15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12433-B260-45DF-B986-4321CC0A0A9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D5F-04B9-42A3-80B1-D9A346F0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99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DEVLETİN ÇATIŞAN KİŞİLİKLERİ</a:t>
            </a:r>
          </a:p>
        </p:txBody>
      </p:sp>
    </p:spTree>
    <p:extLst>
      <p:ext uri="{BB962C8B-B14F-4D97-AF65-F5344CB8AC3E}">
        <p14:creationId xmlns:p14="http://schemas.microsoft.com/office/powerpoint/2010/main" val="1823733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/>
              <a:t>İşletmeler</a:t>
            </a:r>
            <a:r>
              <a:rPr lang="en-US" sz="3200" dirty="0"/>
              <a:t>, </a:t>
            </a:r>
            <a:r>
              <a:rPr lang="en-US" sz="3200" dirty="0" err="1"/>
              <a:t>sermaye</a:t>
            </a:r>
            <a:r>
              <a:rPr lang="en-US" sz="3200" dirty="0"/>
              <a:t> </a:t>
            </a:r>
            <a:r>
              <a:rPr lang="en-US" sz="3200" dirty="0" err="1"/>
              <a:t>sahipleri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şirketler</a:t>
            </a:r>
            <a:r>
              <a:rPr lang="en-US" sz="3200" dirty="0"/>
              <a:t> </a:t>
            </a:r>
            <a:r>
              <a:rPr lang="en-US" sz="3200" dirty="0" err="1"/>
              <a:t>devlet</a:t>
            </a:r>
            <a:r>
              <a:rPr lang="en-US" sz="3200" dirty="0"/>
              <a:t> </a:t>
            </a:r>
            <a:r>
              <a:rPr lang="en-US" sz="3200" dirty="0" err="1"/>
              <a:t>politikalarını</a:t>
            </a:r>
            <a:r>
              <a:rPr lang="en-US" sz="3200" dirty="0"/>
              <a:t> </a:t>
            </a:r>
            <a:r>
              <a:rPr lang="en-US" sz="3200" dirty="0" err="1"/>
              <a:t>nasıl</a:t>
            </a:r>
            <a:r>
              <a:rPr lang="en-US" sz="3200" dirty="0"/>
              <a:t> </a:t>
            </a:r>
            <a:r>
              <a:rPr lang="en-US" sz="3200" dirty="0" err="1"/>
              <a:t>etkiler</a:t>
            </a:r>
            <a:r>
              <a:rPr lang="en-US" sz="3200" dirty="0"/>
              <a:t>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Medya</a:t>
            </a:r>
            <a:endParaRPr lang="en-US" dirty="0"/>
          </a:p>
          <a:p>
            <a:r>
              <a:rPr lang="en-US" dirty="0" err="1"/>
              <a:t>Aday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kampanya</a:t>
            </a:r>
            <a:r>
              <a:rPr lang="en-US" dirty="0"/>
              <a:t> </a:t>
            </a:r>
            <a:r>
              <a:rPr lang="en-US" dirty="0" err="1"/>
              <a:t>finansmanı</a:t>
            </a:r>
            <a:endParaRPr lang="en-US" dirty="0"/>
          </a:p>
          <a:p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katılımı</a:t>
            </a:r>
            <a:r>
              <a:rPr lang="en-US" dirty="0"/>
              <a:t> </a:t>
            </a:r>
            <a:r>
              <a:rPr lang="en-US" dirty="0" err="1"/>
              <a:t>zorlaştırma</a:t>
            </a:r>
            <a:endParaRPr lang="en-US" dirty="0"/>
          </a:p>
          <a:p>
            <a:r>
              <a:rPr lang="en-US" dirty="0" err="1"/>
              <a:t>Akademiye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destek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324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politikalarını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Halktan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baskı</a:t>
            </a:r>
            <a:r>
              <a:rPr lang="en-US" dirty="0"/>
              <a:t>,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güçlerini</a:t>
            </a:r>
            <a:r>
              <a:rPr lang="en-US" dirty="0"/>
              <a:t>,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kalanının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güvenliğinin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kalitesinin</a:t>
            </a:r>
            <a:r>
              <a:rPr lang="en-US" dirty="0"/>
              <a:t> </a:t>
            </a:r>
            <a:r>
              <a:rPr lang="en-US" dirty="0" err="1"/>
              <a:t>arttırmaya</a:t>
            </a:r>
            <a:r>
              <a:rPr lang="en-US" dirty="0"/>
              <a:t> </a:t>
            </a:r>
            <a:r>
              <a:rPr lang="en-US" dirty="0" err="1"/>
              <a:t>zorlayabilir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kampanyaları</a:t>
            </a:r>
            <a:endParaRPr lang="en-US" dirty="0"/>
          </a:p>
          <a:p>
            <a:r>
              <a:rPr lang="en-US" dirty="0" err="1"/>
              <a:t>Kamuoyu</a:t>
            </a:r>
            <a:r>
              <a:rPr lang="en-US" dirty="0"/>
              <a:t> </a:t>
            </a:r>
            <a:r>
              <a:rPr lang="en-US" dirty="0" err="1"/>
              <a:t>yaratma</a:t>
            </a:r>
            <a:r>
              <a:rPr lang="en-US" dirty="0"/>
              <a:t> </a:t>
            </a:r>
            <a:r>
              <a:rPr lang="en-US" dirty="0" err="1"/>
              <a:t>kampanyaları</a:t>
            </a:r>
            <a:endParaRPr lang="en-US" dirty="0"/>
          </a:p>
          <a:p>
            <a:r>
              <a:rPr lang="en-US" dirty="0" err="1"/>
              <a:t>Sendikal</a:t>
            </a:r>
            <a:r>
              <a:rPr lang="en-US" dirty="0"/>
              <a:t> </a:t>
            </a:r>
            <a:r>
              <a:rPr lang="en-US" dirty="0" err="1"/>
              <a:t>faaliyetler</a:t>
            </a:r>
            <a:endParaRPr lang="en-US" dirty="0"/>
          </a:p>
          <a:p>
            <a:r>
              <a:rPr lang="en-US" dirty="0" err="1"/>
              <a:t>Fikir</a:t>
            </a:r>
            <a:r>
              <a:rPr lang="en-US" dirty="0"/>
              <a:t>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yürütme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97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Demokrasi</a:t>
            </a:r>
            <a:r>
              <a:rPr lang="en-US" dirty="0"/>
              <a:t> mi </a:t>
            </a:r>
            <a:r>
              <a:rPr lang="en-US" dirty="0" err="1"/>
              <a:t>diktatörlük</a:t>
            </a:r>
            <a:r>
              <a:rPr lang="en-US" dirty="0"/>
              <a:t> </a:t>
            </a:r>
            <a:r>
              <a:rPr lang="en-US" dirty="0" err="1"/>
              <a:t>mü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09803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yanlısı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politikaları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Gelirin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bölüşümü</a:t>
            </a:r>
            <a:endParaRPr lang="en-US" dirty="0"/>
          </a:p>
          <a:p>
            <a:r>
              <a:rPr lang="en-US" dirty="0" err="1"/>
              <a:t>İstihdamı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ekonomiyi</a:t>
            </a:r>
            <a:r>
              <a:rPr lang="en-US" dirty="0"/>
              <a:t> </a:t>
            </a:r>
            <a:r>
              <a:rPr lang="en-US" dirty="0" err="1"/>
              <a:t>canlandırmak</a:t>
            </a:r>
            <a:endParaRPr lang="en-US" dirty="0"/>
          </a:p>
          <a:p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mallar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politikaları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politika</a:t>
            </a:r>
            <a:endParaRPr lang="en-US" dirty="0"/>
          </a:p>
          <a:p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/>
              <a:t>politikası</a:t>
            </a:r>
          </a:p>
        </p:txBody>
      </p:sp>
    </p:spTree>
    <p:extLst>
      <p:ext uri="{BB962C8B-B14F-4D97-AF65-F5344CB8AC3E}">
        <p14:creationId xmlns:p14="http://schemas.microsoft.com/office/powerpoint/2010/main" val="616172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HARCAMA VE VERGİLENDİRME</a:t>
            </a:r>
          </a:p>
        </p:txBody>
      </p:sp>
    </p:spTree>
    <p:extLst>
      <p:ext uri="{BB962C8B-B14F-4D97-AF65-F5344CB8AC3E}">
        <p14:creationId xmlns:p14="http://schemas.microsoft.com/office/powerpoint/2010/main" val="3114289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Maliye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Devlet ile ilgili gelir gider işlerine maliye denir.</a:t>
            </a:r>
          </a:p>
        </p:txBody>
      </p:sp>
    </p:spTree>
    <p:extLst>
      <p:ext uri="{BB962C8B-B14F-4D97-AF65-F5344CB8AC3E}">
        <p14:creationId xmlns:p14="http://schemas.microsoft.com/office/powerpoint/2010/main" val="869745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Bütçe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Bütçe, bir idarenin bir yıllık gelir gider tahminlerini bir arada gösteren ve giderlerin yapılmasına müsaade ve gelirlerin toplanmasına yetki veren bir belgedir. </a:t>
            </a:r>
          </a:p>
        </p:txBody>
      </p:sp>
    </p:spTree>
    <p:extLst>
      <p:ext uri="{BB962C8B-B14F-4D97-AF65-F5344CB8AC3E}">
        <p14:creationId xmlns:p14="http://schemas.microsoft.com/office/powerpoint/2010/main" val="2346538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Bütçe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1. Genel Bütçe</a:t>
            </a:r>
          </a:p>
          <a:p>
            <a:pPr eaLnBrk="1" hangingPunct="1">
              <a:buFontTx/>
              <a:buNone/>
            </a:pPr>
            <a:r>
              <a:rPr lang="tr-TR"/>
              <a:t>2. Katma Bütçeler</a:t>
            </a:r>
          </a:p>
          <a:p>
            <a:pPr eaLnBrk="1" hangingPunct="1">
              <a:buFontTx/>
              <a:buNone/>
            </a:pPr>
            <a:r>
              <a:rPr lang="tr-TR"/>
              <a:t>Konsolide Bütçe: 1+2</a:t>
            </a:r>
          </a:p>
        </p:txBody>
      </p:sp>
    </p:spTree>
    <p:extLst>
      <p:ext uri="{BB962C8B-B14F-4D97-AF65-F5344CB8AC3E}">
        <p14:creationId xmlns:p14="http://schemas.microsoft.com/office/powerpoint/2010/main" val="2626205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/>
              <a:t>Genel Bütçe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	Genel bütçe, devleti oluşturan kurum ve kuruluşların bütçelerinin tamamıdır. </a:t>
            </a:r>
          </a:p>
        </p:txBody>
      </p:sp>
    </p:spTree>
    <p:extLst>
      <p:ext uri="{BB962C8B-B14F-4D97-AF65-F5344CB8AC3E}">
        <p14:creationId xmlns:p14="http://schemas.microsoft.com/office/powerpoint/2010/main" val="799646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Kapitalizmin 20.Yüzyılı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1900…………..1945………....	1980…..</a:t>
            </a: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648076" y="2152651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/>
              <a:t>Liberalizm</a:t>
            </a:r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6311901" y="2349501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6148389" y="2152650"/>
            <a:ext cx="21591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Keynesyen Politikalar</a:t>
            </a:r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9048750" y="2205038"/>
            <a:ext cx="1511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Neo-Liberalizm</a:t>
            </a:r>
          </a:p>
        </p:txBody>
      </p:sp>
    </p:spTree>
    <p:extLst>
      <p:ext uri="{BB962C8B-B14F-4D97-AF65-F5344CB8AC3E}">
        <p14:creationId xmlns:p14="http://schemas.microsoft.com/office/powerpoint/2010/main" val="1238064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Katma Bütçe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Kamu İktisadi kuruluş ve işleyiş kanunlarına uygun olarak hazırlanan bütçelerdir. </a:t>
            </a:r>
          </a:p>
        </p:txBody>
      </p:sp>
    </p:spTree>
    <p:extLst>
      <p:ext uri="{BB962C8B-B14F-4D97-AF65-F5344CB8AC3E}">
        <p14:creationId xmlns:p14="http://schemas.microsoft.com/office/powerpoint/2010/main" val="3020454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Konsolide Bütçe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Konsolide Bütçe, devletin bütün gelir ve giderlerinin tek bir bütçe içinde toplanmasını amaçlayan ve bütçe birliği ilkesinin sağlanması için kamuya ait tüm birimlerin bütçelerinin biraraya getirilmesi ile oluşan bütçedir. </a:t>
            </a:r>
          </a:p>
        </p:txBody>
      </p:sp>
    </p:spTree>
    <p:extLst>
      <p:ext uri="{BB962C8B-B14F-4D97-AF65-F5344CB8AC3E}">
        <p14:creationId xmlns:p14="http://schemas.microsoft.com/office/powerpoint/2010/main" val="1338972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Harcamalar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ödemeleri</a:t>
            </a:r>
            <a:endParaRPr lang="en-US" dirty="0"/>
          </a:p>
          <a:p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Yatırımları</a:t>
            </a:r>
            <a:endParaRPr lang="en-US" dirty="0"/>
          </a:p>
          <a:p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Hizmetleri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17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Gelirler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En büyük gelir vergiler.</a:t>
            </a:r>
          </a:p>
        </p:txBody>
      </p:sp>
    </p:spTree>
    <p:extLst>
      <p:ext uri="{BB962C8B-B14F-4D97-AF65-F5344CB8AC3E}">
        <p14:creationId xmlns:p14="http://schemas.microsoft.com/office/powerpoint/2010/main" val="837939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Vergi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Dolaysız Vergi</a:t>
            </a:r>
          </a:p>
          <a:p>
            <a:pPr eaLnBrk="1" hangingPunct="1"/>
            <a:r>
              <a:rPr lang="tr-TR" dirty="0"/>
              <a:t>Dolaylı Vergi</a:t>
            </a:r>
          </a:p>
        </p:txBody>
      </p:sp>
    </p:spTree>
    <p:extLst>
      <p:ext uri="{BB962C8B-B14F-4D97-AF65-F5344CB8AC3E}">
        <p14:creationId xmlns:p14="http://schemas.microsoft.com/office/powerpoint/2010/main" val="2520466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Dolaysız Vergi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Vergi mükelleflerinden doğrudan doğruya alınan vergilerdir.</a:t>
            </a:r>
          </a:p>
          <a:p>
            <a:pPr eaLnBrk="1" hangingPunct="1"/>
            <a:r>
              <a:rPr lang="tr-TR"/>
              <a:t>Gelir vergisi, kurumlar vergisi, emlak vergisi, taşıt vergisi…</a:t>
            </a:r>
          </a:p>
        </p:txBody>
      </p:sp>
    </p:spTree>
    <p:extLst>
      <p:ext uri="{BB962C8B-B14F-4D97-AF65-F5344CB8AC3E}">
        <p14:creationId xmlns:p14="http://schemas.microsoft.com/office/powerpoint/2010/main" val="3730562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Dolaylı Vergi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Mükelleflerden doğrudan doğruya değil de bir aracı vasıtasıyla alınan vergilerdir. </a:t>
            </a:r>
          </a:p>
          <a:p>
            <a:pPr eaLnBrk="1" hangingPunct="1"/>
            <a:r>
              <a:rPr lang="tr-TR"/>
              <a:t>Üretilen mal ve hizmetlerin üzerine konur.</a:t>
            </a:r>
          </a:p>
          <a:p>
            <a:pPr eaLnBrk="1" hangingPunct="1">
              <a:buFontTx/>
              <a:buNone/>
            </a:pPr>
            <a:r>
              <a:rPr lang="tr-TR"/>
              <a:t>KDV…, Telefon kullanımı vergisi</a:t>
            </a:r>
          </a:p>
        </p:txBody>
      </p:sp>
    </p:spTree>
    <p:extLst>
      <p:ext uri="{BB962C8B-B14F-4D97-AF65-F5344CB8AC3E}">
        <p14:creationId xmlns:p14="http://schemas.microsoft.com/office/powerpoint/2010/main" val="1121705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Vergi Sistemi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Dolaylı vergilerin artması vergi sisteminin adaletsiz olduğunu gösterir.</a:t>
            </a:r>
          </a:p>
          <a:p>
            <a:pPr eaLnBrk="1" hangingPunct="1"/>
            <a:r>
              <a:rPr lang="tr-TR" dirty="0"/>
              <a:t>Vergi yansıması da adaletsizlik yaratır.</a:t>
            </a:r>
          </a:p>
        </p:txBody>
      </p:sp>
    </p:spTree>
    <p:extLst>
      <p:ext uri="{BB962C8B-B14F-4D97-AF65-F5344CB8AC3E}">
        <p14:creationId xmlns:p14="http://schemas.microsoft.com/office/powerpoint/2010/main" val="2968018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Bütçe</a:t>
            </a:r>
            <a:r>
              <a:rPr lang="en-US" dirty="0"/>
              <a:t> </a:t>
            </a:r>
            <a:r>
              <a:rPr lang="en-US" dirty="0" err="1"/>
              <a:t>Açığı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gelirlerden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50890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Neoliberal </a:t>
            </a:r>
            <a:r>
              <a:rPr lang="en-US" dirty="0" err="1"/>
              <a:t>maliyet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indirimleri</a:t>
            </a:r>
            <a:endParaRPr lang="en-US" dirty="0"/>
          </a:p>
          <a:p>
            <a:r>
              <a:rPr lang="en-US" dirty="0" err="1"/>
              <a:t>Harcamaları</a:t>
            </a:r>
            <a:r>
              <a:rPr lang="en-US" dirty="0"/>
              <a:t> </a:t>
            </a:r>
            <a:r>
              <a:rPr lang="en-US" dirty="0" err="1"/>
              <a:t>kısma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85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Sol				</a:t>
            </a:r>
            <a:r>
              <a:rPr lang="en-US" dirty="0" err="1"/>
              <a:t>Sağ</a:t>
            </a:r>
            <a:endParaRPr lang="en-US" dirty="0"/>
          </a:p>
          <a:p>
            <a:pPr algn="ctr"/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			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Devlet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Doğru</a:t>
            </a:r>
            <a:r>
              <a:rPr lang="en-US" dirty="0"/>
              <a:t> mu?</a:t>
            </a:r>
          </a:p>
        </p:txBody>
      </p:sp>
    </p:spTree>
    <p:extLst>
      <p:ext uri="{BB962C8B-B14F-4D97-AF65-F5344CB8AC3E}">
        <p14:creationId xmlns:p14="http://schemas.microsoft.com/office/powerpoint/2010/main" val="309730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Dünyasına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Kulak </a:t>
            </a:r>
            <a:r>
              <a:rPr lang="en-US" dirty="0" err="1"/>
              <a:t>Olma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İngiltere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Almanya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Japonya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Kapitalist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hep</a:t>
            </a:r>
            <a:r>
              <a:rPr lang="en-US" dirty="0"/>
              <a:t> </a:t>
            </a:r>
            <a:r>
              <a:rPr lang="en-US" dirty="0" err="1"/>
              <a:t>kapitalizmin</a:t>
            </a:r>
            <a:r>
              <a:rPr lang="en-US" dirty="0"/>
              <a:t> </a:t>
            </a:r>
            <a:r>
              <a:rPr lang="en-US" dirty="0" err="1"/>
              <a:t>gelişmesi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düzenlemeler</a:t>
            </a:r>
            <a:r>
              <a:rPr lang="en-US" dirty="0"/>
              <a:t> </a:t>
            </a:r>
            <a:r>
              <a:rPr lang="en-US" dirty="0" err="1"/>
              <a:t>yapmıştır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151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Dünyasının</a:t>
            </a:r>
            <a:r>
              <a:rPr lang="en-US" dirty="0"/>
              <a:t> </a:t>
            </a:r>
            <a:r>
              <a:rPr lang="en-US" dirty="0" err="1"/>
              <a:t>Emrindeki</a:t>
            </a:r>
            <a:r>
              <a:rPr lang="en-US" dirty="0"/>
              <a:t> </a:t>
            </a:r>
            <a:r>
              <a:rPr lang="en-US" dirty="0" err="1"/>
              <a:t>Devlet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(</a:t>
            </a:r>
            <a:r>
              <a:rPr lang="en-US" dirty="0" err="1"/>
              <a:t>patentler</a:t>
            </a:r>
            <a:r>
              <a:rPr lang="en-US" dirty="0"/>
              <a:t>)</a:t>
            </a:r>
          </a:p>
          <a:p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sektör</a:t>
            </a:r>
            <a:r>
              <a:rPr lang="en-US" dirty="0"/>
              <a:t> </a:t>
            </a:r>
            <a:r>
              <a:rPr lang="en-US" dirty="0" err="1"/>
              <a:t>dostu</a:t>
            </a:r>
            <a:r>
              <a:rPr lang="en-US" dirty="0"/>
              <a:t> </a:t>
            </a:r>
            <a:r>
              <a:rPr lang="en-US" dirty="0" err="1"/>
              <a:t>makroekonomik</a:t>
            </a:r>
            <a:r>
              <a:rPr lang="en-US" dirty="0"/>
              <a:t> </a:t>
            </a:r>
            <a:r>
              <a:rPr lang="en-US" dirty="0" err="1"/>
              <a:t>koşulları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(</a:t>
            </a:r>
            <a:r>
              <a:rPr lang="en-US" dirty="0" err="1"/>
              <a:t>faiz</a:t>
            </a:r>
            <a:r>
              <a:rPr lang="en-US" dirty="0"/>
              <a:t>, </a:t>
            </a:r>
            <a:r>
              <a:rPr lang="en-US" dirty="0" err="1"/>
              <a:t>enflasyon</a:t>
            </a:r>
            <a:r>
              <a:rPr lang="en-US" dirty="0"/>
              <a:t>)</a:t>
            </a:r>
          </a:p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indirimleri</a:t>
            </a:r>
            <a:r>
              <a:rPr lang="en-US" dirty="0"/>
              <a:t> </a:t>
            </a:r>
            <a:r>
              <a:rPr lang="en-US" dirty="0" err="1"/>
              <a:t>yapmak</a:t>
            </a:r>
            <a:endParaRPr lang="en-US" dirty="0"/>
          </a:p>
          <a:p>
            <a:r>
              <a:rPr lang="en-US" dirty="0" err="1"/>
              <a:t>Kriz</a:t>
            </a:r>
            <a:r>
              <a:rPr lang="en-US" dirty="0"/>
              <a:t> </a:t>
            </a:r>
            <a:r>
              <a:rPr lang="en-US" dirty="0" err="1"/>
              <a:t>zamanlarında</a:t>
            </a:r>
            <a:r>
              <a:rPr lang="en-US" dirty="0"/>
              <a:t> </a:t>
            </a:r>
            <a:r>
              <a:rPr lang="en-US" dirty="0" err="1"/>
              <a:t>işletmeleri</a:t>
            </a:r>
            <a:r>
              <a:rPr lang="en-US" dirty="0"/>
              <a:t> </a:t>
            </a:r>
            <a:r>
              <a:rPr lang="en-US" dirty="0" err="1"/>
              <a:t>kurtarmak</a:t>
            </a:r>
            <a:endParaRPr lang="en-US" dirty="0"/>
          </a:p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denetleyerek</a:t>
            </a:r>
            <a:r>
              <a:rPr lang="en-US" dirty="0"/>
              <a:t> </a:t>
            </a:r>
            <a:r>
              <a:rPr lang="en-US" dirty="0" err="1"/>
              <a:t>işçileri</a:t>
            </a:r>
            <a:r>
              <a:rPr lang="en-US" dirty="0"/>
              <a:t> “</a:t>
            </a:r>
            <a:r>
              <a:rPr lang="en-US" dirty="0" err="1"/>
              <a:t>hizada</a:t>
            </a:r>
            <a:r>
              <a:rPr lang="en-US" dirty="0"/>
              <a:t>” </a:t>
            </a:r>
            <a:r>
              <a:rPr lang="en-US" dirty="0" err="1"/>
              <a:t>tutmak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etmesin</a:t>
            </a:r>
            <a:r>
              <a:rPr lang="en-US" dirty="0"/>
              <a:t>…</a:t>
            </a:r>
          </a:p>
          <a:p>
            <a:pPr marL="0" indent="0" algn="ctr">
              <a:buNone/>
            </a:pPr>
            <a:r>
              <a:rPr lang="en-US" dirty="0"/>
              <a:t>“</a:t>
            </a:r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lehine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	</a:t>
            </a:r>
            <a:r>
              <a:rPr lang="en-US" dirty="0" err="1"/>
              <a:t>etmesin</a:t>
            </a:r>
            <a:r>
              <a:rPr lang="en-US" dirty="0"/>
              <a:t> </a:t>
            </a:r>
            <a:r>
              <a:rPr lang="en-US" dirty="0" err="1"/>
              <a:t>demek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AMA </a:t>
            </a:r>
          </a:p>
          <a:p>
            <a:pPr marL="0" indent="0">
              <a:buNone/>
            </a:pP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herhalükarda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ediyor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0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Kimin</a:t>
            </a:r>
            <a:r>
              <a:rPr lang="en-US" dirty="0"/>
              <a:t> </a:t>
            </a:r>
            <a:r>
              <a:rPr lang="en-US" dirty="0" err="1"/>
              <a:t>Ekonomisi</a:t>
            </a:r>
            <a:r>
              <a:rPr lang="en-US" dirty="0"/>
              <a:t>? </a:t>
            </a:r>
            <a:r>
              <a:rPr lang="en-US" dirty="0" err="1"/>
              <a:t>Kimin</a:t>
            </a:r>
            <a:r>
              <a:rPr lang="en-US" dirty="0"/>
              <a:t> </a:t>
            </a:r>
            <a:r>
              <a:rPr lang="en-US" dirty="0" err="1"/>
              <a:t>Devleti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186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bölünmüş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sergiler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4257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Devlet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Meclis</a:t>
            </a:r>
            <a:endParaRPr lang="en-US" dirty="0"/>
          </a:p>
          <a:p>
            <a:r>
              <a:rPr lang="en-US" dirty="0" err="1"/>
              <a:t>Bakanlıklar</a:t>
            </a:r>
            <a:endParaRPr lang="en-US" dirty="0"/>
          </a:p>
          <a:p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kurum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kuruluşları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31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Geniş ekran</PresentationFormat>
  <Paragraphs>98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Teması</vt:lpstr>
      <vt:lpstr>PowerPoint Sunusu</vt:lpstr>
      <vt:lpstr>Kapitalizmin 20.Yüzyılı</vt:lpstr>
      <vt:lpstr>PowerPoint Sunusu</vt:lpstr>
      <vt:lpstr>İş Dünyasına Göz Kulak Olma</vt:lpstr>
      <vt:lpstr>İş Dünyasının Emrindeki Devlet</vt:lpstr>
      <vt:lpstr>PowerPoint Sunusu</vt:lpstr>
      <vt:lpstr>PowerPoint Sunusu</vt:lpstr>
      <vt:lpstr>PowerPoint Sunusu</vt:lpstr>
      <vt:lpstr>Devlet</vt:lpstr>
      <vt:lpstr>İşletmeler, sermaye sahipleri ve şirketler devlet politikalarını nasıl etkiler? </vt:lpstr>
      <vt:lpstr>Emek devlet politikalarını nasıl etkiler?</vt:lpstr>
      <vt:lpstr>PowerPoint Sunusu</vt:lpstr>
      <vt:lpstr>Emek yanlısı devlet politikaları</vt:lpstr>
      <vt:lpstr>Devlet politikaları</vt:lpstr>
      <vt:lpstr>PowerPoint Sunusu</vt:lpstr>
      <vt:lpstr>Maliye</vt:lpstr>
      <vt:lpstr>Bütçe</vt:lpstr>
      <vt:lpstr>Bütçe</vt:lpstr>
      <vt:lpstr>Genel Bütçe </vt:lpstr>
      <vt:lpstr>Katma Bütçe</vt:lpstr>
      <vt:lpstr>Konsolide Bütçe</vt:lpstr>
      <vt:lpstr>Harcamalar</vt:lpstr>
      <vt:lpstr>Gelirler</vt:lpstr>
      <vt:lpstr>Vergi</vt:lpstr>
      <vt:lpstr>Dolaysız Vergi</vt:lpstr>
      <vt:lpstr>Dolaylı Vergi</vt:lpstr>
      <vt:lpstr>Vergi Sistemi</vt:lpstr>
      <vt:lpstr>Bütçe Açığı</vt:lpstr>
      <vt:lpstr>Neoliberal maliyet politikası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2020-02-12T14:47:28Z</dcterms:created>
  <dcterms:modified xsi:type="dcterms:W3CDTF">2020-02-12T14:48:10Z</dcterms:modified>
</cp:coreProperties>
</file>