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5" r:id="rId1"/>
  </p:sldMasterIdLst>
  <p:notesMasterIdLst>
    <p:notesMasterId r:id="rId12"/>
  </p:notesMasterIdLst>
  <p:sldIdLst>
    <p:sldId id="256" r:id="rId2"/>
    <p:sldId id="259" r:id="rId3"/>
    <p:sldId id="260" r:id="rId4"/>
    <p:sldId id="261" r:id="rId5"/>
    <p:sldId id="263" r:id="rId6"/>
    <p:sldId id="265" r:id="rId7"/>
    <p:sldId id="267" r:id="rId8"/>
    <p:sldId id="269" r:id="rId9"/>
    <p:sldId id="273" r:id="rId10"/>
    <p:sldId id="277" r:id="rId11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67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" name="Shape 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Shape 1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Shape 1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799816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114168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43031012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490737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7349607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1532465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F080-5E8C-48AD-84E5-6C08B304C14E}" type="datetimeFigureOut">
              <a:rPr lang="en-US" dirty="0"/>
              <a:t>5/2/2018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907276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062799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6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51287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F080-5E8C-48AD-84E5-6C08B304C14E}" type="datetimeFigureOut">
              <a:rPr lang="en-US" dirty="0"/>
              <a:t>5/2/2018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31859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68041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012955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4028371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491928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009210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F080-5E8C-48AD-84E5-6C08B304C14E}" type="datetimeFigureOut">
              <a:rPr lang="en-US" dirty="0"/>
              <a:t>5/2/2018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841184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94578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082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  <p:sldLayoutId id="2147483672" r:id="rId17"/>
  </p:sldLayoutIdLst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ctrTitle"/>
          </p:nvPr>
        </p:nvSpPr>
        <p:spPr>
          <a:xfrm>
            <a:off x="1130595" y="1767254"/>
            <a:ext cx="6360451" cy="2283582"/>
          </a:xfrm>
        </p:spPr>
        <p:txBody>
          <a:bodyPr/>
          <a:lstStyle/>
          <a:p>
            <a:r>
              <a:rPr lang="tr-TR" dirty="0" smtClean="0"/>
              <a:t>Yaşlılarda Egzersiz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Denge Egzersizleri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63" name="Shape 163"/>
          <p:cNvSpPr txBox="1">
            <a:spLocks noGrp="1"/>
          </p:cNvSpPr>
          <p:nvPr>
            <p:ph type="body" idx="1"/>
          </p:nvPr>
        </p:nvSpPr>
        <p:spPr>
          <a:xfrm>
            <a:off x="457200" y="1258350"/>
            <a:ext cx="8229600" cy="530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İlk aşamada bir yerden destek alarak.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Sonra desteksiz.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En son aşama gözler kapalı</a:t>
            </a:r>
            <a:endParaRPr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AutoNum type="arabicPeriod"/>
            </a:pPr>
            <a:r>
              <a:rPr lang="en"/>
              <a:t>plantar flexion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AutoNum type="arabicPeriod"/>
            </a:pPr>
            <a:r>
              <a:rPr lang="en"/>
              <a:t>diz flexionu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AutoNum type="arabicPeriod"/>
            </a:pPr>
            <a:r>
              <a:rPr lang="en"/>
              <a:t>kalça flex-ext.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AutoNum type="arabicPeriod"/>
            </a:pPr>
            <a:r>
              <a:rPr lang="en"/>
              <a:t>bacağı yana kaldırma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AutoNum type="arabicPeriod"/>
            </a:pPr>
            <a:r>
              <a:rPr lang="en"/>
              <a:t>tek ayak üzerinde dengede durma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AutoNum type="arabicPeriod"/>
            </a:pPr>
            <a:r>
              <a:rPr lang="en"/>
              <a:t>oturup kalkarken elleri kullanmama</a:t>
            </a:r>
            <a:endParaRPr/>
          </a:p>
          <a:p>
            <a:pPr marL="457200" lvl="0" indent="-419100">
              <a:spcBef>
                <a:spcPts val="0"/>
              </a:spcBef>
              <a:spcAft>
                <a:spcPts val="0"/>
              </a:spcAft>
              <a:buSzPts val="3000"/>
              <a:buAutoNum type="arabicPeriod"/>
            </a:pPr>
            <a:r>
              <a:rPr lang="en"/>
              <a:t>düz çizgi üzerinde yürüme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2"/>
                </a:solidFill>
              </a:rPr>
              <a:t>Hareketsizliğin Neden Olduğu Sorunlar</a:t>
            </a:r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Kas iskelet sistemi:</a:t>
            </a:r>
            <a:endParaRPr/>
          </a:p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yağsız vücut kitlesinde azalma, yağ kitlesinde artış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eklem hareketliliğinde bozulma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yumuşak doku gerim kuvveti ve kas dayanıklılığında azalma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kas hücresi kaybı</a:t>
            </a:r>
            <a:endParaRPr/>
          </a:p>
          <a:p>
            <a:pPr marL="457200" lvl="0" indent="-41910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kemik yoğunluğunda azalma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Egzersizden Önce ve Sonra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457200" y="1872762"/>
            <a:ext cx="6972300" cy="469513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6"/>
                </a:solidFill>
              </a:rPr>
              <a:t>Egzersizden önce esneme ve germe hareketlerini de içeren ISINMA - minimum 20 dakika</a:t>
            </a:r>
            <a:endParaRPr dirty="0">
              <a:solidFill>
                <a:schemeClr val="accent6"/>
              </a:solidFill>
            </a:endParaRP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1"/>
                </a:solidFill>
              </a:rPr>
              <a:t>Egzersizden sonra vital bulguların normale dönmesi için SOĞUMA - minimum 10 dakika</a:t>
            </a:r>
            <a:endParaRPr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Dayanıklılık Egzersizleri</a:t>
            </a:r>
            <a:endParaRPr>
              <a:solidFill>
                <a:schemeClr val="accent2"/>
              </a:solidFill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accent2"/>
                </a:solidFill>
              </a:rPr>
              <a:t>Yoğunluk</a:t>
            </a:r>
            <a:endParaRPr sz="2400">
              <a:solidFill>
                <a:schemeClr val="accent2"/>
              </a:solidFill>
            </a:endParaRPr>
          </a:p>
        </p:txBody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457200" y="1270925"/>
            <a:ext cx="8229600" cy="529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İlk başta yüksek yoğunluklu egzersizlerden çok, düşük-orta yoğunluklu egzersizler seçilmeli.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Yaşlılar için en uygun düşük-orta yoğunluk.</a:t>
            </a:r>
            <a:endParaRPr/>
          </a:p>
          <a:p>
            <a: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/>
              <a:t>kardiyovasküler risk faktörlerini azaltır.</a:t>
            </a:r>
            <a:endParaRPr/>
          </a:p>
          <a:p>
            <a: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/>
              <a:t>yaralanma daha az</a:t>
            </a:r>
            <a:endParaRPr/>
          </a:p>
          <a:p>
            <a: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</a:pPr>
            <a:r>
              <a:rPr lang="en"/>
              <a:t>yaşlıların uyumu ve sürdürebilmeleri daha kolay.</a:t>
            </a:r>
            <a:endParaRPr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Sonraları yoğunluk toleransa göre artırılmalıdır.</a:t>
            </a:r>
            <a:endParaRPr/>
          </a:p>
          <a:p>
            <a:pPr marL="457200" lvl="0" indent="-41910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 i="1" u="sng">
                <a:solidFill>
                  <a:schemeClr val="accent6"/>
                </a:solidFill>
              </a:rPr>
              <a:t>(220-yaş) %50-75 düşük-orta yoğunluk</a:t>
            </a:r>
            <a:endParaRPr i="1" u="sng">
              <a:solidFill>
                <a:schemeClr val="accent6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>
            <a:spLocks noGrp="1"/>
          </p:cNvSpPr>
          <p:nvPr>
            <p:ph type="title"/>
          </p:nvPr>
        </p:nvSpPr>
        <p:spPr>
          <a:xfrm>
            <a:off x="457200" y="324963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chemeClr val="accent2"/>
                </a:solidFill>
              </a:rPr>
              <a:t>Dayanıklılık Egzersizleri</a:t>
            </a:r>
            <a:endParaRPr>
              <a:solidFill>
                <a:schemeClr val="accent2"/>
              </a:solidFill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accent2"/>
                </a:solidFill>
              </a:rPr>
              <a:t>Sıklığı</a:t>
            </a:r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Hedef her gün.</a:t>
            </a:r>
            <a:endParaRPr/>
          </a:p>
          <a:p>
            <a:pPr marL="457200" lvl="0" indent="-41910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En az haftada 3-4 gün.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chemeClr val="accent2"/>
                </a:solidFill>
              </a:rPr>
              <a:t>Dayanıklılık Egzersizleri</a:t>
            </a:r>
            <a:endParaRPr>
              <a:solidFill>
                <a:schemeClr val="accent2"/>
              </a:solidFill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accent2"/>
                </a:solidFill>
              </a:rPr>
              <a:t>Türü</a:t>
            </a:r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en uygun yüzme, yürüyüş, bisiklet, dans su içi egzersizler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özellikle yürüyüş kemik mineral yoğunluğunu arttırması bakımından önemlidir.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başlangıçta bir ya da iki egzersiz türü önerilmelidir.</a:t>
            </a:r>
            <a:endParaRPr/>
          </a:p>
          <a:p>
            <a:pPr marL="457200" lvl="0" indent="-41910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tekdüzeliği önlemek amacıyla zaman zaman aktivitenin türü değiştirilmelidir.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chemeClr val="accent2"/>
                </a:solidFill>
              </a:rPr>
              <a:t>Kuvvet Egzersizleri</a:t>
            </a:r>
            <a:endParaRPr>
              <a:solidFill>
                <a:schemeClr val="accent2"/>
              </a:solidFill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accent2"/>
                </a:solidFill>
              </a:rPr>
              <a:t>Yoğunluk</a:t>
            </a:r>
            <a:endParaRPr/>
          </a:p>
        </p:txBody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İlk başta düşük ağırlıkla başlanmalı.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Kademe kademe ağırlık arttırılmalı.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Hareket açıklığı tam olduğunda ağırlığa geçilmeli ve egzersiz sırasında hareket açıklığı tamamlanmalı.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Yaşlılarda esas olan düşük ağırlık-fazla tekrar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Hedef bir sette 8-15 tekrarda kasın yorgunluğa ulaştırmak.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chemeClr val="accent2"/>
                </a:solidFill>
              </a:rPr>
              <a:t>Kuvvet Egzersizleri</a:t>
            </a:r>
            <a:endParaRPr>
              <a:solidFill>
                <a:schemeClr val="accent2"/>
              </a:solidFill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accent2"/>
                </a:solidFill>
              </a:rPr>
              <a:t>Tür</a:t>
            </a:r>
            <a:endParaRPr/>
          </a:p>
        </p:txBody>
      </p:sp>
      <p:sp>
        <p:nvSpPr>
          <p:cNvPr id="107" name="Shape 10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Kol kaldırma : omuz kasları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Sandalyeden kalkma : uyluk ve karın kasları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Ön kolu bükme : önkol kasları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Parmak ucu yükselme : ayak bileği ve bacak kasları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Diz fleksiyonu : Uyluk arkası kaslar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Kalça fleksiyonu : kalça ve uyluk kasları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Diz ekstansiyonu : uyluk ve bacak ön kasları</a:t>
            </a:r>
            <a:endParaRPr/>
          </a:p>
          <a:p>
            <a:pPr marL="457200" lvl="0" indent="-41910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Kalça ekstansiyonu : kalça ve bel kasları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Esneklik Egzersizleri</a:t>
            </a:r>
            <a:endParaRPr/>
          </a:p>
        </p:txBody>
      </p:sp>
      <p:sp>
        <p:nvSpPr>
          <p:cNvPr id="136" name="Shape 13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Hamstring germe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Bacak germe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Ayak bileği germe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Triceps germe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El bileği germe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Quadriceps germe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Kalça rotasyonu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Omuz rotasyonu</a:t>
            </a:r>
            <a:endParaRPr/>
          </a:p>
          <a:p>
            <a:pPr marL="457200" lvl="0" indent="-419100"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"/>
              <a:t>Boyun rotasyonu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</TotalTime>
  <Words>331</Words>
  <Application>Microsoft Office PowerPoint</Application>
  <PresentationFormat>Ekran Gösterisi (4:3)</PresentationFormat>
  <Paragraphs>72</Paragraphs>
  <Slides>10</Slides>
  <Notes>10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Trebuchet MS</vt:lpstr>
      <vt:lpstr>Wingdings 3</vt:lpstr>
      <vt:lpstr>Yüzeyler</vt:lpstr>
      <vt:lpstr>Yaşlılarda Egzersiz </vt:lpstr>
      <vt:lpstr>Hareketsizliğin Neden Olduğu Sorunlar</vt:lpstr>
      <vt:lpstr>Egzersizden Önce ve Sonra</vt:lpstr>
      <vt:lpstr>Dayanıklılık Egzersizleri Yoğunluk</vt:lpstr>
      <vt:lpstr>Dayanıklılık Egzersizleri Sıklığı</vt:lpstr>
      <vt:lpstr>Dayanıklılık Egzersizleri Türü</vt:lpstr>
      <vt:lpstr>Kuvvet Egzersizleri Yoğunluk</vt:lpstr>
      <vt:lpstr>Kuvvet Egzersizleri Tür</vt:lpstr>
      <vt:lpstr>Esneklik Egzersizleri</vt:lpstr>
      <vt:lpstr>Denge Egzersizleri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Yaşlılarda Egzersiz</dc:title>
  <dc:creator>kmyo2</dc:creator>
  <cp:lastModifiedBy>kmyo2</cp:lastModifiedBy>
  <cp:revision>3</cp:revision>
  <dcterms:modified xsi:type="dcterms:W3CDTF">2018-05-02T09:05:39Z</dcterms:modified>
</cp:coreProperties>
</file>