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7" r:id="rId2"/>
    <p:sldId id="256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49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06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11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585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016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1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969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985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267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97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00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1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02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05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43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28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1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6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929EB6-16B3-473C-A63E-8168F74484A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F159B-6E70-4C93-B46D-13A520019A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853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5998" y="176426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tr-TR" dirty="0" smtClean="0">
                <a:latin typeface="+mn-lt"/>
              </a:rPr>
              <a:t>SOSYAL HİZMETTE ARAŞTIRMA YÖNTEM VE TEKNİKLERİ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18702" y="4660134"/>
            <a:ext cx="10515600" cy="145072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						Doç. Dr. Ayşe Sezen SERPEN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657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86709" y="1295683"/>
            <a:ext cx="10000884" cy="4340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Meta-Analiz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Calibri" panose="020F0502020204030204" pitchFamily="34" charset="0"/>
              </a:rPr>
              <a:t>Meta-analizi, belirli bir konuda yapılmış, birbirinden</a:t>
            </a:r>
          </a:p>
          <a:p>
            <a:r>
              <a:rPr lang="tr-TR" sz="3200" dirty="0">
                <a:latin typeface="Calibri" panose="020F0502020204030204" pitchFamily="34" charset="0"/>
              </a:rPr>
              <a:t>bağımsız, birden çok çalışmanın sonuçlarını birleştirme</a:t>
            </a:r>
          </a:p>
          <a:p>
            <a:r>
              <a:rPr lang="tr-TR" sz="3200" dirty="0">
                <a:latin typeface="Calibri" panose="020F0502020204030204" pitchFamily="34" charset="0"/>
              </a:rPr>
              <a:t>ve elde edilen araştırma bulgularının istatistiksel</a:t>
            </a:r>
          </a:p>
          <a:p>
            <a:r>
              <a:rPr lang="tr-TR" sz="3200" dirty="0">
                <a:latin typeface="Calibri" panose="020F0502020204030204" pitchFamily="34" charset="0"/>
              </a:rPr>
              <a:t>analizini yapma </a:t>
            </a:r>
            <a:r>
              <a:rPr lang="tr-TR" sz="3200" dirty="0" smtClean="0">
                <a:latin typeface="Calibri" panose="020F0502020204030204" pitchFamily="34" charset="0"/>
              </a:rPr>
              <a:t>yöntemidir (Akgöz vd., 2004).</a:t>
            </a:r>
          </a:p>
          <a:p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112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02534" y="1313216"/>
            <a:ext cx="1010246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Calibri" panose="020F0502020204030204" pitchFamily="34" charset="0"/>
              </a:rPr>
              <a:t>Meta analizinin 4 amacı:</a:t>
            </a:r>
            <a:endParaRPr lang="tr-TR" sz="2800" dirty="0">
              <a:latin typeface="Calibri" panose="020F0502020204030204" pitchFamily="34" charset="0"/>
            </a:endParaRPr>
          </a:p>
          <a:p>
            <a:r>
              <a:rPr lang="tr-TR" sz="2800" dirty="0">
                <a:latin typeface="Calibri" panose="020F0502020204030204" pitchFamily="34" charset="0"/>
              </a:rPr>
              <a:t>1. Örnek büyüklüğünü arttırmak suretiyle </a:t>
            </a:r>
            <a:r>
              <a:rPr lang="tr-TR" sz="2800" dirty="0" smtClean="0">
                <a:latin typeface="Calibri" panose="020F0502020204030204" pitchFamily="34" charset="0"/>
              </a:rPr>
              <a:t>istatistiki anlamlılığı </a:t>
            </a:r>
            <a:r>
              <a:rPr lang="tr-TR" sz="2800" dirty="0">
                <a:latin typeface="Calibri" panose="020F0502020204030204" pitchFamily="34" charset="0"/>
              </a:rPr>
              <a:t>artırmak,</a:t>
            </a:r>
          </a:p>
          <a:p>
            <a:r>
              <a:rPr lang="tr-TR" sz="2800" dirty="0">
                <a:latin typeface="Calibri" panose="020F0502020204030204" pitchFamily="34" charset="0"/>
              </a:rPr>
              <a:t>2. Belirli bir konuda yapılmış, birbirinden </a:t>
            </a:r>
            <a:r>
              <a:rPr lang="tr-TR" sz="2800" dirty="0" smtClean="0">
                <a:latin typeface="Calibri" panose="020F0502020204030204" pitchFamily="34" charset="0"/>
              </a:rPr>
              <a:t>bağımsız birden </a:t>
            </a:r>
            <a:r>
              <a:rPr lang="tr-TR" sz="2800" dirty="0">
                <a:latin typeface="Calibri" panose="020F0502020204030204" pitchFamily="34" charset="0"/>
              </a:rPr>
              <a:t>çok çalışmanın sonuçları </a:t>
            </a:r>
            <a:r>
              <a:rPr lang="tr-TR" sz="2800" dirty="0" smtClean="0">
                <a:latin typeface="Calibri" panose="020F0502020204030204" pitchFamily="34" charset="0"/>
              </a:rPr>
              <a:t>birbirine uygun </a:t>
            </a:r>
            <a:r>
              <a:rPr lang="tr-TR" sz="2800" dirty="0">
                <a:latin typeface="Calibri" panose="020F0502020204030204" pitchFamily="34" charset="0"/>
              </a:rPr>
              <a:t>düşmediği zaman belirsizlik </a:t>
            </a:r>
            <a:r>
              <a:rPr lang="tr-TR" sz="2800" dirty="0" smtClean="0">
                <a:latin typeface="Calibri" panose="020F0502020204030204" pitchFamily="34" charset="0"/>
              </a:rPr>
              <a:t>hakkında karar </a:t>
            </a:r>
            <a:r>
              <a:rPr lang="tr-TR" sz="2800" dirty="0">
                <a:latin typeface="Calibri" panose="020F0502020204030204" pitchFamily="34" charset="0"/>
              </a:rPr>
              <a:t>vermek,</a:t>
            </a:r>
          </a:p>
          <a:p>
            <a:r>
              <a:rPr lang="tr-TR" sz="2800" dirty="0">
                <a:latin typeface="Calibri" panose="020F0502020204030204" pitchFamily="34" charset="0"/>
              </a:rPr>
              <a:t>3. Etki büyüklüğünün (“</a:t>
            </a:r>
            <a:r>
              <a:rPr lang="tr-TR" sz="2800" dirty="0" err="1">
                <a:latin typeface="Calibri" panose="020F0502020204030204" pitchFamily="34" charset="0"/>
              </a:rPr>
              <a:t>effect</a:t>
            </a:r>
            <a:r>
              <a:rPr lang="tr-TR" sz="2800" dirty="0">
                <a:latin typeface="Calibri" panose="020F0502020204030204" pitchFamily="34" charset="0"/>
              </a:rPr>
              <a:t> size”) </a:t>
            </a:r>
            <a:r>
              <a:rPr lang="tr-TR" sz="2800" dirty="0" smtClean="0">
                <a:latin typeface="Calibri" panose="020F0502020204030204" pitchFamily="34" charset="0"/>
              </a:rPr>
              <a:t>tahminlerini geliştirmek</a:t>
            </a:r>
            <a:r>
              <a:rPr lang="tr-TR" sz="2800" dirty="0">
                <a:latin typeface="Calibri" panose="020F0502020204030204" pitchFamily="34" charset="0"/>
              </a:rPr>
              <a:t>,</a:t>
            </a:r>
          </a:p>
          <a:p>
            <a:r>
              <a:rPr lang="tr-TR" sz="2800" dirty="0">
                <a:latin typeface="Calibri" panose="020F0502020204030204" pitchFamily="34" charset="0"/>
              </a:rPr>
              <a:t>4. Çalışmanın başında düşünülmeyen </a:t>
            </a:r>
            <a:r>
              <a:rPr lang="tr-TR" sz="2800" dirty="0" smtClean="0">
                <a:latin typeface="Calibri" panose="020F0502020204030204" pitchFamily="34" charset="0"/>
              </a:rPr>
              <a:t>sorulara yanıt bulmak (Akgöz vd. 2004).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63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04712" y="547683"/>
            <a:ext cx="10607066" cy="5425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Yararlanılan Kaynaklar</a:t>
            </a:r>
          </a:p>
          <a:p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tr-TR" sz="2800" dirty="0">
                <a:latin typeface="Calibri" panose="020F0502020204030204" pitchFamily="34" charset="0"/>
              </a:rPr>
              <a:t> 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Akgöz, S., Ercan, İ. </a:t>
            </a:r>
            <a:r>
              <a:rPr lang="tr-TR" sz="2800" dirty="0">
                <a:latin typeface="Calibri" panose="020F0502020204030204" pitchFamily="34" charset="0"/>
              </a:rPr>
              <a:t>v</a:t>
            </a:r>
            <a:r>
              <a:rPr lang="tr-TR" sz="2800" dirty="0" smtClean="0">
                <a:latin typeface="Calibri" panose="020F0502020204030204" pitchFamily="34" charset="0"/>
              </a:rPr>
              <a:t>e Kan, İ. (2004). Meta Analizi. </a:t>
            </a:r>
            <a:r>
              <a:rPr lang="tr-TR" sz="2800" dirty="0">
                <a:latin typeface="Calibri" panose="020F0502020204030204" pitchFamily="34" charset="0"/>
              </a:rPr>
              <a:t>Uludağ Üniversitesi Tıp Fakültesi </a:t>
            </a:r>
            <a:r>
              <a:rPr lang="tr-TR" sz="2800" dirty="0" smtClean="0">
                <a:latin typeface="Calibri" panose="020F0502020204030204" pitchFamily="34" charset="0"/>
              </a:rPr>
              <a:t>Dergisi, 30 </a:t>
            </a:r>
            <a:r>
              <a:rPr lang="tr-TR" sz="2800" dirty="0">
                <a:latin typeface="Calibri" panose="020F0502020204030204" pitchFamily="34" charset="0"/>
              </a:rPr>
              <a:t>(2</a:t>
            </a:r>
            <a:r>
              <a:rPr lang="tr-TR" sz="2800" dirty="0" smtClean="0">
                <a:latin typeface="Calibri" panose="020F0502020204030204" pitchFamily="34" charset="0"/>
              </a:rPr>
              <a:t>): 107-112.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Büyüköztürk</a:t>
            </a:r>
            <a:r>
              <a:rPr lang="tr-TR" sz="2800" dirty="0">
                <a:latin typeface="Calibri" panose="020F0502020204030204" pitchFamily="34" charset="0"/>
              </a:rPr>
              <a:t>, Ş., Kılıç Çakmak, E., Akgün, Ö.E., Karadeniz, Ş. ve </a:t>
            </a:r>
            <a:r>
              <a:rPr lang="tr-TR" sz="2800" dirty="0" smtClean="0">
                <a:latin typeface="Calibri" panose="020F0502020204030204" pitchFamily="34" charset="0"/>
              </a:rPr>
              <a:t>	Demirel </a:t>
            </a:r>
            <a:r>
              <a:rPr lang="tr-TR" sz="2800" dirty="0">
                <a:latin typeface="Calibri" panose="020F0502020204030204" pitchFamily="34" charset="0"/>
              </a:rPr>
              <a:t>F. (2016). Bilimsel Araştırma Yöntemleri (20. </a:t>
            </a:r>
            <a:r>
              <a:rPr lang="tr-TR" sz="2800" dirty="0" smtClean="0">
                <a:latin typeface="Calibri" panose="020F0502020204030204" pitchFamily="34" charset="0"/>
              </a:rPr>
              <a:t>	Baskı</a:t>
            </a:r>
            <a:r>
              <a:rPr lang="tr-TR" sz="2800" dirty="0">
                <a:latin typeface="Calibri" panose="020F0502020204030204" pitchFamily="34" charset="0"/>
              </a:rPr>
              <a:t>), </a:t>
            </a:r>
            <a:r>
              <a:rPr lang="tr-TR" sz="2800" dirty="0" err="1">
                <a:latin typeface="Calibri" panose="020F0502020204030204" pitchFamily="34" charset="0"/>
              </a:rPr>
              <a:t>Pegem</a:t>
            </a:r>
            <a:r>
              <a:rPr lang="tr-TR" sz="2800" dirty="0">
                <a:latin typeface="Calibri" panose="020F0502020204030204" pitchFamily="34" charset="0"/>
              </a:rPr>
              <a:t> Akademi, Ankara.</a:t>
            </a:r>
          </a:p>
          <a:p>
            <a:r>
              <a:rPr lang="tr-TR" sz="2800" dirty="0">
                <a:latin typeface="Calibri" panose="020F0502020204030204" pitchFamily="34" charset="0"/>
              </a:rPr>
              <a:t>Aziz, A. (2014). Sosyal Bilimlerde Araştırma Yöntem ve </a:t>
            </a:r>
            <a:r>
              <a:rPr lang="tr-TR" sz="2800" dirty="0" smtClean="0">
                <a:latin typeface="Calibri" panose="020F0502020204030204" pitchFamily="34" charset="0"/>
              </a:rPr>
              <a:t>	Teknikleri </a:t>
            </a:r>
            <a:r>
              <a:rPr lang="tr-TR" sz="2800" dirty="0">
                <a:latin typeface="Calibri" panose="020F0502020204030204" pitchFamily="34" charset="0"/>
              </a:rPr>
              <a:t>(9. Baskı). Nobel Akademik Yayıncılık, Ankara</a:t>
            </a:r>
            <a:r>
              <a:rPr lang="tr-TR" sz="2800" dirty="0" smtClean="0">
                <a:latin typeface="Calibri" panose="020F0502020204030204" pitchFamily="34" charset="0"/>
              </a:rPr>
              <a:t>.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Tekin, E. (2000). </a:t>
            </a:r>
            <a:r>
              <a:rPr lang="tr-TR" sz="2800" dirty="0">
                <a:latin typeface="Calibri" panose="020F0502020204030204" pitchFamily="34" charset="0"/>
              </a:rPr>
              <a:t>Karşılaştırmalı Tek-</a:t>
            </a:r>
            <a:r>
              <a:rPr lang="tr-TR" sz="2800" dirty="0" err="1">
                <a:latin typeface="Calibri" panose="020F0502020204030204" pitchFamily="34" charset="0"/>
              </a:rPr>
              <a:t>Denekli</a:t>
            </a:r>
            <a:r>
              <a:rPr lang="tr-TR" sz="2800" dirty="0">
                <a:latin typeface="Calibri" panose="020F0502020204030204" pitchFamily="34" charset="0"/>
              </a:rPr>
              <a:t> Araştırma </a:t>
            </a:r>
            <a:r>
              <a:rPr lang="tr-TR" sz="2800" dirty="0" smtClean="0">
                <a:latin typeface="Calibri" panose="020F0502020204030204" pitchFamily="34" charset="0"/>
              </a:rPr>
              <a:t>Modelleri. </a:t>
            </a:r>
            <a:r>
              <a:rPr lang="tr-TR" sz="2800" dirty="0">
                <a:latin typeface="Calibri" panose="020F0502020204030204" pitchFamily="34" charset="0"/>
              </a:rPr>
              <a:t>Özel Eğitim </a:t>
            </a:r>
            <a:r>
              <a:rPr lang="tr-TR" sz="2800" dirty="0" smtClean="0">
                <a:latin typeface="Calibri" panose="020F0502020204030204" pitchFamily="34" charset="0"/>
              </a:rPr>
              <a:t>Dergisi, 2(4): 1-12.</a:t>
            </a:r>
            <a:endParaRPr lang="tr-T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7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79933" y="3193534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dirty="0" smtClean="0">
                <a:latin typeface="+mn-lt"/>
              </a:rPr>
              <a:t/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>		</a:t>
            </a:r>
            <a:r>
              <a:rPr lang="tr-TR" sz="3600" b="1" dirty="0" smtClean="0">
                <a:latin typeface="+mn-lt"/>
              </a:rPr>
              <a:t>Bilimsel Araştırmanın Temelleri I </a:t>
            </a:r>
            <a:br>
              <a:rPr lang="tr-TR" sz="3600" b="1" dirty="0" smtClean="0">
                <a:latin typeface="+mn-lt"/>
              </a:rPr>
            </a:br>
            <a:r>
              <a:rPr lang="tr-TR" sz="3600" b="1" dirty="0">
                <a:latin typeface="+mn-lt"/>
              </a:rPr>
              <a:t/>
            </a:r>
            <a:br>
              <a:rPr lang="tr-TR" sz="3600" b="1" dirty="0">
                <a:latin typeface="+mn-lt"/>
              </a:rPr>
            </a:br>
            <a:r>
              <a:rPr lang="tr-TR" sz="3600" dirty="0" smtClean="0">
                <a:latin typeface="+mn-lt"/>
              </a:rPr>
              <a:t>Bilmenin Yolları</a:t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/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>	. Bilimsel Yöntem</a:t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>	. Deneyim</a:t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>	. Uzman Görüşü</a:t>
            </a:r>
            <a:br>
              <a:rPr lang="tr-TR" sz="3600" dirty="0" smtClean="0">
                <a:latin typeface="+mn-lt"/>
              </a:rPr>
            </a:br>
            <a:r>
              <a:rPr lang="tr-TR" sz="3600" dirty="0" smtClean="0">
                <a:latin typeface="+mn-lt"/>
              </a:rPr>
              <a:t>	. Mantık (Büyüköztürk vd., 2016).</a:t>
            </a: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238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45465" y="1479151"/>
            <a:ext cx="8431576" cy="3359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Bilimin Özellikleri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Şüphecilik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Deneysellik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Objektiflik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tr-T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Genellik (Aziz, 2014).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92649" y="533802"/>
            <a:ext cx="1003498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Araştırmaların Sınıflandırılması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Nicel 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Araştırmalar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Tarama Araştırması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grubun belirli özelliklerini belirlemek için verilerin toplanmasını amaçlayan çalışmalara tarama araştırması denir (Büyüköztürk, 2016).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15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09272" y="1349274"/>
            <a:ext cx="9248931" cy="399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4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Korelasyonel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Araştırma</a:t>
            </a:r>
          </a:p>
          <a:p>
            <a:pPr>
              <a:lnSpc>
                <a:spcPct val="150000"/>
              </a:lnSpc>
            </a:pPr>
            <a:r>
              <a:rPr lang="tr-TR" sz="3200" dirty="0" err="1">
                <a:latin typeface="Calibri" panose="020F0502020204030204" pitchFamily="34" charset="0"/>
              </a:rPr>
              <a:t>Korelasyonel</a:t>
            </a:r>
            <a:r>
              <a:rPr lang="tr-TR" sz="3200" dirty="0">
                <a:latin typeface="Calibri" panose="020F0502020204030204" pitchFamily="34" charset="0"/>
              </a:rPr>
              <a:t> araştırmalar iki ya da daha fazla değişken </a:t>
            </a:r>
            <a:r>
              <a:rPr lang="tr-TR" sz="3200" dirty="0" smtClean="0">
                <a:latin typeface="Calibri" panose="020F0502020204030204" pitchFamily="34" charset="0"/>
              </a:rPr>
              <a:t>arasındaki ilişkilerin </a:t>
            </a:r>
            <a:r>
              <a:rPr lang="tr-TR" sz="3200" dirty="0">
                <a:latin typeface="Calibri" panose="020F0502020204030204" pitchFamily="34" charset="0"/>
              </a:rPr>
              <a:t>herhangi bir şekilde bu </a:t>
            </a:r>
            <a:r>
              <a:rPr lang="tr-TR" sz="3200" dirty="0" smtClean="0">
                <a:latin typeface="Calibri" panose="020F0502020204030204" pitchFamily="34" charset="0"/>
              </a:rPr>
              <a:t>değişkenlere </a:t>
            </a:r>
            <a:r>
              <a:rPr lang="tr-TR" sz="3200" dirty="0">
                <a:latin typeface="Calibri" panose="020F0502020204030204" pitchFamily="34" charset="0"/>
              </a:rPr>
              <a:t>müdahale </a:t>
            </a:r>
            <a:r>
              <a:rPr lang="tr-TR" sz="3200" dirty="0" smtClean="0">
                <a:latin typeface="Calibri" panose="020F0502020204030204" pitchFamily="34" charset="0"/>
              </a:rPr>
              <a:t>edilmeden incelendiği araştırmalardır.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680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04931" y="1402678"/>
            <a:ext cx="9900344" cy="399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4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Nedensel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Karşılaştırma 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Araştırması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Ortaya çıkmış, var olan bir durumun ya da olayın nedenlerini, bu nedenleri etkileyen değişkenleri ya da bir etkinin sonuçlarını belirlemeye yönelik bir araştırma türüdür.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84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4866" y="1210980"/>
            <a:ext cx="8918170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Deneysel Araştırma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Araştırmacı tarafından oluşturulan farkların bağımlı değişken üzerindeki etkisini test etmeye yönelik çalışmalardır.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57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42197" y="625303"/>
            <a:ext cx="10355258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 </a:t>
            </a:r>
            <a:r>
              <a:rPr lang="tr-TR" sz="32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Denekli</a:t>
            </a: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Araştırma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Calibri" panose="020F0502020204030204" pitchFamily="34" charset="0"/>
              </a:rPr>
              <a:t>Bir ya da birkaç denekten standart koşullar </a:t>
            </a:r>
            <a:r>
              <a:rPr lang="tr-TR" sz="3200" dirty="0" smtClean="0">
                <a:latin typeface="Calibri" panose="020F0502020204030204" pitchFamily="34" charset="0"/>
              </a:rPr>
              <a:t>altında yinelenen </a:t>
            </a:r>
            <a:r>
              <a:rPr lang="tr-TR" sz="3200" dirty="0">
                <a:latin typeface="Calibri" panose="020F0502020204030204" pitchFamily="34" charset="0"/>
              </a:rPr>
              <a:t>ölçümler alınarak bir uygulamanın </a:t>
            </a:r>
            <a:r>
              <a:rPr lang="tr-TR" sz="3200" dirty="0" smtClean="0">
                <a:latin typeface="Calibri" panose="020F0502020204030204" pitchFamily="34" charset="0"/>
              </a:rPr>
              <a:t>etkililiğinin her </a:t>
            </a:r>
            <a:r>
              <a:rPr lang="tr-TR" sz="3200" dirty="0">
                <a:latin typeface="Calibri" panose="020F0502020204030204" pitchFamily="34" charset="0"/>
              </a:rPr>
              <a:t>bir denekte kendi içinde </a:t>
            </a:r>
            <a:r>
              <a:rPr lang="tr-TR" sz="3200" dirty="0" smtClean="0">
                <a:latin typeface="Calibri" panose="020F0502020204030204" pitchFamily="34" charset="0"/>
              </a:rPr>
              <a:t>değerlendirildiği araştırmalara tek </a:t>
            </a:r>
            <a:r>
              <a:rPr lang="tr-TR" sz="3200" dirty="0" err="1" smtClean="0">
                <a:latin typeface="Calibri" panose="020F0502020204030204" pitchFamily="34" charset="0"/>
              </a:rPr>
              <a:t>denekli</a:t>
            </a:r>
            <a:r>
              <a:rPr lang="tr-TR" sz="3200" dirty="0" smtClean="0">
                <a:latin typeface="Calibri" panose="020F0502020204030204" pitchFamily="34" charset="0"/>
              </a:rPr>
              <a:t> </a:t>
            </a:r>
            <a:r>
              <a:rPr lang="tr-TR" sz="3200" dirty="0">
                <a:latin typeface="Calibri" panose="020F0502020204030204" pitchFamily="34" charset="0"/>
              </a:rPr>
              <a:t>araştırmalar </a:t>
            </a:r>
            <a:r>
              <a:rPr lang="tr-TR" sz="3200" dirty="0" smtClean="0">
                <a:latin typeface="Calibri" panose="020F0502020204030204" pitchFamily="34" charset="0"/>
              </a:rPr>
              <a:t>denir (Tekin, 2000).</a:t>
            </a:r>
            <a:r>
              <a:rPr lang="tr-TR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Tek </a:t>
            </a:r>
            <a:r>
              <a:rPr lang="tr-TR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denekli</a:t>
            </a:r>
            <a:r>
              <a:rPr lang="tr-TR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araştırma, tek bir bireyin bir süre yoğun bir şekilde incelenmesini ve üzerinde çalışılmasını içerir. Bu yöntem, diğer bireylerden belirgin farklılıkları olan bireyler üzerinde çalışmak için uygundur (Büyüköztürk vd., 2016).</a:t>
            </a:r>
            <a:endParaRPr lang="tr-TR" sz="32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7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7097" y="1397828"/>
            <a:ext cx="9186058" cy="3459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Tasarım ve Geliştirme Araştırması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Bilimsel sonuç ve önerilere dayalı olarak yeni çözüm ve ürünlerin geliştirilmesine ve bu geliştirme sürecinde yeni bilgiler keşfedilmesine odaklanmaktadır (Büyüköztürk vd., 2016).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277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160</TotalTime>
  <Words>302</Words>
  <Application>Microsoft Office PowerPoint</Application>
  <PresentationFormat>Geniş ekran</PresentationFormat>
  <Paragraphs>41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İyon</vt:lpstr>
      <vt:lpstr>SOSYAL HİZMETTE ARAŞTIRMA YÖNTEM VE TEKNİKLERİ</vt:lpstr>
      <vt:lpstr>   Bilimsel Araştırmanın Temelleri I   Bilmenin Yolları   . Bilimsel Yöntem  . Deneyim  . Uzman Görüşü  . Mantık (Büyüköztürk vd., 2016).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HİZMETTE ARAŞTIRMA YÖNTEM VE TEKNİKLERİ</dc:title>
  <dc:creator>Guv</dc:creator>
  <cp:lastModifiedBy>Guv</cp:lastModifiedBy>
  <cp:revision>9</cp:revision>
  <dcterms:created xsi:type="dcterms:W3CDTF">2017-12-14T09:01:14Z</dcterms:created>
  <dcterms:modified xsi:type="dcterms:W3CDTF">2018-02-05T12:54:01Z</dcterms:modified>
</cp:coreProperties>
</file>