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4"/>
  </p:notesMasterIdLst>
  <p:handoutMasterIdLst>
    <p:handoutMasterId r:id="rId15"/>
  </p:handoutMasterIdLst>
  <p:sldIdLst>
    <p:sldId id="459" r:id="rId2"/>
    <p:sldId id="460" r:id="rId3"/>
    <p:sldId id="473" r:id="rId4"/>
    <p:sldId id="476" r:id="rId5"/>
    <p:sldId id="457" r:id="rId6"/>
    <p:sldId id="477" r:id="rId7"/>
    <p:sldId id="483" r:id="rId8"/>
    <p:sldId id="478" r:id="rId9"/>
    <p:sldId id="479" r:id="rId10"/>
    <p:sldId id="480" r:id="rId11"/>
    <p:sldId id="482" r:id="rId12"/>
    <p:sldId id="481"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932" autoAdjust="0"/>
  </p:normalViewPr>
  <p:slideViewPr>
    <p:cSldViewPr snapToGrid="0" snapToObjects="1">
      <p:cViewPr>
        <p:scale>
          <a:sx n="100" d="100"/>
          <a:sy n="100" d="100"/>
        </p:scale>
        <p:origin x="-7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9.11.2020</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9.11.2020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11/9/2020</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11/9/2020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11/9/2020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11/9/2020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11/9/2020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11/9/2020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11/9/2020</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11/9/2020</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11/9/2020</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11/9/2020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11/9/2020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11/9/2020</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javascript:Open_Men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a:t>
            </a:r>
            <a:r>
              <a:rPr lang="tr-TR" sz="3000" b="1">
                <a:effectLst/>
              </a:rPr>
              <a:t>İSMAİL </a:t>
            </a:r>
            <a:r>
              <a:rPr lang="tr-TR" sz="3000" b="1" smtClean="0">
                <a:effectLst/>
              </a:rPr>
              <a:t>ÇALIŞKAN</a:t>
            </a:r>
            <a:endParaRPr lang="tr-TR" sz="3000" b="1" dirty="0" smtClean="0">
              <a:effectLst/>
            </a:endParaRP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400050"/>
            <a:ext cx="9144000" cy="6457950"/>
          </a:xfrm>
        </p:spPr>
        <p:txBody>
          <a:bodyPr>
            <a:noAutofit/>
          </a:bodyPr>
          <a:lstStyle/>
          <a:p>
            <a:pPr marL="0" indent="0" algn="r">
              <a:buNone/>
            </a:pPr>
            <a:r>
              <a:rPr lang="ar-SA" sz="3500" dirty="0"/>
              <a:t>أما بيان الثاني: فلأن المشبهي يقول لا يمكن وجود موجود إلا في مكان، فالله في مكان فنقول فيلزمكم أن تقولوا الله في زمان لأن الوهم كما لا يمكنه أن يقول هو موجود ولا مكان لا يمكنه أن يقول هو كان موجوداً ولا زمان وكل زمان فهو حادث وقد أجمعنا على أن الله تعالى قديم.</a:t>
            </a:r>
            <a:br>
              <a:rPr lang="ar-SA" sz="3500" dirty="0"/>
            </a:br>
            <a:r>
              <a:rPr lang="ar-SA" sz="3500" dirty="0"/>
              <a:t>المسألة الثانية: لو قال قائل إذا كان المراد منه الاستدلال بالزمان فلم اختار الليل حيث قال: { وَءَايَةٌ لَّهُمُ ٱلَّيْلُ }؟ نقول لما استدل بالمكان الذي هو المظلم وهو الأرض وقال: </a:t>
            </a:r>
            <a:r>
              <a:rPr lang="ar-SA" sz="3500" b="1" dirty="0"/>
              <a:t>{ وَءايَةٌ لَّهُمُ ٱلأَرْضُ } </a:t>
            </a:r>
            <a:r>
              <a:rPr lang="ar-SA" sz="3500" dirty="0"/>
              <a:t>[يس: 33] استدل بالزمان الذي فيه الظلمة وهو الليل ووجه آخر: وهو أن الليل فيه سكون الناس وهدوء الأصوات وفيه النوم وهو كالموت ويكون بعده طلوع الشمس كالنفخ في الصور فيتحرك الناس فذكر الموت</a:t>
            </a:r>
            <a:endParaRPr lang="tr-TR" sz="3500" dirty="0"/>
          </a:p>
        </p:txBody>
      </p:sp>
    </p:spTree>
    <p:extLst>
      <p:ext uri="{BB962C8B-B14F-4D97-AF65-F5344CB8AC3E}">
        <p14:creationId xmlns:p14="http://schemas.microsoft.com/office/powerpoint/2010/main" val="1232925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235132"/>
            <a:ext cx="8648700" cy="672152"/>
          </a:xfrm>
        </p:spPr>
        <p:txBody>
          <a:bodyPr/>
          <a:lstStyle/>
          <a:p>
            <a:r>
              <a:rPr lang="ar-SA" sz="3400" dirty="0">
                <a:solidFill>
                  <a:srgbClr val="0070C0"/>
                </a:solidFill>
              </a:rPr>
              <a:t>تفسير </a:t>
            </a:r>
            <a:r>
              <a:rPr lang="ar-SA" sz="3600" dirty="0">
                <a:solidFill>
                  <a:srgbClr val="0070C0"/>
                </a:solidFill>
              </a:rPr>
              <a:t>الزمخشري</a:t>
            </a:r>
            <a:r>
              <a:rPr lang="ar-SA" sz="3400" dirty="0" smtClean="0">
                <a:solidFill>
                  <a:srgbClr val="0070C0"/>
                </a:solidFill>
              </a:rPr>
              <a:t> الكشاف</a:t>
            </a:r>
            <a:endParaRPr lang="tr-TR" sz="3400" dirty="0">
              <a:solidFill>
                <a:srgbClr val="0070C0"/>
              </a:solidFill>
            </a:endParaRPr>
          </a:p>
        </p:txBody>
      </p:sp>
      <p:sp>
        <p:nvSpPr>
          <p:cNvPr id="3" name="Metin Yer Tutucusu 2"/>
          <p:cNvSpPr>
            <a:spLocks noGrp="1"/>
          </p:cNvSpPr>
          <p:nvPr>
            <p:ph type="body" idx="1"/>
          </p:nvPr>
        </p:nvSpPr>
        <p:spPr>
          <a:xfrm>
            <a:off x="261098" y="1541416"/>
            <a:ext cx="8616202" cy="4950824"/>
          </a:xfrm>
        </p:spPr>
        <p:txBody>
          <a:bodyPr>
            <a:normAutofit fontScale="62500" lnSpcReduction="20000"/>
          </a:bodyPr>
          <a:lstStyle/>
          <a:p>
            <a:pPr algn="r"/>
            <a:r>
              <a:rPr lang="ar-SA" sz="5400" dirty="0" smtClean="0"/>
              <a:t>فقد الف</a:t>
            </a:r>
            <a:r>
              <a:rPr lang="ar-SA" sz="5400" dirty="0"/>
              <a:t> الزمخشري</a:t>
            </a:r>
            <a:r>
              <a:rPr lang="ar-SA" sz="5400" dirty="0" smtClean="0"/>
              <a:t> تفسيره </a:t>
            </a:r>
            <a:r>
              <a:rPr lang="ar-SA" sz="5400" dirty="0"/>
              <a:t>بمكة بتوجيه من علماء عصره وسماه الكشاف عن حقائق التنزيل وعيون الاقاويل من وجوه </a:t>
            </a:r>
            <a:r>
              <a:rPr lang="ar-SA" sz="5400" dirty="0" smtClean="0"/>
              <a:t>التاويل) وتكمن </a:t>
            </a:r>
            <a:r>
              <a:rPr lang="ar-SA" sz="5400" dirty="0"/>
              <a:t>اهميته العلمية في بيان الاعجاز القراني وجمال اياته وسحر بلاغته وهو يفصل ذلك في كل </a:t>
            </a:r>
            <a:r>
              <a:rPr lang="ar-SA" sz="5400" dirty="0" smtClean="0"/>
              <a:t>اية</a:t>
            </a:r>
            <a:endParaRPr lang="tr-TR" sz="5400" dirty="0" smtClean="0"/>
          </a:p>
          <a:p>
            <a:pPr algn="r"/>
            <a:r>
              <a:rPr lang="ar-SA" sz="5400" dirty="0" smtClean="0"/>
              <a:t>اما </a:t>
            </a:r>
            <a:r>
              <a:rPr lang="ar-SA" sz="5400" dirty="0"/>
              <a:t>منهجه في التفسير فيتلخص فيما يلي :</a:t>
            </a:r>
            <a:br>
              <a:rPr lang="ar-SA" sz="5400" dirty="0"/>
            </a:br>
            <a:r>
              <a:rPr lang="ar-SA" sz="5400" dirty="0"/>
              <a:t>1- يهتم بشرح الالفاظ وتحليل التراكيب و التعبيرات وبيان خصائصه البلاغية واستخراج صوره </a:t>
            </a:r>
            <a:r>
              <a:rPr lang="ar-SA" sz="5400" dirty="0" smtClean="0"/>
              <a:t>الجمالية.</a:t>
            </a:r>
            <a:r>
              <a:rPr lang="ar-SA" sz="5400" dirty="0"/>
              <a:t/>
            </a:r>
            <a:br>
              <a:rPr lang="ar-SA" sz="5400" dirty="0"/>
            </a:br>
            <a:r>
              <a:rPr lang="ar-SA" sz="5400" dirty="0"/>
              <a:t>2- </a:t>
            </a:r>
            <a:r>
              <a:rPr lang="ar-SA" sz="5400" dirty="0" smtClean="0"/>
              <a:t>وياول </a:t>
            </a:r>
            <a:r>
              <a:rPr lang="ar-SA" sz="5400" dirty="0"/>
              <a:t>الايات خاصة فيما يتعلق بمعاني الاسماء والصفات في ضوء اصول </a:t>
            </a:r>
            <a:r>
              <a:rPr lang="ar-SA" sz="5400" dirty="0" smtClean="0"/>
              <a:t>المعتزلة.</a:t>
            </a:r>
            <a:r>
              <a:rPr lang="ar-SA" sz="5400" dirty="0"/>
              <a:t/>
            </a:r>
            <a:br>
              <a:rPr lang="ar-SA" sz="5400" dirty="0"/>
            </a:br>
            <a:r>
              <a:rPr lang="ar-SA" sz="5400" dirty="0"/>
              <a:t>3- </a:t>
            </a:r>
            <a:r>
              <a:rPr lang="ar-SA" sz="5400" dirty="0" smtClean="0"/>
              <a:t>وللمسائل </a:t>
            </a:r>
            <a:r>
              <a:rPr lang="ar-SA" sz="5400" dirty="0"/>
              <a:t>الفقهية التي تتعلق بالاية </a:t>
            </a:r>
            <a:r>
              <a:rPr lang="ar-SA" sz="5400" dirty="0" smtClean="0"/>
              <a:t>على </a:t>
            </a:r>
            <a:r>
              <a:rPr lang="ar-SA" sz="5400" dirty="0"/>
              <a:t>موجب مذهب الاحناف لكن دون تفصيل ودون </a:t>
            </a:r>
            <a:r>
              <a:rPr lang="ar-SA" sz="5400" dirty="0" smtClean="0"/>
              <a:t>تعصب يدفعه.</a:t>
            </a:r>
            <a:endParaRPr lang="tr-TR" sz="5400" dirty="0" smtClean="0"/>
          </a:p>
        </p:txBody>
      </p:sp>
    </p:spTree>
    <p:extLst>
      <p:ext uri="{BB962C8B-B14F-4D97-AF65-F5344CB8AC3E}">
        <p14:creationId xmlns:p14="http://schemas.microsoft.com/office/powerpoint/2010/main" val="2441956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117566"/>
            <a:ext cx="8648700" cy="672152"/>
          </a:xfrm>
        </p:spPr>
        <p:txBody>
          <a:bodyPr/>
          <a:lstStyle/>
          <a:p>
            <a:pPr algn="l"/>
            <a:r>
              <a:rPr lang="ar-SA" sz="3600" dirty="0" smtClean="0">
                <a:solidFill>
                  <a:schemeClr val="accent5"/>
                </a:solidFill>
              </a:rPr>
              <a:t>من </a:t>
            </a:r>
            <a:r>
              <a:rPr lang="ar-SA" sz="3600" dirty="0">
                <a:solidFill>
                  <a:schemeClr val="accent5"/>
                </a:solidFill>
              </a:rPr>
              <a:t>تفسير</a:t>
            </a:r>
            <a:r>
              <a:rPr lang="ar-SA" sz="3600" dirty="0" smtClean="0">
                <a:solidFill>
                  <a:schemeClr val="accent5"/>
                </a:solidFill>
              </a:rPr>
              <a:t> </a:t>
            </a:r>
            <a:r>
              <a:rPr lang="ar-SA" sz="3600" dirty="0">
                <a:solidFill>
                  <a:schemeClr val="accent5"/>
                </a:solidFill>
              </a:rPr>
              <a:t>الكشاف</a:t>
            </a:r>
            <a:endParaRPr lang="tr-TR" sz="3400" dirty="0">
              <a:solidFill>
                <a:schemeClr val="accent5"/>
              </a:solidFill>
            </a:endParaRPr>
          </a:p>
        </p:txBody>
      </p:sp>
      <p:sp>
        <p:nvSpPr>
          <p:cNvPr id="3" name="Metin Yer Tutucusu 2"/>
          <p:cNvSpPr>
            <a:spLocks noGrp="1"/>
          </p:cNvSpPr>
          <p:nvPr>
            <p:ph type="body" idx="1"/>
          </p:nvPr>
        </p:nvSpPr>
        <p:spPr>
          <a:xfrm>
            <a:off x="261098" y="1025650"/>
            <a:ext cx="8616202" cy="5458278"/>
          </a:xfrm>
        </p:spPr>
        <p:txBody>
          <a:bodyPr>
            <a:normAutofit fontScale="70000" lnSpcReduction="20000"/>
          </a:bodyPr>
          <a:lstStyle/>
          <a:p>
            <a:pPr algn="r"/>
            <a:r>
              <a:rPr lang="ar-SA" sz="4000" dirty="0">
                <a:solidFill>
                  <a:srgbClr val="002060"/>
                </a:solidFill>
              </a:rPr>
              <a:t>{ لإِيلَـٰفِ قُرَيْشٍ } متعلق بقوله { فَلْيَعْبُدُواْ } أمرهم أن يعبدوه لأجل إيلافهم الرحلتين فإن قلت فلم دخلت الفاء؟ قلت لما في الكلام من معنى الشرط لأن المعنى إما لا فليعبدوه لإيلافهم، على معنى أنّ نعم الله عليهم لا تحصى، فإن لم يعبدوه لسائر نعمه، فليعبدوه لهذه الواحدة التي هي نعمة ظاهرة. وقيل المعنى عجبوا لإيلاف قريش. وقيل هو متعلق بما قبله، أي </a:t>
            </a:r>
            <a:r>
              <a:rPr lang="ar-SA" sz="4000" b="1" dirty="0">
                <a:solidFill>
                  <a:srgbClr val="002060"/>
                </a:solidFill>
              </a:rPr>
              <a:t>فجعلهم كعصف مأكول لإيلاف قريش</a:t>
            </a:r>
            <a:r>
              <a:rPr lang="ar-SA" sz="4000" dirty="0">
                <a:solidFill>
                  <a:srgbClr val="002060"/>
                </a:solidFill>
              </a:rPr>
              <a:t>، وهذا بمنزلة التضمين في الشعر وهو أن يتعلق معنى البيت بالذي قبله تعلقاً لا يصحّ إلاّ به، وهما في مصحف أبيّ سورة واحدة، بلا فصل. وعن عمر أنه قرأهما في الثانية من صلاة المغرب. وقرأ في الأولى «والتين». والمعنى أنه أهلك الحبشة الذين قصدوهم ليتسامع الناس بذلك، فيتهيبوهم زيادة تهيب، ويحترموهم فضل احترام، حتى ينتظم لهم الأمن في رحلتهم، فلا يجترىء أحد عليهم، وكانت لقريش رحلتان يرحلون في الشتاء إلى </a:t>
            </a:r>
            <a:r>
              <a:rPr lang="ar-SA" sz="4000" dirty="0" smtClean="0">
                <a:solidFill>
                  <a:srgbClr val="002060"/>
                </a:solidFill>
              </a:rPr>
              <a:t>اليمن </a:t>
            </a:r>
            <a:r>
              <a:rPr lang="ar-SA" sz="4000" dirty="0">
                <a:solidFill>
                  <a:srgbClr val="002060"/>
                </a:solidFill>
              </a:rPr>
              <a:t>وفي الصيف إلى الشام، فيمتارون ويتجرون، وكانوا في رحلتيهم آمنين لأنهم أهل حرم الله وولاة بيته، فلا يتعرّض لهم، والناس غيرهم يتخطفون ويغار </a:t>
            </a:r>
            <a:r>
              <a:rPr lang="ar-SA" sz="4000" dirty="0" smtClean="0">
                <a:solidFill>
                  <a:srgbClr val="002060"/>
                </a:solidFill>
              </a:rPr>
              <a:t>عليهم،</a:t>
            </a:r>
            <a:endParaRPr lang="tr-TR" sz="4000" dirty="0" smtClean="0">
              <a:solidFill>
                <a:srgbClr val="002060"/>
              </a:solidFill>
            </a:endParaRPr>
          </a:p>
          <a:p>
            <a:pPr algn="r"/>
            <a:r>
              <a:rPr lang="ar-SA" sz="4000" dirty="0" smtClean="0">
                <a:solidFill>
                  <a:srgbClr val="002060"/>
                </a:solidFill>
              </a:rPr>
              <a:t>والإيلاف </a:t>
            </a:r>
            <a:r>
              <a:rPr lang="ar-SA" sz="4000" dirty="0">
                <a:solidFill>
                  <a:srgbClr val="002060"/>
                </a:solidFill>
              </a:rPr>
              <a:t>من قولك آلفت المكان أولفه إيلافاً إذا ألفته، فأنا مألف.</a:t>
            </a:r>
            <a:endParaRPr lang="tr-TR" sz="5400" dirty="0" smtClean="0">
              <a:solidFill>
                <a:srgbClr val="002060"/>
              </a:solidFill>
            </a:endParaRPr>
          </a:p>
        </p:txBody>
      </p:sp>
    </p:spTree>
    <p:extLst>
      <p:ext uri="{BB962C8B-B14F-4D97-AF65-F5344CB8AC3E}">
        <p14:creationId xmlns:p14="http://schemas.microsoft.com/office/powerpoint/2010/main" val="2856073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609600"/>
            <a:ext cx="8648700" cy="2457450"/>
          </a:xfrm>
        </p:spPr>
        <p:txBody>
          <a:bodyPr/>
          <a:lstStyle/>
          <a:p>
            <a:r>
              <a:rPr lang="tr-TR" sz="2200" dirty="0" smtClean="0">
                <a:solidFill>
                  <a:srgbClr val="00B0F0"/>
                </a:solidFill>
              </a:rPr>
              <a:t/>
            </a:r>
            <a:br>
              <a:rPr lang="tr-TR" sz="2200" dirty="0" smtClean="0">
                <a:solidFill>
                  <a:srgbClr val="00B0F0"/>
                </a:solidFill>
              </a:rPr>
            </a:br>
            <a:r>
              <a:rPr lang="ar-SA" sz="3600" b="1" dirty="0"/>
              <a:t>التفسير بالدراية او التفسير </a:t>
            </a:r>
            <a:r>
              <a:rPr lang="ar-SA" sz="3600" b="1" dirty="0" smtClean="0"/>
              <a:t>با</a:t>
            </a:r>
            <a:r>
              <a:rPr lang="ar-SA" sz="3600" b="1" dirty="0" smtClean="0">
                <a:solidFill>
                  <a:srgbClr val="FF0000"/>
                </a:solidFill>
              </a:rPr>
              <a:t>لرأي</a:t>
            </a:r>
            <a:r>
              <a:rPr lang="tr-TR" sz="4000" b="1" dirty="0" smtClean="0">
                <a:solidFill>
                  <a:srgbClr val="FF0000"/>
                </a:solidFill>
              </a:rPr>
              <a:t> </a:t>
            </a:r>
            <a:r>
              <a:rPr lang="tr-TR" sz="3400" dirty="0" smtClean="0">
                <a:solidFill>
                  <a:srgbClr val="00B0F0"/>
                </a:solidFill>
              </a:rPr>
              <a:t/>
            </a:r>
            <a:br>
              <a:rPr lang="tr-TR" sz="3400" dirty="0" smtClean="0">
                <a:solidFill>
                  <a:srgbClr val="00B0F0"/>
                </a:solidFill>
              </a:rPr>
            </a:br>
            <a:r>
              <a:rPr lang="tr-TR" sz="1200" dirty="0" smtClean="0">
                <a:solidFill>
                  <a:srgbClr val="00B0F0"/>
                </a:solidFill>
              </a:rPr>
              <a:t>s.138-147</a:t>
            </a:r>
            <a:endParaRPr lang="tr-TR" sz="1200" dirty="0">
              <a:solidFill>
                <a:srgbClr val="00B0F0"/>
              </a:solidFill>
            </a:endParaRPr>
          </a:p>
        </p:txBody>
      </p:sp>
      <p:sp>
        <p:nvSpPr>
          <p:cNvPr id="3" name="Metin Yer Tutucusu 2"/>
          <p:cNvSpPr>
            <a:spLocks noGrp="1"/>
          </p:cNvSpPr>
          <p:nvPr>
            <p:ph type="body" idx="1"/>
          </p:nvPr>
        </p:nvSpPr>
        <p:spPr>
          <a:xfrm>
            <a:off x="261098" y="3543300"/>
            <a:ext cx="8616202" cy="3314700"/>
          </a:xfrm>
        </p:spPr>
        <p:txBody>
          <a:bodyPr>
            <a:noAutofit/>
          </a:bodyPr>
          <a:lstStyle/>
          <a:p>
            <a:pPr algn="r"/>
            <a:endParaRPr lang="ar-SA" sz="3000" dirty="0"/>
          </a:p>
        </p:txBody>
      </p:sp>
    </p:spTree>
    <p:extLst>
      <p:ext uri="{BB962C8B-B14F-4D97-AF65-F5344CB8AC3E}">
        <p14:creationId xmlns:p14="http://schemas.microsoft.com/office/powerpoint/2010/main" val="8049611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84492" y="757647"/>
            <a:ext cx="8678508" cy="5878284"/>
          </a:xfrm>
        </p:spPr>
        <p:txBody>
          <a:bodyPr/>
          <a:lstStyle/>
          <a:p>
            <a:pPr algn="r"/>
            <a:r>
              <a:rPr lang="ar-SA" sz="4400" b="1" dirty="0"/>
              <a:t>التفسير </a:t>
            </a:r>
            <a:r>
              <a:rPr lang="ar-SA" sz="4400" b="1" dirty="0" smtClean="0"/>
              <a:t>بالدراية</a:t>
            </a:r>
            <a:r>
              <a:rPr lang="tr-TR" sz="4400" b="1" dirty="0" smtClean="0"/>
              <a:t/>
            </a:r>
            <a:br>
              <a:rPr lang="tr-TR" sz="4400" b="1" dirty="0" smtClean="0"/>
            </a:br>
            <a:r>
              <a:rPr lang="tr-TR" sz="1800" b="1" dirty="0" smtClean="0"/>
              <a:t/>
            </a:r>
            <a:br>
              <a:rPr lang="tr-TR" sz="1800" b="1" dirty="0" smtClean="0"/>
            </a:br>
            <a:r>
              <a:rPr lang="ar-SA" sz="4000" dirty="0">
                <a:solidFill>
                  <a:srgbClr val="002060"/>
                </a:solidFill>
              </a:rPr>
              <a:t>العقل</a:t>
            </a:r>
            <a:r>
              <a:rPr lang="tr-TR" sz="4000" dirty="0">
                <a:solidFill>
                  <a:srgbClr val="002060"/>
                </a:solidFill>
              </a:rPr>
              <a:t> : </a:t>
            </a:r>
            <a:r>
              <a:rPr lang="ar-SA" sz="4000" dirty="0">
                <a:solidFill>
                  <a:srgbClr val="002060"/>
                </a:solidFill>
              </a:rPr>
              <a:t>الاجتهاد</a:t>
            </a:r>
            <a:r>
              <a:rPr lang="tr-TR" sz="4000" dirty="0">
                <a:solidFill>
                  <a:srgbClr val="002060"/>
                </a:solidFill>
              </a:rPr>
              <a:t> : </a:t>
            </a:r>
            <a:r>
              <a:rPr lang="ar-SA" sz="4000" dirty="0">
                <a:solidFill>
                  <a:srgbClr val="002060"/>
                </a:solidFill>
              </a:rPr>
              <a:t>الرأي</a:t>
            </a:r>
            <a:r>
              <a:rPr lang="tr-TR" sz="4400" dirty="0"/>
              <a:t> : </a:t>
            </a:r>
            <a:r>
              <a:rPr lang="ar-SA" sz="4400" dirty="0"/>
              <a:t>معني </a:t>
            </a:r>
            <a:r>
              <a:rPr lang="ar-SA" sz="4400" dirty="0">
                <a:solidFill>
                  <a:srgbClr val="C00000"/>
                </a:solidFill>
              </a:rPr>
              <a:t>الدراية</a:t>
            </a:r>
            <a:r>
              <a:rPr lang="tr-TR" sz="4400" dirty="0">
                <a:solidFill>
                  <a:srgbClr val="C00000"/>
                </a:solidFill>
              </a:rPr>
              <a:t/>
            </a:r>
            <a:br>
              <a:rPr lang="tr-TR" sz="4400" dirty="0">
                <a:solidFill>
                  <a:srgbClr val="C00000"/>
                </a:solidFill>
              </a:rPr>
            </a:br>
            <a:r>
              <a:rPr lang="ar-SA" sz="3300" dirty="0" smtClean="0">
                <a:solidFill>
                  <a:srgbClr val="92D050"/>
                </a:solidFill>
              </a:rPr>
              <a:t>ويسمى</a:t>
            </a:r>
            <a:r>
              <a:rPr lang="ar-SA" sz="3300" dirty="0">
                <a:solidFill>
                  <a:srgbClr val="92D050"/>
                </a:solidFill>
              </a:rPr>
              <a:t> </a:t>
            </a:r>
            <a:r>
              <a:rPr lang="ar-SA" sz="3300" b="1" dirty="0">
                <a:solidFill>
                  <a:srgbClr val="92D050"/>
                </a:solidFill>
              </a:rPr>
              <a:t>التفسير</a:t>
            </a:r>
            <a:r>
              <a:rPr lang="ar-SA" sz="3300" dirty="0">
                <a:solidFill>
                  <a:srgbClr val="92D050"/>
                </a:solidFill>
              </a:rPr>
              <a:t> بالدراية</a:t>
            </a:r>
            <a:r>
              <a:rPr lang="tr-TR" sz="3300" dirty="0">
                <a:solidFill>
                  <a:srgbClr val="92D050"/>
                </a:solidFill>
              </a:rPr>
              <a:t/>
            </a:r>
            <a:br>
              <a:rPr lang="tr-TR" sz="3300" dirty="0">
                <a:solidFill>
                  <a:srgbClr val="92D050"/>
                </a:solidFill>
              </a:rPr>
            </a:br>
            <a:r>
              <a:rPr lang="ar-SA" sz="3300" dirty="0">
                <a:solidFill>
                  <a:srgbClr val="92D050"/>
                </a:solidFill>
              </a:rPr>
              <a:t>و</a:t>
            </a:r>
            <a:r>
              <a:rPr lang="ar-SA" sz="3300" b="1" dirty="0" smtClean="0">
                <a:solidFill>
                  <a:srgbClr val="92D050"/>
                </a:solidFill>
              </a:rPr>
              <a:t>التفسير </a:t>
            </a:r>
            <a:r>
              <a:rPr lang="ar-SA" sz="3300" b="1" dirty="0">
                <a:solidFill>
                  <a:srgbClr val="92D050"/>
                </a:solidFill>
              </a:rPr>
              <a:t>بالرأي </a:t>
            </a:r>
            <a:r>
              <a:rPr lang="tr-TR" sz="3300" b="1" dirty="0" smtClean="0">
                <a:solidFill>
                  <a:srgbClr val="92D050"/>
                </a:solidFill>
              </a:rPr>
              <a:t/>
            </a:r>
            <a:br>
              <a:rPr lang="tr-TR" sz="3300" b="1" dirty="0" smtClean="0">
                <a:solidFill>
                  <a:srgbClr val="92D050"/>
                </a:solidFill>
              </a:rPr>
            </a:br>
            <a:r>
              <a:rPr lang="ar-SA" sz="3300" dirty="0" smtClean="0">
                <a:solidFill>
                  <a:srgbClr val="92D050"/>
                </a:solidFill>
              </a:rPr>
              <a:t>أو</a:t>
            </a:r>
            <a:r>
              <a:rPr lang="ar-SA" sz="3300" dirty="0">
                <a:solidFill>
                  <a:srgbClr val="92D050"/>
                </a:solidFill>
              </a:rPr>
              <a:t> </a:t>
            </a:r>
            <a:r>
              <a:rPr lang="ar-SA" sz="3300" b="1" dirty="0">
                <a:solidFill>
                  <a:srgbClr val="92D050"/>
                </a:solidFill>
              </a:rPr>
              <a:t>تفسير</a:t>
            </a:r>
            <a:r>
              <a:rPr lang="ar-SA" sz="3300" dirty="0">
                <a:solidFill>
                  <a:srgbClr val="92D050"/>
                </a:solidFill>
              </a:rPr>
              <a:t> بالمعقول</a:t>
            </a:r>
            <a:r>
              <a:rPr lang="tr-TR" sz="3300" b="1" dirty="0">
                <a:solidFill>
                  <a:srgbClr val="92D050"/>
                </a:solidFill>
              </a:rPr>
              <a:t/>
            </a:r>
            <a:br>
              <a:rPr lang="tr-TR" sz="3300" b="1" dirty="0">
                <a:solidFill>
                  <a:srgbClr val="92D050"/>
                </a:solidFill>
              </a:rPr>
            </a:br>
            <a:r>
              <a:rPr lang="tr-TR" sz="2200" b="1" dirty="0" smtClean="0">
                <a:solidFill>
                  <a:srgbClr val="92D050"/>
                </a:solidFill>
              </a:rPr>
              <a:t/>
            </a:r>
            <a:br>
              <a:rPr lang="tr-TR" sz="2200" b="1" dirty="0" smtClean="0">
                <a:solidFill>
                  <a:srgbClr val="92D050"/>
                </a:solidFill>
              </a:rPr>
            </a:br>
            <a:r>
              <a:rPr lang="ar-SA" sz="4000" b="1" dirty="0" smtClean="0">
                <a:solidFill>
                  <a:srgbClr val="002060"/>
                </a:solidFill>
              </a:rPr>
              <a:t>التفسير </a:t>
            </a:r>
            <a:r>
              <a:rPr lang="ar-SA" sz="4000" b="1" dirty="0">
                <a:solidFill>
                  <a:srgbClr val="002060"/>
                </a:solidFill>
              </a:rPr>
              <a:t>بالرأي</a:t>
            </a:r>
            <a:r>
              <a:rPr lang="ar-SA" sz="4000" dirty="0">
                <a:solidFill>
                  <a:srgbClr val="002060"/>
                </a:solidFill>
              </a:rPr>
              <a:t> هو تفسير القرآن بالاجتهاد بعد معرفة المفسّر لكلام العرب، ومعرفة الألفاظ العربية ووجوه دلالتها، ومعرفة أسباب النزول والروايات وغير ذلك من الأدوات التي يحتاج إليها المفسر.</a:t>
            </a:r>
          </a:p>
        </p:txBody>
      </p:sp>
    </p:spTree>
    <p:extLst>
      <p:ext uri="{BB962C8B-B14F-4D97-AF65-F5344CB8AC3E}">
        <p14:creationId xmlns:p14="http://schemas.microsoft.com/office/powerpoint/2010/main" val="23880470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55806"/>
            <a:ext cx="9059507" cy="6669291"/>
          </a:xfrm>
        </p:spPr>
        <p:txBody>
          <a:bodyPr>
            <a:noAutofit/>
          </a:bodyPr>
          <a:lstStyle/>
          <a:p>
            <a:r>
              <a:rPr lang="tr-TR" sz="2800" dirty="0" err="1" smtClean="0"/>
              <a:t>Taberî</a:t>
            </a:r>
            <a:r>
              <a:rPr lang="tr-TR" sz="2800" dirty="0" smtClean="0"/>
              <a:t> </a:t>
            </a:r>
            <a:r>
              <a:rPr lang="tr-TR" dirty="0"/>
              <a:t>(</a:t>
            </a:r>
            <a:r>
              <a:rPr lang="tr-TR" dirty="0" smtClean="0"/>
              <a:t>ö.310/922</a:t>
            </a:r>
            <a:r>
              <a:rPr lang="tr-TR" dirty="0"/>
              <a:t>), </a:t>
            </a:r>
            <a:r>
              <a:rPr lang="tr-TR" i="1" dirty="0" err="1"/>
              <a:t>Câmiu’l-Beyân</a:t>
            </a:r>
            <a:r>
              <a:rPr lang="tr-TR" i="1" dirty="0"/>
              <a:t> </a:t>
            </a:r>
            <a:r>
              <a:rPr lang="tr-TR" i="1" dirty="0" smtClean="0"/>
              <a:t>‘an </a:t>
            </a:r>
            <a:r>
              <a:rPr lang="tr-TR" i="1" dirty="0" err="1"/>
              <a:t>Te’vîli</a:t>
            </a:r>
            <a:r>
              <a:rPr lang="tr-TR" i="1" dirty="0"/>
              <a:t> </a:t>
            </a:r>
            <a:r>
              <a:rPr lang="tr-TR" i="1" dirty="0" err="1" smtClean="0"/>
              <a:t>Âyi’l-Kur’ân</a:t>
            </a:r>
            <a:endParaRPr lang="tr-TR" i="1" dirty="0"/>
          </a:p>
          <a:p>
            <a:r>
              <a:rPr lang="tr-TR" sz="2800" dirty="0" smtClean="0"/>
              <a:t>İmam </a:t>
            </a:r>
            <a:r>
              <a:rPr lang="tr-TR" sz="2800" dirty="0" err="1"/>
              <a:t>Mâturîdî</a:t>
            </a:r>
            <a:r>
              <a:rPr lang="tr-TR" sz="2800" dirty="0"/>
              <a:t> (</a:t>
            </a:r>
            <a:r>
              <a:rPr lang="tr-TR" sz="2800" dirty="0" smtClean="0"/>
              <a:t>ö.333/944</a:t>
            </a:r>
            <a:r>
              <a:rPr lang="tr-TR" sz="2800" dirty="0"/>
              <a:t>), </a:t>
            </a:r>
            <a:r>
              <a:rPr lang="tr-TR" sz="2800" i="1" dirty="0" err="1" smtClean="0"/>
              <a:t>Te’vilâtu’l-Kur’ân</a:t>
            </a:r>
            <a:endParaRPr lang="tr-TR" sz="2800" dirty="0"/>
          </a:p>
          <a:p>
            <a:r>
              <a:rPr lang="tr-TR" sz="2800" dirty="0" err="1"/>
              <a:t>Rağıb</a:t>
            </a:r>
            <a:r>
              <a:rPr lang="tr-TR" sz="2800" dirty="0"/>
              <a:t> el-</a:t>
            </a:r>
            <a:r>
              <a:rPr lang="tr-TR" sz="2800" dirty="0" err="1"/>
              <a:t>İsfahânî</a:t>
            </a:r>
            <a:r>
              <a:rPr lang="tr-TR" sz="2800" dirty="0"/>
              <a:t> (</a:t>
            </a:r>
            <a:r>
              <a:rPr lang="tr-TR" sz="2800" dirty="0" err="1"/>
              <a:t>ö.V.yy</a:t>
            </a:r>
            <a:r>
              <a:rPr lang="tr-TR" sz="2800" dirty="0"/>
              <a:t>/</a:t>
            </a:r>
            <a:r>
              <a:rPr lang="tr-TR" sz="2800" dirty="0" err="1"/>
              <a:t>XI.yy</a:t>
            </a:r>
            <a:r>
              <a:rPr lang="tr-TR" sz="2800" dirty="0"/>
              <a:t>), </a:t>
            </a:r>
            <a:r>
              <a:rPr lang="tr-TR" sz="2800" i="1" dirty="0" err="1"/>
              <a:t>Tefsîru’l-Kur’ân</a:t>
            </a:r>
            <a:r>
              <a:rPr lang="tr-TR" sz="2800" i="1" dirty="0"/>
              <a:t> </a:t>
            </a:r>
            <a:endParaRPr lang="tr-TR" sz="2800" i="1" dirty="0" smtClean="0"/>
          </a:p>
          <a:p>
            <a:r>
              <a:rPr lang="tr-TR" sz="2800" dirty="0" err="1" smtClean="0"/>
              <a:t>Ebu’l</a:t>
            </a:r>
            <a:r>
              <a:rPr lang="tr-TR" sz="2800" dirty="0" smtClean="0"/>
              <a:t>-Hasan </a:t>
            </a:r>
            <a:r>
              <a:rPr lang="tr-TR" sz="2800" dirty="0"/>
              <a:t>el-</a:t>
            </a:r>
            <a:r>
              <a:rPr lang="tr-TR" sz="2800" dirty="0" err="1"/>
              <a:t>Mâverdî</a:t>
            </a:r>
            <a:r>
              <a:rPr lang="tr-TR" sz="2800" dirty="0"/>
              <a:t> (ö.450/1058</a:t>
            </a:r>
            <a:r>
              <a:rPr lang="tr-TR" sz="2300" dirty="0"/>
              <a:t>), </a:t>
            </a:r>
            <a:r>
              <a:rPr lang="tr-TR" sz="2300" i="1" dirty="0"/>
              <a:t>en-Nüket </a:t>
            </a:r>
            <a:r>
              <a:rPr lang="tr-TR" sz="2300" i="1" dirty="0" smtClean="0"/>
              <a:t>ve'l-‘</a:t>
            </a:r>
            <a:r>
              <a:rPr lang="tr-TR" sz="2300" i="1" dirty="0" err="1" smtClean="0"/>
              <a:t>Uyûn</a:t>
            </a:r>
            <a:endParaRPr lang="tr-TR" sz="2300" i="1" dirty="0" smtClean="0"/>
          </a:p>
          <a:p>
            <a:r>
              <a:rPr lang="tr-TR" sz="2800" dirty="0" err="1" smtClean="0"/>
              <a:t>Zemahşerî</a:t>
            </a:r>
            <a:r>
              <a:rPr lang="tr-TR" sz="2800" dirty="0" smtClean="0"/>
              <a:t> (</a:t>
            </a:r>
            <a:r>
              <a:rPr lang="tr-TR" sz="2800" dirty="0"/>
              <a:t>ö.538/1144</a:t>
            </a:r>
            <a:r>
              <a:rPr lang="tr-TR" sz="2800" dirty="0" smtClean="0"/>
              <a:t>), </a:t>
            </a:r>
            <a:r>
              <a:rPr lang="tr-TR" sz="2800" i="1" dirty="0" smtClean="0"/>
              <a:t>el-</a:t>
            </a:r>
            <a:r>
              <a:rPr lang="tr-TR" sz="2800" i="1" dirty="0" err="1" smtClean="0"/>
              <a:t>Keşşâf</a:t>
            </a:r>
            <a:endParaRPr lang="tr-TR" sz="2800" i="1" dirty="0" smtClean="0"/>
          </a:p>
          <a:p>
            <a:r>
              <a:rPr lang="tr-TR" sz="2800" dirty="0" err="1" smtClean="0"/>
              <a:t>Tabersî</a:t>
            </a:r>
            <a:r>
              <a:rPr lang="tr-TR" sz="2800" dirty="0" smtClean="0"/>
              <a:t> </a:t>
            </a:r>
            <a:r>
              <a:rPr lang="tr-TR" sz="2800" dirty="0"/>
              <a:t>(ö.548/1158), </a:t>
            </a:r>
            <a:r>
              <a:rPr lang="tr-TR" sz="2800" i="1" dirty="0" err="1" smtClean="0"/>
              <a:t>Mecme‘u’l-Beyân</a:t>
            </a:r>
            <a:endParaRPr lang="tr-TR" sz="2800" i="1" dirty="0" smtClean="0"/>
          </a:p>
          <a:p>
            <a:r>
              <a:rPr lang="tr-TR" sz="2800" dirty="0" err="1" smtClean="0"/>
              <a:t>Fahruddîn</a:t>
            </a:r>
            <a:r>
              <a:rPr lang="tr-TR" sz="2800" dirty="0" smtClean="0"/>
              <a:t> </a:t>
            </a:r>
            <a:r>
              <a:rPr lang="tr-TR" sz="2800" dirty="0"/>
              <a:t>er-</a:t>
            </a:r>
            <a:r>
              <a:rPr lang="tr-TR" sz="2800" dirty="0" err="1"/>
              <a:t>Râzî</a:t>
            </a:r>
            <a:r>
              <a:rPr lang="tr-TR" sz="2800" dirty="0"/>
              <a:t> (ö.606/1209), </a:t>
            </a:r>
            <a:r>
              <a:rPr lang="tr-TR" sz="2800" i="1" dirty="0" err="1" smtClean="0"/>
              <a:t>Mefâtîhu’l-Ğayb</a:t>
            </a:r>
            <a:endParaRPr lang="tr-TR" sz="2800" i="1" dirty="0" smtClean="0"/>
          </a:p>
          <a:p>
            <a:r>
              <a:rPr lang="tr-TR" sz="2800" dirty="0" err="1" smtClean="0"/>
              <a:t>Kurtubî</a:t>
            </a:r>
            <a:r>
              <a:rPr lang="tr-TR" sz="2800" dirty="0" smtClean="0"/>
              <a:t> </a:t>
            </a:r>
            <a:r>
              <a:rPr lang="tr-TR" sz="2800" dirty="0"/>
              <a:t>(ö.671/1272), </a:t>
            </a:r>
            <a:r>
              <a:rPr lang="tr-TR" sz="2800" i="1" dirty="0"/>
              <a:t>el-</a:t>
            </a:r>
            <a:r>
              <a:rPr lang="tr-TR" sz="2800" i="1" dirty="0" err="1"/>
              <a:t>Câmiu</a:t>
            </a:r>
            <a:r>
              <a:rPr lang="tr-TR" sz="2800" i="1" dirty="0"/>
              <a:t> </a:t>
            </a:r>
            <a:r>
              <a:rPr lang="tr-TR" sz="2800" i="1" dirty="0" err="1"/>
              <a:t>li</a:t>
            </a:r>
            <a:r>
              <a:rPr lang="tr-TR" sz="2800" i="1" dirty="0"/>
              <a:t> </a:t>
            </a:r>
            <a:r>
              <a:rPr lang="tr-TR" sz="2800" i="1" dirty="0" err="1" smtClean="0"/>
              <a:t>Ahkâmi'l-Kur’ân</a:t>
            </a:r>
            <a:endParaRPr lang="tr-TR" sz="2800" i="1" dirty="0" smtClean="0"/>
          </a:p>
          <a:p>
            <a:r>
              <a:rPr lang="tr-TR" sz="2800" dirty="0" err="1" smtClean="0"/>
              <a:t>Beyzâvî</a:t>
            </a:r>
            <a:r>
              <a:rPr lang="tr-TR" sz="2800" dirty="0" smtClean="0"/>
              <a:t> </a:t>
            </a:r>
            <a:r>
              <a:rPr lang="tr-TR" sz="2800" dirty="0"/>
              <a:t>(ö.685/1286), </a:t>
            </a:r>
            <a:r>
              <a:rPr lang="tr-TR" sz="2800" i="1" dirty="0" err="1"/>
              <a:t>Envâru’t-Tenzîl</a:t>
            </a:r>
            <a:r>
              <a:rPr lang="tr-TR" sz="2800" i="1" dirty="0"/>
              <a:t> ve </a:t>
            </a:r>
            <a:r>
              <a:rPr lang="tr-TR" sz="2800" i="1" dirty="0" err="1" smtClean="0"/>
              <a:t>Esrâru’t-Te’vîl</a:t>
            </a:r>
            <a:endParaRPr lang="tr-TR" sz="2800" i="1" dirty="0" smtClean="0"/>
          </a:p>
          <a:p>
            <a:r>
              <a:rPr lang="tr-TR" sz="2800" dirty="0" err="1" smtClean="0"/>
              <a:t>Hâzin</a:t>
            </a:r>
            <a:r>
              <a:rPr lang="tr-TR" sz="2800" dirty="0" smtClean="0"/>
              <a:t> </a:t>
            </a:r>
            <a:r>
              <a:rPr lang="tr-TR" sz="2800" dirty="0"/>
              <a:t>(ö.725/1324), </a:t>
            </a:r>
            <a:r>
              <a:rPr lang="tr-TR" sz="2800" i="1" dirty="0" err="1"/>
              <a:t>Lubâbu’t-Te’vîl</a:t>
            </a:r>
            <a:r>
              <a:rPr lang="tr-TR" sz="2800" i="1" dirty="0"/>
              <a:t> fî </a:t>
            </a:r>
            <a:r>
              <a:rPr lang="tr-TR" sz="2800" i="1" dirty="0" err="1" smtClean="0"/>
              <a:t>Meâni’t-Tenzîl</a:t>
            </a:r>
            <a:endParaRPr lang="tr-TR" sz="2800" i="1" dirty="0" smtClean="0"/>
          </a:p>
          <a:p>
            <a:r>
              <a:rPr lang="tr-TR" sz="2800" dirty="0" err="1" smtClean="0"/>
              <a:t>Ebû</a:t>
            </a:r>
            <a:r>
              <a:rPr lang="tr-TR" sz="2800" dirty="0" smtClean="0"/>
              <a:t> </a:t>
            </a:r>
            <a:r>
              <a:rPr lang="tr-TR" sz="2800" dirty="0" err="1" smtClean="0"/>
              <a:t>Hayyân</a:t>
            </a:r>
            <a:r>
              <a:rPr lang="tr-TR" sz="2800" dirty="0" smtClean="0"/>
              <a:t> </a:t>
            </a:r>
            <a:r>
              <a:rPr lang="tr-TR" sz="2800" dirty="0"/>
              <a:t>(ö.745/1344</a:t>
            </a:r>
            <a:r>
              <a:rPr lang="tr-TR" sz="2800" dirty="0" smtClean="0"/>
              <a:t>), </a:t>
            </a:r>
            <a:r>
              <a:rPr lang="tr-TR" sz="2800" i="1" dirty="0" smtClean="0"/>
              <a:t>el-</a:t>
            </a:r>
            <a:r>
              <a:rPr lang="tr-TR" sz="2800" i="1" dirty="0" err="1" smtClean="0"/>
              <a:t>Bahru’l</a:t>
            </a:r>
            <a:r>
              <a:rPr lang="tr-TR" sz="2800" i="1" dirty="0" smtClean="0"/>
              <a:t>-Muhit</a:t>
            </a:r>
          </a:p>
          <a:p>
            <a:r>
              <a:rPr lang="tr-TR" sz="2800" dirty="0" err="1" smtClean="0"/>
              <a:t>Bikaî</a:t>
            </a:r>
            <a:r>
              <a:rPr lang="tr-TR" sz="2800" dirty="0" smtClean="0"/>
              <a:t> </a:t>
            </a:r>
            <a:r>
              <a:rPr lang="tr-TR" sz="2800" dirty="0"/>
              <a:t>(ö.885/1480), </a:t>
            </a:r>
            <a:r>
              <a:rPr lang="tr-TR" sz="2800" i="1" dirty="0" err="1" smtClean="0"/>
              <a:t>Nazmu'd</a:t>
            </a:r>
            <a:r>
              <a:rPr lang="tr-TR" sz="2800" i="1" dirty="0" smtClean="0"/>
              <a:t>-Dürer</a:t>
            </a:r>
            <a:endParaRPr lang="tr-TR" sz="2800" dirty="0"/>
          </a:p>
        </p:txBody>
      </p:sp>
    </p:spTree>
    <p:extLst>
      <p:ext uri="{BB962C8B-B14F-4D97-AF65-F5344CB8AC3E}">
        <p14:creationId xmlns:p14="http://schemas.microsoft.com/office/powerpoint/2010/main" val="3597763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88490" y="43030"/>
            <a:ext cx="7756263" cy="1233319"/>
          </a:xfrm>
        </p:spPr>
        <p:txBody>
          <a:bodyPr/>
          <a:lstStyle/>
          <a:p>
            <a:r>
              <a:rPr lang="ar-SA" sz="3600" dirty="0"/>
              <a:t>الأمثلة من التفاسير الأولى</a:t>
            </a:r>
            <a:endParaRPr lang="tr-TR" sz="3300" dirty="0"/>
          </a:p>
        </p:txBody>
      </p:sp>
      <p:sp>
        <p:nvSpPr>
          <p:cNvPr id="2" name="İçerik Yer Tutucusu 1"/>
          <p:cNvSpPr>
            <a:spLocks noGrp="1"/>
          </p:cNvSpPr>
          <p:nvPr>
            <p:ph idx="1"/>
          </p:nvPr>
        </p:nvSpPr>
        <p:spPr>
          <a:xfrm>
            <a:off x="0" y="1657350"/>
            <a:ext cx="9143999" cy="5200649"/>
          </a:xfrm>
        </p:spPr>
        <p:txBody>
          <a:bodyPr>
            <a:normAutofit/>
          </a:bodyPr>
          <a:lstStyle/>
          <a:p>
            <a:endParaRPr lang="tr-TR" sz="1200" dirty="0"/>
          </a:p>
        </p:txBody>
      </p:sp>
    </p:spTree>
    <p:extLst>
      <p:ext uri="{BB962C8B-B14F-4D97-AF65-F5344CB8AC3E}">
        <p14:creationId xmlns:p14="http://schemas.microsoft.com/office/powerpoint/2010/main" val="3734807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0" y="-133350"/>
            <a:ext cx="9144000" cy="6991350"/>
          </a:xfrm>
        </p:spPr>
        <p:txBody>
          <a:bodyPr/>
          <a:lstStyle/>
          <a:p>
            <a:pPr rtl="1"/>
            <a:r>
              <a:rPr lang="tr-TR" sz="3000" b="1" u="sng" dirty="0" err="1" smtClean="0">
                <a:solidFill>
                  <a:srgbClr val="0070C0"/>
                </a:solidFill>
              </a:rPr>
              <a:t>Maturidi</a:t>
            </a:r>
            <a:r>
              <a:rPr lang="tr-TR" sz="3000" b="1" u="sng" dirty="0" smtClean="0">
                <a:solidFill>
                  <a:srgbClr val="0070C0"/>
                </a:solidFill>
              </a:rPr>
              <a:t>, et-</a:t>
            </a:r>
            <a:r>
              <a:rPr lang="tr-TR" sz="3000" b="1" u="sng" dirty="0" err="1" smtClean="0">
                <a:solidFill>
                  <a:srgbClr val="0070C0"/>
                </a:solidFill>
              </a:rPr>
              <a:t>Te’vîlât</a:t>
            </a:r>
            <a:r>
              <a:rPr lang="tr-TR" sz="3000" b="1" u="sng" dirty="0" smtClean="0">
                <a:solidFill>
                  <a:srgbClr val="0070C0"/>
                </a:solidFill>
              </a:rPr>
              <a:t>, Enam suresi 1</a:t>
            </a:r>
            <a:r>
              <a:rPr lang="ar-SA" sz="3000" dirty="0" smtClean="0"/>
              <a:t/>
            </a:r>
            <a:br>
              <a:rPr lang="ar-SA" sz="3000" dirty="0" smtClean="0"/>
            </a:br>
            <a:r>
              <a:rPr lang="tr-TR" sz="3000" dirty="0" smtClean="0"/>
              <a:t/>
            </a:r>
            <a:br>
              <a:rPr lang="tr-TR" sz="3000" dirty="0" smtClean="0"/>
            </a:br>
            <a:r>
              <a:rPr lang="tr-TR" sz="800" dirty="0" smtClean="0"/>
              <a:t/>
            </a:r>
            <a:br>
              <a:rPr lang="tr-TR" sz="800" dirty="0" smtClean="0"/>
            </a:br>
            <a:r>
              <a:rPr lang="ar-SA" sz="2400" b="1" dirty="0"/>
              <a:t>اَلْحَمْدُ لِلّٰهِ الَّذ۪ي خَلَقَ السَّمٰوَاتِ وَالْاَرْضَ وَجَعَلَ الظُّلُمَاتِ </a:t>
            </a:r>
            <a:r>
              <a:rPr lang="ar-SA" sz="2400" b="1" dirty="0" smtClean="0"/>
              <a:t>وَالنُّورَ </a:t>
            </a:r>
            <a:r>
              <a:rPr lang="ar-SA" sz="2400" b="1" dirty="0"/>
              <a:t>ثُمَّ الَّذ۪ينَ كَفَرُوا بِرَبِّهِمْ </a:t>
            </a:r>
            <a:r>
              <a:rPr lang="ar-SA" sz="2400" b="1" dirty="0" smtClean="0"/>
              <a:t>يَعْدِلُونَ</a:t>
            </a:r>
            <a:r>
              <a:rPr lang="ar-SA" sz="3200" dirty="0" smtClean="0"/>
              <a:t/>
            </a:r>
            <a:br>
              <a:rPr lang="ar-SA" sz="3200" dirty="0" smtClean="0"/>
            </a:br>
            <a:r>
              <a:rPr lang="tr-TR" sz="3200" dirty="0" smtClean="0"/>
              <a:t/>
            </a:r>
            <a:br>
              <a:rPr lang="tr-TR" sz="3200" dirty="0" smtClean="0"/>
            </a:br>
            <a:r>
              <a:rPr lang="ar-SA" sz="900" b="1" dirty="0"/>
              <a:t/>
            </a:r>
            <a:br>
              <a:rPr lang="ar-SA" sz="900" b="1" dirty="0"/>
            </a:br>
            <a:r>
              <a:rPr lang="ar-SA" sz="2600" dirty="0" smtClean="0"/>
              <a:t>وقوله تعالى </a:t>
            </a:r>
            <a:r>
              <a:rPr lang="ar-SA" sz="2600" dirty="0"/>
              <a:t>(وَجَعَلَ الظُّلُمَاتِ وَالنُّورَ</a:t>
            </a:r>
            <a:r>
              <a:rPr lang="ar-SA" sz="2600" dirty="0" smtClean="0"/>
              <a:t>) قال </a:t>
            </a:r>
            <a:r>
              <a:rPr lang="ar-SA" sz="2600" dirty="0"/>
              <a:t>الحسن: الظلمات والنور: الكفر والإيمان</a:t>
            </a:r>
            <a:r>
              <a:rPr lang="ar-SA" sz="2600" dirty="0" smtClean="0"/>
              <a:t>.</a:t>
            </a:r>
            <a:br>
              <a:rPr lang="ar-SA" sz="2600" dirty="0" smtClean="0"/>
            </a:br>
            <a:r>
              <a:rPr lang="ar-SA" sz="2600" dirty="0"/>
              <a:t>وقال غيره من أهل التأويل: الليل والنهار في الحقيقة ما يكشف عما استتر من الأبصار: أبصار الوجوه، وأبصار القلوب.</a:t>
            </a:r>
            <a:br>
              <a:rPr lang="ar-SA" sz="2600" dirty="0"/>
            </a:br>
            <a:r>
              <a:rPr lang="ar-SA" sz="2600" dirty="0"/>
              <a:t>والظلم ما يستر ويغطي على الأبصار: أبصار الوجوه، وأبصار القلوب، فالظلمة تجعل كل شيء مستورًا عليه، والنور يجعل كل شيء كان مستورًا عليه ظاهرًا باديًا، هذا هو تفسير الظلمة والنور حقيقة.</a:t>
            </a:r>
            <a:br>
              <a:rPr lang="ar-SA" sz="2600" dirty="0"/>
            </a:br>
            <a:r>
              <a:rPr lang="ar-SA" sz="2600" dirty="0"/>
              <a:t>وقوله - عَزَّ وَجَلَّ -: (ثُمَّ الَّذِينَ كَفَرُوا بِرَبِّهِمْ يَعْدِلُونَ) قيل: يشركون مع ما بيَّن لهم ما يدل على وحدانية الرب </a:t>
            </a:r>
            <a:r>
              <a:rPr lang="ar-SA" sz="2600" dirty="0" smtClean="0"/>
              <a:t>وربوبيته </a:t>
            </a:r>
            <a:r>
              <a:rPr lang="ar-SA" sz="2600" dirty="0"/>
              <a:t>أي: جعلوا كل ما يعبدونه دون اللَّه عديلا لله، وأثبتوا المعادلة بينه وبين اللَّه </a:t>
            </a:r>
            <a:r>
              <a:rPr lang="ar-SA" sz="2600" dirty="0" smtClean="0"/>
              <a:t>وليس </a:t>
            </a:r>
            <a:r>
              <a:rPr lang="ar-SA" sz="2600" dirty="0"/>
              <a:t>لله </a:t>
            </a:r>
            <a:r>
              <a:rPr lang="ar-SA" sz="2600" dirty="0" smtClean="0"/>
              <a:t>عديل</a:t>
            </a:r>
            <a:r>
              <a:rPr lang="ar-SA" sz="2600" dirty="0"/>
              <a:t>، ولا نديد، ولا </a:t>
            </a:r>
            <a:r>
              <a:rPr lang="ar-SA" sz="2600" dirty="0" smtClean="0"/>
              <a:t>شريك </a:t>
            </a:r>
            <a:r>
              <a:rPr lang="ar-SA" sz="2600" dirty="0"/>
              <a:t>ولا </a:t>
            </a:r>
            <a:r>
              <a:rPr lang="ar-SA" sz="2600" dirty="0" smtClean="0"/>
              <a:t>ولد </a:t>
            </a:r>
            <a:r>
              <a:rPr lang="ar-SA" sz="2600" dirty="0"/>
              <a:t>ولا </a:t>
            </a:r>
            <a:r>
              <a:rPr lang="ar-SA" sz="2600" dirty="0" smtClean="0"/>
              <a:t>صاحبة </a:t>
            </a:r>
            <a:r>
              <a:rPr lang="ar-SA" sz="2600" dirty="0"/>
              <a:t>تعالى اللَّه عما يقول الظالمون علوًّا كبيرًا</a:t>
            </a:r>
            <a:r>
              <a:rPr lang="ar-SA" sz="2600" dirty="0" smtClean="0"/>
              <a:t>.</a:t>
            </a:r>
            <a:endParaRPr lang="tr-TR" sz="2600" dirty="0"/>
          </a:p>
        </p:txBody>
      </p:sp>
    </p:spTree>
    <p:extLst>
      <p:ext uri="{BB962C8B-B14F-4D97-AF65-F5344CB8AC3E}">
        <p14:creationId xmlns:p14="http://schemas.microsoft.com/office/powerpoint/2010/main" val="12903506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90040" y="337971"/>
            <a:ext cx="7754713" cy="871593"/>
          </a:xfrm>
        </p:spPr>
        <p:txBody>
          <a:bodyPr/>
          <a:lstStyle/>
          <a:p>
            <a:r>
              <a:rPr lang="ar-SA" dirty="0"/>
              <a:t>ابو حيان - البحر المحيط</a:t>
            </a:r>
            <a:endParaRPr lang="tr-TR" dirty="0"/>
          </a:p>
        </p:txBody>
      </p:sp>
      <p:sp>
        <p:nvSpPr>
          <p:cNvPr id="3" name="Metin Yer Tutucusu 2"/>
          <p:cNvSpPr>
            <a:spLocks noGrp="1"/>
          </p:cNvSpPr>
          <p:nvPr>
            <p:ph type="body" idx="1"/>
          </p:nvPr>
        </p:nvSpPr>
        <p:spPr>
          <a:xfrm>
            <a:off x="361950" y="1711234"/>
            <a:ext cx="8414945" cy="4765766"/>
          </a:xfrm>
        </p:spPr>
        <p:txBody>
          <a:bodyPr>
            <a:noAutofit/>
          </a:bodyPr>
          <a:lstStyle/>
          <a:p>
            <a:pPr algn="r"/>
            <a:r>
              <a:rPr lang="ar-SA" sz="3400" dirty="0" smtClean="0"/>
              <a:t>تفسير </a:t>
            </a:r>
            <a:r>
              <a:rPr lang="ar-SA" sz="3600" dirty="0"/>
              <a:t>ابو</a:t>
            </a:r>
            <a:r>
              <a:rPr lang="ar-SA" sz="3400" dirty="0" smtClean="0"/>
              <a:t> </a:t>
            </a:r>
            <a:r>
              <a:rPr lang="ar-SA" sz="3400" dirty="0"/>
              <a:t>حيان المسمى بالبحر المحيط فيقع في ثمانية مجلدات فيهتم بالقضايا اللغوية كالنحو والصرف ونحوه ومنهجه في التفسير فيقوم على :</a:t>
            </a:r>
            <a:br>
              <a:rPr lang="ar-SA" sz="3400" dirty="0"/>
            </a:br>
            <a:r>
              <a:rPr lang="ar-SA" sz="3400" dirty="0"/>
              <a:t>1- الاهتمام بمسائل اللغة وفروعها فهو بارع بها منذ صغره الى ان اصبح اماما </a:t>
            </a:r>
            <a:r>
              <a:rPr lang="ar-SA" sz="3400" dirty="0" smtClean="0"/>
              <a:t>بها.</a:t>
            </a:r>
            <a:r>
              <a:rPr lang="ar-SA" sz="3400" dirty="0"/>
              <a:t/>
            </a:r>
            <a:br>
              <a:rPr lang="ar-SA" sz="3400" dirty="0"/>
            </a:br>
            <a:r>
              <a:rPr lang="ar-SA" sz="3400" dirty="0"/>
              <a:t>2- الاهتمام ب</a:t>
            </a:r>
            <a:r>
              <a:rPr lang="ar-SA" sz="3400" dirty="0" smtClean="0"/>
              <a:t>الاحكام </a:t>
            </a:r>
            <a:r>
              <a:rPr lang="ar-SA" sz="3400" dirty="0"/>
              <a:t>الفقهيه وما يتعلق باسباب النزول والناسخ والمنسوخ .</a:t>
            </a:r>
            <a:br>
              <a:rPr lang="ar-SA" sz="3400" dirty="0"/>
            </a:br>
            <a:r>
              <a:rPr lang="ar-SA" sz="3400" dirty="0"/>
              <a:t>3- الاهتمام بعلم القراءات </a:t>
            </a:r>
            <a:r>
              <a:rPr lang="ar-SA" sz="3400" dirty="0"/>
              <a:t>اهتماما </a:t>
            </a:r>
            <a:r>
              <a:rPr lang="ar-SA" sz="3400" dirty="0"/>
              <a:t>بالغا مع التوجيه البديع حسب العلم </a:t>
            </a:r>
            <a:r>
              <a:rPr lang="ar-SA" sz="3400" dirty="0" smtClean="0"/>
              <a:t>واصوله</a:t>
            </a:r>
            <a:endParaRPr lang="tr-TR" sz="3400" dirty="0"/>
          </a:p>
        </p:txBody>
      </p:sp>
    </p:spTree>
    <p:extLst>
      <p:ext uri="{BB962C8B-B14F-4D97-AF65-F5344CB8AC3E}">
        <p14:creationId xmlns:p14="http://schemas.microsoft.com/office/powerpoint/2010/main" val="4138695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 y="836023"/>
            <a:ext cx="9144000" cy="6021978"/>
          </a:xfrm>
        </p:spPr>
        <p:txBody>
          <a:bodyPr>
            <a:noAutofit/>
          </a:bodyPr>
          <a:lstStyle/>
          <a:p>
            <a:pPr marL="0" indent="0" algn="ctr">
              <a:buNone/>
            </a:pPr>
            <a:r>
              <a:rPr lang="ar-SA" sz="2700" b="1" u="sng" dirty="0" smtClean="0">
                <a:hlinkClick r:id="rId2"/>
              </a:rPr>
              <a:t>وَآيَةٌ </a:t>
            </a:r>
            <a:r>
              <a:rPr lang="ar-SA" sz="2700" b="1" u="sng" dirty="0">
                <a:hlinkClick r:id="rId2"/>
              </a:rPr>
              <a:t>لَّهُمُ ٱلَّيلُ نَسْلَخُ مِنْهُ ٱلنَّهَارَ فَإِذَا هُم </a:t>
            </a:r>
            <a:r>
              <a:rPr lang="ar-SA" sz="2700" b="1" u="sng" dirty="0" smtClean="0">
                <a:hlinkClick r:id="rId2"/>
              </a:rPr>
              <a:t>مُّظْلِمُونَ</a:t>
            </a:r>
            <a:endParaRPr lang="tr-TR" sz="2700" b="1" u="sng" dirty="0" smtClean="0"/>
          </a:p>
          <a:p>
            <a:pPr marL="0" indent="0" algn="ctr">
              <a:buNone/>
            </a:pPr>
            <a:endParaRPr lang="tr-TR" sz="2700" b="1" dirty="0" smtClean="0"/>
          </a:p>
          <a:p>
            <a:pPr marL="0" indent="0" algn="just">
              <a:buNone/>
            </a:pPr>
            <a:r>
              <a:rPr lang="ar-SA" sz="2700" dirty="0"/>
              <a:t>لما استدل الله بأحوال الأرض وهي المكان الكلي استدل بالليل والنهار وهو الزمان الكلي فإن دلالة المكان والزمان مناسبة لأن المكان لا تستغني عنه الجواهر والزمان لا تستغني عنه الأعراض، لأن كل عرض فهو في زمان ومثله مذكور في </a:t>
            </a:r>
            <a:r>
              <a:rPr lang="ar-SA" sz="2700" dirty="0" smtClean="0"/>
              <a:t>قوله {وَمِنْ </a:t>
            </a:r>
            <a:r>
              <a:rPr lang="ar-SA" sz="2700" dirty="0"/>
              <a:t>ءايَـٰتِهِ ٱلَّيْلُ وَٱلْنَّهَار وَٱلْشَمْس </a:t>
            </a:r>
            <a:r>
              <a:rPr lang="ar-SA" sz="2700" dirty="0" smtClean="0"/>
              <a:t>وَٱلْقَمَرِ} </a:t>
            </a:r>
            <a:r>
              <a:rPr lang="ar-SA" sz="2700" dirty="0"/>
              <a:t>[</a:t>
            </a:r>
            <a:r>
              <a:rPr lang="ar-SA" sz="2700" dirty="0" smtClean="0"/>
              <a:t>فصلت </a:t>
            </a:r>
            <a:r>
              <a:rPr lang="ar-SA" sz="2700" dirty="0"/>
              <a:t>37] ثم قال بعده: </a:t>
            </a:r>
            <a:r>
              <a:rPr lang="ar-SA" sz="2700" dirty="0" smtClean="0"/>
              <a:t>{وَمِنْ </a:t>
            </a:r>
            <a:r>
              <a:rPr lang="ar-SA" sz="2700" dirty="0"/>
              <a:t>ءايَـٰتِهِ أَنَّكَ تَرَى ٱلأَرْضَ خَـٰشِعَةً فَإِذَا أَنزَلْنَا عَلَيْهَا ٱلْمَاء ٱهْتَزَّتْ </a:t>
            </a:r>
            <a:r>
              <a:rPr lang="ar-SA" sz="2700" dirty="0" smtClean="0"/>
              <a:t>وَرَبَتْ} </a:t>
            </a:r>
            <a:r>
              <a:rPr lang="ar-SA" sz="2700" dirty="0"/>
              <a:t>[فصلت: 39] حيث استدل بالزمان والمكان هناك أيضاً، لكن المقصود أولاً هناك إثبات الوحدانية بدليل قوله تعالى: </a:t>
            </a:r>
            <a:r>
              <a:rPr lang="ar-SA" sz="2700" dirty="0" smtClean="0"/>
              <a:t>{لاَ </a:t>
            </a:r>
            <a:r>
              <a:rPr lang="ar-SA" sz="2700" dirty="0"/>
              <a:t>تَسْجُدُواْ </a:t>
            </a:r>
            <a:r>
              <a:rPr lang="ar-SA" sz="2700" dirty="0" smtClean="0"/>
              <a:t>لِلشَّمْسِ} </a:t>
            </a:r>
            <a:r>
              <a:rPr lang="ar-SA" sz="2700" dirty="0"/>
              <a:t>[</a:t>
            </a:r>
            <a:r>
              <a:rPr lang="ar-SA" sz="2700" dirty="0" smtClean="0"/>
              <a:t>فصلت </a:t>
            </a:r>
            <a:r>
              <a:rPr lang="ar-SA" sz="2700" dirty="0"/>
              <a:t>37] ثم الحشر بدليل </a:t>
            </a:r>
            <a:r>
              <a:rPr lang="ar-SA" sz="2700" dirty="0" smtClean="0"/>
              <a:t>قوله: {إِنَّ </a:t>
            </a:r>
            <a:r>
              <a:rPr lang="ar-SA" sz="2700" dirty="0"/>
              <a:t>ٱلَّذِي أَحْيَـٰهَا لمحيي </a:t>
            </a:r>
            <a:r>
              <a:rPr lang="ar-SA" sz="2700" dirty="0" smtClean="0"/>
              <a:t>الموتى} </a:t>
            </a:r>
            <a:r>
              <a:rPr lang="ar-SA" sz="2700" dirty="0"/>
              <a:t>[</a:t>
            </a:r>
            <a:r>
              <a:rPr lang="ar-SA" sz="2700" dirty="0" smtClean="0"/>
              <a:t>فصلت </a:t>
            </a:r>
            <a:r>
              <a:rPr lang="ar-SA" sz="2700" dirty="0"/>
              <a:t>39] وههنا المقصود أولاً إثبات الحشر لأن السورة فيها ذكر الحشر أكثر، يدل عليه النظر في السورة، وهناك ذكر التوحيد أكثر بدليل </a:t>
            </a:r>
            <a:r>
              <a:rPr lang="ar-SA" sz="2700" dirty="0" smtClean="0"/>
              <a:t>قوله </a:t>
            </a:r>
            <a:r>
              <a:rPr lang="ar-SA" sz="2700" dirty="0"/>
              <a:t>فيه: </a:t>
            </a:r>
            <a:r>
              <a:rPr lang="ar-SA" sz="2700" dirty="0" smtClean="0"/>
              <a:t>{قُلْ </a:t>
            </a:r>
            <a:r>
              <a:rPr lang="ar-SA" sz="2700" dirty="0"/>
              <a:t>أَئِنَّكُمْ لَتَكْفُرُونَ بِٱلَّذِي خَلَقَ ٱلأَرْضَ فِي </a:t>
            </a:r>
            <a:r>
              <a:rPr lang="ar-SA" sz="2700" dirty="0" smtClean="0"/>
              <a:t>يَوْمَيْنِ}[فصلت </a:t>
            </a:r>
            <a:r>
              <a:rPr lang="ar-SA" sz="2700" dirty="0"/>
              <a:t>9] إلى غيره وآخر السورتين يبين الأمر، وفيه مسائل: المسألة الأولى: المكان يدفع عن أهل السنة شبه الفلاسفة، والزمان يدفع عنهم شبه المشبهة.</a:t>
            </a:r>
            <a:endParaRPr lang="ar-SA" sz="2700" dirty="0" smtClean="0"/>
          </a:p>
        </p:txBody>
      </p:sp>
      <p:sp>
        <p:nvSpPr>
          <p:cNvPr id="3" name="Başlık 2"/>
          <p:cNvSpPr>
            <a:spLocks noGrp="1"/>
          </p:cNvSpPr>
          <p:nvPr>
            <p:ph type="title"/>
          </p:nvPr>
        </p:nvSpPr>
        <p:spPr>
          <a:xfrm>
            <a:off x="0" y="43031"/>
            <a:ext cx="9144000" cy="699919"/>
          </a:xfrm>
        </p:spPr>
        <p:txBody>
          <a:bodyPr/>
          <a:lstStyle/>
          <a:p>
            <a:pPr algn="l"/>
            <a:r>
              <a:rPr lang="tr-TR" sz="3200" b="1" dirty="0" smtClean="0">
                <a:solidFill>
                  <a:srgbClr val="0070C0"/>
                </a:solidFill>
              </a:rPr>
              <a:t>Fahreddin Razi, </a:t>
            </a:r>
            <a:r>
              <a:rPr lang="tr-TR" sz="3200" b="1" i="1" dirty="0" err="1" smtClean="0">
                <a:solidFill>
                  <a:srgbClr val="0070C0"/>
                </a:solidFill>
              </a:rPr>
              <a:t>Mefâtihu’l-ğayb</a:t>
            </a:r>
            <a:r>
              <a:rPr lang="tr-TR" sz="3200" b="1" dirty="0" smtClean="0">
                <a:solidFill>
                  <a:srgbClr val="0070C0"/>
                </a:solidFill>
              </a:rPr>
              <a:t>, Yasin 7</a:t>
            </a:r>
            <a:endParaRPr lang="tr-TR" sz="3200" b="1" dirty="0">
              <a:solidFill>
                <a:srgbClr val="0070C0"/>
              </a:solidFill>
            </a:endParaRPr>
          </a:p>
        </p:txBody>
      </p:sp>
    </p:spTree>
    <p:extLst>
      <p:ext uri="{BB962C8B-B14F-4D97-AF65-F5344CB8AC3E}">
        <p14:creationId xmlns:p14="http://schemas.microsoft.com/office/powerpoint/2010/main" val="5425133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346364"/>
            <a:ext cx="9143999" cy="6511635"/>
          </a:xfrm>
        </p:spPr>
        <p:txBody>
          <a:bodyPr>
            <a:normAutofit/>
          </a:bodyPr>
          <a:lstStyle/>
          <a:p>
            <a:pPr marL="0" indent="0" algn="ctr">
              <a:buNone/>
            </a:pPr>
            <a:r>
              <a:rPr lang="ar-SA" sz="3800" dirty="0"/>
              <a:t>أما بيان الأول: فذلك لأن الفلسفي يقول لو كان عدم العالم قبل وجوده لكان عند فرض عدم العالم قبل، وقبل وبعد لا يتحقق إلا بالزمان، فقبل العالم زمان والزمان من جملة العالم فيلزم وجود الشيء عند عدمه وهو محال، فنقول لهم قد وافقتمونا على أن الأمكنة متناهية، لأن الأبعاد متناهية بالاتفاق، فإذن فوق السطح الأعلى من العالم يكون عدماً وهو موصوف بالفوقية، وفوق وتحت لا يتحقق إلا بالمكان ففوق العالم مكان والمكان من العالم فيلزم وجود الشيء عند عدمه، فإن أجابوا بأن فوق السطح الأعلى لا خلا ولا ملا، نقول قبل وجود العالم لا آن ولا زمان موجود</a:t>
            </a:r>
            <a:r>
              <a:rPr lang="ar-SA" sz="3800" dirty="0" smtClean="0"/>
              <a:t>.</a:t>
            </a:r>
            <a:endParaRPr lang="tr-TR" sz="3800" dirty="0"/>
          </a:p>
        </p:txBody>
      </p:sp>
      <p:sp>
        <p:nvSpPr>
          <p:cNvPr id="3" name="Başlık 2"/>
          <p:cNvSpPr>
            <a:spLocks noGrp="1"/>
          </p:cNvSpPr>
          <p:nvPr>
            <p:ph type="title"/>
          </p:nvPr>
        </p:nvSpPr>
        <p:spPr>
          <a:xfrm>
            <a:off x="397545" y="71392"/>
            <a:ext cx="7756263" cy="150280"/>
          </a:xfrm>
        </p:spPr>
        <p:txBody>
          <a:bodyPr/>
          <a:lstStyle/>
          <a:p>
            <a:endParaRPr lang="tr-TR" sz="1300" dirty="0"/>
          </a:p>
        </p:txBody>
      </p:sp>
    </p:spTree>
    <p:extLst>
      <p:ext uri="{BB962C8B-B14F-4D97-AF65-F5344CB8AC3E}">
        <p14:creationId xmlns:p14="http://schemas.microsoft.com/office/powerpoint/2010/main" val="327087370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10349</TotalTime>
  <Words>749</Words>
  <Application>Microsoft Office PowerPoint</Application>
  <PresentationFormat>Ekran Gösterisi (4:3)</PresentationFormat>
  <Paragraphs>34</Paragraphs>
  <Slides>12</Slides>
  <Notes>1</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2_Hardcover</vt:lpstr>
      <vt:lpstr>A.Ü. İlahiyat Fakültesi 1. Sınıf  Tefsir Tarihi ve Usulü  تاريخ التفسير وأصوله</vt:lpstr>
      <vt:lpstr> التفسير بالدراية او التفسير بالرأي  s.138-147</vt:lpstr>
      <vt:lpstr>التفسير بالدراية  العقل : الاجتهاد : الرأي : معني الدراية ويسمى التفسير بالدراية والتفسير بالرأي  أو تفسير بالمعقول  التفسير بالرأي هو تفسير القرآن بالاجتهاد بعد معرفة المفسّر لكلام العرب، ومعرفة الألفاظ العربية ووجوه دلالتها، ومعرفة أسباب النزول والروايات وغير ذلك من الأدوات التي يحتاج إليها المفسر.</vt:lpstr>
      <vt:lpstr>PowerPoint Sunusu</vt:lpstr>
      <vt:lpstr>الأمثلة من التفاسير الأولى</vt:lpstr>
      <vt:lpstr>Maturidi, et-Te’vîlât, Enam suresi 1   اَلْحَمْدُ لِلّٰهِ الَّذ۪ي خَلَقَ السَّمٰوَاتِ وَالْاَرْضَ وَجَعَلَ الظُّلُمَاتِ وَالنُّورَ ثُمَّ الَّذ۪ينَ كَفَرُوا بِرَبِّهِمْ يَعْدِلُونَ   وقوله تعالى (وَجَعَلَ الظُّلُمَاتِ وَالنُّورَ) قال الحسن: الظلمات والنور: الكفر والإيمان. وقال غيره من أهل التأويل: الليل والنهار في الحقيقة ما يكشف عما استتر من الأبصار: أبصار الوجوه، وأبصار القلوب. والظلم ما يستر ويغطي على الأبصار: أبصار الوجوه، وأبصار القلوب، فالظلمة تجعل كل شيء مستورًا عليه، والنور يجعل كل شيء كان مستورًا عليه ظاهرًا باديًا، هذا هو تفسير الظلمة والنور حقيقة. وقوله - عَزَّ وَجَلَّ -: (ثُمَّ الَّذِينَ كَفَرُوا بِرَبِّهِمْ يَعْدِلُونَ) قيل: يشركون مع ما بيَّن لهم ما يدل على وحدانية الرب وربوبيته أي: جعلوا كل ما يعبدونه دون اللَّه عديلا لله، وأثبتوا المعادلة بينه وبين اللَّه وليس لله عديل، ولا نديد، ولا شريك ولا ولد ولا صاحبة تعالى اللَّه عما يقول الظالمون علوًّا كبيرًا.</vt:lpstr>
      <vt:lpstr>ابو حيان - البحر المحيط</vt:lpstr>
      <vt:lpstr>Fahreddin Razi, Mefâtihu’l-ğayb, Yasin 7</vt:lpstr>
      <vt:lpstr>PowerPoint Sunusu</vt:lpstr>
      <vt:lpstr>PowerPoint Sunusu</vt:lpstr>
      <vt:lpstr>تفسير الزمخشري الكشاف</vt:lpstr>
      <vt:lpstr>من تفسير الكشاف</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531</cp:revision>
  <cp:lastPrinted>2016-03-08T11:30:58Z</cp:lastPrinted>
  <dcterms:created xsi:type="dcterms:W3CDTF">2014-10-29T07:48:48Z</dcterms:created>
  <dcterms:modified xsi:type="dcterms:W3CDTF">2020-11-09T11:14:30Z</dcterms:modified>
</cp:coreProperties>
</file>