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Shape 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 name="Shape 2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Shape 3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 name="Shape 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4" name="Shape 15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0" name="Shape 1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Shape 3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 name="Shape 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 name="Shape 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 name="Shape 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 name="Shape 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Shape 9"/>
          <p:cNvSpPr txBox="1">
            <a:spLocks noGrp="1"/>
          </p:cNvSpPr>
          <p:nvPr>
            <p:ph type="subTitle" idx="1"/>
          </p:nvPr>
        </p:nvSpPr>
        <p:spPr>
          <a:xfrm>
            <a:off x="685800" y="3786738"/>
            <a:ext cx="7772400" cy="10464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
        <p:nvSpPr>
          <p:cNvPr id="10" name="Shape 10"/>
          <p:cNvSpPr txBox="1">
            <a:spLocks noGrp="1"/>
          </p:cNvSpPr>
          <p:nvPr>
            <p:ph type="ctrTitle"/>
          </p:nvPr>
        </p:nvSpPr>
        <p:spPr>
          <a:xfrm>
            <a:off x="685800" y="2111123"/>
            <a:ext cx="7772400" cy="15465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3" name="Shape 13"/>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6" name="Shape 16"/>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7" name="Shape 17"/>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0"/>
        <p:cNvGrpSpPr/>
        <p:nvPr/>
      </p:nvGrpSpPr>
      <p:grpSpPr>
        <a:xfrm>
          <a:off x="0" y="0"/>
          <a:ext cx="0" cy="0"/>
          <a:chOff x="0" y="0"/>
          <a:chExt cx="0" cy="0"/>
        </a:xfrm>
      </p:grpSpPr>
      <p:sp>
        <p:nvSpPr>
          <p:cNvPr id="21" name="Shape 21"/>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rgbClr val="000000"/>
              </a:buClr>
              <a:buSzPts val="3000"/>
              <a:buFont typeface="Arial"/>
              <a:buChar char="●"/>
              <a:defRPr sz="3000" b="0" i="0" u="none" strike="noStrike" cap="none">
                <a:solidFill>
                  <a:srgbClr val="000000"/>
                </a:solidFill>
                <a:latin typeface="Arial"/>
                <a:ea typeface="Arial"/>
                <a:cs typeface="Arial"/>
                <a:sym typeface="Arial"/>
              </a:defRPr>
            </a:lvl1pPr>
            <a:lvl2pPr marL="914400" lvl="1"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2pPr>
            <a:lvl3pPr marL="1371600" lvl="2"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3pPr>
            <a:lvl4pPr marL="1828800" lvl="3"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4pPr>
            <a:lvl5pPr marL="2286000" lvl="4"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5pPr>
            <a:lvl6pPr marL="2743200" lvl="5"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6pPr>
            <a:lvl7pPr marL="3200400" lvl="6"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7pPr>
            <a:lvl8pPr marL="3657600" lvl="7"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8pPr>
            <a:lvl9pPr marL="4114800" lvl="8"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mc:AlternateContent xmlns:mc="http://schemas.openxmlformats.org/markup-compatibility/2006">
    <mc:Choice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slow">
        <p14:prism dir="l"/>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pic>
        <p:nvPicPr>
          <p:cNvPr id="27" name="Shape 27"/>
          <p:cNvPicPr preferRelativeResize="0"/>
          <p:nvPr/>
        </p:nvPicPr>
        <p:blipFill>
          <a:blip r:embed="rId3">
            <a:alphaModFix/>
          </a:blip>
          <a:stretch>
            <a:fillRect/>
          </a:stretch>
        </p:blipFill>
        <p:spPr>
          <a:xfrm>
            <a:off x="85437" y="420780"/>
            <a:ext cx="8973126" cy="6016441"/>
          </a:xfrm>
          <a:prstGeom prst="rect">
            <a:avLst/>
          </a:prstGeom>
          <a:noFill/>
          <a:ln>
            <a:noFill/>
          </a:ln>
        </p:spPr>
      </p:pic>
      <p:sp>
        <p:nvSpPr>
          <p:cNvPr id="28" name="Shape 28"/>
          <p:cNvSpPr txBox="1">
            <a:spLocks noGrp="1"/>
          </p:cNvSpPr>
          <p:nvPr>
            <p:ph type="ctrTitle"/>
          </p:nvPr>
        </p:nvSpPr>
        <p:spPr>
          <a:xfrm>
            <a:off x="815250" y="3785080"/>
            <a:ext cx="7513500" cy="1546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rgbClr val="990000"/>
                </a:solidFill>
              </a:rPr>
              <a:t>Egzersize Giriş </a:t>
            </a:r>
            <a:endParaRPr>
              <a:solidFill>
                <a:srgbClr val="990000"/>
              </a:solidFill>
            </a:endParaRPr>
          </a:p>
          <a:p>
            <a:pPr marL="0" lvl="0" indent="0" rtl="0">
              <a:spcBef>
                <a:spcPts val="0"/>
              </a:spcBef>
              <a:spcAft>
                <a:spcPts val="0"/>
              </a:spcAft>
              <a:buNone/>
            </a:pPr>
            <a:r>
              <a:rPr lang="en">
                <a:solidFill>
                  <a:srgbClr val="990000"/>
                </a:solidFill>
              </a:rPr>
              <a:t>ve </a:t>
            </a:r>
            <a:endParaRPr>
              <a:solidFill>
                <a:srgbClr val="990000"/>
              </a:solidFill>
            </a:endParaRPr>
          </a:p>
          <a:p>
            <a:pPr marL="0" lvl="0" indent="0">
              <a:spcBef>
                <a:spcPts val="0"/>
              </a:spcBef>
              <a:spcAft>
                <a:spcPts val="0"/>
              </a:spcAft>
              <a:buNone/>
            </a:pPr>
            <a:r>
              <a:rPr lang="en">
                <a:solidFill>
                  <a:srgbClr val="990000"/>
                </a:solidFill>
              </a:rPr>
              <a:t>Egzersiz Fizyolojisi</a:t>
            </a:r>
            <a:endParaRPr>
              <a:solidFill>
                <a:srgbClr val="990000"/>
              </a:solidFill>
            </a:endParaRPr>
          </a:p>
        </p:txBody>
      </p:sp>
      <p:sp>
        <p:nvSpPr>
          <p:cNvPr id="29" name="Shape 29"/>
          <p:cNvSpPr txBox="1">
            <a:spLocks noGrp="1"/>
          </p:cNvSpPr>
          <p:nvPr>
            <p:ph type="subTitle" idx="1"/>
          </p:nvPr>
        </p:nvSpPr>
        <p:spPr>
          <a:xfrm>
            <a:off x="56550" y="6437220"/>
            <a:ext cx="9030900" cy="4230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2400" b="1" dirty="0">
                <a:solidFill>
                  <a:srgbClr val="073763"/>
                </a:solidFill>
              </a:rPr>
              <a:t>Uzm. Fzt. Kağan </a:t>
            </a:r>
            <a:r>
              <a:rPr lang="en" sz="2400" b="1">
                <a:solidFill>
                  <a:srgbClr val="073763"/>
                </a:solidFill>
              </a:rPr>
              <a:t>Yücel </a:t>
            </a:r>
            <a:endParaRPr sz="2400" b="1" dirty="0">
              <a:solidFill>
                <a:srgbClr val="07376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Kas kasılma çeşitleri </a:t>
            </a:r>
            <a:endParaRPr>
              <a:solidFill>
                <a:schemeClr val="accent2"/>
              </a:solidFill>
            </a:endParaRPr>
          </a:p>
        </p:txBody>
      </p:sp>
      <p:sp>
        <p:nvSpPr>
          <p:cNvPr id="84" name="Shape 84"/>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b="1">
                <a:solidFill>
                  <a:schemeClr val="accent1"/>
                </a:solidFill>
              </a:rPr>
              <a:t>İzometrik Kasılma:</a:t>
            </a:r>
            <a:endParaRPr b="1">
              <a:solidFill>
                <a:schemeClr val="accent1"/>
              </a:solidFill>
            </a:endParaRPr>
          </a:p>
          <a:p>
            <a:pPr marL="457200" lvl="0" indent="-419100">
              <a:spcBef>
                <a:spcPts val="600"/>
              </a:spcBef>
              <a:spcAft>
                <a:spcPts val="0"/>
              </a:spcAft>
              <a:buSzPts val="3000"/>
              <a:buChar char="●"/>
            </a:pPr>
            <a:r>
              <a:rPr lang="en"/>
              <a:t>Kas kasılırken boyu değişmez. Tonusu artar. Bir cismi sabit pozisyonda tutarken izometrik kasılma meydana gelir (ör. ayakta durma). Ayakta durma esnasında antigravite kasları izometrik kasılma oluşturur.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 kasılma çeşitleri </a:t>
            </a:r>
            <a:endParaRPr/>
          </a:p>
        </p:txBody>
      </p:sp>
      <p:sp>
        <p:nvSpPr>
          <p:cNvPr id="90" name="Shape 9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sz="2400" b="1">
                <a:solidFill>
                  <a:schemeClr val="accent1"/>
                </a:solidFill>
              </a:rPr>
              <a:t>Konsentrik kasılma:</a:t>
            </a:r>
            <a:endParaRPr sz="2400" b="1">
              <a:solidFill>
                <a:schemeClr val="accent1"/>
              </a:solidFill>
            </a:endParaRPr>
          </a:p>
          <a:p>
            <a:pPr marL="457200" lvl="0" indent="-381000" rtl="0">
              <a:spcBef>
                <a:spcPts val="600"/>
              </a:spcBef>
              <a:spcAft>
                <a:spcPts val="0"/>
              </a:spcAft>
              <a:buSzPts val="2400"/>
              <a:buChar char="●"/>
            </a:pPr>
            <a:r>
              <a:rPr lang="en" sz="2400"/>
              <a:t>Dinamik bir kasılma tipidir. Yeterli gerginliğe ulaştığında kasın boyu kısalır ve eklemde hareket meydana gelir. Kas bir yükü hareket ettirirken bu tür kasılma meydana gelir. </a:t>
            </a:r>
            <a:endParaRPr sz="2400"/>
          </a:p>
          <a:p>
            <a:pPr marL="457200" lvl="0" indent="-381000" rtl="0">
              <a:spcBef>
                <a:spcPts val="0"/>
              </a:spcBef>
              <a:spcAft>
                <a:spcPts val="0"/>
              </a:spcAft>
              <a:buSzPts val="2400"/>
              <a:buChar char="●"/>
            </a:pPr>
            <a:r>
              <a:rPr lang="en" sz="2400"/>
              <a:t>En az kuvvet artışı oluşturan kasılma tipidir. </a:t>
            </a:r>
            <a:endParaRPr sz="2400"/>
          </a:p>
          <a:p>
            <a:pPr marL="0" lvl="0" indent="0" rtl="0">
              <a:spcBef>
                <a:spcPts val="600"/>
              </a:spcBef>
              <a:spcAft>
                <a:spcPts val="0"/>
              </a:spcAft>
              <a:buNone/>
            </a:pPr>
            <a:r>
              <a:rPr lang="en" sz="2400" b="1">
                <a:solidFill>
                  <a:schemeClr val="accent1"/>
                </a:solidFill>
              </a:rPr>
              <a:t>Ekzentrik kasılma:</a:t>
            </a:r>
            <a:endParaRPr sz="2400" b="1">
              <a:solidFill>
                <a:schemeClr val="accent1"/>
              </a:solidFill>
            </a:endParaRPr>
          </a:p>
          <a:p>
            <a:pPr marL="0" lvl="0" indent="0" rtl="0">
              <a:spcBef>
                <a:spcPts val="600"/>
              </a:spcBef>
              <a:spcAft>
                <a:spcPts val="0"/>
              </a:spcAft>
              <a:buNone/>
            </a:pPr>
            <a:r>
              <a:rPr lang="en" sz="2400"/>
              <a:t>Kasın boyu uzarken gerilimin artması söz konusudur. Eksantrik egzersizlerle daha fazla güç kazanılır. Kasta ağrı ve hassasiyet oluşma riski yüksektir. (Ör. merdiven inme, yokuş aşağı inme, bir ağırlığı kolla indirme)</a:t>
            </a:r>
            <a:endParaRPr sz="2400"/>
          </a:p>
          <a:p>
            <a:pPr marL="0" lvl="0" indent="0" rtl="0">
              <a:spcBef>
                <a:spcPts val="600"/>
              </a:spcBef>
              <a:spcAft>
                <a:spcPts val="0"/>
              </a:spcAft>
              <a:buNone/>
            </a:pPr>
            <a:r>
              <a:rPr lang="en" sz="2400"/>
              <a:t>Konsantrik ve eksantrik kasılma dinamik kasılma tipleridir. </a:t>
            </a:r>
            <a:endParaRPr sz="2400"/>
          </a:p>
          <a:p>
            <a:pPr marL="0" lvl="0" indent="0">
              <a:spcBef>
                <a:spcPts val="6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96" name="Shape 9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97" name="Shape 97"/>
          <p:cNvPicPr preferRelativeResize="0"/>
          <p:nvPr/>
        </p:nvPicPr>
        <p:blipFill>
          <a:blip r:embed="rId3">
            <a:alphaModFix/>
          </a:blip>
          <a:stretch>
            <a:fillRect/>
          </a:stretch>
        </p:blipFill>
        <p:spPr>
          <a:xfrm>
            <a:off x="2159594" y="0"/>
            <a:ext cx="4824813" cy="68580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 kasılma çeşitleri </a:t>
            </a:r>
            <a:endParaRPr/>
          </a:p>
        </p:txBody>
      </p:sp>
      <p:sp>
        <p:nvSpPr>
          <p:cNvPr id="103" name="Shape 10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b="1">
                <a:solidFill>
                  <a:schemeClr val="accent1"/>
                </a:solidFill>
              </a:rPr>
              <a:t>İzokinetik kasılma:</a:t>
            </a:r>
            <a:endParaRPr b="1">
              <a:solidFill>
                <a:schemeClr val="accent1"/>
              </a:solidFill>
            </a:endParaRPr>
          </a:p>
          <a:p>
            <a:pPr marL="457200" lvl="0" indent="-419100" rtl="0">
              <a:spcBef>
                <a:spcPts val="600"/>
              </a:spcBef>
              <a:spcAft>
                <a:spcPts val="0"/>
              </a:spcAft>
              <a:buSzPts val="3000"/>
              <a:buChar char="●"/>
            </a:pPr>
            <a:r>
              <a:rPr lang="en"/>
              <a:t>Tüm hareket açıklığı içinde sabit açısal hızda değişken kuvvete karşı olan kasılma tipidir. (Ör. Serbest stille kulaçlama).</a:t>
            </a:r>
            <a:endParaRPr/>
          </a:p>
          <a:p>
            <a:pPr marL="457200" lvl="0" indent="-419100" rtl="0">
              <a:spcBef>
                <a:spcPts val="0"/>
              </a:spcBef>
              <a:spcAft>
                <a:spcPts val="0"/>
              </a:spcAft>
              <a:buSzPts val="3000"/>
              <a:buChar char="●"/>
            </a:pPr>
            <a:r>
              <a:rPr lang="en"/>
              <a:t>Kas kuvvetini ve dayanıklılığı geliştiren en iyi yöntemdir.   </a:t>
            </a:r>
            <a:endParaRPr/>
          </a:p>
          <a:p>
            <a:pPr marL="0" lvl="0" indent="0">
              <a:spcBef>
                <a:spcPts val="60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Kaslarda enerji kaynakları</a:t>
            </a:r>
            <a:endParaRPr>
              <a:solidFill>
                <a:schemeClr val="accent2"/>
              </a:solidFill>
            </a:endParaRPr>
          </a:p>
        </p:txBody>
      </p:sp>
      <p:sp>
        <p:nvSpPr>
          <p:cNvPr id="109" name="Shape 10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İstirahat halinde en düşük seviyede olan enerji ihtiyacı, maksimal kassal aktivite esnasında maksimum düzeye çıkar. </a:t>
            </a:r>
            <a:endParaRPr/>
          </a:p>
          <a:p>
            <a:pPr marL="457200" lvl="0" indent="-419100" rtl="0">
              <a:spcBef>
                <a:spcPts val="0"/>
              </a:spcBef>
              <a:spcAft>
                <a:spcPts val="0"/>
              </a:spcAft>
              <a:buSzPts val="3000"/>
              <a:buChar char="●"/>
            </a:pPr>
            <a:r>
              <a:rPr lang="en"/>
              <a:t>Vücudun tüm organları gibi iskelet kası da enerji gereksinimini ATP molekülünden sağlar. </a:t>
            </a:r>
            <a:endParaRPr/>
          </a:p>
          <a:p>
            <a:pPr marL="457200" lvl="0" indent="-419100" rtl="0">
              <a:spcBef>
                <a:spcPts val="0"/>
              </a:spcBef>
              <a:spcAft>
                <a:spcPts val="0"/>
              </a:spcAft>
              <a:buSzPts val="3000"/>
              <a:buChar char="●"/>
            </a:pPr>
            <a:r>
              <a:rPr lang="en"/>
              <a:t>Kaslardaki ATP depoları düşük seviyededir. Bu depo sadece birkaç saniye süren kas kasılmaları için yeterlidir. Kas hücresi bu amaçla 3 değişik yolla ATP sentezler.</a:t>
            </a:r>
            <a:endParaRPr/>
          </a:p>
          <a:p>
            <a:pPr marL="0" lvl="0" indent="0">
              <a:spcBef>
                <a:spcPts val="60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Kaslarda enerji kaynakları</a:t>
            </a:r>
            <a:endParaRPr/>
          </a:p>
        </p:txBody>
      </p:sp>
      <p:sp>
        <p:nvSpPr>
          <p:cNvPr id="115" name="Shape 11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42900" rtl="0">
              <a:spcBef>
                <a:spcPts val="600"/>
              </a:spcBef>
              <a:spcAft>
                <a:spcPts val="0"/>
              </a:spcAft>
              <a:buSzPts val="1800"/>
              <a:buAutoNum type="arabicPeriod"/>
            </a:pPr>
            <a:r>
              <a:rPr lang="en" sz="1800" b="1">
                <a:solidFill>
                  <a:schemeClr val="accent1"/>
                </a:solidFill>
              </a:rPr>
              <a:t>Kreatin fosfat molekülü:</a:t>
            </a:r>
            <a:r>
              <a:rPr lang="en" sz="1800"/>
              <a:t> Kasılma sırasında ilk kullanılan enerji kaynağıdır. Kas lifinin kreatin fosfat içeriği sınırlı olup 8-10 saniyede tükenir. </a:t>
            </a:r>
            <a:endParaRPr sz="1800"/>
          </a:p>
          <a:p>
            <a:pPr marL="457200" lvl="0" indent="-342900" rtl="0">
              <a:spcBef>
                <a:spcPts val="0"/>
              </a:spcBef>
              <a:spcAft>
                <a:spcPts val="0"/>
              </a:spcAft>
              <a:buSzPts val="1800"/>
              <a:buAutoNum type="arabicPeriod"/>
            </a:pPr>
            <a:r>
              <a:rPr lang="en" sz="1800" b="1">
                <a:solidFill>
                  <a:schemeClr val="accent1"/>
                </a:solidFill>
              </a:rPr>
              <a:t>Glikoliz: </a:t>
            </a:r>
            <a:r>
              <a:rPr lang="en" sz="1800"/>
              <a:t>Direkt dolaşımdan veya kendi depolarından kullanılan glikoz glikoliz yolu ile parçalanır ve 2 molekül ATP, 2 molekül pirüvik asit oluşur. Ortamda yeterli miktarda oksijen yoksa veya aerobik yolun hızı hücrenin ATP kullanımından düşükse kas hücresi pirüvik asiti anaerobik yolla laktik site dönüştürür.</a:t>
            </a:r>
            <a:endParaRPr sz="1800"/>
          </a:p>
          <a:p>
            <a:pPr marL="457200" lvl="0" indent="-342900" rtl="0">
              <a:spcBef>
                <a:spcPts val="0"/>
              </a:spcBef>
              <a:spcAft>
                <a:spcPts val="0"/>
              </a:spcAft>
              <a:buSzPts val="1800"/>
              <a:buAutoNum type="arabicPeriod"/>
            </a:pPr>
            <a:r>
              <a:rPr lang="en" sz="1800" b="1">
                <a:solidFill>
                  <a:schemeClr val="accent1"/>
                </a:solidFill>
              </a:rPr>
              <a:t>Aerobik yol (Krebs döngüsü-oksidatif fosforilasyon):</a:t>
            </a:r>
            <a:r>
              <a:rPr lang="en" sz="1800"/>
              <a:t> Ortamda yeterli oksijen varsa pirüvik asit sarkoplazmik retikulumda laktik aside dönüşmek yerine mitokondride Krebs siklusuna girer. Bu yolla 1 glikozdan 36 ATP elde edilir. Lipid ve proteinler de ATP elde etmek için aerobik yolla metabolize edilirler. Kasılmanın ilk 5-10 dakikasında kas kendi glikojen depolarını kullanır. İzleyen yarım saat boyunca dolaşımdan glikoz ve yağ asidi eşit oranda kullanılır. Daha uzun süren kasılmalarda yağ asitlerinin kullanımı giderek artarken glikoz kullanımı azalır.    </a:t>
            </a:r>
            <a:endParaRPr sz="1800"/>
          </a:p>
          <a:p>
            <a:pPr marL="0" lvl="0" indent="0">
              <a:spcBef>
                <a:spcPts val="60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Aerobik güç</a:t>
            </a:r>
            <a:endParaRPr>
              <a:solidFill>
                <a:schemeClr val="accent2"/>
              </a:solidFill>
            </a:endParaRPr>
          </a:p>
        </p:txBody>
      </p:sp>
      <p:sp>
        <p:nvSpPr>
          <p:cNvPr id="121" name="Shape 121"/>
          <p:cNvSpPr txBox="1">
            <a:spLocks noGrp="1"/>
          </p:cNvSpPr>
          <p:nvPr>
            <p:ph type="body" idx="1"/>
          </p:nvPr>
        </p:nvSpPr>
        <p:spPr>
          <a:xfrm>
            <a:off x="457200" y="1299150"/>
            <a:ext cx="8229600" cy="52686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Büyük kas kitlesiyle, düşük şiddette çok tekrarlı egzersizlerle aerobik kapasite arttırılabilir. </a:t>
            </a:r>
            <a:endParaRPr/>
          </a:p>
          <a:p>
            <a:pPr marL="457200" lvl="0" indent="-419100" rtl="0">
              <a:spcBef>
                <a:spcPts val="0"/>
              </a:spcBef>
              <a:spcAft>
                <a:spcPts val="0"/>
              </a:spcAft>
              <a:buSzPts val="3000"/>
              <a:buChar char="●"/>
            </a:pPr>
            <a:r>
              <a:rPr lang="en"/>
              <a:t>Aerobik güç, aerobik enerji kullanım hızıyla belirlenebilir. </a:t>
            </a:r>
            <a:endParaRPr/>
          </a:p>
          <a:p>
            <a:pPr marL="457200" lvl="0" indent="-419100" rtl="0">
              <a:spcBef>
                <a:spcPts val="0"/>
              </a:spcBef>
              <a:spcAft>
                <a:spcPts val="0"/>
              </a:spcAft>
              <a:buSzPts val="3000"/>
              <a:buChar char="●"/>
            </a:pPr>
            <a:r>
              <a:rPr lang="en"/>
              <a:t>Litre/dakika veya mililitre/kilogram/dakika olarak hesaplanır. </a:t>
            </a:r>
            <a:endParaRPr/>
          </a:p>
          <a:p>
            <a:pPr marL="0" lvl="0" indent="0" algn="ctr" rtl="0">
              <a:spcBef>
                <a:spcPts val="600"/>
              </a:spcBef>
              <a:spcAft>
                <a:spcPts val="0"/>
              </a:spcAft>
              <a:buNone/>
            </a:pPr>
            <a:r>
              <a:rPr lang="en" b="1">
                <a:solidFill>
                  <a:schemeClr val="accent6"/>
                </a:solidFill>
              </a:rPr>
              <a:t>Tüketilen maksimum oksijen hacmi;</a:t>
            </a:r>
            <a:endParaRPr b="1">
              <a:solidFill>
                <a:schemeClr val="accent6"/>
              </a:solidFill>
            </a:endParaRPr>
          </a:p>
          <a:p>
            <a:pPr marL="0" lvl="0" indent="0" algn="ctr" rtl="0">
              <a:spcBef>
                <a:spcPts val="600"/>
              </a:spcBef>
              <a:spcAft>
                <a:spcPts val="0"/>
              </a:spcAft>
              <a:buNone/>
            </a:pPr>
            <a:r>
              <a:rPr lang="en">
                <a:solidFill>
                  <a:schemeClr val="accent6"/>
                </a:solidFill>
              </a:rPr>
              <a:t>VO2max (ml/dk)=</a:t>
            </a:r>
            <a:r>
              <a:rPr lang="en">
                <a:solidFill>
                  <a:schemeClr val="accent1"/>
                </a:solidFill>
              </a:rPr>
              <a:t>dakika kalp atım sayısı</a:t>
            </a:r>
            <a:r>
              <a:rPr lang="en">
                <a:solidFill>
                  <a:schemeClr val="accent6"/>
                </a:solidFill>
              </a:rPr>
              <a:t> X </a:t>
            </a:r>
            <a:r>
              <a:rPr lang="en">
                <a:solidFill>
                  <a:schemeClr val="accent2"/>
                </a:solidFill>
              </a:rPr>
              <a:t>kalp atım hacmi (ml) </a:t>
            </a:r>
            <a:r>
              <a:rPr lang="en">
                <a:solidFill>
                  <a:schemeClr val="accent6"/>
                </a:solidFill>
              </a:rPr>
              <a:t>X </a:t>
            </a:r>
            <a:r>
              <a:rPr lang="en">
                <a:solidFill>
                  <a:schemeClr val="accent3"/>
                </a:solidFill>
              </a:rPr>
              <a:t>kan arteriovenöz oksijen farkı (ml/dk).</a:t>
            </a:r>
            <a:endParaRPr>
              <a:solidFill>
                <a:schemeClr val="accent3"/>
              </a:solidFill>
            </a:endParaRPr>
          </a:p>
          <a:p>
            <a:pPr marL="0" lvl="0" indent="0" rtl="0">
              <a:spcBef>
                <a:spcPts val="600"/>
              </a:spcBef>
              <a:spcAft>
                <a:spcPts val="0"/>
              </a:spcAft>
              <a:buNone/>
            </a:pPr>
            <a:endParaRPr/>
          </a:p>
          <a:p>
            <a:pPr marL="0" lvl="0" indent="0">
              <a:spcBef>
                <a:spcPts val="60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Aerobik güç</a:t>
            </a:r>
            <a:endParaRPr/>
          </a:p>
        </p:txBody>
      </p:sp>
      <p:sp>
        <p:nvSpPr>
          <p:cNvPr id="127" name="Shape 12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00050" rtl="0">
              <a:spcBef>
                <a:spcPts val="600"/>
              </a:spcBef>
              <a:spcAft>
                <a:spcPts val="0"/>
              </a:spcAft>
              <a:buSzPts val="2700"/>
              <a:buChar char="●"/>
            </a:pPr>
            <a:r>
              <a:rPr lang="en" sz="2700"/>
              <a:t>Aktivite süresi 3 dakikayı geçtiğinde aerobik sistemin enerji üretimindeki katkısı önem kazanır. </a:t>
            </a:r>
            <a:endParaRPr sz="2700"/>
          </a:p>
          <a:p>
            <a:pPr marL="457200" lvl="0" indent="-400050" rtl="0">
              <a:spcBef>
                <a:spcPts val="0"/>
              </a:spcBef>
              <a:spcAft>
                <a:spcPts val="0"/>
              </a:spcAft>
              <a:buSzPts val="2700"/>
              <a:buChar char="●"/>
            </a:pPr>
            <a:r>
              <a:rPr lang="en" sz="2700"/>
              <a:t>Aerobik güç büyük oranda genetik olarak belirlenir, ancak egzersizle yaklaşık % 20-25 arttırılabilir. </a:t>
            </a:r>
            <a:endParaRPr sz="2700"/>
          </a:p>
          <a:p>
            <a:pPr marL="457200" lvl="0" indent="-400050" rtl="0">
              <a:spcBef>
                <a:spcPts val="0"/>
              </a:spcBef>
              <a:spcAft>
                <a:spcPts val="0"/>
              </a:spcAft>
              <a:buSzPts val="2700"/>
              <a:buChar char="●"/>
            </a:pPr>
            <a:r>
              <a:rPr lang="en" sz="2700"/>
              <a:t>Aerobik egzersizler kardiyak outputu ve kas dokusu tarafından dolaşımdan oksijen kullanımını arttırarak aerobik kapasiteyi arttırırlar.  </a:t>
            </a:r>
            <a:endParaRPr sz="2700"/>
          </a:p>
          <a:p>
            <a:pPr marL="457200" lvl="0" indent="-400050" rtl="0">
              <a:spcBef>
                <a:spcPts val="0"/>
              </a:spcBef>
              <a:spcAft>
                <a:spcPts val="0"/>
              </a:spcAft>
              <a:buSzPts val="2700"/>
              <a:buChar char="●"/>
            </a:pPr>
            <a:r>
              <a:rPr lang="en" sz="2700"/>
              <a:t>Aerobik kapasitenin tam olarak belirlenebilmesi spirometrik testlerle mümkündür. </a:t>
            </a:r>
            <a:endParaRPr sz="2700"/>
          </a:p>
          <a:p>
            <a:pPr marL="0" lvl="0" indent="0">
              <a:spcBef>
                <a:spcPts val="60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Anaerobik güç</a:t>
            </a:r>
            <a:endParaRPr>
              <a:solidFill>
                <a:schemeClr val="accent2"/>
              </a:solidFill>
            </a:endParaRPr>
          </a:p>
        </p:txBody>
      </p:sp>
      <p:sp>
        <p:nvSpPr>
          <p:cNvPr id="133" name="Shape 133"/>
          <p:cNvSpPr txBox="1">
            <a:spLocks noGrp="1"/>
          </p:cNvSpPr>
          <p:nvPr>
            <p:ph type="body" idx="1"/>
          </p:nvPr>
        </p:nvSpPr>
        <p:spPr>
          <a:xfrm>
            <a:off x="457200" y="1311650"/>
            <a:ext cx="8229600" cy="52563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Anaerobik güç, glikoliz sistemlerinin, ATP ve kreatin fosfat depolarının birlikte maksimum enerji üretebilme  kapasiteleridir. </a:t>
            </a:r>
            <a:endParaRPr/>
          </a:p>
          <a:p>
            <a:pPr marL="457200" lvl="0" indent="-419100" rtl="0">
              <a:spcBef>
                <a:spcPts val="0"/>
              </a:spcBef>
              <a:spcAft>
                <a:spcPts val="0"/>
              </a:spcAft>
              <a:buSzPts val="3000"/>
              <a:buChar char="●"/>
            </a:pPr>
            <a:r>
              <a:rPr lang="en"/>
              <a:t>Anaerobik glikoliz, 60-90 saniyelik şiddetli aktiviteler için enerji sağlayabilir. </a:t>
            </a:r>
            <a:endParaRPr/>
          </a:p>
          <a:p>
            <a:pPr marL="457200" lvl="0" indent="-419100" rtl="0">
              <a:spcBef>
                <a:spcPts val="0"/>
              </a:spcBef>
              <a:spcAft>
                <a:spcPts val="0"/>
              </a:spcAft>
              <a:buSzPts val="3000"/>
              <a:buChar char="●"/>
            </a:pPr>
            <a:r>
              <a:rPr lang="en"/>
              <a:t>Bu sistemin kullanımı kas dokusunda laktat ve hidrojen iyonlarının birikimine neden olur.</a:t>
            </a:r>
            <a:endParaRPr/>
          </a:p>
          <a:p>
            <a:pPr marL="457200" lvl="0" indent="-419100" rtl="0">
              <a:spcBef>
                <a:spcPts val="0"/>
              </a:spcBef>
              <a:spcAft>
                <a:spcPts val="0"/>
              </a:spcAft>
              <a:buSzPts val="3000"/>
              <a:buChar char="●"/>
            </a:pPr>
            <a:r>
              <a:rPr lang="en"/>
              <a:t>Kan laktat ve hidrojen miktarları artarsa yorgunluk ve ağrı ortaya çıkar.</a:t>
            </a:r>
            <a:endParaRPr/>
          </a:p>
          <a:p>
            <a:pPr marL="457200" lvl="0" indent="-419100" rtl="0">
              <a:spcBef>
                <a:spcPts val="0"/>
              </a:spcBef>
              <a:spcAft>
                <a:spcPts val="0"/>
              </a:spcAft>
              <a:buSzPts val="3000"/>
              <a:buChar char="●"/>
            </a:pPr>
            <a:r>
              <a:rPr lang="en"/>
              <a:t>Anaerobik güç kısa sürede ve büyük kuvvet gerektiren aktivitelerde gereklidir.  </a:t>
            </a:r>
            <a:endParaRPr/>
          </a:p>
          <a:p>
            <a:pPr marL="0" lvl="0" indent="0" rtl="0">
              <a:spcBef>
                <a:spcPts val="600"/>
              </a:spcBef>
              <a:spcAft>
                <a:spcPts val="0"/>
              </a:spcAft>
              <a:buNone/>
            </a:pPr>
            <a:r>
              <a:rPr lang="en"/>
              <a:t> </a:t>
            </a:r>
            <a:endParaRPr/>
          </a:p>
          <a:p>
            <a:pPr marL="0" lvl="0" indent="0">
              <a:spcBef>
                <a:spcPts val="600"/>
              </a:spcBef>
              <a:spcAft>
                <a:spcPts val="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Anaerobik güç</a:t>
            </a:r>
            <a:endParaRPr/>
          </a:p>
        </p:txBody>
      </p:sp>
      <p:sp>
        <p:nvSpPr>
          <p:cNvPr id="139" name="Shape 13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Anaerobik kapasitenin değerlendirimi zordur. </a:t>
            </a:r>
            <a:endParaRPr/>
          </a:p>
          <a:p>
            <a:pPr marL="457200" lvl="0" indent="-419100" rtl="0">
              <a:spcBef>
                <a:spcPts val="0"/>
              </a:spcBef>
              <a:spcAft>
                <a:spcPts val="0"/>
              </a:spcAft>
              <a:buSzPts val="3000"/>
              <a:buChar char="●"/>
            </a:pPr>
            <a:r>
              <a:rPr lang="en"/>
              <a:t>Kan laktat düzeylerinin ölçümü, egzersiz sonrası VO2’nin normal bazal değere dönene kadar oksijen defisiti ölçümü yapılabilir. </a:t>
            </a:r>
            <a:endParaRPr/>
          </a:p>
          <a:p>
            <a:pPr marL="457200" lvl="0" indent="-419100" rtl="0">
              <a:spcBef>
                <a:spcPts val="0"/>
              </a:spcBef>
              <a:spcAft>
                <a:spcPts val="0"/>
              </a:spcAft>
              <a:buSzPts val="3000"/>
              <a:buChar char="●"/>
            </a:pPr>
            <a:r>
              <a:rPr lang="en"/>
              <a:t>Kısa süreli submaksimal ve maksimal iş sonrası oksijen defisitinin ölçümü eğer yapılan iş için gerekli enerji hesaplanabiliyorsa, anaerobik iş hakkında bilgi verir.</a:t>
            </a:r>
            <a:endParaRPr/>
          </a:p>
          <a:p>
            <a:pPr marL="0" lvl="0" indent="0">
              <a:spcBef>
                <a:spcPts val="60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35" name="Shape 3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Hareket sisteminin temel yapı taşları iskelet ve kaslardır.</a:t>
            </a:r>
            <a:endParaRPr/>
          </a:p>
          <a:p>
            <a:pPr marL="457200" lvl="0" indent="-419100" rtl="0">
              <a:spcBef>
                <a:spcPts val="0"/>
              </a:spcBef>
              <a:spcAft>
                <a:spcPts val="0"/>
              </a:spcAft>
              <a:buSzPts val="3000"/>
              <a:buChar char="●"/>
            </a:pPr>
            <a:r>
              <a:rPr lang="en"/>
              <a:t>Kaslar; çizgili kaslar ve düz kaslardan oluşur.</a:t>
            </a:r>
            <a:endParaRPr/>
          </a:p>
          <a:p>
            <a:pPr marL="457200" lvl="0" indent="-419100" rtl="0">
              <a:spcBef>
                <a:spcPts val="0"/>
              </a:spcBef>
              <a:spcAft>
                <a:spcPts val="0"/>
              </a:spcAft>
              <a:buSzPts val="3000"/>
              <a:buChar char="●"/>
            </a:pPr>
            <a:r>
              <a:rPr lang="en"/>
              <a:t>Kalp kası gösterdiği farklılıklar nedeniyle ayrı bir grupta incelenir. </a:t>
            </a:r>
            <a:endParaRPr/>
          </a:p>
          <a:p>
            <a:pPr marL="457200" lvl="0" indent="-419100" rtl="0">
              <a:spcBef>
                <a:spcPts val="0"/>
              </a:spcBef>
              <a:spcAft>
                <a:spcPts val="0"/>
              </a:spcAft>
              <a:buSzPts val="3000"/>
              <a:buChar char="●"/>
            </a:pPr>
            <a:r>
              <a:rPr lang="en"/>
              <a:t>Çizgili kaslar istemli kasılırken, kalp kası ve düz kaslar istemsiz kasılırlar.</a:t>
            </a:r>
            <a:endParaRPr/>
          </a:p>
          <a:p>
            <a:pPr marL="0" lvl="0" indent="0">
              <a:spcBef>
                <a:spcPts val="600"/>
              </a:spcBef>
              <a:spcAft>
                <a:spcPts val="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Anaerobik güç</a:t>
            </a:r>
            <a:endParaRPr/>
          </a:p>
        </p:txBody>
      </p:sp>
      <p:sp>
        <p:nvSpPr>
          <p:cNvPr id="145" name="Shape 14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a:spcBef>
                <a:spcPts val="600"/>
              </a:spcBef>
              <a:spcAft>
                <a:spcPts val="0"/>
              </a:spcAft>
              <a:buSzPts val="3000"/>
              <a:buChar char="●"/>
            </a:pPr>
            <a:r>
              <a:rPr lang="en"/>
              <a:t>Anaerobik kapasiteyi arttırmak için 40-60 saniye süreli, yüksek şiddette çok tekrarlı egzersizler uygulanmalıdır. Tekrarlar arasındaki istirahat periyodları bir sonraki aktiviteyi tekrarlamaya yetecek kadar dinlenmeyi sağlayacak uzunlukta olmalıdır.</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150454" y="274638"/>
            <a:ext cx="88758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Egzersizle meydana gelen değişiklikler</a:t>
            </a:r>
            <a:endParaRPr>
              <a:solidFill>
                <a:schemeClr val="accent2"/>
              </a:solidFill>
            </a:endParaRPr>
          </a:p>
        </p:txBody>
      </p:sp>
      <p:sp>
        <p:nvSpPr>
          <p:cNvPr id="151" name="Shape 15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Kalp atım hacmi artar</a:t>
            </a:r>
            <a:endParaRPr/>
          </a:p>
          <a:p>
            <a:pPr marL="457200" lvl="0" indent="-419100" rtl="0">
              <a:spcBef>
                <a:spcPts val="0"/>
              </a:spcBef>
              <a:spcAft>
                <a:spcPts val="0"/>
              </a:spcAft>
              <a:buSzPts val="3000"/>
              <a:buChar char="●"/>
            </a:pPr>
            <a:r>
              <a:rPr lang="en"/>
              <a:t>Kalp hızı artar.</a:t>
            </a:r>
            <a:endParaRPr/>
          </a:p>
          <a:p>
            <a:pPr marL="457200" lvl="0" indent="-419100" rtl="0">
              <a:spcBef>
                <a:spcPts val="0"/>
              </a:spcBef>
              <a:spcAft>
                <a:spcPts val="0"/>
              </a:spcAft>
              <a:buSzPts val="3000"/>
              <a:buChar char="●"/>
            </a:pPr>
            <a:r>
              <a:rPr lang="en"/>
              <a:t>Kalp dakika volümü ve kan basıncı artar.</a:t>
            </a:r>
            <a:endParaRPr/>
          </a:p>
          <a:p>
            <a:pPr marL="457200" lvl="0" indent="-419100" rtl="0">
              <a:spcBef>
                <a:spcPts val="0"/>
              </a:spcBef>
              <a:spcAft>
                <a:spcPts val="0"/>
              </a:spcAft>
              <a:buSzPts val="3000"/>
              <a:buChar char="●"/>
            </a:pPr>
            <a:r>
              <a:rPr lang="en"/>
              <a:t>Kan akımı dağılımında değişiklik olur. </a:t>
            </a:r>
            <a:endParaRPr/>
          </a:p>
          <a:p>
            <a:pPr marL="914400" lvl="1" indent="-381000" rtl="0">
              <a:spcBef>
                <a:spcPts val="0"/>
              </a:spcBef>
              <a:spcAft>
                <a:spcPts val="0"/>
              </a:spcAft>
              <a:buSzPts val="2400"/>
              <a:buChar char="○"/>
            </a:pPr>
            <a:r>
              <a:rPr lang="en"/>
              <a:t>İskelet kaslarına kan akımı artar.</a:t>
            </a:r>
            <a:endParaRPr/>
          </a:p>
          <a:p>
            <a:pPr marL="914400" lvl="1" indent="-381000" rtl="0">
              <a:spcBef>
                <a:spcPts val="0"/>
              </a:spcBef>
              <a:spcAft>
                <a:spcPts val="0"/>
              </a:spcAft>
              <a:buSzPts val="2400"/>
              <a:buChar char="○"/>
            </a:pPr>
            <a:r>
              <a:rPr lang="en"/>
              <a:t>Koroner kan akımının kalp dakika volümüne oranı sabit kalır.</a:t>
            </a:r>
            <a:endParaRPr/>
          </a:p>
          <a:p>
            <a:pPr marL="914400" lvl="1" indent="-381000" rtl="0">
              <a:spcBef>
                <a:spcPts val="0"/>
              </a:spcBef>
              <a:spcAft>
                <a:spcPts val="0"/>
              </a:spcAft>
              <a:buSzPts val="2400"/>
              <a:buChar char="○"/>
            </a:pPr>
            <a:r>
              <a:rPr lang="en"/>
              <a:t>Splanknik alana kan akımı azalır.</a:t>
            </a:r>
            <a:endParaRPr/>
          </a:p>
          <a:p>
            <a:pPr marL="914400" lvl="1" indent="-381000" rtl="0">
              <a:spcBef>
                <a:spcPts val="0"/>
              </a:spcBef>
              <a:spcAft>
                <a:spcPts val="0"/>
              </a:spcAft>
              <a:buSzPts val="2400"/>
              <a:buChar char="○"/>
            </a:pPr>
            <a:r>
              <a:rPr lang="en"/>
              <a:t>Deri kan akımı şartlara bağlı olarak artabilir veya azalabilir.  </a:t>
            </a:r>
            <a:endParaRPr/>
          </a:p>
          <a:p>
            <a:pPr marL="0" lvl="0" indent="0">
              <a:spcBef>
                <a:spcPts val="600"/>
              </a:spcBef>
              <a:spcAft>
                <a:spcPts val="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Arteriovenöz oksijen farkı artar.</a:t>
            </a:r>
            <a:endParaRPr/>
          </a:p>
          <a:p>
            <a:pPr marL="457200" lvl="0" indent="-419100" rtl="0">
              <a:spcBef>
                <a:spcPts val="0"/>
              </a:spcBef>
              <a:spcAft>
                <a:spcPts val="0"/>
              </a:spcAft>
              <a:buSzPts val="3000"/>
              <a:buChar char="●"/>
            </a:pPr>
            <a:r>
              <a:rPr lang="en"/>
              <a:t>Solunum hacmi artar.</a:t>
            </a:r>
            <a:endParaRPr/>
          </a:p>
          <a:p>
            <a:pPr marL="457200" lvl="0" indent="-419100" rtl="0">
              <a:spcBef>
                <a:spcPts val="0"/>
              </a:spcBef>
              <a:spcAft>
                <a:spcPts val="0"/>
              </a:spcAft>
              <a:buSzPts val="3000"/>
              <a:buChar char="●"/>
            </a:pPr>
            <a:r>
              <a:rPr lang="en"/>
              <a:t>Solunum frekansı artar.</a:t>
            </a:r>
            <a:endParaRPr/>
          </a:p>
          <a:p>
            <a:pPr marL="457200" lvl="0" indent="-419100" rtl="0">
              <a:spcBef>
                <a:spcPts val="0"/>
              </a:spcBef>
              <a:spcAft>
                <a:spcPts val="0"/>
              </a:spcAft>
              <a:buSzPts val="3000"/>
              <a:buChar char="●"/>
            </a:pPr>
            <a:r>
              <a:rPr lang="en"/>
              <a:t>Solunum dakika hacmi artar.</a:t>
            </a:r>
            <a:endParaRPr/>
          </a:p>
          <a:p>
            <a:pPr marL="457200" lvl="0" indent="-419100" rtl="0">
              <a:spcBef>
                <a:spcPts val="0"/>
              </a:spcBef>
              <a:spcAft>
                <a:spcPts val="0"/>
              </a:spcAft>
              <a:buSzPts val="3000"/>
              <a:buChar char="●"/>
            </a:pPr>
            <a:r>
              <a:rPr lang="en"/>
              <a:t>Akciğer difüzyon kapasitesi artar.</a:t>
            </a:r>
            <a:endParaRPr/>
          </a:p>
          <a:p>
            <a:pPr marL="457200" lvl="0" indent="-419100" rtl="0">
              <a:spcBef>
                <a:spcPts val="0"/>
              </a:spcBef>
              <a:spcAft>
                <a:spcPts val="0"/>
              </a:spcAft>
              <a:buSzPts val="3000"/>
              <a:buChar char="●"/>
            </a:pPr>
            <a:r>
              <a:rPr lang="en"/>
              <a:t>Arteriyel oksijen ve karbondioksit parsiyel basınçları ve Ph genellikle değişmez. </a:t>
            </a:r>
            <a:endParaRPr/>
          </a:p>
          <a:p>
            <a:pPr marL="0" lvl="0" indent="0">
              <a:spcBef>
                <a:spcPts val="600"/>
              </a:spcBef>
              <a:spcAft>
                <a:spcPts val="0"/>
              </a:spcAft>
              <a:buNone/>
            </a:pPr>
            <a:endParaRPr/>
          </a:p>
        </p:txBody>
      </p:sp>
      <p:sp>
        <p:nvSpPr>
          <p:cNvPr id="157" name="Shape 157"/>
          <p:cNvSpPr txBox="1">
            <a:spLocks noGrp="1"/>
          </p:cNvSpPr>
          <p:nvPr>
            <p:ph type="title"/>
          </p:nvPr>
        </p:nvSpPr>
        <p:spPr>
          <a:xfrm>
            <a:off x="150454" y="274638"/>
            <a:ext cx="88758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Egzersizle meydana gelen değişiklikler</a:t>
            </a:r>
            <a:endParaRPr>
              <a:solidFill>
                <a:schemeClr val="accent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106629" y="274638"/>
            <a:ext cx="8985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İskelet kasının egzersize adaptif cevabı</a:t>
            </a:r>
            <a:endParaRPr>
              <a:solidFill>
                <a:schemeClr val="accent2"/>
              </a:solidFill>
            </a:endParaRPr>
          </a:p>
        </p:txBody>
      </p:sp>
      <p:sp>
        <p:nvSpPr>
          <p:cNvPr id="163" name="Shape 163"/>
          <p:cNvSpPr txBox="1">
            <a:spLocks noGrp="1"/>
          </p:cNvSpPr>
          <p:nvPr>
            <p:ph type="body" idx="1"/>
          </p:nvPr>
        </p:nvSpPr>
        <p:spPr>
          <a:xfrm>
            <a:off x="457200" y="1600200"/>
            <a:ext cx="84744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Oksijen kullanımındaki artmaya paralel olarak iskelet kasında kapiller dansite, mitokondri ve enzim miktarları artar.</a:t>
            </a:r>
            <a:endParaRPr/>
          </a:p>
          <a:p>
            <a:pPr marL="457200" lvl="0" indent="-419100" rtl="0">
              <a:spcBef>
                <a:spcPts val="0"/>
              </a:spcBef>
              <a:spcAft>
                <a:spcPts val="0"/>
              </a:spcAft>
              <a:buSzPts val="3000"/>
              <a:buChar char="●"/>
            </a:pPr>
            <a:r>
              <a:rPr lang="en"/>
              <a:t>İskelet kasının glikojen depolama potansiyeli de artar.</a:t>
            </a:r>
            <a:endParaRPr/>
          </a:p>
          <a:p>
            <a:pPr marL="457200" lvl="0" indent="-419100" rtl="0">
              <a:spcBef>
                <a:spcPts val="0"/>
              </a:spcBef>
              <a:spcAft>
                <a:spcPts val="0"/>
              </a:spcAft>
              <a:buSzPts val="3000"/>
              <a:buChar char="●"/>
            </a:pPr>
            <a:r>
              <a:rPr lang="en"/>
              <a:t>Maksimal kuvvete yakın çalışan kasların kuvveti artar.</a:t>
            </a:r>
            <a:endParaRPr/>
          </a:p>
          <a:p>
            <a:pPr marL="457200" lvl="0" indent="-419100" rtl="0">
              <a:spcBef>
                <a:spcPts val="0"/>
              </a:spcBef>
              <a:spcAft>
                <a:spcPts val="0"/>
              </a:spcAft>
              <a:buSzPts val="3000"/>
              <a:buChar char="●"/>
            </a:pPr>
            <a:r>
              <a:rPr lang="en"/>
              <a:t>Tip II liflerinde hipertrofi gelişir.  </a:t>
            </a:r>
            <a:endParaRPr/>
          </a:p>
          <a:p>
            <a:pPr marL="0" lvl="0" indent="0">
              <a:spcBef>
                <a:spcPts val="60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69" name="Shape 16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İyi bir kuvvet antrenmanı programı için antrenmanların % 15’i ekzantrik, % 10’u izometrik, % 75’i konsantrik olmalıdır. </a:t>
            </a:r>
            <a:endParaRPr/>
          </a:p>
          <a:p>
            <a:pPr marL="457200" lvl="0" indent="-419100" rtl="0">
              <a:spcBef>
                <a:spcPts val="0"/>
              </a:spcBef>
              <a:spcAft>
                <a:spcPts val="0"/>
              </a:spcAft>
              <a:buSzPts val="3000"/>
              <a:buChar char="●"/>
            </a:pPr>
            <a:r>
              <a:rPr lang="en"/>
              <a:t>Kasılmanın yaklaşık 6 saniye devam ettirilmesi tavsiye edilir. </a:t>
            </a:r>
            <a:endParaRPr/>
          </a:p>
          <a:p>
            <a:pPr marL="457200" lvl="0" indent="-419100" rtl="0">
              <a:spcBef>
                <a:spcPts val="0"/>
              </a:spcBef>
              <a:spcAft>
                <a:spcPts val="0"/>
              </a:spcAft>
              <a:buSzPts val="3000"/>
              <a:buChar char="●"/>
            </a:pPr>
            <a:r>
              <a:rPr lang="en"/>
              <a:t>Tekrar sayısının fazla olması da kuvvet artışında rol alır.    </a:t>
            </a:r>
            <a:endParaRPr/>
          </a:p>
          <a:p>
            <a:pPr marL="0" lvl="0" indent="0">
              <a:spcBef>
                <a:spcPts val="600"/>
              </a:spcBef>
              <a:spcAft>
                <a:spcPts val="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i="1">
                <a:solidFill>
                  <a:schemeClr val="accent2"/>
                </a:solidFill>
              </a:rPr>
              <a:t>teşekkür ederim...</a:t>
            </a:r>
            <a:endParaRPr i="1">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Kas kasılmasının mekanizması</a:t>
            </a:r>
            <a:endParaRPr>
              <a:solidFill>
                <a:schemeClr val="accent2"/>
              </a:solidFill>
            </a:endParaRPr>
          </a:p>
        </p:txBody>
      </p:sp>
      <p:sp>
        <p:nvSpPr>
          <p:cNvPr id="41" name="Shape 4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81000" rtl="0">
              <a:spcBef>
                <a:spcPts val="600"/>
              </a:spcBef>
              <a:spcAft>
                <a:spcPts val="0"/>
              </a:spcAft>
              <a:buSzPts val="2400"/>
              <a:buChar char="●"/>
            </a:pPr>
            <a:r>
              <a:rPr lang="en" sz="2400"/>
              <a:t>Motor sinirlerle gelen aksiyon potansiyeli, motor son plaktan kasa asetilkolin yolu ile geçer. </a:t>
            </a:r>
            <a:endParaRPr sz="2400"/>
          </a:p>
          <a:p>
            <a:pPr marL="457200" lvl="0" indent="-381000" rtl="0">
              <a:spcBef>
                <a:spcPts val="0"/>
              </a:spcBef>
              <a:spcAft>
                <a:spcPts val="0"/>
              </a:spcAft>
              <a:buSzPts val="2400"/>
              <a:buChar char="●"/>
            </a:pPr>
            <a:r>
              <a:rPr lang="en" sz="2400"/>
              <a:t>Her kas lifinin -60 milivolt kadar bir istirahat membran potansiyeli vardır. </a:t>
            </a:r>
            <a:endParaRPr sz="2400"/>
          </a:p>
          <a:p>
            <a:pPr marL="457200" lvl="0" indent="-381000" rtl="0">
              <a:spcBef>
                <a:spcPts val="0"/>
              </a:spcBef>
              <a:spcAft>
                <a:spcPts val="0"/>
              </a:spcAft>
              <a:buSzPts val="2400"/>
              <a:buChar char="●"/>
            </a:pPr>
            <a:r>
              <a:rPr lang="en" sz="2400"/>
              <a:t>Motor son plaktan geçen aksiyon potansiyeli ile depolarizasyon gerçekleşir. Bu depolarizasyon dalgası sarkolemma yolu ile uzunluğuna, T tübülleri yolu ile de fibril içine doğru yayılır. </a:t>
            </a:r>
            <a:endParaRPr sz="2400"/>
          </a:p>
          <a:p>
            <a:pPr marL="457200" lvl="0" indent="-381000" rtl="0">
              <a:spcBef>
                <a:spcPts val="0"/>
              </a:spcBef>
              <a:spcAft>
                <a:spcPts val="0"/>
              </a:spcAft>
              <a:buSzPts val="2400"/>
              <a:buChar char="●"/>
            </a:pPr>
            <a:r>
              <a:rPr lang="en" sz="2400"/>
              <a:t>Yayılan impuls, sarkoplazmik retikulumdan Ca++ açığa çıkarır. Ca++  kasılma ile ilgili fizyolojik süreci başlatır. </a:t>
            </a:r>
            <a:endParaRPr sz="2400"/>
          </a:p>
          <a:p>
            <a:pPr marL="0" lvl="0" indent="0">
              <a:spcBef>
                <a:spcPts val="6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 kasılmasının mekanizması</a:t>
            </a:r>
            <a:endParaRPr/>
          </a:p>
        </p:txBody>
      </p:sp>
      <p:sp>
        <p:nvSpPr>
          <p:cNvPr id="47" name="Shape 47"/>
          <p:cNvSpPr txBox="1">
            <a:spLocks noGrp="1"/>
          </p:cNvSpPr>
          <p:nvPr>
            <p:ph type="body" idx="1"/>
          </p:nvPr>
        </p:nvSpPr>
        <p:spPr>
          <a:xfrm>
            <a:off x="457200" y="1311650"/>
            <a:ext cx="8229600" cy="52563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Ca++ iyonları troponine bağlandığında, tropomiyozin molekülünün pozisyonu değişir ve miyozinin aktinle ilişki kuracağı bölge serbest kalır ve miyozin başları aktinle ilişki kurar. </a:t>
            </a:r>
            <a:endParaRPr/>
          </a:p>
          <a:p>
            <a:pPr marL="457200" lvl="0" indent="-419100" rtl="0">
              <a:spcBef>
                <a:spcPts val="0"/>
              </a:spcBef>
              <a:spcAft>
                <a:spcPts val="0"/>
              </a:spcAft>
              <a:buSzPts val="3000"/>
              <a:buChar char="●"/>
            </a:pPr>
            <a:r>
              <a:rPr lang="en"/>
              <a:t>Tersine Ca++ troponinden ayrılınca tropomiyozin bloke edici pozisyonuna döner.  </a:t>
            </a:r>
            <a:endParaRPr/>
          </a:p>
          <a:p>
            <a:pPr marL="457200" lvl="0" indent="-419100">
              <a:spcBef>
                <a:spcPts val="0"/>
              </a:spcBef>
              <a:spcAft>
                <a:spcPts val="0"/>
              </a:spcAft>
              <a:buSzPts val="3000"/>
              <a:buChar char="●"/>
            </a:pPr>
            <a:r>
              <a:rPr lang="en"/>
              <a:t>Kasılma için gerekli enerji ATP’den elde edilir. Kasılma başlamadan önce miyozin başı ATP bağlar ve sahip olduğu ATPaz aktivitesi ile ATP’yi parçalar.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 kasılmasının mekanizması</a:t>
            </a:r>
            <a:endParaRPr/>
          </a:p>
        </p:txBody>
      </p:sp>
      <p:sp>
        <p:nvSpPr>
          <p:cNvPr id="53" name="Shape 53"/>
          <p:cNvSpPr txBox="1">
            <a:spLocks noGrp="1"/>
          </p:cNvSpPr>
          <p:nvPr>
            <p:ph type="body" idx="1"/>
          </p:nvPr>
        </p:nvSpPr>
        <p:spPr>
          <a:xfrm>
            <a:off x="457200" y="1299150"/>
            <a:ext cx="8229600" cy="52686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Salındıktan hemen sonra Ca++ aktif transportla tekrar sarkoplazmik retikulumda birikmeye başlar. Sitoplazmada Ca++ belli seviyeye düştüğünde miyozinle aktin arasındaki kimyasal etkileşim sona erer ve kas gevşer. </a:t>
            </a:r>
            <a:endParaRPr/>
          </a:p>
          <a:p>
            <a:pPr marL="457200" lvl="0" indent="-419100" rtl="0">
              <a:spcBef>
                <a:spcPts val="0"/>
              </a:spcBef>
              <a:spcAft>
                <a:spcPts val="0"/>
              </a:spcAft>
              <a:buSzPts val="3000"/>
              <a:buChar char="●"/>
            </a:pPr>
            <a:r>
              <a:rPr lang="en"/>
              <a:t>Ca++ un sarkoplazmik retikuluma aktif transportu için gerekli enerji ATP’den sağlanır.</a:t>
            </a:r>
            <a:endParaRPr/>
          </a:p>
          <a:p>
            <a:pPr marL="457200" lvl="0" indent="-419100" rtl="0">
              <a:spcBef>
                <a:spcPts val="0"/>
              </a:spcBef>
              <a:spcAft>
                <a:spcPts val="0"/>
              </a:spcAft>
              <a:buSzPts val="3000"/>
              <a:buChar char="●"/>
            </a:pPr>
            <a:r>
              <a:rPr lang="en"/>
              <a:t>Hem kasılma hem gevşeme için ATP gereklidir. </a:t>
            </a:r>
            <a:endParaRPr/>
          </a:p>
          <a:p>
            <a:pPr marL="0" lvl="0" indent="0">
              <a:spcBef>
                <a:spcPts val="6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59" name="Shape 5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60" name="Shape 60"/>
          <p:cNvPicPr preferRelativeResize="0"/>
          <p:nvPr/>
        </p:nvPicPr>
        <p:blipFill>
          <a:blip r:embed="rId3">
            <a:alphaModFix/>
          </a:blip>
          <a:stretch>
            <a:fillRect/>
          </a:stretch>
        </p:blipFill>
        <p:spPr>
          <a:xfrm>
            <a:off x="860843" y="176180"/>
            <a:ext cx="7422315" cy="650564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Kas fibril tipleri</a:t>
            </a:r>
            <a:endParaRPr>
              <a:solidFill>
                <a:schemeClr val="accent2"/>
              </a:solidFill>
            </a:endParaRPr>
          </a:p>
        </p:txBody>
      </p:sp>
      <p:sp>
        <p:nvSpPr>
          <p:cNvPr id="66" name="Shape 6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81000" rtl="0">
              <a:spcBef>
                <a:spcPts val="600"/>
              </a:spcBef>
              <a:spcAft>
                <a:spcPts val="0"/>
              </a:spcAft>
              <a:buSzPts val="2400"/>
              <a:buChar char="●"/>
            </a:pPr>
            <a:r>
              <a:rPr lang="en" sz="2400"/>
              <a:t>Miyozin başının ATPaz aktivitesine göre Tip I ve Tip II olarak ikiye ayrılır. </a:t>
            </a:r>
            <a:endParaRPr sz="2400"/>
          </a:p>
          <a:p>
            <a:pPr marL="0" lvl="0" indent="0" rtl="0">
              <a:spcBef>
                <a:spcPts val="600"/>
              </a:spcBef>
              <a:spcAft>
                <a:spcPts val="0"/>
              </a:spcAft>
              <a:buNone/>
            </a:pPr>
            <a:endParaRPr sz="2400"/>
          </a:p>
          <a:p>
            <a:pPr marL="457200" lvl="0" indent="-381000" rtl="0">
              <a:spcBef>
                <a:spcPts val="600"/>
              </a:spcBef>
              <a:spcAft>
                <a:spcPts val="0"/>
              </a:spcAft>
              <a:buSzPts val="2400"/>
              <a:buChar char="●"/>
            </a:pPr>
            <a:r>
              <a:rPr lang="en" sz="2400" b="1">
                <a:solidFill>
                  <a:schemeClr val="accent2"/>
                </a:solidFill>
              </a:rPr>
              <a:t>Tip I lifler (yavaş oksidatif):</a:t>
            </a:r>
            <a:r>
              <a:rPr lang="en" sz="2400"/>
              <a:t> Düşük miyozin ATPaz aktivitesi gösterirler. Kasılmaları yavaş, kasılma süreleri uzundur. Submaksimal şiddette uzun süreli eforlara daha iyi uyum sağlarlar. Sarkoplazmik retikulumları az, mitokondrileri fazladır. Yorgunluğa dirençlidirler. Dayanıklılık gerektiren hareket ve egzersizlerde kullanılır.Anaerobik kapasiteleri düşük, aerobik kapasiteleri yüksektir. Çok sayıda kapiller içerdiğinden kırmızı fibriller de denir.  </a:t>
            </a:r>
            <a:endParaRPr sz="2400"/>
          </a:p>
          <a:p>
            <a:pPr marL="0" lvl="0" indent="0">
              <a:spcBef>
                <a:spcPts val="60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Kas fibril tipleri</a:t>
            </a:r>
            <a:endParaRPr/>
          </a:p>
        </p:txBody>
      </p:sp>
      <p:sp>
        <p:nvSpPr>
          <p:cNvPr id="72" name="Shape 72"/>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b="1">
                <a:solidFill>
                  <a:schemeClr val="accent2"/>
                </a:solidFill>
              </a:rPr>
              <a:t>Tip IIa lifler (hızlı oksidatif-glikolitik):</a:t>
            </a:r>
            <a:r>
              <a:rPr lang="en"/>
              <a:t> Yüksek miyozin ATPaz aktiviteleri vardır. Süratli kasılırlar ve kasılma süreleri kısadır. Yavaş oksidatif liflerden önce, hızlı glikolitik liflerden sonra yorulurlar. </a:t>
            </a:r>
            <a:endParaRPr/>
          </a:p>
          <a:p>
            <a:pPr marL="457200" lvl="0" indent="-419100" rtl="0">
              <a:spcBef>
                <a:spcPts val="0"/>
              </a:spcBef>
              <a:spcAft>
                <a:spcPts val="0"/>
              </a:spcAft>
              <a:buSzPts val="3000"/>
              <a:buChar char="●"/>
            </a:pPr>
            <a:r>
              <a:rPr lang="en" b="1">
                <a:solidFill>
                  <a:schemeClr val="accent2"/>
                </a:solidFill>
              </a:rPr>
              <a:t>Tip IIb lifler (hızlı glikolitik):</a:t>
            </a:r>
            <a:r>
              <a:rPr lang="en"/>
              <a:t> Çapları yavaş oksidatif liflerin iki katıdır. Hızlı kasılırlar, kasılma süreleri kısadır. Anaerobik metabolik yolla ATP sentezlerler. </a:t>
            </a:r>
            <a:endParaRPr/>
          </a:p>
          <a:p>
            <a:pPr marL="0" lvl="0" indent="0">
              <a:spcBef>
                <a:spcPts val="60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78" name="Shape 78"/>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Vücudumuzdaki kaslarda her 3 tip lif de mevcuttur. Ancak kas içindeki lif tipi oranları kasın işlevine göre farklılık gösterir. </a:t>
            </a:r>
            <a:endParaRPr/>
          </a:p>
          <a:p>
            <a:pPr marL="457200" lvl="0" indent="-419100" rtl="0">
              <a:spcBef>
                <a:spcPts val="0"/>
              </a:spcBef>
              <a:spcAft>
                <a:spcPts val="0"/>
              </a:spcAft>
              <a:buSzPts val="3000"/>
              <a:buChar char="●"/>
            </a:pPr>
            <a:r>
              <a:rPr lang="en"/>
              <a:t>Vücut postürünü korumakla görevli sırt ve bacak kasları sürekli kasılmalarını çok sayıda yavaş oksidatif lif içermelerine borçludurlar.</a:t>
            </a:r>
            <a:endParaRPr/>
          </a:p>
          <a:p>
            <a:pPr marL="457200" lvl="0" indent="-419100" rtl="0">
              <a:spcBef>
                <a:spcPts val="0"/>
              </a:spcBef>
              <a:spcAft>
                <a:spcPts val="0"/>
              </a:spcAft>
              <a:buSzPts val="3000"/>
              <a:buChar char="●"/>
            </a:pPr>
            <a:r>
              <a:rPr lang="en"/>
              <a:t>Çok hızlı kasılma ve güç gerektiren kaslarda ise hızlı glikolitik lifler fazla bulunur.   </a:t>
            </a:r>
            <a:endParaRPr/>
          </a:p>
          <a:p>
            <a:pPr marL="0" lvl="0" indent="0">
              <a:spcBef>
                <a:spcPts val="600"/>
              </a:spcBef>
              <a:spcAft>
                <a:spcPts val="0"/>
              </a:spcAft>
              <a:buNone/>
            </a:pPr>
            <a:endParaRPr/>
          </a:p>
        </p:txBody>
      </p:sp>
    </p:spTree>
  </p:cSld>
  <p:clrMapOvr>
    <a:masterClrMapping/>
  </p:clrMapOvr>
</p:sld>
</file>

<file path=ppt/theme/theme1.xml><?xml version="1.0" encoding="utf-8"?>
<a:theme xmlns:a="http://schemas.openxmlformats.org/drawingml/2006/main"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1261</Words>
  <Application>Microsoft Office PowerPoint</Application>
  <PresentationFormat>Ekran Gösterisi (4:3)</PresentationFormat>
  <Paragraphs>102</Paragraphs>
  <Slides>25</Slides>
  <Notes>25</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Light Gradient</vt:lpstr>
      <vt:lpstr>Egzersize Giriş  ve  Egzersiz Fizyolojisi</vt:lpstr>
      <vt:lpstr>Slayt 2</vt:lpstr>
      <vt:lpstr>Kas kasılmasının mekanizması</vt:lpstr>
      <vt:lpstr>Kas kasılmasının mekanizması</vt:lpstr>
      <vt:lpstr>Kas kasılmasının mekanizması</vt:lpstr>
      <vt:lpstr>Slayt 6</vt:lpstr>
      <vt:lpstr>Kas fibril tipleri</vt:lpstr>
      <vt:lpstr>Kas fibril tipleri</vt:lpstr>
      <vt:lpstr>Slayt 9</vt:lpstr>
      <vt:lpstr>Kas kasılma çeşitleri </vt:lpstr>
      <vt:lpstr>Kas kasılma çeşitleri </vt:lpstr>
      <vt:lpstr>Slayt 12</vt:lpstr>
      <vt:lpstr>Kas kasılma çeşitleri </vt:lpstr>
      <vt:lpstr>Kaslarda enerji kaynakları</vt:lpstr>
      <vt:lpstr>Kaslarda enerji kaynakları</vt:lpstr>
      <vt:lpstr>Aerobik güç</vt:lpstr>
      <vt:lpstr>Aerobik güç</vt:lpstr>
      <vt:lpstr>Anaerobik güç</vt:lpstr>
      <vt:lpstr>Anaerobik güç</vt:lpstr>
      <vt:lpstr>Anaerobik güç</vt:lpstr>
      <vt:lpstr>Egzersizle meydana gelen değişiklikler</vt:lpstr>
      <vt:lpstr>Egzersizle meydana gelen değişiklikler</vt:lpstr>
      <vt:lpstr>İskelet kasının egzersize adaptif cevabı</vt:lpstr>
      <vt:lpstr>Slayt 24</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Egzersize Giriş  ve  Egzersiz Fizyolojisi</dc:title>
  <cp:lastModifiedBy>ayşegül</cp:lastModifiedBy>
  <cp:revision>1</cp:revision>
  <dcterms:modified xsi:type="dcterms:W3CDTF">2018-03-02T09:35:55Z</dcterms:modified>
</cp:coreProperties>
</file>