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sldIdLst>
    <p:sldId id="256" r:id="rId3"/>
    <p:sldId id="277" r:id="rId4"/>
    <p:sldId id="278" r:id="rId5"/>
    <p:sldId id="340" r:id="rId6"/>
    <p:sldId id="279" r:id="rId7"/>
    <p:sldId id="298" r:id="rId8"/>
    <p:sldId id="299" r:id="rId9"/>
    <p:sldId id="283" r:id="rId10"/>
    <p:sldId id="300" r:id="rId11"/>
    <p:sldId id="285" r:id="rId12"/>
    <p:sldId id="286" r:id="rId13"/>
    <p:sldId id="301" r:id="rId14"/>
    <p:sldId id="341" r:id="rId15"/>
    <p:sldId id="302" r:id="rId16"/>
    <p:sldId id="342" r:id="rId17"/>
    <p:sldId id="290" r:id="rId18"/>
    <p:sldId id="291" r:id="rId19"/>
    <p:sldId id="303" r:id="rId20"/>
    <p:sldId id="304" r:id="rId21"/>
    <p:sldId id="294" r:id="rId22"/>
    <p:sldId id="343" r:id="rId23"/>
    <p:sldId id="344" r:id="rId24"/>
    <p:sldId id="345" r:id="rId25"/>
    <p:sldId id="305" r:id="rId26"/>
    <p:sldId id="346" r:id="rId27"/>
    <p:sldId id="309" r:id="rId28"/>
    <p:sldId id="310" r:id="rId29"/>
    <p:sldId id="311" r:id="rId30"/>
    <p:sldId id="347" r:id="rId31"/>
    <p:sldId id="312" r:id="rId32"/>
    <p:sldId id="314" r:id="rId33"/>
    <p:sldId id="313" r:id="rId34"/>
    <p:sldId id="348" r:id="rId35"/>
    <p:sldId id="349" r:id="rId36"/>
    <p:sldId id="350" r:id="rId37"/>
    <p:sldId id="351" r:id="rId38"/>
    <p:sldId id="352" r:id="rId39"/>
    <p:sldId id="353" r:id="rId40"/>
    <p:sldId id="354" r:id="rId41"/>
    <p:sldId id="316" r:id="rId42"/>
    <p:sldId id="356" r:id="rId43"/>
    <p:sldId id="317" r:id="rId44"/>
    <p:sldId id="355" r:id="rId45"/>
    <p:sldId id="318" r:id="rId46"/>
    <p:sldId id="319" r:id="rId47"/>
    <p:sldId id="322" r:id="rId48"/>
    <p:sldId id="320" r:id="rId49"/>
    <p:sldId id="358" r:id="rId50"/>
    <p:sldId id="323" r:id="rId51"/>
    <p:sldId id="324" r:id="rId52"/>
    <p:sldId id="357" r:id="rId53"/>
    <p:sldId id="325" r:id="rId54"/>
    <p:sldId id="326" r:id="rId55"/>
    <p:sldId id="327" r:id="rId56"/>
    <p:sldId id="328" r:id="rId57"/>
    <p:sldId id="329" r:id="rId58"/>
    <p:sldId id="330" r:id="rId59"/>
    <p:sldId id="331" r:id="rId60"/>
    <p:sldId id="332" r:id="rId61"/>
    <p:sldId id="359" r:id="rId62"/>
    <p:sldId id="360" r:id="rId63"/>
    <p:sldId id="361" r:id="rId64"/>
    <p:sldId id="362" r:id="rId65"/>
    <p:sldId id="363" r:id="rId66"/>
    <p:sldId id="364" r:id="rId67"/>
    <p:sldId id="365" r:id="rId68"/>
    <p:sldId id="366" r:id="rId69"/>
    <p:sldId id="367" r:id="rId70"/>
    <p:sldId id="368" r:id="rId71"/>
    <p:sldId id="370" r:id="rId72"/>
    <p:sldId id="369" r:id="rId73"/>
    <p:sldId id="371" r:id="rId7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viewProps" Target="viewProp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91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6091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112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543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79801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281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679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11989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99516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049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5877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08284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732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59767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76927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30470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0556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81415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03565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39499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25070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262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0206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95905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37905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9248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92561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87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83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371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457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821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248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179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57389E8-FFE8-47BE-9B5A-A7D6C9BE8814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EE919A1-F3C6-4D6B-BD99-171D07315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57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1F14A5A-2709-4CAB-B086-7B09740D7DA6}" type="datetimeFigureOut">
              <a:rPr lang="tr-TR" smtClean="0"/>
              <a:t>8.04.2026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4771F1C-7C79-4DD6-B59C-C83292DE3C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969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6179BE8-076E-47C6-B796-DD72FEC9F8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Isıl İşlemin Sütün Duyusal Nitelikleri Üzerine Etkisi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641353D-28D8-4BB2-A9B3-5529FA3BF9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5989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49F62A3-3570-42DD-808F-83975DC1E7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2. </a:t>
            </a:r>
            <a:r>
              <a:rPr lang="tr-TR" dirty="0" err="1"/>
              <a:t>Tekstür</a:t>
            </a:r>
            <a:r>
              <a:rPr lang="tr-TR" dirty="0"/>
              <a:t> Üzerine Etkisi</a:t>
            </a:r>
          </a:p>
        </p:txBody>
      </p:sp>
      <p:sp>
        <p:nvSpPr>
          <p:cNvPr id="6" name="İçerik Yer Tutucusu 2">
            <a:extLst>
              <a:ext uri="{FF2B5EF4-FFF2-40B4-BE49-F238E27FC236}">
                <a16:creationId xmlns:a16="http://schemas.microsoft.com/office/drawing/2014/main" id="{99CCB4EA-8EDE-43C1-A9BC-F7DB7FC25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3930" y="2253877"/>
            <a:ext cx="10745693" cy="4106582"/>
          </a:xfrm>
        </p:spPr>
        <p:txBody>
          <a:bodyPr>
            <a:noAutofit/>
          </a:bodyPr>
          <a:lstStyle/>
          <a:p>
            <a:r>
              <a:rPr lang="tr-TR" sz="2200" dirty="0"/>
              <a:t>UHT sterilize sütlerin çoğunda hafif bir </a:t>
            </a:r>
            <a:r>
              <a:rPr lang="tr-TR" sz="2200" dirty="0" err="1"/>
              <a:t>sediment</a:t>
            </a:r>
            <a:r>
              <a:rPr lang="tr-TR" sz="2200" dirty="0"/>
              <a:t> (tortu) oluşumu görülür.</a:t>
            </a:r>
          </a:p>
          <a:p>
            <a:r>
              <a:rPr lang="tr-TR" sz="2200" dirty="0" err="1"/>
              <a:t>Sediment</a:t>
            </a:r>
            <a:r>
              <a:rPr lang="tr-TR" sz="2200" dirty="0"/>
              <a:t>, sütün </a:t>
            </a:r>
            <a:r>
              <a:rPr lang="tr-TR" sz="2200" dirty="0" err="1"/>
              <a:t>kurumadde</a:t>
            </a:r>
            <a:r>
              <a:rPr lang="tr-TR" sz="2200" dirty="0"/>
              <a:t> unsurlarının (protein, mineral madde ve yağ) ısı değiştirici yüzeylerde </a:t>
            </a:r>
            <a:r>
              <a:rPr lang="tr-TR" sz="2200" dirty="0" err="1"/>
              <a:t>süttaşı</a:t>
            </a:r>
            <a:r>
              <a:rPr lang="tr-TR" sz="2200" dirty="0"/>
              <a:t> oluşturmasına benzer bir yolla oluşmaktadır.</a:t>
            </a:r>
          </a:p>
          <a:p>
            <a:r>
              <a:rPr lang="tr-TR" sz="2200" dirty="0"/>
              <a:t>Isıl işlemin şiddeti, tipi ve çiğ sütün nitelikleri </a:t>
            </a:r>
            <a:r>
              <a:rPr lang="tr-TR" sz="2200" dirty="0" err="1"/>
              <a:t>sediment</a:t>
            </a:r>
            <a:r>
              <a:rPr lang="tr-TR" sz="2200" dirty="0"/>
              <a:t> (tortu) oluşumunu etkilemektedir. Çiğ sütün </a:t>
            </a:r>
            <a:r>
              <a:rPr lang="tr-TR" sz="2200" dirty="0" err="1"/>
              <a:t>pH</a:t>
            </a:r>
            <a:r>
              <a:rPr lang="tr-TR" sz="2200" dirty="0"/>
              <a:t> değeri </a:t>
            </a:r>
            <a:r>
              <a:rPr lang="nl-NL" sz="2200" dirty="0"/>
              <a:t> 6.6 dan d</a:t>
            </a:r>
            <a:r>
              <a:rPr lang="tr-TR" sz="2200" dirty="0"/>
              <a:t>ü</a:t>
            </a:r>
            <a:r>
              <a:rPr lang="nl-NL" sz="2200" dirty="0"/>
              <a:t>şük ve iyon halindeki</a:t>
            </a:r>
            <a:r>
              <a:rPr lang="tr-TR" sz="2200" dirty="0"/>
              <a:t> kalsiyum miktarı yüksek ise </a:t>
            </a:r>
            <a:r>
              <a:rPr lang="tr-TR" sz="2200" dirty="0" err="1"/>
              <a:t>sediment</a:t>
            </a:r>
            <a:r>
              <a:rPr lang="tr-TR" sz="2200" dirty="0"/>
              <a:t> hacmi önemli düzeyde atış göstermektedir.</a:t>
            </a:r>
          </a:p>
          <a:p>
            <a:r>
              <a:rPr lang="tr-TR" sz="2200" dirty="0"/>
              <a:t>Isıl işlemin şiddetindeki artışla birlikte sedimantasyon düzeyi artar.</a:t>
            </a:r>
          </a:p>
        </p:txBody>
      </p:sp>
    </p:spTree>
    <p:extLst>
      <p:ext uri="{BB962C8B-B14F-4D97-AF65-F5344CB8AC3E}">
        <p14:creationId xmlns:p14="http://schemas.microsoft.com/office/powerpoint/2010/main" val="1246643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310CED-CF8A-4F65-9F80-43B190DE9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924" y="2229265"/>
            <a:ext cx="10515600" cy="476070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200" dirty="0"/>
              <a:t>Sedimantasyon düzeyini azaltmak için su yollar izlenebilir: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200" dirty="0"/>
              <a:t>Alkol testi yardımıyla yüksek düzeyde </a:t>
            </a:r>
            <a:r>
              <a:rPr lang="tr-TR" sz="2200" dirty="0" err="1"/>
              <a:t>sediment</a:t>
            </a:r>
            <a:r>
              <a:rPr lang="tr-TR" sz="2200" dirty="0"/>
              <a:t> oluşturma ihtimali bulunan çiğ süt belirlenebilir.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200" dirty="0"/>
              <a:t>Süte %0.1 düzeyinde sodyum </a:t>
            </a:r>
            <a:r>
              <a:rPr lang="tr-TR" sz="2200" dirty="0" err="1"/>
              <a:t>difosfat</a:t>
            </a:r>
            <a:r>
              <a:rPr lang="tr-TR" sz="2200" dirty="0"/>
              <a:t>, sodyum </a:t>
            </a:r>
            <a:r>
              <a:rPr lang="tr-TR" sz="2200" dirty="0" err="1"/>
              <a:t>sitrat</a:t>
            </a:r>
            <a:r>
              <a:rPr lang="tr-TR" sz="2200" dirty="0"/>
              <a:t> ya da sodyum bikarbonat ilavesiyle hem iyonik kalsiyum düzeyi azaltılabilir hem de </a:t>
            </a:r>
            <a:r>
              <a:rPr lang="tr-TR" sz="2200" dirty="0" err="1"/>
              <a:t>pH</a:t>
            </a:r>
            <a:r>
              <a:rPr lang="tr-TR" sz="2200" dirty="0"/>
              <a:t> değeri yukarı çekilebilir. </a:t>
            </a:r>
            <a:r>
              <a:rPr lang="tr-TR" sz="2200" dirty="0" err="1"/>
              <a:t>Sitratın</a:t>
            </a:r>
            <a:r>
              <a:rPr lang="tr-TR" sz="2200" dirty="0"/>
              <a:t> </a:t>
            </a:r>
            <a:r>
              <a:rPr lang="tr-TR" sz="2200" dirty="0" err="1"/>
              <a:t>sediment</a:t>
            </a:r>
            <a:r>
              <a:rPr lang="tr-TR" sz="2200" dirty="0"/>
              <a:t> oluşumunu azalttığı saptanmış olmakla birlikte, depolama sırasında kısa sürede jelleşmeye neden olduğu bildirilmektedir.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200" dirty="0" err="1"/>
              <a:t>Homojenizasyon</a:t>
            </a:r>
            <a:r>
              <a:rPr lang="tr-TR" sz="2200" dirty="0"/>
              <a:t> basıncı arttırılabilir ya da süt ısıl işlemden sonra </a:t>
            </a:r>
            <a:r>
              <a:rPr lang="tr-TR" sz="2200" dirty="0" err="1"/>
              <a:t>homojenize</a:t>
            </a:r>
            <a:r>
              <a:rPr lang="tr-TR" sz="2200" dirty="0"/>
              <a:t> edilebilir. Direkt UHT sterilizasyon sistemlerinde süte ısıl işlemden sonra </a:t>
            </a:r>
            <a:r>
              <a:rPr lang="tr-TR" sz="2200" dirty="0" err="1"/>
              <a:t>homojenizasyon</a:t>
            </a:r>
            <a:r>
              <a:rPr lang="tr-TR" sz="2200" dirty="0"/>
              <a:t> uygulamasının esas nedeni sedimantasyon düzeyini azaltmaktır.</a:t>
            </a:r>
          </a:p>
        </p:txBody>
      </p:sp>
    </p:spTree>
    <p:extLst>
      <p:ext uri="{BB962C8B-B14F-4D97-AF65-F5344CB8AC3E}">
        <p14:creationId xmlns:p14="http://schemas.microsoft.com/office/powerpoint/2010/main" val="2373892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E46BB5C0-E1A5-4A3B-8DEF-57584709A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603" y="2373375"/>
            <a:ext cx="10515600" cy="4351338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Süte uygulanan ısıl işlemler, yağ </a:t>
            </a:r>
            <a:r>
              <a:rPr lang="tr-TR" sz="2200" dirty="0" err="1"/>
              <a:t>globüllerinin</a:t>
            </a:r>
            <a:r>
              <a:rPr lang="tr-TR" sz="2200" dirty="0"/>
              <a:t> fiziksel </a:t>
            </a:r>
            <a:r>
              <a:rPr lang="tr-TR" sz="2200" dirty="0" err="1"/>
              <a:t>stabilitelerin</a:t>
            </a:r>
            <a:r>
              <a:rPr lang="tr-TR" sz="2200" dirty="0"/>
              <a:t> etkileyerek sütün </a:t>
            </a:r>
            <a:r>
              <a:rPr lang="tr-TR" sz="2200" dirty="0" err="1"/>
              <a:t>lipid</a:t>
            </a:r>
            <a:r>
              <a:rPr lang="tr-TR" sz="2200" dirty="0"/>
              <a:t> fazında değişimler meydana getirir.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200" dirty="0"/>
              <a:t>Isıl işlem uygulamaları  yağ </a:t>
            </a:r>
            <a:r>
              <a:rPr lang="tr-TR" sz="2200" dirty="0" err="1"/>
              <a:t>globüllerinin</a:t>
            </a:r>
            <a:r>
              <a:rPr lang="tr-TR" sz="2200" dirty="0"/>
              <a:t> yüzeye doğru yükselmesi sonucu oluşan krema tabakasının hacminde bir azalmaya yol açar. Bu durum </a:t>
            </a:r>
            <a:r>
              <a:rPr lang="tr-TR" sz="2200" dirty="0" err="1"/>
              <a:t>homojenize</a:t>
            </a:r>
            <a:r>
              <a:rPr lang="tr-TR" sz="2200" dirty="0"/>
              <a:t> edilmeyecek sütlerde önemlidir. </a:t>
            </a:r>
          </a:p>
          <a:p>
            <a:r>
              <a:rPr lang="tr-TR" sz="2200" dirty="0" err="1"/>
              <a:t>Homojenize</a:t>
            </a:r>
            <a:r>
              <a:rPr lang="tr-TR" sz="2200" dirty="0"/>
              <a:t> edilmeyen sütlerde bir süre sonra yüzeyde ince bir kaymak tabakası oluşur.</a:t>
            </a:r>
          </a:p>
          <a:p>
            <a:pPr lvl="1"/>
            <a:r>
              <a:rPr lang="tr-TR" sz="2200" dirty="0"/>
              <a:t>Bu oluşum, yağ </a:t>
            </a:r>
            <a:r>
              <a:rPr lang="tr-TR" sz="2200" dirty="0" err="1"/>
              <a:t>globüllerinin</a:t>
            </a:r>
            <a:r>
              <a:rPr lang="tr-TR" sz="2200" dirty="0"/>
              <a:t> kümeleşerek yüzeyde ince bir katman oluşturmaları </a:t>
            </a:r>
            <a:r>
              <a:rPr lang="tr-TR" sz="2200" dirty="0" err="1"/>
              <a:t>aglutininlerin</a:t>
            </a:r>
            <a:r>
              <a:rPr lang="tr-TR" sz="2200" dirty="0"/>
              <a:t>, özellikle de </a:t>
            </a:r>
            <a:r>
              <a:rPr lang="tr-TR" sz="2200" dirty="0" err="1"/>
              <a:t>immünoglobülin</a:t>
            </a:r>
            <a:r>
              <a:rPr lang="tr-TR" sz="2200" dirty="0"/>
              <a:t> M’nin yardımı ile gerçekleşir.</a:t>
            </a:r>
          </a:p>
        </p:txBody>
      </p:sp>
    </p:spTree>
    <p:extLst>
      <p:ext uri="{BB962C8B-B14F-4D97-AF65-F5344CB8AC3E}">
        <p14:creationId xmlns:p14="http://schemas.microsoft.com/office/powerpoint/2010/main" val="119105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273836" cy="3416300"/>
          </a:xfrm>
        </p:spPr>
        <p:txBody>
          <a:bodyPr/>
          <a:lstStyle/>
          <a:p>
            <a:pPr lvl="1" algn="just"/>
            <a:r>
              <a:rPr lang="tr-TR" sz="2200" dirty="0"/>
              <a:t>Sütün 73°C'nin üzerindeki sıcaklık derecelerine ısıtılmasıyla krema tabakasının hacmi azaltılabilir, 82°C’ye ısıtmadan sonrada bu tabakanın oluşumu hemen hemen tamamen engellenir. Bunun nedeni;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tr-TR" sz="2200" dirty="0"/>
              <a:t>ısıtma sonucu </a:t>
            </a:r>
            <a:r>
              <a:rPr lang="tr-TR" sz="2200" dirty="0" err="1"/>
              <a:t>immunoglobülin</a:t>
            </a:r>
            <a:r>
              <a:rPr lang="tr-TR" sz="2200" dirty="0"/>
              <a:t> M'nin </a:t>
            </a:r>
            <a:r>
              <a:rPr lang="tr-TR" sz="2200" dirty="0" err="1"/>
              <a:t>inaktif</a:t>
            </a:r>
            <a:r>
              <a:rPr lang="tr-TR" sz="2200" dirty="0"/>
              <a:t> hale gelmesidir.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4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DC994D-07C8-4ADE-AE24-EF670A7138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76" y="2261112"/>
            <a:ext cx="10606296" cy="3410483"/>
          </a:xfrm>
        </p:spPr>
        <p:txBody>
          <a:bodyPr>
            <a:normAutofit/>
          </a:bodyPr>
          <a:lstStyle/>
          <a:p>
            <a:r>
              <a:rPr lang="tr-TR" sz="2400" dirty="0"/>
              <a:t>Sütte türbülans yaratarak yağ </a:t>
            </a:r>
            <a:r>
              <a:rPr lang="tr-TR" sz="2400" dirty="0" err="1"/>
              <a:t>globul</a:t>
            </a:r>
            <a:r>
              <a:rPr lang="tr-TR" sz="2400" dirty="0"/>
              <a:t> </a:t>
            </a:r>
            <a:r>
              <a:rPr lang="tr-TR" sz="2400" dirty="0" err="1"/>
              <a:t>membranın</a:t>
            </a:r>
            <a:r>
              <a:rPr lang="tr-TR" sz="2400" dirty="0"/>
              <a:t> bozulmasına ve kısmi </a:t>
            </a:r>
            <a:r>
              <a:rPr lang="tr-TR" sz="2400" dirty="0" err="1"/>
              <a:t>yayıklanmasına</a:t>
            </a:r>
            <a:r>
              <a:rPr lang="tr-TR" sz="2400" dirty="0"/>
              <a:t> neden olan faktörler kalın krema tabakasının oluşumuna neden olur. </a:t>
            </a:r>
          </a:p>
          <a:p>
            <a:r>
              <a:rPr lang="tr-TR" sz="2400" dirty="0"/>
              <a:t>Pastörizasyon sıcaklığının yükseltilmesi, sütün birkaç kez pastörize edilmesi YGM </a:t>
            </a:r>
            <a:r>
              <a:rPr lang="tr-TR" sz="2400" dirty="0" err="1"/>
              <a:t>stabilitesini</a:t>
            </a:r>
            <a:r>
              <a:rPr lang="tr-TR" sz="2400" dirty="0"/>
              <a:t> bozan ve onu mekanik etkilere karşı duyarlı hale getiren faktörlerdir.</a:t>
            </a:r>
          </a:p>
          <a:p>
            <a:endParaRPr lang="tr-TR" sz="24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3185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644226" cy="378572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sz="2400" dirty="0"/>
              <a:t>Direkt yöntemle UHT sterilizasyonda, muhtemelen buhar enjeksiyonunun yarattığı yüksek türbülans ve </a:t>
            </a:r>
            <a:r>
              <a:rPr lang="tr-TR" sz="2400" dirty="0" err="1"/>
              <a:t>ekspansiyon</a:t>
            </a:r>
            <a:r>
              <a:rPr lang="tr-TR" sz="2400" dirty="0"/>
              <a:t> soğutmanın yol açtığı </a:t>
            </a:r>
            <a:r>
              <a:rPr lang="tr-TR" sz="2400" dirty="0" err="1"/>
              <a:t>kavitasyon</a:t>
            </a:r>
            <a:r>
              <a:rPr lang="tr-TR" sz="2400" dirty="0"/>
              <a:t> nedeniyle, </a:t>
            </a:r>
            <a:r>
              <a:rPr lang="tr-TR" sz="2400" dirty="0" err="1"/>
              <a:t>indirekt</a:t>
            </a:r>
            <a:r>
              <a:rPr lang="tr-TR" sz="2400" dirty="0"/>
              <a:t> yöntemdekine göre </a:t>
            </a:r>
            <a:r>
              <a:rPr lang="tr-TR" sz="2400" dirty="0">
                <a:solidFill>
                  <a:schemeClr val="accent2">
                    <a:lumMod val="75000"/>
                  </a:schemeClr>
                </a:solidFill>
              </a:rPr>
              <a:t>daha fazla sayıda küçük çaplı yağ </a:t>
            </a:r>
            <a:r>
              <a:rPr lang="tr-TR" sz="2400" dirty="0" err="1">
                <a:solidFill>
                  <a:schemeClr val="accent2">
                    <a:lumMod val="75000"/>
                  </a:schemeClr>
                </a:solidFill>
              </a:rPr>
              <a:t>globülü</a:t>
            </a:r>
            <a:r>
              <a:rPr lang="tr-TR" sz="2400" dirty="0">
                <a:solidFill>
                  <a:schemeClr val="accent2">
                    <a:lumMod val="75000"/>
                  </a:schemeClr>
                </a:solidFill>
              </a:rPr>
              <a:t> oluşmaktadır. </a:t>
            </a:r>
          </a:p>
          <a:p>
            <a:pPr marL="0" indent="0" algn="just">
              <a:buNone/>
            </a:pPr>
            <a:r>
              <a:rPr lang="tr-TR" sz="2400" dirty="0"/>
              <a:t>Eğer süt, önce </a:t>
            </a:r>
            <a:r>
              <a:rPr lang="tr-TR" sz="2400" dirty="0" err="1"/>
              <a:t>homojenize</a:t>
            </a:r>
            <a:r>
              <a:rPr lang="tr-TR" sz="2400" dirty="0"/>
              <a:t> edilip daha sonra sterilizasyona tabi tutulacak olursa, bu küçük çaplı yağ </a:t>
            </a:r>
            <a:r>
              <a:rPr lang="tr-TR" sz="2400" dirty="0" err="1"/>
              <a:t>globülleri</a:t>
            </a:r>
            <a:r>
              <a:rPr lang="tr-TR" sz="2400" dirty="0"/>
              <a:t> yeniden kümeleşebilir ve depolama sırasında katı tanecikler haline dönüşebilir. Bu nedenle;</a:t>
            </a:r>
          </a:p>
          <a:p>
            <a:pPr lvl="1" algn="just"/>
            <a:r>
              <a:rPr lang="tr-TR" sz="2400" dirty="0"/>
              <a:t>Direkt yöntemle UHT sterilizasyonda süt, </a:t>
            </a:r>
            <a:r>
              <a:rPr lang="tr-TR" sz="2400" dirty="0" err="1"/>
              <a:t>isıl</a:t>
            </a:r>
            <a:r>
              <a:rPr lang="tr-TR" sz="2400" dirty="0"/>
              <a:t> işlemden sonra </a:t>
            </a:r>
            <a:r>
              <a:rPr lang="tr-TR" sz="2400" dirty="0" err="1"/>
              <a:t>homojenize</a:t>
            </a:r>
            <a:r>
              <a:rPr lang="tr-TR" sz="2400" dirty="0"/>
              <a:t> edilerek yağın ayrılması önlenmeye çalışılmaktadır.</a:t>
            </a:r>
          </a:p>
          <a:p>
            <a:pPr lvl="1" algn="just"/>
            <a:r>
              <a:rPr lang="tr-TR" sz="2400" dirty="0" err="1"/>
              <a:t>Homojenizasyon</a:t>
            </a:r>
            <a:r>
              <a:rPr lang="tr-TR" sz="2400" dirty="0"/>
              <a:t> basıncını artırmak suretiyle de daha az yağın ayrılması sağlanabilmektedir.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435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8EF00C-4229-4B62-AFC1-85A2B809B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3488"/>
            <a:ext cx="10515600" cy="9862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200" dirty="0">
                <a:solidFill>
                  <a:schemeClr val="bg1"/>
                </a:solidFill>
              </a:rPr>
              <a:t>Çiğ ve UHT Sterilize Sütlerde Farklı Çaptaki Yağ </a:t>
            </a:r>
            <a:r>
              <a:rPr lang="tr-TR" sz="2200" dirty="0" err="1">
                <a:solidFill>
                  <a:schemeClr val="bg1"/>
                </a:solidFill>
              </a:rPr>
              <a:t>Globüllerinin</a:t>
            </a:r>
            <a:r>
              <a:rPr lang="tr-TR" sz="2200" dirty="0">
                <a:solidFill>
                  <a:schemeClr val="bg1"/>
                </a:solidFill>
              </a:rPr>
              <a:t> Dağılımı (%)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BCF48F47-763D-4E92-81DD-B378881D0B3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37713" y="2739771"/>
          <a:ext cx="9057861" cy="26976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5140">
                  <a:extLst>
                    <a:ext uri="{9D8B030D-6E8A-4147-A177-3AD203B41FA5}">
                      <a16:colId xmlns:a16="http://schemas.microsoft.com/office/drawing/2014/main" val="3905957518"/>
                    </a:ext>
                  </a:extLst>
                </a:gridCol>
                <a:gridCol w="559034">
                  <a:extLst>
                    <a:ext uri="{9D8B030D-6E8A-4147-A177-3AD203B41FA5}">
                      <a16:colId xmlns:a16="http://schemas.microsoft.com/office/drawing/2014/main" val="413015762"/>
                    </a:ext>
                  </a:extLst>
                </a:gridCol>
                <a:gridCol w="1065187">
                  <a:extLst>
                    <a:ext uri="{9D8B030D-6E8A-4147-A177-3AD203B41FA5}">
                      <a16:colId xmlns:a16="http://schemas.microsoft.com/office/drawing/2014/main" val="604348247"/>
                    </a:ext>
                  </a:extLst>
                </a:gridCol>
                <a:gridCol w="725233">
                  <a:extLst>
                    <a:ext uri="{9D8B030D-6E8A-4147-A177-3AD203B41FA5}">
                      <a16:colId xmlns:a16="http://schemas.microsoft.com/office/drawing/2014/main" val="3659239575"/>
                    </a:ext>
                  </a:extLst>
                </a:gridCol>
                <a:gridCol w="1031191">
                  <a:extLst>
                    <a:ext uri="{9D8B030D-6E8A-4147-A177-3AD203B41FA5}">
                      <a16:colId xmlns:a16="http://schemas.microsoft.com/office/drawing/2014/main" val="3542533611"/>
                    </a:ext>
                  </a:extLst>
                </a:gridCol>
                <a:gridCol w="725233">
                  <a:extLst>
                    <a:ext uri="{9D8B030D-6E8A-4147-A177-3AD203B41FA5}">
                      <a16:colId xmlns:a16="http://schemas.microsoft.com/office/drawing/2014/main" val="2729102870"/>
                    </a:ext>
                  </a:extLst>
                </a:gridCol>
                <a:gridCol w="725233">
                  <a:extLst>
                    <a:ext uri="{9D8B030D-6E8A-4147-A177-3AD203B41FA5}">
                      <a16:colId xmlns:a16="http://schemas.microsoft.com/office/drawing/2014/main" val="2232681027"/>
                    </a:ext>
                  </a:extLst>
                </a:gridCol>
                <a:gridCol w="645911">
                  <a:extLst>
                    <a:ext uri="{9D8B030D-6E8A-4147-A177-3AD203B41FA5}">
                      <a16:colId xmlns:a16="http://schemas.microsoft.com/office/drawing/2014/main" val="606038566"/>
                    </a:ext>
                  </a:extLst>
                </a:gridCol>
                <a:gridCol w="725233">
                  <a:extLst>
                    <a:ext uri="{9D8B030D-6E8A-4147-A177-3AD203B41FA5}">
                      <a16:colId xmlns:a16="http://schemas.microsoft.com/office/drawing/2014/main" val="753167806"/>
                    </a:ext>
                  </a:extLst>
                </a:gridCol>
                <a:gridCol w="725233">
                  <a:extLst>
                    <a:ext uri="{9D8B030D-6E8A-4147-A177-3AD203B41FA5}">
                      <a16:colId xmlns:a16="http://schemas.microsoft.com/office/drawing/2014/main" val="923112670"/>
                    </a:ext>
                  </a:extLst>
                </a:gridCol>
                <a:gridCol w="725233">
                  <a:extLst>
                    <a:ext uri="{9D8B030D-6E8A-4147-A177-3AD203B41FA5}">
                      <a16:colId xmlns:a16="http://schemas.microsoft.com/office/drawing/2014/main" val="3664038688"/>
                    </a:ext>
                  </a:extLst>
                </a:gridCol>
              </a:tblGrid>
              <a:tr h="38537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Yağ </a:t>
                      </a:r>
                      <a:r>
                        <a:rPr lang="tr-TR" sz="2000" b="1" u="none" strike="noStrike" dirty="0" err="1">
                          <a:effectLst/>
                        </a:rPr>
                        <a:t>Globül</a:t>
                      </a:r>
                      <a:r>
                        <a:rPr lang="tr-TR" sz="2000" b="1" u="none" strike="noStrike" dirty="0">
                          <a:effectLst/>
                        </a:rPr>
                        <a:t> Çapı (µ)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Çiğ Süt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Direkt Isıtma (</a:t>
                      </a:r>
                      <a:r>
                        <a:rPr lang="tr-TR" sz="2000" dirty="0"/>
                        <a:t>°</a:t>
                      </a:r>
                      <a:r>
                        <a:rPr lang="tr-TR" sz="2000" b="1" u="none" strike="noStrike" dirty="0">
                          <a:effectLst/>
                        </a:rPr>
                        <a:t>C)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 err="1">
                          <a:effectLst/>
                        </a:rPr>
                        <a:t>İndirekt</a:t>
                      </a:r>
                      <a:r>
                        <a:rPr lang="tr-TR" sz="2000" b="1" u="none" strike="noStrike" dirty="0">
                          <a:effectLst/>
                        </a:rPr>
                        <a:t> Isıtma (</a:t>
                      </a:r>
                      <a:r>
                        <a:rPr lang="tr-TR" sz="2000" dirty="0"/>
                        <a:t>°</a:t>
                      </a:r>
                      <a:r>
                        <a:rPr lang="tr-TR" sz="2000" b="1" u="none" strike="noStrike" dirty="0">
                          <a:effectLst/>
                        </a:rPr>
                        <a:t>C)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4564333"/>
                  </a:ext>
                </a:extLst>
              </a:tr>
              <a:tr h="38537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80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115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132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147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153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97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112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128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140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207917"/>
                  </a:ext>
                </a:extLst>
              </a:tr>
              <a:tr h="385378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0-1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7.6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45.9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69.7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83.7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88.5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88.3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10.6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26.6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28.1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31.5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9275636"/>
                  </a:ext>
                </a:extLst>
              </a:tr>
              <a:tr h="385378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1-3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62.8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42.3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23.0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13.8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10.0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10.1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65.2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54.1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56.4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54.5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964613"/>
                  </a:ext>
                </a:extLst>
              </a:tr>
              <a:tr h="385378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3-5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21.9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9.9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6.0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2.4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1.4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1.6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19.7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16.9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15.4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14.0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467364"/>
                  </a:ext>
                </a:extLst>
              </a:tr>
              <a:tr h="385378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5-7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4.7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1.8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1.3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Biraz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Biraz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3.0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2.9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Biraz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Biraz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2404812"/>
                  </a:ext>
                </a:extLst>
              </a:tr>
              <a:tr h="385378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&gt;7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3.0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Biraz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1.5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Biraz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>
                          <a:effectLst/>
                        </a:rPr>
                        <a:t>Biraz</a:t>
                      </a:r>
                      <a:endParaRPr lang="tr-TR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Biraz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8495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6449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0B58EC8-513B-4F74-8904-47106FC98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Tat ve Koku Üzerine Etkisi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F97761-E55C-4D8C-A6B1-CDD7A59880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Taze süt normal olarak hoşa giden, laktoz ve tuzlardan ileri gelen hafif tatlı ve tuzlumsu bir tada ve ayrıca kış aylarında daha belirginleşen tipik bir inek ve ahır kokusuna sahiptir.</a:t>
            </a:r>
          </a:p>
          <a:p>
            <a:endParaRPr lang="tr-TR" sz="2200" dirty="0"/>
          </a:p>
          <a:p>
            <a:r>
              <a:rPr lang="tr-TR" sz="2200" dirty="0"/>
              <a:t>Isıl işlem uygulaması sırasında, ısıtmanın şiddetine bağlı olarak sütte birbirinden farklı en az iki tat gelişimi olmaktadır;</a:t>
            </a:r>
          </a:p>
          <a:p>
            <a:pPr marL="914400" lvl="1" indent="-457200">
              <a:buFont typeface="+mj-lt"/>
              <a:buAutoNum type="alphaLcParenR"/>
            </a:pPr>
            <a:r>
              <a:rPr lang="tr-TR" sz="2200" dirty="0"/>
              <a:t>Isıtma tadı</a:t>
            </a:r>
          </a:p>
          <a:p>
            <a:pPr marL="914400" lvl="1" indent="-457200">
              <a:buFont typeface="+mj-lt"/>
              <a:buAutoNum type="alphaLcParenR"/>
            </a:pPr>
            <a:r>
              <a:rPr lang="tr-TR" sz="2200" dirty="0"/>
              <a:t>Sterilize tat.</a:t>
            </a:r>
          </a:p>
        </p:txBody>
      </p:sp>
    </p:spTree>
    <p:extLst>
      <p:ext uri="{BB962C8B-B14F-4D97-AF65-F5344CB8AC3E}">
        <p14:creationId xmlns:p14="http://schemas.microsoft.com/office/powerpoint/2010/main" val="2356260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2A88C9-549B-414E-9075-5FA0B8F71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5051" y="2213027"/>
            <a:ext cx="10515600" cy="4908930"/>
          </a:xfrm>
        </p:spPr>
        <p:txBody>
          <a:bodyPr>
            <a:normAutofit/>
          </a:bodyPr>
          <a:lstStyle/>
          <a:p>
            <a:pPr lvl="1" algn="just"/>
            <a:r>
              <a:rPr lang="tr-TR" sz="2200" dirty="0"/>
              <a:t>Sütün 70°C'nin üzerindeki sıcaklıklara ısıtılmasıyla meydana gelir.</a:t>
            </a:r>
          </a:p>
          <a:p>
            <a:pPr lvl="1" algn="just"/>
            <a:r>
              <a:rPr lang="tr-TR" sz="2200" dirty="0"/>
              <a:t>Bu tadın gelişimi, serum proteinlerinin, özellikle B-</a:t>
            </a:r>
            <a:r>
              <a:rPr lang="tr-TR" sz="2200" dirty="0" err="1"/>
              <a:t>laktoglobülinin</a:t>
            </a:r>
            <a:r>
              <a:rPr lang="tr-TR" sz="2200" dirty="0"/>
              <a:t> </a:t>
            </a:r>
            <a:r>
              <a:rPr lang="tr-TR" sz="2200" dirty="0" err="1"/>
              <a:t>denatürasyona</a:t>
            </a:r>
            <a:r>
              <a:rPr lang="tr-TR" sz="2200" dirty="0"/>
              <a:t> uğraması sonucu serbest hale geçen </a:t>
            </a:r>
            <a:r>
              <a:rPr lang="tr-TR" sz="2200" dirty="0" err="1"/>
              <a:t>sülfüdril</a:t>
            </a:r>
            <a:r>
              <a:rPr lang="tr-TR" sz="2200" dirty="0"/>
              <a:t> (-SH) gruplarıyla bağlantılıdır.</a:t>
            </a:r>
          </a:p>
          <a:p>
            <a:pPr lvl="2" algn="just"/>
            <a:r>
              <a:rPr lang="tr-TR" sz="2200" dirty="0"/>
              <a:t>Depolamada, serbest -SH gruplarının sayısı ortamda çözünür oksijenin ya da okside olabilen diğer sistemlerin var olması halinde azalır. Buna bağlı olarak ısıtma tadının keskinliği de azalır.</a:t>
            </a:r>
          </a:p>
          <a:p>
            <a:pPr lvl="1" algn="just"/>
            <a:r>
              <a:rPr lang="tr-TR" sz="2200" dirty="0"/>
              <a:t>Ayrıca, yağ </a:t>
            </a:r>
            <a:r>
              <a:rPr lang="tr-TR" sz="2200" dirty="0" err="1"/>
              <a:t>globül</a:t>
            </a:r>
            <a:r>
              <a:rPr lang="tr-TR" sz="2200" dirty="0"/>
              <a:t> </a:t>
            </a:r>
            <a:r>
              <a:rPr lang="tr-TR" sz="2200" dirty="0" err="1"/>
              <a:t>membranındaki</a:t>
            </a:r>
            <a:r>
              <a:rPr lang="tr-TR" sz="2200" dirty="0"/>
              <a:t> proteinlerin </a:t>
            </a:r>
            <a:r>
              <a:rPr lang="tr-TR" sz="2200" dirty="0" err="1"/>
              <a:t>denatürasyonunun</a:t>
            </a:r>
            <a:r>
              <a:rPr lang="tr-TR" sz="2200" dirty="0"/>
              <a:t> da bu tat gelişimine katkısı olduğu sanılmaktadır.</a:t>
            </a:r>
          </a:p>
          <a:p>
            <a:pPr lvl="1" algn="just"/>
            <a:r>
              <a:rPr lang="tr-TR" sz="2200" dirty="0"/>
              <a:t>Süte uygulanan ısıl işlemin şiddetindeki artışla birlikte ısıtma tatları daha belirgin ve kalıcı (yanık, </a:t>
            </a:r>
            <a:r>
              <a:rPr lang="tr-TR" sz="2200" dirty="0" err="1"/>
              <a:t>karamelize</a:t>
            </a:r>
            <a:r>
              <a:rPr lang="tr-TR" sz="2200" dirty="0"/>
              <a:t> , kavrulmuş) hale gelir.</a:t>
            </a:r>
          </a:p>
          <a:p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3858320" y="1042753"/>
            <a:ext cx="27679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Isıtma tadı</a:t>
            </a:r>
          </a:p>
        </p:txBody>
      </p:sp>
    </p:spTree>
    <p:extLst>
      <p:ext uri="{BB962C8B-B14F-4D97-AF65-F5344CB8AC3E}">
        <p14:creationId xmlns:p14="http://schemas.microsoft.com/office/powerpoint/2010/main" val="3937777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BF0CE2-82FA-48B2-83CB-D0EB64A55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176" y="2594370"/>
            <a:ext cx="10863805" cy="3690683"/>
          </a:xfrm>
        </p:spPr>
        <p:txBody>
          <a:bodyPr>
            <a:normAutofit/>
          </a:bodyPr>
          <a:lstStyle/>
          <a:p>
            <a:endParaRPr lang="tr-TR" sz="2200" u="sng" dirty="0"/>
          </a:p>
          <a:p>
            <a:pPr lvl="1"/>
            <a:r>
              <a:rPr lang="tr-TR" sz="2200" dirty="0"/>
              <a:t>90 ºC’ </a:t>
            </a:r>
            <a:r>
              <a:rPr lang="tr-TR" sz="2200" dirty="0" err="1"/>
              <a:t>nin</a:t>
            </a:r>
            <a:r>
              <a:rPr lang="tr-TR" sz="2200" dirty="0"/>
              <a:t> üzerindeki sıcaklıklarda serbest –SH gruplarının azalması ve </a:t>
            </a:r>
            <a:r>
              <a:rPr lang="tr-TR" sz="2200" dirty="0" err="1"/>
              <a:t>maillard</a:t>
            </a:r>
            <a:r>
              <a:rPr lang="tr-TR" sz="2200" dirty="0"/>
              <a:t> reaksiyonu sonucu sterilize süt ve süt ürünlerine özgü yeni bir tat olan “sterilize tat” gelişimi başlar. </a:t>
            </a:r>
          </a:p>
          <a:p>
            <a:pPr lvl="1"/>
            <a:r>
              <a:rPr lang="tr-TR" sz="2200" dirty="0"/>
              <a:t>Sterilize tadı stabil bir durum gösterir ve depolama sırasında keskinliğini kaybetmez, aksine esmerleşmede olduğu şekilde daha da belirginleşir.</a:t>
            </a:r>
          </a:p>
          <a:p>
            <a:pPr lvl="1"/>
            <a:r>
              <a:rPr lang="tr-TR" sz="2200" dirty="0"/>
              <a:t>Süte şiddetli ısıl işlem uygulaması sırasında gelişen ve sterilize tadına katkısı bulunabilen bazı bileşikler şunlardır: </a:t>
            </a:r>
            <a:r>
              <a:rPr lang="tr-TR" sz="2200" dirty="0" err="1"/>
              <a:t>Diasetil</a:t>
            </a:r>
            <a:r>
              <a:rPr lang="tr-TR" sz="2200" dirty="0"/>
              <a:t>, </a:t>
            </a:r>
            <a:r>
              <a:rPr lang="tr-TR" sz="2200" dirty="0" err="1"/>
              <a:t>laktonlar</a:t>
            </a:r>
            <a:r>
              <a:rPr lang="tr-TR" sz="2200" dirty="0"/>
              <a:t>, alkol, ketonlar, </a:t>
            </a:r>
            <a:r>
              <a:rPr lang="tr-TR" sz="2200" dirty="0" err="1"/>
              <a:t>maltol</a:t>
            </a:r>
            <a:r>
              <a:rPr lang="tr-TR" sz="2200" dirty="0"/>
              <a:t>, </a:t>
            </a:r>
            <a:r>
              <a:rPr lang="tr-TR" sz="2200" dirty="0" err="1"/>
              <a:t>vanilin</a:t>
            </a:r>
            <a:r>
              <a:rPr lang="tr-TR" sz="2200" dirty="0"/>
              <a:t>, </a:t>
            </a:r>
            <a:r>
              <a:rPr lang="tr-TR" sz="2200" dirty="0" err="1"/>
              <a:t>benzaldehit</a:t>
            </a:r>
            <a:r>
              <a:rPr lang="tr-TR" sz="2200" dirty="0"/>
              <a:t>, </a:t>
            </a:r>
            <a:r>
              <a:rPr lang="tr-TR" sz="2200" dirty="0" err="1"/>
              <a:t>asetofenon</a:t>
            </a:r>
            <a:r>
              <a:rPr lang="tr-TR" sz="2200" dirty="0"/>
              <a:t>.</a:t>
            </a:r>
          </a:p>
          <a:p>
            <a:pPr lvl="1"/>
            <a:endParaRPr lang="tr-TR" sz="2200" dirty="0"/>
          </a:p>
          <a:p>
            <a:pPr lvl="1"/>
            <a:endParaRPr lang="tr-TR" sz="2200" dirty="0"/>
          </a:p>
          <a:p>
            <a:pPr lvl="1"/>
            <a:endParaRPr lang="tr-TR" sz="2200" dirty="0"/>
          </a:p>
          <a:p>
            <a:pPr lvl="1"/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3643562" y="1042580"/>
            <a:ext cx="28449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Sterilize tat</a:t>
            </a:r>
          </a:p>
        </p:txBody>
      </p:sp>
    </p:spTree>
    <p:extLst>
      <p:ext uri="{BB962C8B-B14F-4D97-AF65-F5344CB8AC3E}">
        <p14:creationId xmlns:p14="http://schemas.microsoft.com/office/powerpoint/2010/main" val="2626479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49BCC2D-35A9-41FB-B424-096C473FF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Duyusal Niteliklere Etkisi</a:t>
            </a:r>
            <a:br>
              <a:rPr lang="tr-TR" dirty="0"/>
            </a:br>
            <a:r>
              <a:rPr lang="tr-TR" sz="3200" dirty="0"/>
              <a:t>1. Renk Ve Görünüş Üzerine Etkisi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F4D0AB-B2EA-4A17-993E-BD82D9DD8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9529747" cy="3859930"/>
          </a:xfrm>
        </p:spPr>
        <p:txBody>
          <a:bodyPr>
            <a:normAutofit/>
          </a:bodyPr>
          <a:lstStyle/>
          <a:p>
            <a:r>
              <a:rPr lang="tr-TR" sz="2200" dirty="0"/>
              <a:t>Sütün ilk bakışta fark edilen başlıca duyusal özelliği rengidir.</a:t>
            </a:r>
          </a:p>
          <a:p>
            <a:r>
              <a:rPr lang="tr-TR" sz="2200" dirty="0"/>
              <a:t>Isıtılmamış bir sütün rengi </a:t>
            </a:r>
            <a:r>
              <a:rPr lang="tr-TR" sz="2200" dirty="0">
                <a:solidFill>
                  <a:schemeClr val="accent2">
                    <a:lumMod val="75000"/>
                  </a:schemeClr>
                </a:solidFill>
              </a:rPr>
              <a:t>yağ ve protein içeriğine, </a:t>
            </a:r>
            <a:r>
              <a:rPr lang="tr-TR" sz="2200" dirty="0" err="1">
                <a:solidFill>
                  <a:schemeClr val="accent2">
                    <a:lumMod val="75000"/>
                  </a:schemeClr>
                </a:solidFill>
              </a:rPr>
              <a:t>karoten</a:t>
            </a:r>
            <a:r>
              <a:rPr lang="tr-TR" sz="2200" dirty="0">
                <a:solidFill>
                  <a:schemeClr val="accent2">
                    <a:lumMod val="75000"/>
                  </a:schemeClr>
                </a:solidFill>
              </a:rPr>
              <a:t> içeriğine ve </a:t>
            </a:r>
            <a:r>
              <a:rPr lang="tr-TR" sz="2200" dirty="0" err="1">
                <a:solidFill>
                  <a:schemeClr val="accent2">
                    <a:lumMod val="75000"/>
                  </a:schemeClr>
                </a:solidFill>
              </a:rPr>
              <a:t>homojenizasyon</a:t>
            </a:r>
            <a:r>
              <a:rPr lang="tr-TR" sz="2200" dirty="0">
                <a:solidFill>
                  <a:schemeClr val="accent2">
                    <a:lumMod val="75000"/>
                  </a:schemeClr>
                </a:solidFill>
              </a:rPr>
              <a:t> uygulamasına </a:t>
            </a:r>
            <a:r>
              <a:rPr lang="tr-TR" sz="2200" dirty="0"/>
              <a:t>bağlı olarak değişim gösterir.</a:t>
            </a:r>
          </a:p>
          <a:p>
            <a:r>
              <a:rPr lang="tr-TR" sz="2200" dirty="0"/>
              <a:t>Isıl işlem uygulaması ile sütte rengi etkileyebilen reaksiyonlar;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sz="2200" dirty="0"/>
              <a:t>Işığı yansıtma özelliğindeki artışın bir sonucu olarak beyazlaşma. 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sz="2200" dirty="0"/>
              <a:t>Işığı  yansıtma özelliğindeki azalmanın bir sonucu olarak esmerleşme (kahverengileşme).</a:t>
            </a:r>
          </a:p>
          <a:p>
            <a:pPr marL="914400" lvl="1" indent="-457200">
              <a:buFont typeface="+mj-lt"/>
              <a:buAutoNum type="alphaL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43068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CFA47F-28D3-4EAC-8659-D4FD0487F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063" y="2299827"/>
            <a:ext cx="10783957" cy="5231295"/>
          </a:xfrm>
        </p:spPr>
        <p:txBody>
          <a:bodyPr>
            <a:noAutofit/>
          </a:bodyPr>
          <a:lstStyle/>
          <a:p>
            <a:r>
              <a:rPr lang="tr-TR" sz="2200" dirty="0"/>
              <a:t>HTST pastörizasyon (72°C/15 saniye) sütte hafif sülfürlü bir tat oluşturabilir, fakat bu tat 2-3 gün içerisinde belirsiz bir hal alır. </a:t>
            </a:r>
          </a:p>
          <a:p>
            <a:r>
              <a:rPr lang="tr-TR" sz="2200" dirty="0"/>
              <a:t>Bunun nedeni; </a:t>
            </a:r>
            <a:r>
              <a:rPr lang="tr-TR" sz="2200" dirty="0" err="1"/>
              <a:t>sülfidril</a:t>
            </a:r>
            <a:r>
              <a:rPr lang="tr-TR" sz="2200" dirty="0"/>
              <a:t> gruplarının çözünür oksijenle </a:t>
            </a:r>
            <a:r>
              <a:rPr lang="tr-TR" sz="2200" dirty="0" err="1"/>
              <a:t>oksidasyona</a:t>
            </a:r>
            <a:r>
              <a:rPr lang="tr-TR" sz="2200" dirty="0"/>
              <a:t> uğramasıdır.</a:t>
            </a:r>
          </a:p>
          <a:p>
            <a:pPr marL="457200" lvl="1" indent="0">
              <a:buNone/>
            </a:pPr>
            <a:endParaRPr lang="tr-TR" sz="2200" dirty="0"/>
          </a:p>
          <a:p>
            <a:r>
              <a:rPr lang="tr-TR" sz="2200" dirty="0"/>
              <a:t>Sütün 85 ° C’de 20 saniye süreyle ısıtılması belirgin pişmiş tat oluşumuna yol açar. Bu derecelerde, pişmiş tadın </a:t>
            </a:r>
            <a:r>
              <a:rPr lang="tr-TR" sz="2200" dirty="0" err="1"/>
              <a:t>yanısıra</a:t>
            </a:r>
            <a:r>
              <a:rPr lang="tr-TR" sz="2200" dirty="0"/>
              <a:t> keton benzeri bir aroma ve bazen hafif </a:t>
            </a:r>
            <a:r>
              <a:rPr lang="tr-TR" sz="2200" dirty="0" err="1"/>
              <a:t>karamelize</a:t>
            </a:r>
            <a:r>
              <a:rPr lang="tr-TR" sz="2200" dirty="0"/>
              <a:t> bir aromada gelişir.</a:t>
            </a:r>
          </a:p>
          <a:p>
            <a:pPr marL="0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4068366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229123" cy="3772248"/>
          </a:xfrm>
        </p:spPr>
        <p:txBody>
          <a:bodyPr>
            <a:normAutofit lnSpcReduction="10000"/>
          </a:bodyPr>
          <a:lstStyle/>
          <a:p>
            <a:r>
              <a:rPr lang="tr-TR" sz="2200" dirty="0"/>
              <a:t>UHT sterilizasyon işleminden sonra sütlerde kuvvetli bir </a:t>
            </a:r>
            <a:r>
              <a:rPr lang="tr-TR" sz="2200" dirty="0" err="1"/>
              <a:t>sülfidril</a:t>
            </a:r>
            <a:r>
              <a:rPr lang="tr-TR" sz="2200" dirty="0"/>
              <a:t>, lahana kokusu ve ısıtma tadı meydana gelir.</a:t>
            </a:r>
          </a:p>
          <a:p>
            <a:pPr lvl="1"/>
            <a:r>
              <a:rPr lang="tr-TR" sz="2200" dirty="0"/>
              <a:t>Meydana gelen sülfür kokusu hızlı bir </a:t>
            </a:r>
            <a:r>
              <a:rPr lang="tr-TR" sz="2200" dirty="0" err="1"/>
              <a:t>şekide</a:t>
            </a:r>
            <a:r>
              <a:rPr lang="tr-TR" sz="2200" dirty="0"/>
              <a:t>, ısıtma tadı ise birkaç gün içerisinde kaybolarak yerini karakteristik UHT tadına bırakır.</a:t>
            </a:r>
          </a:p>
          <a:p>
            <a:pPr marL="457200" lvl="1" indent="0">
              <a:buNone/>
            </a:pPr>
            <a:endParaRPr lang="tr-TR" sz="2200" dirty="0"/>
          </a:p>
          <a:p>
            <a:r>
              <a:rPr lang="tr-TR" sz="2200" dirty="0"/>
              <a:t>Direkt ve </a:t>
            </a:r>
            <a:r>
              <a:rPr lang="tr-TR" sz="2200" dirty="0" err="1"/>
              <a:t>indirekt</a:t>
            </a:r>
            <a:r>
              <a:rPr lang="tr-TR" sz="2200" dirty="0"/>
              <a:t> UHT sterilize sütler tat açısından birbirinden farklılık gösterir. Bunun nedeni;</a:t>
            </a:r>
          </a:p>
          <a:p>
            <a:pPr lvl="1"/>
            <a:r>
              <a:rPr lang="tr-TR" sz="2200" dirty="0"/>
              <a:t>Sterilizasyon işleminden sonra her iki uygulamada farklı düzeylerde meydana gelen serbest –SH gruplarıdır.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5221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508564" cy="3676276"/>
          </a:xfrm>
        </p:spPr>
        <p:txBody>
          <a:bodyPr>
            <a:normAutofit/>
          </a:bodyPr>
          <a:lstStyle/>
          <a:p>
            <a:r>
              <a:rPr lang="tr-TR" sz="2200" dirty="0"/>
              <a:t>Belirli bir ısıl işlem sonucu açığa çıkan -SH gruplarının sayısı üzerinde çiğ sütteki </a:t>
            </a:r>
            <a:r>
              <a:rPr lang="tr-TR" sz="2200" dirty="0" err="1"/>
              <a:t>oksidatif</a:t>
            </a:r>
            <a:r>
              <a:rPr lang="tr-TR" sz="2200" dirty="0"/>
              <a:t> değişimler de etkilidir. Örneğin, ışığın katalizörlüğünde meydana gelen </a:t>
            </a:r>
            <a:r>
              <a:rPr lang="tr-TR" sz="2200" dirty="0" err="1"/>
              <a:t>oksidasyon</a:t>
            </a:r>
            <a:r>
              <a:rPr lang="tr-TR" sz="2200" dirty="0"/>
              <a:t> nedeniyle </a:t>
            </a:r>
            <a:r>
              <a:rPr lang="tr-TR" sz="2200" dirty="0" err="1"/>
              <a:t>askorbik</a:t>
            </a:r>
            <a:r>
              <a:rPr lang="tr-TR" sz="2200" dirty="0"/>
              <a:t> asidin kayba uğraması, o sütün daha sonra ısıtılması sırasında -SH gruplarında bir azalmaya yol açar ve UHT sütün tadını etkileyebilir. </a:t>
            </a:r>
          </a:p>
          <a:p>
            <a:pPr marL="0" indent="0">
              <a:buNone/>
            </a:pPr>
            <a:endParaRPr lang="tr-TR" sz="2200" dirty="0"/>
          </a:p>
          <a:p>
            <a:r>
              <a:rPr lang="tr-TR" sz="2200" dirty="0"/>
              <a:t>Değişik araştırmacılar tarafından serbest -SH grupları konsantrasyonu litrede 20 µ</a:t>
            </a:r>
            <a:r>
              <a:rPr lang="tr-TR" sz="2200" dirty="0" err="1"/>
              <a:t>mol’den</a:t>
            </a:r>
            <a:r>
              <a:rPr lang="tr-TR" sz="2200" dirty="0"/>
              <a:t> az olan UHT sterilize sütlerde pişmiş bir tat belirlenemediği ifade edilmektedir.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5844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3" y="2267322"/>
            <a:ext cx="10436412" cy="410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2400" dirty="0"/>
              <a:t>UHT sterilizasyondan önce ya da daha sonra süte </a:t>
            </a:r>
            <a:r>
              <a:rPr lang="tr-TR" sz="2400" dirty="0" err="1"/>
              <a:t>oksidan</a:t>
            </a:r>
            <a:r>
              <a:rPr lang="tr-TR" sz="2400" dirty="0"/>
              <a:t> bir madde ilavesiyle serbest -SH gruplarının veya hidrojen sülfürün konsantrasyonu azaltılabilir, böylece tadın düzeltilmesi mümkün olabilir. Bu konuda aşağıdaki kimyasal maddeler yarar sağlayabilir: </a:t>
            </a:r>
          </a:p>
          <a:p>
            <a:pPr marL="0" indent="0">
              <a:buNone/>
            </a:pPr>
            <a:r>
              <a:rPr lang="tr-TR" sz="2400" dirty="0"/>
              <a:t> </a:t>
            </a:r>
          </a:p>
          <a:p>
            <a:pPr lvl="0"/>
            <a:r>
              <a:rPr lang="tr-TR" sz="2400" dirty="0"/>
              <a:t>Sodyum ya da potasyum </a:t>
            </a:r>
            <a:r>
              <a:rPr lang="tr-TR" sz="2400" dirty="0" err="1"/>
              <a:t>iyodat</a:t>
            </a:r>
            <a:r>
              <a:rPr lang="tr-TR" sz="2400" dirty="0"/>
              <a:t> veya </a:t>
            </a:r>
            <a:r>
              <a:rPr lang="tr-TR" sz="2400" dirty="0" err="1"/>
              <a:t>bromatlar</a:t>
            </a:r>
            <a:r>
              <a:rPr lang="tr-TR" sz="2400" dirty="0"/>
              <a:t> (5-25 mg/kg).</a:t>
            </a:r>
          </a:p>
          <a:p>
            <a:pPr lvl="0"/>
            <a:r>
              <a:rPr lang="tr-TR" sz="2400" dirty="0"/>
              <a:t>Organik </a:t>
            </a:r>
            <a:r>
              <a:rPr lang="tr-TR" sz="2400" dirty="0" err="1"/>
              <a:t>tiyosülfatlar</a:t>
            </a:r>
            <a:r>
              <a:rPr lang="tr-TR" sz="2400" dirty="0"/>
              <a:t> ya da </a:t>
            </a:r>
            <a:r>
              <a:rPr lang="tr-TR" sz="2400" dirty="0" err="1"/>
              <a:t>tiyosülfonatlar</a:t>
            </a:r>
            <a:r>
              <a:rPr lang="tr-TR" sz="2400" dirty="0"/>
              <a:t> gibi </a:t>
            </a:r>
            <a:r>
              <a:rPr lang="tr-TR" sz="2400" dirty="0" err="1"/>
              <a:t>sülfidril</a:t>
            </a:r>
            <a:r>
              <a:rPr lang="tr-TR" sz="2400" dirty="0"/>
              <a:t> bloke eden maddeler.</a:t>
            </a:r>
          </a:p>
          <a:p>
            <a:pPr lvl="0"/>
            <a:r>
              <a:rPr lang="tr-TR" sz="2400" dirty="0"/>
              <a:t>L-sistin (30-70 mg/l).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Ancak, bu maddelerin kullanımına yasalar izin vermediği için pratikte bu tip uygulamalar yapılmamaktadır.  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23734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DED42B4-115D-4052-B91D-31DD734A0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Kimyasal ve Biyokimyasal Niteliklere Etkisi</a:t>
            </a:r>
            <a:br>
              <a:rPr lang="tr-TR" dirty="0"/>
            </a:br>
            <a:r>
              <a:rPr lang="tr-TR" dirty="0"/>
              <a:t>Süt Proteinlerine Etkisi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840389-D0E7-4FCB-A80A-39FC781A6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56929"/>
            <a:ext cx="10515600" cy="4111349"/>
          </a:xfrm>
        </p:spPr>
        <p:txBody>
          <a:bodyPr>
            <a:normAutofit/>
          </a:bodyPr>
          <a:lstStyle/>
          <a:p>
            <a:r>
              <a:rPr lang="tr-TR" sz="2200" dirty="0"/>
              <a:t>Kazein ve serum proteinlerinin ısıya karşı gösterdikleri duyarlılık birbirinden farklıdır.</a:t>
            </a:r>
          </a:p>
          <a:p>
            <a:r>
              <a:rPr lang="tr-TR" sz="2200" dirty="0"/>
              <a:t>Kazeinler ısıya karşı dayanım gösterir.</a:t>
            </a:r>
          </a:p>
          <a:p>
            <a:pPr lvl="1"/>
            <a:r>
              <a:rPr lang="tr-TR" sz="2200" dirty="0"/>
              <a:t>Bunun nedeni yapısında yer alan </a:t>
            </a:r>
            <a:r>
              <a:rPr lang="tr-TR" sz="2200" dirty="0" err="1"/>
              <a:t>prolin</a:t>
            </a:r>
            <a:r>
              <a:rPr lang="tr-TR" sz="2200" dirty="0"/>
              <a:t> aminoasidi protein </a:t>
            </a:r>
            <a:r>
              <a:rPr lang="tr-TR" sz="2200" dirty="0" err="1"/>
              <a:t>agregasyonu</a:t>
            </a:r>
            <a:r>
              <a:rPr lang="tr-TR" sz="2200" dirty="0"/>
              <a:t> için gerekli olan hidrojen bağlarının oluşumunu önler. </a:t>
            </a:r>
          </a:p>
          <a:p>
            <a:pPr lvl="1"/>
            <a:r>
              <a:rPr lang="tr-TR" sz="2200" dirty="0"/>
              <a:t>Pastörize sütte kazein değişime uğramaz, kazeindeki değişimler 100 C’nin üzerindeki sıcaklıklarda meydana gelmektedir.</a:t>
            </a:r>
          </a:p>
          <a:p>
            <a:pPr marL="914400" lvl="2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007785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656481" cy="3810747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Serum proteinleri ısıya duyarlı proteinlerdir.</a:t>
            </a:r>
          </a:p>
          <a:p>
            <a:pPr lvl="1" algn="just"/>
            <a:r>
              <a:rPr lang="tr-TR" sz="2200" dirty="0"/>
              <a:t>Isıl işlemin şiddetine bağlı olarak değişen düzeylerde </a:t>
            </a:r>
            <a:r>
              <a:rPr lang="tr-TR" sz="2200" dirty="0" err="1"/>
              <a:t>denatürasyona</a:t>
            </a:r>
            <a:r>
              <a:rPr lang="tr-TR" sz="2200" dirty="0"/>
              <a:t> uğrarlar. Bunun nedeni;</a:t>
            </a:r>
          </a:p>
          <a:p>
            <a:pPr lvl="2" algn="just"/>
            <a:r>
              <a:rPr lang="tr-TR" sz="2200" dirty="0"/>
              <a:t>Fosfor içermemeleri,</a:t>
            </a:r>
          </a:p>
          <a:p>
            <a:pPr lvl="2" algn="just"/>
            <a:r>
              <a:rPr lang="tr-TR" sz="2200" dirty="0"/>
              <a:t>Kazeine kıyasla daha düşük </a:t>
            </a:r>
            <a:r>
              <a:rPr lang="tr-TR" sz="2200" dirty="0" err="1"/>
              <a:t>prolin</a:t>
            </a:r>
            <a:r>
              <a:rPr lang="tr-TR" sz="2200" dirty="0"/>
              <a:t> içermeleri,</a:t>
            </a:r>
          </a:p>
          <a:p>
            <a:pPr lvl="2" algn="just"/>
            <a:r>
              <a:rPr lang="tr-TR" sz="2200" dirty="0"/>
              <a:t>Daha yüksek düzeyde sistin ve </a:t>
            </a:r>
            <a:r>
              <a:rPr lang="tr-TR" sz="2200" dirty="0" err="1"/>
              <a:t>metiyonin</a:t>
            </a:r>
            <a:r>
              <a:rPr lang="tr-TR" sz="2200" dirty="0"/>
              <a:t> </a:t>
            </a:r>
            <a:r>
              <a:rPr lang="tr-TR" sz="2200" dirty="0" err="1"/>
              <a:t>aminoasiti</a:t>
            </a:r>
            <a:r>
              <a:rPr lang="tr-TR" sz="2200" dirty="0"/>
              <a:t> bulundurmalarıdır. β</a:t>
            </a:r>
          </a:p>
          <a:p>
            <a:pPr marL="914400" lvl="2" indent="0" algn="just">
              <a:buNone/>
            </a:pPr>
            <a:r>
              <a:rPr lang="el-GR" sz="2200" dirty="0"/>
              <a:t>Β</a:t>
            </a:r>
            <a:r>
              <a:rPr lang="tr-TR" sz="2200" dirty="0"/>
              <a:t>-</a:t>
            </a:r>
            <a:r>
              <a:rPr lang="tr-TR" sz="2200" dirty="0" err="1"/>
              <a:t>laktoglobulinin</a:t>
            </a:r>
            <a:r>
              <a:rPr lang="tr-TR" sz="2200" dirty="0"/>
              <a:t> yapısında serbest  -SH gruplarına </a:t>
            </a:r>
            <a:r>
              <a:rPr lang="tr-TR" sz="2200" dirty="0" err="1"/>
              <a:t>sistein</a:t>
            </a:r>
            <a:r>
              <a:rPr lang="tr-TR" sz="2200" dirty="0"/>
              <a:t> de yüksek düzeyde bulunmaktadır.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93322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C105417-CEAC-4830-897F-758C45806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91228"/>
            <a:ext cx="10515600" cy="5635350"/>
          </a:xfrm>
        </p:spPr>
        <p:txBody>
          <a:bodyPr>
            <a:normAutofit/>
          </a:bodyPr>
          <a:lstStyle/>
          <a:p>
            <a:pPr lvl="1"/>
            <a:r>
              <a:rPr lang="tr-TR" sz="2200" dirty="0"/>
              <a:t>Başlıca serum proteinleri B-</a:t>
            </a:r>
            <a:r>
              <a:rPr lang="tr-TR" sz="2200" dirty="0" err="1"/>
              <a:t>laktoglobülin</a:t>
            </a:r>
            <a:r>
              <a:rPr lang="tr-TR" sz="2200" dirty="0"/>
              <a:t>, a-</a:t>
            </a:r>
            <a:r>
              <a:rPr lang="tr-TR" sz="2200" dirty="0" err="1"/>
              <a:t>laktalbümin</a:t>
            </a:r>
            <a:r>
              <a:rPr lang="tr-TR" sz="2200" dirty="0"/>
              <a:t>, sığır serum albümini ve </a:t>
            </a:r>
            <a:r>
              <a:rPr lang="tr-TR" sz="2200" dirty="0" err="1"/>
              <a:t>immünoglobülünlerdir</a:t>
            </a:r>
            <a:r>
              <a:rPr lang="tr-TR" sz="2200" dirty="0"/>
              <a:t>.</a:t>
            </a:r>
          </a:p>
          <a:p>
            <a:pPr lvl="1"/>
            <a:r>
              <a:rPr lang="tr-TR" sz="2200" dirty="0"/>
              <a:t>Serum proteinlerinin ısıya karşı gösterdikleri duyarlılık bakımından azalan bir sıra ile; </a:t>
            </a:r>
          </a:p>
          <a:p>
            <a:pPr marL="457200" lvl="1" indent="0">
              <a:buNone/>
            </a:pPr>
            <a:r>
              <a:rPr lang="tr-TR" sz="2200" dirty="0" err="1"/>
              <a:t>İmmünoglobülünler</a:t>
            </a:r>
            <a:r>
              <a:rPr lang="tr-TR" sz="2200" dirty="0"/>
              <a:t>&gt; sığır serum albümini&gt; B-</a:t>
            </a:r>
            <a:r>
              <a:rPr lang="tr-TR" sz="2200" dirty="0" err="1"/>
              <a:t>laktoglobülin</a:t>
            </a:r>
            <a:r>
              <a:rPr lang="tr-TR" sz="2200" dirty="0"/>
              <a:t>&gt; a-</a:t>
            </a:r>
            <a:r>
              <a:rPr lang="tr-TR" sz="2200" dirty="0" err="1"/>
              <a:t>laktalbümin</a:t>
            </a:r>
            <a:endParaRPr lang="tr-TR" sz="2200" dirty="0"/>
          </a:p>
          <a:p>
            <a:pPr lvl="1"/>
            <a:r>
              <a:rPr lang="tr-TR" sz="2200" dirty="0"/>
              <a:t>ısı ile </a:t>
            </a:r>
            <a:r>
              <a:rPr lang="tr-TR" sz="2200" dirty="0" err="1"/>
              <a:t>denatürasyonu</a:t>
            </a:r>
            <a:r>
              <a:rPr lang="tr-TR" sz="2200" dirty="0"/>
              <a:t> genellikle </a:t>
            </a:r>
            <a:r>
              <a:rPr lang="tr-TR" sz="2200" dirty="0" err="1"/>
              <a:t>pH</a:t>
            </a:r>
            <a:r>
              <a:rPr lang="tr-TR" sz="2200" dirty="0"/>
              <a:t> değerine bağlı bir değişim gösterir.</a:t>
            </a:r>
          </a:p>
          <a:p>
            <a:pPr lvl="1"/>
            <a:r>
              <a:rPr lang="tr-TR" sz="2200" dirty="0"/>
              <a:t>B-</a:t>
            </a:r>
            <a:r>
              <a:rPr lang="tr-TR" sz="2200" dirty="0" err="1"/>
              <a:t>laktoglobülin</a:t>
            </a:r>
            <a:r>
              <a:rPr lang="tr-TR" sz="2200" dirty="0"/>
              <a:t> çoğunlukla </a:t>
            </a:r>
            <a:r>
              <a:rPr lang="tr-TR" sz="2200" dirty="0" err="1"/>
              <a:t>pH</a:t>
            </a:r>
            <a:r>
              <a:rPr lang="tr-TR" sz="2200" dirty="0"/>
              <a:t> değerindeki artışla birlikte düşük sıcaklık derecelerinde </a:t>
            </a:r>
            <a:r>
              <a:rPr lang="tr-TR" sz="2200" dirty="0" err="1"/>
              <a:t>denatürasyona</a:t>
            </a:r>
            <a:r>
              <a:rPr lang="tr-TR" sz="2200" dirty="0"/>
              <a:t> uğrar.</a:t>
            </a:r>
          </a:p>
          <a:p>
            <a:pPr lvl="1"/>
            <a:r>
              <a:rPr lang="tr-TR" sz="2200" dirty="0"/>
              <a:t>a-</a:t>
            </a:r>
            <a:r>
              <a:rPr lang="tr-TR" sz="2200" dirty="0" err="1"/>
              <a:t>laktalbümin</a:t>
            </a:r>
            <a:r>
              <a:rPr lang="tr-TR" sz="2200" dirty="0"/>
              <a:t> </a:t>
            </a:r>
            <a:r>
              <a:rPr lang="tr-TR" sz="2200" dirty="0" err="1"/>
              <a:t>denatürasyonu</a:t>
            </a:r>
            <a:r>
              <a:rPr lang="tr-TR" sz="2200" dirty="0"/>
              <a:t> yaklaşık 100 ° C’ye kadar olan ısıl işlemlerde % 80-90 geri dönüşümlüdür. Bunun nedeni;</a:t>
            </a:r>
          </a:p>
          <a:p>
            <a:pPr lvl="2"/>
            <a:r>
              <a:rPr lang="tr-TR" sz="2200" dirty="0"/>
              <a:t>a-</a:t>
            </a:r>
            <a:r>
              <a:rPr lang="tr-TR" sz="2200" dirty="0" err="1"/>
              <a:t>laktalbüminin</a:t>
            </a:r>
            <a:r>
              <a:rPr lang="tr-TR" sz="2200" dirty="0"/>
              <a:t> kalsiyum bağlayan bir protein olmasından ileri gelir.</a:t>
            </a:r>
          </a:p>
          <a:p>
            <a:pPr lvl="2"/>
            <a:endParaRPr lang="tr-TR" dirty="0"/>
          </a:p>
        </p:txBody>
      </p:sp>
      <p:sp>
        <p:nvSpPr>
          <p:cNvPr id="2" name="Dikdörtgen 1"/>
          <p:cNvSpPr/>
          <p:nvPr/>
        </p:nvSpPr>
        <p:spPr>
          <a:xfrm>
            <a:off x="1976718" y="1118672"/>
            <a:ext cx="68848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Serum proteinlerinin ısıyla </a:t>
            </a:r>
            <a:r>
              <a:rPr kumimoji="0" lang="tr-TR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denaturasyonu</a:t>
            </a: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90901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F0DC46-4E26-4A19-8761-D8E8E86D0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dirty="0"/>
              <a:t>Serum proteinlerinde </a:t>
            </a:r>
            <a:r>
              <a:rPr lang="tr-TR" sz="3200" dirty="0" err="1"/>
              <a:t>denaturasyona</a:t>
            </a:r>
            <a:r>
              <a:rPr lang="tr-TR" sz="3200" dirty="0"/>
              <a:t> yol açan sıcaklık dereceleri;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C689BD51-FBD5-476F-9A12-1223616E96C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001079" y="2292626"/>
          <a:ext cx="8189842" cy="4150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0881">
                  <a:extLst>
                    <a:ext uri="{9D8B030D-6E8A-4147-A177-3AD203B41FA5}">
                      <a16:colId xmlns:a16="http://schemas.microsoft.com/office/drawing/2014/main" val="1059524620"/>
                    </a:ext>
                  </a:extLst>
                </a:gridCol>
                <a:gridCol w="3781063">
                  <a:extLst>
                    <a:ext uri="{9D8B030D-6E8A-4147-A177-3AD203B41FA5}">
                      <a16:colId xmlns:a16="http://schemas.microsoft.com/office/drawing/2014/main" val="2434606496"/>
                    </a:ext>
                  </a:extLst>
                </a:gridCol>
                <a:gridCol w="1417898">
                  <a:extLst>
                    <a:ext uri="{9D8B030D-6E8A-4147-A177-3AD203B41FA5}">
                      <a16:colId xmlns:a16="http://schemas.microsoft.com/office/drawing/2014/main" val="3456946671"/>
                    </a:ext>
                  </a:extLst>
                </a:gridCol>
              </a:tblGrid>
              <a:tr h="241571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Serum Proteinleri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 err="1">
                          <a:effectLst/>
                        </a:rPr>
                        <a:t>Denatürasyon</a:t>
                      </a:r>
                      <a:r>
                        <a:rPr lang="tr-TR" sz="2000" b="1" u="none" strike="noStrike" dirty="0">
                          <a:effectLst/>
                        </a:rPr>
                        <a:t> Sıcaklığı (</a:t>
                      </a:r>
                      <a:r>
                        <a:rPr lang="tr-TR" sz="2000" dirty="0"/>
                        <a:t>°</a:t>
                      </a:r>
                      <a:r>
                        <a:rPr lang="tr-TR" sz="2000" b="1" u="none" strike="noStrike" dirty="0">
                          <a:effectLst/>
                        </a:rPr>
                        <a:t>C)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54189569"/>
                  </a:ext>
                </a:extLst>
              </a:tr>
              <a:tr h="241571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2000" b="1" u="none" strike="noStrike" dirty="0">
                          <a:effectLst/>
                        </a:rPr>
                        <a:t>B-</a:t>
                      </a:r>
                      <a:r>
                        <a:rPr lang="tr-TR" sz="2000" b="1" u="none" strike="noStrike" dirty="0" err="1">
                          <a:effectLst/>
                        </a:rPr>
                        <a:t>laktoglobülin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70.4</a:t>
                      </a:r>
                      <a:r>
                        <a:rPr lang="tr-TR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 0.5, </a:t>
                      </a:r>
                      <a:r>
                        <a:rPr lang="tr-TR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</a:t>
                      </a:r>
                      <a:r>
                        <a:rPr lang="tr-TR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6.7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9">
                  <a:txBody>
                    <a:bodyPr/>
                    <a:lstStyle/>
                    <a:p>
                      <a:pPr algn="l" fontAlgn="b"/>
                      <a:r>
                        <a:rPr lang="tr-T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Sonuçlar farklı kaynaklardan alınmıştır.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22436506"/>
                  </a:ext>
                </a:extLst>
              </a:tr>
              <a:tr h="2415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72.8</a:t>
                      </a:r>
                      <a:r>
                        <a:rPr lang="tr-TR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 4.0, PH 6.7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4711174"/>
                  </a:ext>
                </a:extLst>
              </a:tr>
              <a:tr h="2415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75.9</a:t>
                      </a:r>
                      <a:r>
                        <a:rPr lang="tr-TR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 0.5 </a:t>
                      </a:r>
                      <a:r>
                        <a:rPr lang="tr-TR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</a:t>
                      </a:r>
                      <a:r>
                        <a:rPr lang="tr-TR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6.5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9257548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81.9</a:t>
                      </a:r>
                      <a:r>
                        <a:rPr lang="tr-TR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 0.5 </a:t>
                      </a:r>
                      <a:r>
                        <a:rPr lang="tr-TR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</a:t>
                      </a:r>
                      <a:r>
                        <a:rPr lang="tr-TR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3.5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9525756"/>
                  </a:ext>
                </a:extLst>
              </a:tr>
              <a:tr h="24157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2000" b="1" u="none" strike="noStrike">
                          <a:effectLst/>
                        </a:rPr>
                        <a:t>a-laktalbümin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65.2</a:t>
                      </a:r>
                      <a:r>
                        <a:rPr lang="tr-TR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± 0.5, </a:t>
                      </a:r>
                      <a:r>
                        <a:rPr lang="tr-TR" sz="20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</a:t>
                      </a:r>
                      <a:r>
                        <a:rPr lang="tr-TR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6.7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88945006"/>
                  </a:ext>
                </a:extLst>
              </a:tr>
              <a:tr h="38825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62-63</a:t>
                      </a:r>
                      <a:r>
                        <a:rPr lang="tr-TR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tr-TR" sz="2000" b="0" i="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</a:t>
                      </a:r>
                      <a:r>
                        <a:rPr lang="tr-TR" sz="2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6.5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6306640"/>
                  </a:ext>
                </a:extLst>
              </a:tr>
              <a:tr h="4792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58.6, </a:t>
                      </a:r>
                      <a:r>
                        <a:rPr lang="tr-T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</a:t>
                      </a:r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98851429"/>
                  </a:ext>
                </a:extLst>
              </a:tr>
              <a:tr h="2415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2000" b="1" u="none" strike="noStrike" dirty="0">
                          <a:effectLst/>
                        </a:rPr>
                        <a:t>Sığır Serum </a:t>
                      </a:r>
                      <a:r>
                        <a:rPr lang="tr-TR" sz="2000" b="1" u="none" strike="noStrike" dirty="0" err="1">
                          <a:effectLst/>
                        </a:rPr>
                        <a:t>albumini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71.9, </a:t>
                      </a:r>
                      <a:r>
                        <a:rPr lang="tr-T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</a:t>
                      </a:r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4140379"/>
                  </a:ext>
                </a:extLst>
              </a:tr>
              <a:tr h="2415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74.0, </a:t>
                      </a:r>
                      <a:r>
                        <a:rPr lang="tr-TR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</a:t>
                      </a:r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088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u="none" strike="noStrike" dirty="0">
                          <a:effectLst/>
                        </a:rPr>
                        <a:t>Sığır Serum </a:t>
                      </a:r>
                      <a:r>
                        <a:rPr lang="tr-TR" sz="2000" b="1" u="none" strike="noStrike" dirty="0" err="1">
                          <a:effectLst/>
                        </a:rPr>
                        <a:t>albumini</a:t>
                      </a:r>
                      <a:r>
                        <a:rPr lang="tr-TR" sz="2000" b="1" u="none" strike="noStrike" dirty="0">
                          <a:effectLst/>
                        </a:rPr>
                        <a:t>, </a:t>
                      </a:r>
                    </a:p>
                    <a:p>
                      <a:pPr algn="ctr" fontAlgn="ctr"/>
                      <a:r>
                        <a:rPr lang="tr-TR" sz="2000" b="1" u="none" strike="noStrike" dirty="0">
                          <a:effectLst/>
                        </a:rPr>
                        <a:t>yağı ayrılmış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1302367"/>
                  </a:ext>
                </a:extLst>
              </a:tr>
              <a:tr h="24157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000" b="1" u="none" strike="noStrike" dirty="0" err="1">
                          <a:effectLst/>
                        </a:rPr>
                        <a:t>İmmünoglobülin</a:t>
                      </a:r>
                      <a:r>
                        <a:rPr lang="tr-TR" sz="2000" b="1" u="none" strike="noStrike" dirty="0">
                          <a:effectLst/>
                        </a:rPr>
                        <a:t> G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9679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9018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6DFC78-C794-45B2-96F9-77D21CFCB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665" y="2200361"/>
            <a:ext cx="10611678" cy="492218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sz="2200" dirty="0"/>
          </a:p>
          <a:p>
            <a:r>
              <a:rPr lang="tr-TR" sz="2200" dirty="0" err="1"/>
              <a:t>Termizasyon</a:t>
            </a:r>
            <a:r>
              <a:rPr lang="tr-TR" sz="2200" dirty="0"/>
              <a:t> (65 °C/15 saniye) gibi orta şiddetli ısıl işlem uygulamaları serum proteinlerinde herhangi bir </a:t>
            </a:r>
            <a:r>
              <a:rPr lang="tr-TR" sz="2200" dirty="0" err="1"/>
              <a:t>denaturasyona</a:t>
            </a:r>
            <a:r>
              <a:rPr lang="tr-TR" sz="2200" dirty="0"/>
              <a:t> yol açmamaktadır.</a:t>
            </a:r>
          </a:p>
          <a:p>
            <a:pPr marL="0" indent="0">
              <a:buNone/>
            </a:pPr>
            <a:endParaRPr lang="tr-TR" sz="2200" dirty="0"/>
          </a:p>
          <a:p>
            <a:r>
              <a:rPr lang="tr-TR" sz="2200" dirty="0"/>
              <a:t>Orta şiddetteki pastörizasyon uygulamalarında ~ %7 oranında bir </a:t>
            </a:r>
            <a:r>
              <a:rPr lang="tr-TR" sz="2200" dirty="0" err="1"/>
              <a:t>denaturasyon</a:t>
            </a:r>
            <a:r>
              <a:rPr lang="tr-TR" sz="2200" dirty="0"/>
              <a:t> meydana getirmekte, pastörizasyon şiddeti arttıkça bu oranda artmaktadır.</a:t>
            </a:r>
          </a:p>
          <a:p>
            <a:r>
              <a:rPr lang="tr-TR" sz="2200" dirty="0"/>
              <a:t>UHT sterilizasyon işlemi klasik yönteme göre daha az </a:t>
            </a:r>
            <a:r>
              <a:rPr lang="tr-TR" sz="2200" dirty="0" err="1"/>
              <a:t>denatürasyona</a:t>
            </a:r>
            <a:r>
              <a:rPr lang="tr-TR" sz="2200" dirty="0"/>
              <a:t> yol açmaktadır.</a:t>
            </a:r>
          </a:p>
        </p:txBody>
      </p:sp>
    </p:spTree>
    <p:extLst>
      <p:ext uri="{BB962C8B-B14F-4D97-AF65-F5344CB8AC3E}">
        <p14:creationId xmlns:p14="http://schemas.microsoft.com/office/powerpoint/2010/main" val="6240926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884107" cy="3386483"/>
          </a:xfrm>
        </p:spPr>
        <p:txBody>
          <a:bodyPr>
            <a:normAutofit/>
          </a:bodyPr>
          <a:lstStyle/>
          <a:p>
            <a:r>
              <a:rPr lang="tr-TR" sz="2200" dirty="0"/>
              <a:t>Serum proteinlerinin </a:t>
            </a:r>
            <a:r>
              <a:rPr lang="tr-TR" sz="2200" dirty="0" err="1"/>
              <a:t>denaturasyon</a:t>
            </a:r>
            <a:r>
              <a:rPr lang="tr-TR" sz="2200" dirty="0"/>
              <a:t> oranı uygulanan ısıl işlemin şiddetine bağlı değişim gösterir.</a:t>
            </a:r>
          </a:p>
          <a:p>
            <a:r>
              <a:rPr lang="tr-TR" sz="2200" dirty="0"/>
              <a:t>(IDF)’</a:t>
            </a:r>
            <a:r>
              <a:rPr lang="tr-TR" sz="2200" dirty="0" err="1"/>
              <a:t>nun</a:t>
            </a:r>
            <a:r>
              <a:rPr lang="tr-TR" sz="2200" dirty="0"/>
              <a:t> önerisine göre, litrede en az 50 mg </a:t>
            </a:r>
            <a:r>
              <a:rPr lang="tr-TR" sz="2200" dirty="0" err="1"/>
              <a:t>denatüre</a:t>
            </a:r>
            <a:r>
              <a:rPr lang="tr-TR" sz="2200" dirty="0"/>
              <a:t> olmamış </a:t>
            </a:r>
          </a:p>
          <a:p>
            <a:pPr marL="0" indent="0">
              <a:buNone/>
            </a:pPr>
            <a:r>
              <a:rPr lang="tr-TR" sz="2200" dirty="0"/>
              <a:t>    β-</a:t>
            </a:r>
            <a:r>
              <a:rPr lang="tr-TR" sz="2200" dirty="0" err="1"/>
              <a:t>laktoglobülin</a:t>
            </a:r>
            <a:r>
              <a:rPr lang="tr-TR" sz="2200" dirty="0"/>
              <a:t> içeren bir süt UHT sterilize ürün olarak sınıflandırılabilir. 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477489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4836FD-FAEA-45B7-A4EC-770FD9CA0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630" y="2645590"/>
            <a:ext cx="11213122" cy="360473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2600" dirty="0"/>
              <a:t>Isıl  işlemin ilk etkisi ışığın yansımasına bağlı olarak rengin beyazlaşmasını artırmasıdır. Bu etki belirli bir eşik değerinin üzerinde tersine dönmekte ve sütün rengi esmerleşmektedir.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600" dirty="0"/>
              <a:t> Sıcaklık 50 C ye kadar arttıkça ışığı yansıtma özelliği artar 5 C ye sıcaklık düşürüldüğünde beyazlaşma azalır.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600" dirty="0"/>
              <a:t>Sıcaklık artışı ile kalsiyumun  misellere taşınması, misel boyutunun büyümesine bağlı olarak ışığı yansıtma özelliği artar. </a:t>
            </a:r>
          </a:p>
          <a:p>
            <a:endParaRPr lang="tr-TR" sz="26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867561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08363B-463C-4619-BF22-B91C52162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716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2800" dirty="0"/>
              <a:t>Farklı ısıl işlem uygulamalarına bağlı olarak serum proteinlerinde meydana gelen </a:t>
            </a:r>
            <a:r>
              <a:rPr lang="tr-TR" sz="2800" dirty="0" err="1"/>
              <a:t>denaturasyon</a:t>
            </a:r>
            <a:r>
              <a:rPr lang="tr-TR" sz="2800" dirty="0"/>
              <a:t> oranı;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B54CD184-C16D-48F4-8116-F2408639560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974575" y="2322444"/>
          <a:ext cx="7941966" cy="37768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27652">
                  <a:extLst>
                    <a:ext uri="{9D8B030D-6E8A-4147-A177-3AD203B41FA5}">
                      <a16:colId xmlns:a16="http://schemas.microsoft.com/office/drawing/2014/main" val="3918778822"/>
                    </a:ext>
                  </a:extLst>
                </a:gridCol>
                <a:gridCol w="2258775">
                  <a:extLst>
                    <a:ext uri="{9D8B030D-6E8A-4147-A177-3AD203B41FA5}">
                      <a16:colId xmlns:a16="http://schemas.microsoft.com/office/drawing/2014/main" val="2853471440"/>
                    </a:ext>
                  </a:extLst>
                </a:gridCol>
                <a:gridCol w="2855539">
                  <a:extLst>
                    <a:ext uri="{9D8B030D-6E8A-4147-A177-3AD203B41FA5}">
                      <a16:colId xmlns:a16="http://schemas.microsoft.com/office/drawing/2014/main" val="4137479962"/>
                    </a:ext>
                  </a:extLst>
                </a:gridCol>
              </a:tblGrid>
              <a:tr h="38389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Isıl işlem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 err="1">
                          <a:effectLst/>
                        </a:rPr>
                        <a:t>Denatürasyon</a:t>
                      </a:r>
                      <a:r>
                        <a:rPr lang="tr-TR" sz="2000" b="1" u="none" strike="noStrike" dirty="0">
                          <a:effectLst/>
                        </a:rPr>
                        <a:t> Oranı (%)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7936249"/>
                  </a:ext>
                </a:extLst>
              </a:tr>
              <a:tr h="383899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2000" b="1" u="none" strike="noStrike" dirty="0">
                          <a:effectLst/>
                        </a:rPr>
                        <a:t>Pastörizasyon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72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C/20 saniye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34435359"/>
                  </a:ext>
                </a:extLst>
              </a:tr>
              <a:tr h="38389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73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C/15 saniye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79830031"/>
                  </a:ext>
                </a:extLst>
              </a:tr>
              <a:tr h="38389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75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 6 dakika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93905117"/>
                  </a:ext>
                </a:extLst>
              </a:tr>
              <a:tr h="38389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80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C/20 saniye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24-30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59684"/>
                  </a:ext>
                </a:extLst>
              </a:tr>
              <a:tr h="383899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Direkt UHT Sterilizasyon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140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C/3-8 saniye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50-75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188582"/>
                  </a:ext>
                </a:extLst>
              </a:tr>
              <a:tr h="383899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İndirekt UHT Sterilizasyon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140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 3-8 saniye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70-90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9773778"/>
                  </a:ext>
                </a:extLst>
              </a:tr>
              <a:tr h="383899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 dirty="0">
                          <a:effectLst/>
                        </a:rPr>
                        <a:t>Klasik sterilizasyon </a:t>
                      </a:r>
                      <a:endParaRPr lang="tr-T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u="none" strike="noStrike" dirty="0">
                          <a:effectLst/>
                        </a:rPr>
                        <a:t>110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C/5-10 dakika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249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53884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9182B9F-2537-476F-BF51-44DE230E2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/>
              <a:t>Serum proteinlerinde ısıyla meydana gelen </a:t>
            </a:r>
            <a:r>
              <a:rPr lang="tr-TR" sz="2200" dirty="0" err="1"/>
              <a:t>denatürasyonun</a:t>
            </a:r>
            <a:r>
              <a:rPr lang="tr-TR" sz="2200" dirty="0"/>
              <a:t> süt ve ürünlerindeki sonuçları;</a:t>
            </a:r>
          </a:p>
          <a:p>
            <a:endParaRPr lang="tr-TR" sz="2200" dirty="0"/>
          </a:p>
          <a:p>
            <a:pPr lvl="1"/>
            <a:r>
              <a:rPr lang="tr-TR" sz="2200" dirty="0"/>
              <a:t>İçme sütlerinde pişmiş tat gelişimi ve antioksidan maddelerin oluşumu,</a:t>
            </a:r>
          </a:p>
          <a:p>
            <a:pPr lvl="1"/>
            <a:r>
              <a:rPr lang="tr-TR" sz="2200" dirty="0"/>
              <a:t>Koyulaştırılmış sütlerde ısı </a:t>
            </a:r>
            <a:r>
              <a:rPr lang="tr-TR" sz="2200" dirty="0" err="1"/>
              <a:t>stabilitesinin</a:t>
            </a:r>
            <a:r>
              <a:rPr lang="tr-TR" sz="2200" dirty="0"/>
              <a:t> artması,</a:t>
            </a:r>
          </a:p>
          <a:p>
            <a:pPr lvl="1"/>
            <a:r>
              <a:rPr lang="tr-TR" sz="2200" dirty="0"/>
              <a:t>Fermente ürünlerde pıhtı yapısının düzenlenmesi ve serum ayrılmasının azalması,</a:t>
            </a:r>
          </a:p>
          <a:p>
            <a:pPr lvl="1"/>
            <a:r>
              <a:rPr lang="tr-TR" sz="2200" dirty="0"/>
              <a:t>Peynirde </a:t>
            </a:r>
            <a:r>
              <a:rPr lang="tr-TR" sz="2200" dirty="0" err="1"/>
              <a:t>rennetle</a:t>
            </a:r>
            <a:r>
              <a:rPr lang="tr-TR" sz="2200" dirty="0"/>
              <a:t> pıhtılaşma özelliğinin bozulması.</a:t>
            </a:r>
          </a:p>
        </p:txBody>
      </p:sp>
    </p:spTree>
    <p:extLst>
      <p:ext uri="{BB962C8B-B14F-4D97-AF65-F5344CB8AC3E}">
        <p14:creationId xmlns:p14="http://schemas.microsoft.com/office/powerpoint/2010/main" val="30268488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4AAF6D-D761-4A19-87F0-3C0A436DE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200" dirty="0"/>
              <a:t>Isıl işlem uygulamasına bağlı olarak kazein miselleri ile </a:t>
            </a:r>
            <a:r>
              <a:rPr lang="tr-TR" sz="3200" dirty="0" err="1"/>
              <a:t>interaksiyona</a:t>
            </a:r>
            <a:r>
              <a:rPr lang="tr-TR" sz="3200" dirty="0"/>
              <a:t> giren </a:t>
            </a:r>
            <a:r>
              <a:rPr lang="tr-TR" sz="3200" dirty="0" err="1"/>
              <a:t>denatüre</a:t>
            </a:r>
            <a:r>
              <a:rPr lang="tr-TR" sz="3200" dirty="0"/>
              <a:t> serum proteini oranı;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657BA622-E77B-4D2F-8123-63564CD17DE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53836" y="2160932"/>
          <a:ext cx="7684328" cy="31337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09391">
                  <a:extLst>
                    <a:ext uri="{9D8B030D-6E8A-4147-A177-3AD203B41FA5}">
                      <a16:colId xmlns:a16="http://schemas.microsoft.com/office/drawing/2014/main" val="2177146141"/>
                    </a:ext>
                  </a:extLst>
                </a:gridCol>
                <a:gridCol w="3774937">
                  <a:extLst>
                    <a:ext uri="{9D8B030D-6E8A-4147-A177-3AD203B41FA5}">
                      <a16:colId xmlns:a16="http://schemas.microsoft.com/office/drawing/2014/main" val="304622036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1" u="none" strike="noStrike">
                          <a:effectLst/>
                        </a:rPr>
                        <a:t>Isıl İşlem Koşulları</a:t>
                      </a:r>
                      <a:endParaRPr lang="tr-TR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2000" b="1" u="none" strike="noStrike" dirty="0">
                          <a:effectLst/>
                        </a:rPr>
                        <a:t>Kazein Misellerine Bağlanan Serum Proteini (%)</a:t>
                      </a:r>
                      <a:endParaRPr lang="fi-FI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8716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</a:rPr>
                        <a:t>63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C/30 dakika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312574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</a:rPr>
                        <a:t>90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C/20 dakika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75-80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320303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i-FI" sz="2000" u="none" strike="noStrike" dirty="0">
                          <a:effectLst/>
                        </a:rPr>
                        <a:t>70-130 </a:t>
                      </a:r>
                      <a:r>
                        <a:rPr lang="tr-TR" sz="2000" dirty="0"/>
                        <a:t>°</a:t>
                      </a:r>
                      <a:r>
                        <a:rPr lang="fi-FI" sz="2000" u="none" strike="noStrike" dirty="0">
                          <a:effectLst/>
                        </a:rPr>
                        <a:t>C/5 saniye-30 dakika</a:t>
                      </a:r>
                      <a:endParaRPr lang="fi-FI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dirty="0"/>
                        <a:t>~</a:t>
                      </a:r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258122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</a:rPr>
                        <a:t>116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C/17 dakika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330899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</a:rPr>
                        <a:t>129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 100 saniye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30387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</a:rPr>
                        <a:t>142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C/10 saniye 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773703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</a:rPr>
                        <a:t>150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 0.8 saniye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5576896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tr-TR" sz="2000" u="none" strike="noStrike" dirty="0">
                          <a:effectLst/>
                        </a:rPr>
                        <a:t>150 </a:t>
                      </a:r>
                      <a:r>
                        <a:rPr lang="tr-TR" sz="2000" dirty="0"/>
                        <a:t>°</a:t>
                      </a:r>
                      <a:r>
                        <a:rPr lang="tr-TR" sz="2000" u="none" strike="noStrike" dirty="0">
                          <a:effectLst/>
                        </a:rPr>
                        <a:t>C/ 2.4 saniye</a:t>
                      </a:r>
                      <a:endParaRPr lang="tr-TR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7126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8747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42919" y="2232438"/>
            <a:ext cx="10692490" cy="4625561"/>
          </a:xfrm>
        </p:spPr>
        <p:txBody>
          <a:bodyPr>
            <a:normAutofit/>
          </a:bodyPr>
          <a:lstStyle/>
          <a:p>
            <a:r>
              <a:rPr lang="tr-TR" sz="2200" dirty="0"/>
              <a:t>80°C’nin üzerinde ısıl işlem uygulanan sütlerde </a:t>
            </a:r>
            <a:r>
              <a:rPr lang="tr-TR" sz="2200" dirty="0" err="1"/>
              <a:t>denatüre</a:t>
            </a:r>
            <a:r>
              <a:rPr lang="tr-TR" sz="2200" dirty="0"/>
              <a:t> serum proteinleri kazein miselleri ile kompleks oluşturabilir. Kompleks oluşumu esas olarak β-</a:t>
            </a:r>
            <a:r>
              <a:rPr lang="tr-TR" sz="2200" dirty="0" err="1"/>
              <a:t>laktoglobülinle</a:t>
            </a:r>
            <a:r>
              <a:rPr lang="tr-TR" sz="2200" dirty="0"/>
              <a:t> </a:t>
            </a:r>
            <a:r>
              <a:rPr lang="tr-TR" sz="2200" dirty="0" err="1"/>
              <a:t>κ</a:t>
            </a:r>
            <a:r>
              <a:rPr lang="tr-TR" sz="2200" dirty="0"/>
              <a:t>-kazein arasında gerçekleşmektedir. </a:t>
            </a:r>
          </a:p>
          <a:p>
            <a:r>
              <a:rPr lang="tr-TR" sz="2200" dirty="0"/>
              <a:t>90°C’nin altında ve UHT sterilizasyon koşullarında α-</a:t>
            </a:r>
            <a:r>
              <a:rPr lang="tr-TR" sz="2200" dirty="0" err="1"/>
              <a:t>laktalbümin</a:t>
            </a:r>
            <a:r>
              <a:rPr lang="tr-TR" sz="2200" dirty="0"/>
              <a:t>, β-</a:t>
            </a:r>
            <a:r>
              <a:rPr lang="tr-TR" sz="2200" dirty="0" err="1"/>
              <a:t>laktoglobülinle</a:t>
            </a:r>
            <a:r>
              <a:rPr lang="tr-TR" sz="2200" dirty="0"/>
              <a:t> kompleks oluşturabilmekte ve bu yolla β-</a:t>
            </a:r>
            <a:r>
              <a:rPr lang="tr-TR" sz="2200" dirty="0" err="1"/>
              <a:t>laktoglobülin</a:t>
            </a:r>
            <a:r>
              <a:rPr lang="tr-TR" sz="2200" dirty="0"/>
              <a:t>/</a:t>
            </a:r>
            <a:r>
              <a:rPr lang="tr-TR" sz="2200" dirty="0" err="1"/>
              <a:t>κ</a:t>
            </a:r>
            <a:r>
              <a:rPr lang="tr-TR" sz="2200" dirty="0"/>
              <a:t>-kazein kompleksinde yer alabilmektedir. </a:t>
            </a:r>
          </a:p>
          <a:p>
            <a:r>
              <a:rPr lang="tr-TR" sz="2200" dirty="0"/>
              <a:t>Ayrıca, UHT sterilizasyon işleminden sonra α</a:t>
            </a:r>
            <a:r>
              <a:rPr lang="tr-TR" sz="2200" b="1" baseline="-25000" dirty="0"/>
              <a:t>s2</a:t>
            </a:r>
            <a:r>
              <a:rPr lang="tr-TR" sz="2200" dirty="0"/>
              <a:t>-kazeinin de β-</a:t>
            </a:r>
            <a:r>
              <a:rPr lang="tr-TR" sz="2200" dirty="0" err="1"/>
              <a:t>laktoglobülinle</a:t>
            </a:r>
            <a:r>
              <a:rPr lang="tr-TR" sz="2200" dirty="0"/>
              <a:t> kompleks oluşturduğu belirlenmiştir. </a:t>
            </a:r>
            <a:r>
              <a:rPr lang="tr-TR" sz="2200" dirty="0" err="1"/>
              <a:t>Denatüre</a:t>
            </a:r>
            <a:r>
              <a:rPr lang="tr-TR" sz="2200" dirty="0"/>
              <a:t> serum proteinlerinin </a:t>
            </a:r>
            <a:r>
              <a:rPr lang="tr-TR" sz="2200" dirty="0" err="1"/>
              <a:t>κ</a:t>
            </a:r>
            <a:r>
              <a:rPr lang="tr-TR" sz="2200" dirty="0"/>
              <a:t>-kazeinle kompleks oluşturmaları UHT yöntemiyle sterilizasyon sırasında sütün ısıl işleme karşı </a:t>
            </a:r>
            <a:r>
              <a:rPr lang="tr-TR" sz="2200" dirty="0" err="1"/>
              <a:t>stabilitesinde</a:t>
            </a:r>
            <a:r>
              <a:rPr lang="tr-TR" sz="2200" dirty="0"/>
              <a:t> artış sağlamaktadır. 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73580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2" name="Resim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254" y="2055468"/>
            <a:ext cx="11746514" cy="462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5805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73" y="2479812"/>
            <a:ext cx="15536311" cy="351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4446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7648" y="2378910"/>
            <a:ext cx="10892667" cy="4053974"/>
          </a:xfrm>
        </p:spPr>
        <p:txBody>
          <a:bodyPr>
            <a:noAutofit/>
          </a:bodyPr>
          <a:lstStyle/>
          <a:p>
            <a:pPr algn="just"/>
            <a:r>
              <a:rPr lang="tr-TR" sz="2200" dirty="0" err="1"/>
              <a:t>Denatüre</a:t>
            </a:r>
            <a:r>
              <a:rPr lang="tr-TR" sz="2200" dirty="0"/>
              <a:t> serum proteinleri ile kazein miselleri arasındaki </a:t>
            </a:r>
            <a:r>
              <a:rPr lang="tr-TR" sz="2200" dirty="0" err="1"/>
              <a:t>interaksiyonun</a:t>
            </a:r>
            <a:r>
              <a:rPr lang="tr-TR" sz="2200" dirty="0"/>
              <a:t> düzeyi ısıl işlemin </a:t>
            </a:r>
            <a:r>
              <a:rPr lang="tr-TR" sz="2200" dirty="0" err="1"/>
              <a:t>siddetine</a:t>
            </a:r>
            <a:r>
              <a:rPr lang="tr-TR" sz="2200" dirty="0"/>
              <a:t> ve sütün iyonik bileşimine göre değişmektedir. </a:t>
            </a:r>
          </a:p>
          <a:p>
            <a:pPr algn="just"/>
            <a:r>
              <a:rPr lang="tr-TR" sz="2200" dirty="0"/>
              <a:t>Kalsiyum iyonları varlığında da kazein miselleri ile </a:t>
            </a:r>
            <a:r>
              <a:rPr lang="tr-TR" sz="2200" dirty="0" err="1"/>
              <a:t>interaksiyona</a:t>
            </a:r>
            <a:r>
              <a:rPr lang="tr-TR" sz="2200" dirty="0"/>
              <a:t> giren serum proteini oranı artmaktadır.</a:t>
            </a:r>
          </a:p>
          <a:p>
            <a:pPr algn="just"/>
            <a:r>
              <a:rPr lang="tr-TR" sz="2200" dirty="0"/>
              <a:t>Sütün ısıtılmadan önceki </a:t>
            </a:r>
            <a:r>
              <a:rPr lang="tr-TR" sz="2200" dirty="0" err="1"/>
              <a:t>pH</a:t>
            </a:r>
            <a:r>
              <a:rPr lang="tr-TR" sz="2200" dirty="0"/>
              <a:t> değerine göre, β-</a:t>
            </a:r>
            <a:r>
              <a:rPr lang="tr-TR" sz="2200" dirty="0" err="1"/>
              <a:t>laktoglobülin</a:t>
            </a:r>
            <a:r>
              <a:rPr lang="tr-TR" sz="2200" dirty="0"/>
              <a:t>/</a:t>
            </a:r>
            <a:r>
              <a:rPr lang="tr-TR" sz="2200" dirty="0" err="1"/>
              <a:t>κ</a:t>
            </a:r>
            <a:r>
              <a:rPr lang="tr-TR" sz="2200" dirty="0"/>
              <a:t>-kazein kompleksinin sütteki yeri değişmektedir. </a:t>
            </a:r>
          </a:p>
          <a:p>
            <a:pPr algn="just"/>
            <a:r>
              <a:rPr lang="tr-TR" sz="2200" dirty="0"/>
              <a:t>Sütün 6.8’den düşük </a:t>
            </a:r>
            <a:r>
              <a:rPr lang="tr-TR" sz="2200" dirty="0" err="1"/>
              <a:t>pH</a:t>
            </a:r>
            <a:r>
              <a:rPr lang="tr-TR" sz="2200" dirty="0"/>
              <a:t> değerlerinde ısıtılması halinde β-</a:t>
            </a:r>
            <a:r>
              <a:rPr lang="tr-TR" sz="2200" dirty="0" err="1"/>
              <a:t>laktoglobülin</a:t>
            </a:r>
            <a:r>
              <a:rPr lang="tr-TR" sz="2200" dirty="0"/>
              <a:t>/</a:t>
            </a:r>
            <a:r>
              <a:rPr lang="tr-TR" sz="2200" dirty="0" err="1"/>
              <a:t>κ</a:t>
            </a:r>
            <a:r>
              <a:rPr lang="tr-TR" sz="2200" dirty="0"/>
              <a:t>-kazein kompleksi kazein miselinin yüzeyinde yer almakta, </a:t>
            </a:r>
            <a:r>
              <a:rPr lang="tr-TR" sz="2200" dirty="0" err="1"/>
              <a:t>pH</a:t>
            </a:r>
            <a:r>
              <a:rPr lang="tr-TR" sz="2200" dirty="0"/>
              <a:t> değeri 6.8’den 7.3’e doğru arttığında serum proteini/ </a:t>
            </a:r>
            <a:r>
              <a:rPr lang="tr-TR" sz="2200" dirty="0" err="1"/>
              <a:t>κ</a:t>
            </a:r>
            <a:r>
              <a:rPr lang="tr-TR" sz="2200" dirty="0"/>
              <a:t>-kazein kompleksi serumda kalmaktadır. </a:t>
            </a:r>
          </a:p>
        </p:txBody>
      </p:sp>
    </p:spTree>
    <p:extLst>
      <p:ext uri="{BB962C8B-B14F-4D97-AF65-F5344CB8AC3E}">
        <p14:creationId xmlns:p14="http://schemas.microsoft.com/office/powerpoint/2010/main" val="15360173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2200" dirty="0"/>
              <a:t>Sütün </a:t>
            </a:r>
            <a:r>
              <a:rPr lang="tr-TR" sz="2200" dirty="0" err="1"/>
              <a:t>rennetle</a:t>
            </a:r>
            <a:r>
              <a:rPr lang="tr-TR" sz="2200" dirty="0"/>
              <a:t> pıhtılaşma yeteneğini ve pıhtı sıkılığını etkileyen en önemli faktör; yüzeyi serum proteini ile kaplanan yeni kazein misellerinin oluşumudur.</a:t>
            </a:r>
          </a:p>
          <a:p>
            <a:pPr algn="just"/>
            <a:r>
              <a:rPr lang="tr-TR" sz="2200" dirty="0"/>
              <a:t>Sütün 72-74°C’de 15 saniye süreyle pastörizasyonu </a:t>
            </a:r>
            <a:r>
              <a:rPr lang="tr-TR" sz="2200" dirty="0" err="1"/>
              <a:t>pH</a:t>
            </a:r>
            <a:r>
              <a:rPr lang="tr-TR" sz="2200" dirty="0"/>
              <a:t> değerini bir miktar düşürmekte ve </a:t>
            </a:r>
            <a:r>
              <a:rPr lang="tr-TR" sz="2200" dirty="0" err="1"/>
              <a:t>rennetle</a:t>
            </a:r>
            <a:r>
              <a:rPr lang="tr-TR" sz="2200" dirty="0"/>
              <a:t> pıhtılaşma süresini biraz kısaltmaktadır. </a:t>
            </a:r>
          </a:p>
          <a:p>
            <a:pPr algn="just"/>
            <a:r>
              <a:rPr lang="tr-TR" sz="2200" dirty="0"/>
              <a:t>Pastörizasyon işleminden sonra yaklaşık %5 oranında serum proteini kazein miselleriyle </a:t>
            </a:r>
            <a:r>
              <a:rPr lang="tr-TR" sz="2200" dirty="0" err="1"/>
              <a:t>biraraya</a:t>
            </a:r>
            <a:r>
              <a:rPr lang="tr-TR" sz="2200" dirty="0"/>
              <a:t> gelerek peynir randımanında bir miktar artışa yol açmaktadır. 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59430007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/>
              <a:t>Isıtmanın sütün </a:t>
            </a:r>
            <a:r>
              <a:rPr lang="tr-TR" sz="2800" dirty="0" err="1"/>
              <a:t>rennetle</a:t>
            </a:r>
            <a:r>
              <a:rPr lang="tr-TR" sz="2800" dirty="0"/>
              <a:t> pıhtılaşma yeteneği üzerine etkileri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3638" y="2097707"/>
            <a:ext cx="11238361" cy="3945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166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35684" y="2126421"/>
            <a:ext cx="10149151" cy="402258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tr-TR" dirty="0"/>
          </a:p>
          <a:p>
            <a:pPr algn="just"/>
            <a:r>
              <a:rPr lang="tr-TR" sz="2600" dirty="0"/>
              <a:t>Isıl işlem şiddetindeki artışla birlikte </a:t>
            </a:r>
            <a:r>
              <a:rPr lang="tr-TR" sz="2600" dirty="0" err="1"/>
              <a:t>rennetle</a:t>
            </a:r>
            <a:r>
              <a:rPr lang="tr-TR" sz="2600" dirty="0"/>
              <a:t> pıhtılaşma süresi uzamaktadır. Genellikle, pıhtılaşmanın </a:t>
            </a:r>
            <a:r>
              <a:rPr lang="tr-TR" sz="2600" dirty="0" err="1"/>
              <a:t>sekonder</a:t>
            </a:r>
            <a:r>
              <a:rPr lang="tr-TR" sz="2600" dirty="0"/>
              <a:t> fazının </a:t>
            </a:r>
            <a:r>
              <a:rPr lang="tr-TR" sz="2600" dirty="0" err="1"/>
              <a:t>enzimatik</a:t>
            </a:r>
            <a:r>
              <a:rPr lang="tr-TR" sz="2600" dirty="0"/>
              <a:t> faza göre ısıl işlemden daha çok etkilendiği kabul edilmektedir. Kazein misellerinin yüzeyindeki </a:t>
            </a:r>
            <a:r>
              <a:rPr lang="tr-TR" sz="2600" dirty="0" err="1"/>
              <a:t>denatüre</a:t>
            </a:r>
            <a:r>
              <a:rPr lang="tr-TR" sz="2600" dirty="0"/>
              <a:t> serum proteinleri, </a:t>
            </a:r>
            <a:r>
              <a:rPr lang="tr-TR" sz="2600" dirty="0" err="1"/>
              <a:t>rennetin</a:t>
            </a:r>
            <a:r>
              <a:rPr lang="tr-TR" sz="2600" dirty="0"/>
              <a:t> etkilediği misellerin </a:t>
            </a:r>
            <a:r>
              <a:rPr lang="tr-TR" sz="2600" dirty="0" err="1"/>
              <a:t>agregasyonunu</a:t>
            </a:r>
            <a:r>
              <a:rPr lang="tr-TR" sz="2600" dirty="0"/>
              <a:t> geciktirmekte ve böylece maya ile pıhtılaşma süresini uzatmaktadır.   </a:t>
            </a:r>
          </a:p>
          <a:p>
            <a:pPr marL="0" indent="0" algn="just">
              <a:buNone/>
            </a:pPr>
            <a:endParaRPr lang="tr-TR" sz="2600" dirty="0"/>
          </a:p>
          <a:p>
            <a:pPr algn="just"/>
            <a:r>
              <a:rPr lang="tr-TR" sz="2600" dirty="0" err="1"/>
              <a:t>Denatüre</a:t>
            </a:r>
            <a:r>
              <a:rPr lang="tr-TR" sz="2600" dirty="0"/>
              <a:t> serum proteinlerinin kazein misellerine tutunması, ağ şeklindeki jelin bütünlüğünü parçalayarak pıhtı sıkılığını da azaltabilmektedir. </a:t>
            </a:r>
            <a:r>
              <a:rPr lang="tr-TR" sz="2600" dirty="0" err="1"/>
              <a:t>Denatüre</a:t>
            </a:r>
            <a:r>
              <a:rPr lang="tr-TR" sz="2600" dirty="0"/>
              <a:t> serum proteinleri kazein misellerinin birbirlerine yaklaşmasını ve birbirleriyle temasını önleyerek çapraz bağların oluşumunu azalttığından gevşek bir ağ yapısı oluşmaktadır</a:t>
            </a:r>
            <a:r>
              <a:rPr lang="tr-TR" sz="2400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7985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Sıcaklık 60 C ve üzerindeki sıcaklıklarda beyazlaşma geri dönüşümsüz olarak oluşur.  </a:t>
            </a:r>
          </a:p>
          <a:p>
            <a:r>
              <a:rPr lang="tr-TR" sz="2200" dirty="0" err="1"/>
              <a:t>Denature</a:t>
            </a:r>
            <a:r>
              <a:rPr lang="tr-TR" sz="2200" dirty="0"/>
              <a:t> serum proteinleri ile kazeinin </a:t>
            </a:r>
            <a:r>
              <a:rPr lang="tr-TR" sz="2200" dirty="0" err="1"/>
              <a:t>interaksiyona</a:t>
            </a:r>
            <a:r>
              <a:rPr lang="tr-TR" sz="2200" dirty="0"/>
              <a:t> girmesi sonucu kazein misel boyutlarının büyümesi ışığın daha fazla yansıtmasına neden olur. </a:t>
            </a:r>
          </a:p>
          <a:p>
            <a:r>
              <a:rPr lang="tr-TR" sz="2200" dirty="0" err="1"/>
              <a:t>Iısl</a:t>
            </a:r>
            <a:r>
              <a:rPr lang="tr-TR" sz="2200" dirty="0"/>
              <a:t> </a:t>
            </a:r>
            <a:r>
              <a:rPr lang="tr-TR" sz="2200" dirty="0" err="1"/>
              <a:t>işelmin</a:t>
            </a:r>
            <a:r>
              <a:rPr lang="tr-TR" sz="2200" dirty="0"/>
              <a:t> sıcaklık ve süresine bağlı olarak </a:t>
            </a:r>
            <a:r>
              <a:rPr lang="tr-TR" sz="2200" dirty="0" err="1"/>
              <a:t>maillard</a:t>
            </a:r>
            <a:r>
              <a:rPr lang="tr-TR" sz="2200" dirty="0"/>
              <a:t> reaksiyonu sonucu esmerleşme meydana gelir. Reaksiyon sonucu oluşan </a:t>
            </a:r>
            <a:r>
              <a:rPr lang="tr-TR" sz="2200" dirty="0" err="1"/>
              <a:t>melanoidin</a:t>
            </a:r>
            <a:r>
              <a:rPr lang="tr-TR" sz="2200" dirty="0"/>
              <a:t> pigmentleri yada yeşil-sarı bileşikler kahverengi renk oluşumuna neden olur. 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9114693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994787-529B-495E-99C7-45438CC1D1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452" y="2480158"/>
            <a:ext cx="10515600" cy="4351338"/>
          </a:xfrm>
        </p:spPr>
        <p:txBody>
          <a:bodyPr>
            <a:normAutofit/>
          </a:bodyPr>
          <a:lstStyle/>
          <a:p>
            <a:r>
              <a:rPr lang="tr-TR" sz="2200" dirty="0"/>
              <a:t>Şiddetli ısıl işlem uygulanmış sütlerin </a:t>
            </a:r>
            <a:r>
              <a:rPr lang="tr-TR" sz="2200" dirty="0" err="1"/>
              <a:t>rennetle</a:t>
            </a:r>
            <a:r>
              <a:rPr lang="tr-TR" sz="2200" dirty="0"/>
              <a:t> pıhtılaşma özelliklerindeki olumsuzluklar aşağıdaki yollarla düzeltilebilir;</a:t>
            </a:r>
          </a:p>
          <a:p>
            <a:endParaRPr lang="tr-TR" sz="2200" dirty="0"/>
          </a:p>
          <a:p>
            <a:pPr lvl="1"/>
            <a:r>
              <a:rPr lang="tr-TR" sz="2200" dirty="0" err="1"/>
              <a:t>pH</a:t>
            </a:r>
            <a:r>
              <a:rPr lang="tr-TR" sz="2200" dirty="0"/>
              <a:t> değerini 6.2-6.0’a ayarlamak.</a:t>
            </a:r>
          </a:p>
          <a:p>
            <a:pPr lvl="1"/>
            <a:r>
              <a:rPr lang="tr-TR" sz="2200" dirty="0"/>
              <a:t>Düşük konsantrasyonda kalsiyum klorür ilave etmek.</a:t>
            </a:r>
          </a:p>
          <a:p>
            <a:pPr lvl="1"/>
            <a:r>
              <a:rPr lang="tr-TR" sz="2200" dirty="0" err="1"/>
              <a:t>pH</a:t>
            </a:r>
            <a:r>
              <a:rPr lang="tr-TR" sz="2200" dirty="0"/>
              <a:t> değerini 5.8 ve altındaki değerlere ayarlayıp ya hemen ya da 16-20 saat beklettikten sonra yeniden 6.7’ye ayarlamak.</a:t>
            </a:r>
          </a:p>
        </p:txBody>
      </p:sp>
    </p:spTree>
    <p:extLst>
      <p:ext uri="{BB962C8B-B14F-4D97-AF65-F5344CB8AC3E}">
        <p14:creationId xmlns:p14="http://schemas.microsoft.com/office/powerpoint/2010/main" val="3934372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499"/>
            <a:ext cx="9963620" cy="3757543"/>
          </a:xfrm>
        </p:spPr>
        <p:txBody>
          <a:bodyPr>
            <a:normAutofit/>
          </a:bodyPr>
          <a:lstStyle/>
          <a:p>
            <a:r>
              <a:rPr lang="tr-TR" sz="2200" dirty="0"/>
              <a:t>Çok yüksek derecelerde, örneğin 120°C’de 10 dakika ısıtılan bir süt, yukarıda belirtilen işlemler uygulansa bile pıhtılaşmamaktadır. Bunun olası nedenleri, proteinlerin </a:t>
            </a:r>
            <a:r>
              <a:rPr lang="tr-TR" sz="2200" dirty="0" err="1"/>
              <a:t>defosforilasyonu</a:t>
            </a:r>
            <a:r>
              <a:rPr lang="tr-TR" sz="2200" dirty="0"/>
              <a:t>, kazein misel boyutunun büyümesi ve </a:t>
            </a:r>
            <a:r>
              <a:rPr lang="tr-TR" sz="2200" dirty="0" err="1"/>
              <a:t>kolloidal</a:t>
            </a:r>
            <a:r>
              <a:rPr lang="tr-TR" sz="2200" dirty="0"/>
              <a:t> kalsiyum fosfatın kalsiyum </a:t>
            </a:r>
            <a:r>
              <a:rPr lang="tr-TR" sz="2200" dirty="0" err="1"/>
              <a:t>hidroksiapatit</a:t>
            </a:r>
            <a:r>
              <a:rPr lang="tr-TR" sz="2200" dirty="0"/>
              <a:t> [Ca</a:t>
            </a:r>
            <a:r>
              <a:rPr lang="tr-TR" sz="2200" b="1" baseline="-25000" dirty="0"/>
              <a:t>10</a:t>
            </a:r>
            <a:r>
              <a:rPr lang="tr-TR" sz="2200" dirty="0"/>
              <a:t>(PO</a:t>
            </a:r>
            <a:r>
              <a:rPr lang="tr-TR" sz="2200" b="1" baseline="-25000" dirty="0"/>
              <a:t>4</a:t>
            </a:r>
            <a:r>
              <a:rPr lang="tr-TR" sz="2200" dirty="0"/>
              <a:t>)</a:t>
            </a:r>
            <a:r>
              <a:rPr lang="tr-TR" sz="2200" b="1" baseline="-25000" dirty="0"/>
              <a:t>6</a:t>
            </a:r>
            <a:r>
              <a:rPr lang="tr-TR" sz="2200" dirty="0"/>
              <a:t>(OH)</a:t>
            </a:r>
            <a:r>
              <a:rPr lang="tr-TR" sz="2200" b="1" baseline="-25000" dirty="0"/>
              <a:t>2</a:t>
            </a:r>
            <a:r>
              <a:rPr lang="tr-TR" sz="2200" dirty="0"/>
              <a:t>] haline dönüşmesidir.  </a:t>
            </a:r>
          </a:p>
          <a:p>
            <a:pPr marL="0" indent="0">
              <a:buNone/>
            </a:pPr>
            <a:r>
              <a:rPr lang="tr-TR" sz="2200" dirty="0"/>
              <a:t> </a:t>
            </a:r>
          </a:p>
          <a:p>
            <a:r>
              <a:rPr lang="tr-TR" sz="2200" dirty="0"/>
              <a:t>Direkt ve </a:t>
            </a:r>
            <a:r>
              <a:rPr lang="tr-TR" sz="2200" dirty="0" err="1"/>
              <a:t>indirekt</a:t>
            </a:r>
            <a:r>
              <a:rPr lang="tr-TR" sz="2200" dirty="0"/>
              <a:t> UHT sterilizasyon işlemleri sütün </a:t>
            </a:r>
            <a:r>
              <a:rPr lang="tr-TR" sz="2200" dirty="0" err="1"/>
              <a:t>rennet</a:t>
            </a:r>
            <a:r>
              <a:rPr lang="tr-TR" sz="2200" dirty="0"/>
              <a:t> ya da diğer pıhtılaştırıcı enzimlerle pıhtılaşma yeteneğini önemli derecede azaltmaktadır. Bu sütlerde </a:t>
            </a:r>
            <a:r>
              <a:rPr lang="tr-TR" sz="2200" dirty="0" err="1"/>
              <a:t>rennetle</a:t>
            </a:r>
            <a:r>
              <a:rPr lang="tr-TR" sz="2200" dirty="0"/>
              <a:t> pıhtılaşma süresinin çiğ süte göre 4-10 kat uzadığı saptanmıştır. </a:t>
            </a:r>
          </a:p>
          <a:p>
            <a:pPr marL="0" indent="0">
              <a:buNone/>
            </a:pPr>
            <a:endParaRPr lang="tr-TR" sz="2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65441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E99F4AF-4AC6-4564-8E40-3D093FA50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Kazeindeki Değişimler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35E694-D3EE-47F1-B8AD-13B13CA37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406" y="2298698"/>
            <a:ext cx="10957533" cy="4340641"/>
          </a:xfrm>
        </p:spPr>
        <p:txBody>
          <a:bodyPr>
            <a:noAutofit/>
          </a:bodyPr>
          <a:lstStyle/>
          <a:p>
            <a:r>
              <a:rPr lang="tr-TR" sz="2200" dirty="0"/>
              <a:t>İkincil ve üçüncül yapılarının yeterli düzeyde olmaması nedeniyle kazein normal pastörizasyon koşullarında değişime uğramamaktadır. </a:t>
            </a:r>
          </a:p>
          <a:p>
            <a:r>
              <a:rPr lang="tr-TR" sz="2200" dirty="0"/>
              <a:t>Sütün 80-150 °C arasındaki sıcaklıklarda ısıtılmasıyla kazeinde meydana gelen değişimler;</a:t>
            </a:r>
          </a:p>
          <a:p>
            <a:pPr lvl="1"/>
            <a:r>
              <a:rPr lang="tr-TR" sz="2200" dirty="0"/>
              <a:t>Kazein misellerinin </a:t>
            </a:r>
            <a:r>
              <a:rPr lang="tr-TR" sz="2200" dirty="0" err="1"/>
              <a:t>agregasyonu</a:t>
            </a:r>
            <a:r>
              <a:rPr lang="tr-TR" sz="2200" dirty="0"/>
              <a:t> ve </a:t>
            </a:r>
            <a:r>
              <a:rPr lang="tr-TR" sz="2200" dirty="0" err="1"/>
              <a:t>disosiasyonnu</a:t>
            </a:r>
            <a:r>
              <a:rPr lang="tr-TR" sz="2200" dirty="0"/>
              <a:t> nedeniyle misel boyutlarının değişmesi.</a:t>
            </a:r>
          </a:p>
          <a:p>
            <a:pPr lvl="1"/>
            <a:r>
              <a:rPr lang="tr-TR" sz="2200" dirty="0"/>
              <a:t>Misellerin </a:t>
            </a:r>
            <a:r>
              <a:rPr lang="tr-TR" sz="2200" dirty="0" err="1"/>
              <a:t>zeta</a:t>
            </a:r>
            <a:r>
              <a:rPr lang="tr-TR" sz="2200" dirty="0"/>
              <a:t> potansiyelinin ve </a:t>
            </a:r>
            <a:r>
              <a:rPr lang="tr-TR" sz="2200" dirty="0" err="1"/>
              <a:t>hidrasyon</a:t>
            </a:r>
            <a:r>
              <a:rPr lang="tr-TR" sz="2200" dirty="0"/>
              <a:t> düzeyinin değişmesi.</a:t>
            </a:r>
          </a:p>
          <a:p>
            <a:pPr lvl="1"/>
            <a:r>
              <a:rPr lang="tr-TR" sz="2200" dirty="0"/>
              <a:t>Kazeinin </a:t>
            </a:r>
            <a:r>
              <a:rPr lang="tr-TR" sz="2200" dirty="0" err="1"/>
              <a:t>defosforilasyonu</a:t>
            </a:r>
            <a:r>
              <a:rPr lang="tr-TR" sz="2200" dirty="0"/>
              <a:t>.</a:t>
            </a:r>
          </a:p>
          <a:p>
            <a:pPr lvl="1"/>
            <a:r>
              <a:rPr lang="tr-TR" sz="2200" dirty="0"/>
              <a:t>Kazeinin </a:t>
            </a:r>
            <a:r>
              <a:rPr lang="tr-TR" sz="2200" dirty="0" err="1"/>
              <a:t>proteolizi</a:t>
            </a:r>
            <a:r>
              <a:rPr lang="tr-TR" sz="2200" dirty="0"/>
              <a:t>.</a:t>
            </a:r>
          </a:p>
          <a:p>
            <a:pPr lvl="1"/>
            <a:r>
              <a:rPr lang="tr-TR" sz="2200" dirty="0" err="1"/>
              <a:t>Polimerizasyon</a:t>
            </a:r>
            <a:r>
              <a:rPr lang="tr-TR" sz="2200" dirty="0"/>
              <a:t>. </a:t>
            </a:r>
          </a:p>
          <a:p>
            <a:pPr lvl="1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060050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Bu değişimler;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200" dirty="0"/>
              <a:t>Sütün ısıyla pıhtılaşmasına,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200" dirty="0"/>
              <a:t>UHT sterilize sütün depolama sırasında jelleşmesine,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200" dirty="0"/>
              <a:t>UHT sterilize düzenlerinde süt taşları oluşumu gibi </a:t>
            </a:r>
            <a:r>
              <a:rPr lang="tr-TR" sz="2200" u="sng" dirty="0"/>
              <a:t>olumsuzluklara</a:t>
            </a:r>
            <a:r>
              <a:rPr lang="tr-TR" sz="2200" dirty="0"/>
              <a:t> neden olmaktadır.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484092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F39E74-8D23-4433-8A50-C50F96FF9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563743"/>
            <a:ext cx="9778089" cy="359851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Normal </a:t>
            </a:r>
            <a:r>
              <a:rPr lang="tr-TR" sz="2200" dirty="0" err="1"/>
              <a:t>kurumadde</a:t>
            </a:r>
            <a:r>
              <a:rPr lang="tr-TR" sz="2200" dirty="0"/>
              <a:t> oranındaki bir sütte kazein miselleri </a:t>
            </a:r>
            <a:r>
              <a:rPr lang="tr-TR" sz="2200" dirty="0" err="1"/>
              <a:t>pH</a:t>
            </a:r>
            <a:r>
              <a:rPr lang="tr-TR" sz="2200" dirty="0"/>
              <a:t> 6.7’de 140 °C’de gözle görülür bir pıhtılaşma olmaksızın 20 dakika ısıtma işlemine dayanabilir.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2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sz="2200" dirty="0"/>
              <a:t>Sütün yüksek derecelerde ısıtılması sırasında serum proteinleri, mineral maddeler, laktoz ve eğer varsa yağda da değişimler olabilmekte ve bunların tümü birbirleri ile </a:t>
            </a:r>
            <a:r>
              <a:rPr lang="tr-TR" sz="2200" dirty="0" err="1"/>
              <a:t>interaksiyona</a:t>
            </a:r>
            <a:r>
              <a:rPr lang="tr-TR" sz="2200" dirty="0"/>
              <a:t> girerek kazeindeki değişimleri dolayısıyla sütün niteliklerini etkileyebilmektedir.</a:t>
            </a:r>
          </a:p>
        </p:txBody>
      </p:sp>
    </p:spTree>
    <p:extLst>
      <p:ext uri="{BB962C8B-B14F-4D97-AF65-F5344CB8AC3E}">
        <p14:creationId xmlns:p14="http://schemas.microsoft.com/office/powerpoint/2010/main" val="379618954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57BDFD-22B4-4D8A-92AD-9A251E11F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Enzimlere Etki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07AC47-7B3C-46AD-92BE-B9EF121E8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200" dirty="0"/>
              <a:t>Çiğ sütteki enzimler;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200" dirty="0"/>
              <a:t>Doğal halde bulunan enzimler,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sz="2200" dirty="0"/>
              <a:t>Bakteri faaliyeti sonucu oluşan enzimler.</a:t>
            </a:r>
          </a:p>
          <a:p>
            <a:pPr marL="914400" lvl="1" indent="-457200">
              <a:buFont typeface="+mj-lt"/>
              <a:buAutoNum type="arabicPeriod"/>
            </a:pPr>
            <a:endParaRPr lang="tr-TR" sz="2200" dirty="0"/>
          </a:p>
          <a:p>
            <a:r>
              <a:rPr lang="tr-TR" sz="2200" dirty="0"/>
              <a:t>Enzimlerin çoğu 30-40 °C’de arasında nispeten stabil durumdadır ve optimum bir aktiviteye sahiplerdir.</a:t>
            </a:r>
          </a:p>
          <a:p>
            <a:r>
              <a:rPr lang="tr-TR" sz="2200" dirty="0"/>
              <a:t>Optimum sıcaklık derecesi aşıldığında (genellikle 40 °C ve üzeri) </a:t>
            </a:r>
            <a:r>
              <a:rPr lang="tr-TR" sz="2200" dirty="0" err="1"/>
              <a:t>denatüre</a:t>
            </a:r>
            <a:r>
              <a:rPr lang="tr-TR" sz="2200" dirty="0"/>
              <a:t> olmaya başlarlar ve aktivitelerini kaybederler.</a:t>
            </a:r>
          </a:p>
          <a:p>
            <a:r>
              <a:rPr lang="tr-TR" sz="2200" dirty="0" err="1"/>
              <a:t>Termostabil</a:t>
            </a:r>
            <a:r>
              <a:rPr lang="tr-TR" sz="2200" dirty="0"/>
              <a:t> enzimler yüksek sıcaklık derecelerine karşı dirençli enzimlerdir.</a:t>
            </a:r>
          </a:p>
        </p:txBody>
      </p:sp>
    </p:spTree>
    <p:extLst>
      <p:ext uri="{BB962C8B-B14F-4D97-AF65-F5344CB8AC3E}">
        <p14:creationId xmlns:p14="http://schemas.microsoft.com/office/powerpoint/2010/main" val="308511290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BB0B66-ECDE-446B-B296-1A1727943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Enzimlerin aktivitesi ve </a:t>
            </a:r>
            <a:r>
              <a:rPr lang="tr-TR" sz="2200" dirty="0" err="1"/>
              <a:t>stabilitesi</a:t>
            </a:r>
            <a:r>
              <a:rPr lang="tr-TR" sz="2200" dirty="0"/>
              <a:t> üzerine etkili faktörler;</a:t>
            </a:r>
          </a:p>
          <a:p>
            <a:pPr lvl="1"/>
            <a:r>
              <a:rPr lang="tr-TR" sz="2200" dirty="0"/>
              <a:t>Isıl işlem,</a:t>
            </a:r>
          </a:p>
          <a:p>
            <a:pPr lvl="1"/>
            <a:r>
              <a:rPr lang="tr-TR" sz="2200" dirty="0" err="1"/>
              <a:t>pH</a:t>
            </a:r>
            <a:r>
              <a:rPr lang="tr-TR" sz="2200" dirty="0"/>
              <a:t> değeri,</a:t>
            </a:r>
          </a:p>
          <a:p>
            <a:pPr lvl="1"/>
            <a:r>
              <a:rPr lang="tr-TR" sz="2200" dirty="0"/>
              <a:t>Ortamın rutubet içeriği,</a:t>
            </a:r>
          </a:p>
          <a:p>
            <a:pPr lvl="1"/>
            <a:r>
              <a:rPr lang="tr-TR" sz="2200" dirty="0"/>
              <a:t>Ortamda mevcut enzim </a:t>
            </a:r>
            <a:r>
              <a:rPr lang="tr-TR" sz="2200" dirty="0" err="1"/>
              <a:t>substratları</a:t>
            </a:r>
            <a:r>
              <a:rPr lang="tr-TR" sz="2200" dirty="0"/>
              <a:t>,</a:t>
            </a:r>
          </a:p>
          <a:p>
            <a:pPr lvl="1"/>
            <a:r>
              <a:rPr lang="tr-TR" sz="2200" dirty="0"/>
              <a:t>Enzim </a:t>
            </a:r>
            <a:r>
              <a:rPr lang="tr-TR" sz="2200" dirty="0" err="1"/>
              <a:t>aktivatörlerinin</a:t>
            </a:r>
            <a:r>
              <a:rPr lang="tr-TR" sz="2200" dirty="0"/>
              <a:t> ve inhibitörlerin varlığı.</a:t>
            </a:r>
          </a:p>
        </p:txBody>
      </p:sp>
    </p:spTree>
    <p:extLst>
      <p:ext uri="{BB962C8B-B14F-4D97-AF65-F5344CB8AC3E}">
        <p14:creationId xmlns:p14="http://schemas.microsoft.com/office/powerpoint/2010/main" val="21353479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4EBABD-8F4A-4786-A737-2811DAA0E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2800" dirty="0"/>
              <a:t>Bazı doğal süt enzimlerinin doğal </a:t>
            </a:r>
            <a:r>
              <a:rPr lang="tr-TR" sz="2800" dirty="0" err="1"/>
              <a:t>inaktivasyon</a:t>
            </a:r>
            <a:r>
              <a:rPr lang="tr-TR" sz="2800" dirty="0"/>
              <a:t> eğrileri;</a:t>
            </a:r>
          </a:p>
        </p:txBody>
      </p:sp>
      <p:pic>
        <p:nvPicPr>
          <p:cNvPr id="13" name="İçerik Yer Tutucusu 12">
            <a:extLst>
              <a:ext uri="{FF2B5EF4-FFF2-40B4-BE49-F238E27FC236}">
                <a16:creationId xmlns:a16="http://schemas.microsoft.com/office/drawing/2014/main" id="{94899CEA-AA00-474C-8633-28346C5D9A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330" y="2258046"/>
            <a:ext cx="9382539" cy="4599954"/>
          </a:xfrm>
        </p:spPr>
      </p:pic>
    </p:spTree>
    <p:extLst>
      <p:ext uri="{BB962C8B-B14F-4D97-AF65-F5344CB8AC3E}">
        <p14:creationId xmlns:p14="http://schemas.microsoft.com/office/powerpoint/2010/main" val="210398849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/>
              <a:t>Enzimlerin </a:t>
            </a:r>
            <a:r>
              <a:rPr lang="tr-TR" sz="2800" b="1" dirty="0" err="1"/>
              <a:t>reaktivasyonu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335246" cy="3708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pPr algn="just"/>
            <a:r>
              <a:rPr lang="tr-TR" sz="2200" dirty="0"/>
              <a:t>Bazı enzimler (</a:t>
            </a:r>
            <a:r>
              <a:rPr lang="tr-TR" sz="2200" dirty="0" err="1"/>
              <a:t>katalaz</a:t>
            </a:r>
            <a:r>
              <a:rPr lang="tr-TR" sz="2200" dirty="0"/>
              <a:t>, alkali </a:t>
            </a:r>
            <a:r>
              <a:rPr lang="tr-TR" sz="2200" dirty="0" err="1"/>
              <a:t>fosfataz</a:t>
            </a:r>
            <a:r>
              <a:rPr lang="tr-TR" sz="2200" dirty="0"/>
              <a:t>, </a:t>
            </a:r>
            <a:r>
              <a:rPr lang="tr-TR" sz="2200" dirty="0" err="1"/>
              <a:t>peroksidaz</a:t>
            </a:r>
            <a:r>
              <a:rPr lang="tr-TR" sz="2200" dirty="0"/>
              <a:t> gibi) ısıl işlem uygulamasından sonra soğukta depolama sırasında yeniden aktif hale gelebilirler. </a:t>
            </a:r>
          </a:p>
          <a:p>
            <a:pPr algn="just"/>
            <a:r>
              <a:rPr lang="tr-TR" sz="2200" dirty="0"/>
              <a:t>İkincil ve üçüncül yapılarındaki bozulmalar, </a:t>
            </a:r>
            <a:r>
              <a:rPr lang="tr-TR" sz="2200" dirty="0" err="1"/>
              <a:t>polimerik</a:t>
            </a:r>
            <a:r>
              <a:rPr lang="tr-TR" sz="2200" dirty="0"/>
              <a:t> enzimlerin alt birimlerinin veya </a:t>
            </a:r>
            <a:r>
              <a:rPr lang="tr-TR" sz="2200" dirty="0" err="1"/>
              <a:t>esansiyel</a:t>
            </a:r>
            <a:r>
              <a:rPr lang="tr-TR" sz="2200" dirty="0"/>
              <a:t> </a:t>
            </a:r>
            <a:r>
              <a:rPr lang="tr-TR" sz="2200" dirty="0" err="1"/>
              <a:t>kofaktörün</a:t>
            </a:r>
            <a:r>
              <a:rPr lang="tr-TR" sz="2200" dirty="0"/>
              <a:t> </a:t>
            </a:r>
            <a:r>
              <a:rPr lang="tr-TR" sz="2200" dirty="0" err="1"/>
              <a:t>disosiasyonu</a:t>
            </a:r>
            <a:r>
              <a:rPr lang="tr-TR" sz="2200" dirty="0"/>
              <a:t> ısıtma sırasında geri dönüşümlü </a:t>
            </a:r>
            <a:r>
              <a:rPr lang="tr-TR" sz="2200" dirty="0" err="1"/>
              <a:t>inaktivasyona</a:t>
            </a:r>
            <a:r>
              <a:rPr lang="tr-TR" sz="2200" dirty="0"/>
              <a:t> yol açabilir. </a:t>
            </a:r>
          </a:p>
          <a:p>
            <a:pPr algn="just"/>
            <a:r>
              <a:rPr lang="tr-TR" sz="2200" dirty="0"/>
              <a:t>Ayrıca, ısıtma sırasında enzim moleküllerinden bir kısmının tamamen </a:t>
            </a:r>
            <a:r>
              <a:rPr lang="tr-TR" sz="2200" dirty="0" err="1"/>
              <a:t>inaktif</a:t>
            </a:r>
            <a:r>
              <a:rPr lang="tr-TR" sz="2200" dirty="0"/>
              <a:t> hale gelmek için yeterli enerjiyi </a:t>
            </a:r>
            <a:r>
              <a:rPr lang="tr-TR" sz="2200" dirty="0" err="1"/>
              <a:t>absorbe</a:t>
            </a:r>
            <a:r>
              <a:rPr lang="tr-TR" sz="2200" dirty="0"/>
              <a:t> etmemeleri de buna neden olabilmektedir. </a:t>
            </a:r>
          </a:p>
          <a:p>
            <a:pPr algn="just"/>
            <a:endParaRPr lang="tr-TR" sz="2200" dirty="0"/>
          </a:p>
          <a:p>
            <a:pPr algn="just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33501908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F77CDDF-8FEE-4F39-B06D-C088B5028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9000" y="2423008"/>
            <a:ext cx="10515600" cy="2799384"/>
          </a:xfrm>
        </p:spPr>
        <p:txBody>
          <a:bodyPr/>
          <a:lstStyle/>
          <a:p>
            <a:pPr marL="0" indent="0">
              <a:buNone/>
            </a:pPr>
            <a:r>
              <a:rPr lang="tr-TR" sz="2400" dirty="0"/>
              <a:t>Sütteki doğal enzimlerin sayısı 60’ın üzerindedir. </a:t>
            </a:r>
            <a:endParaRPr lang="tr-TR" sz="2200" dirty="0"/>
          </a:p>
          <a:p>
            <a:pPr marL="0" indent="0">
              <a:buNone/>
            </a:pPr>
            <a:r>
              <a:rPr lang="tr-TR" sz="2200" dirty="0"/>
              <a:t>Doğal süt enzimlerinin aktivitelerinden bazı alanlarda yararlanılır;</a:t>
            </a:r>
          </a:p>
          <a:p>
            <a:endParaRPr lang="tr-TR" sz="2200" dirty="0"/>
          </a:p>
          <a:p>
            <a:pPr lvl="1"/>
            <a:r>
              <a:rPr lang="tr-TR" sz="2200" dirty="0"/>
              <a:t>Süte uygulanan ısıl işlem şiddetinin etkinliğini belirlemek,</a:t>
            </a:r>
          </a:p>
          <a:p>
            <a:pPr lvl="1"/>
            <a:r>
              <a:rPr lang="tr-TR" sz="2200" dirty="0" err="1"/>
              <a:t>Mastitis</a:t>
            </a:r>
            <a:r>
              <a:rPr lang="tr-TR" sz="2200" dirty="0"/>
              <a:t> ve diğer meme hastalıklarının anlaşılmasına yardımcı olmak,</a:t>
            </a:r>
          </a:p>
          <a:p>
            <a:pPr lvl="1"/>
            <a:r>
              <a:rPr lang="tr-TR" sz="2200" dirty="0"/>
              <a:t>Süt ve ürünlerinin kalitesini ortaya koymak.</a:t>
            </a:r>
          </a:p>
          <a:p>
            <a:pPr marL="457200" lvl="1" indent="0">
              <a:buNone/>
            </a:pPr>
            <a:endParaRPr lang="tr-TR" sz="2200" dirty="0"/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2" name="Metin kutusu 1"/>
          <p:cNvSpPr txBox="1"/>
          <p:nvPr/>
        </p:nvSpPr>
        <p:spPr>
          <a:xfrm>
            <a:off x="1803400" y="952500"/>
            <a:ext cx="7759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Doğal süt enzimleri ve ısıyla </a:t>
            </a:r>
            <a:r>
              <a:rPr kumimoji="0" lang="tr-TR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inaktivasyonları</a:t>
            </a:r>
            <a:r>
              <a:rPr kumimoji="0" lang="tr-TR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67515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ECDA97CD-45C3-44AD-BFCF-78882248E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919" y="2506662"/>
            <a:ext cx="10515600" cy="4351338"/>
          </a:xfrm>
        </p:spPr>
        <p:txBody>
          <a:bodyPr>
            <a:normAutofit/>
          </a:bodyPr>
          <a:lstStyle/>
          <a:p>
            <a:r>
              <a:rPr lang="tr-TR" sz="2200" dirty="0"/>
              <a:t>Pastörizasyon sütün beyazlaşmasında hafif bir artış sağlar. </a:t>
            </a:r>
          </a:p>
          <a:p>
            <a:r>
              <a:rPr lang="tr-TR" sz="2200" dirty="0"/>
              <a:t>UHT sterilizasyon pastörizasyona kıyasla süt renginde daha fazla beyazlaşmaya yol açar.</a:t>
            </a:r>
          </a:p>
          <a:p>
            <a:pPr lvl="1"/>
            <a:r>
              <a:rPr lang="tr-TR" sz="2200" dirty="0"/>
              <a:t>Bu sütlerde esmerleşme daha sonra depolama aşamasında ortaya çıkabilir.</a:t>
            </a:r>
          </a:p>
          <a:p>
            <a:r>
              <a:rPr lang="tr-TR" sz="2200" dirty="0"/>
              <a:t>Klasik sterilizasyon ise hem beyazlaşma ve hem de esmerleşmeye neden olur.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200" dirty="0" err="1"/>
              <a:t>Enzimatik</a:t>
            </a:r>
            <a:r>
              <a:rPr lang="tr-TR" sz="2200" dirty="0"/>
              <a:t> olmayan esmerleşme reaksiyonlarında ısıl işlemin şiddeti </a:t>
            </a:r>
            <a:r>
              <a:rPr lang="tr-TR" sz="2200" dirty="0" err="1"/>
              <a:t>yanısıra</a:t>
            </a:r>
            <a:r>
              <a:rPr lang="tr-TR" sz="2200" dirty="0"/>
              <a:t> sütün bilesimi ve </a:t>
            </a:r>
            <a:r>
              <a:rPr lang="tr-TR" sz="2200" dirty="0" err="1"/>
              <a:t>pH</a:t>
            </a:r>
            <a:r>
              <a:rPr lang="tr-TR" sz="2200" dirty="0"/>
              <a:t> değeri de etkili olmaktadır.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200" dirty="0"/>
              <a:t>Esmerleşme sütün yağsız kısmında meydana gelmektedir.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2200" dirty="0"/>
          </a:p>
          <a:p>
            <a:pPr>
              <a:buFont typeface="Wingdings" panose="05000000000000000000" pitchFamily="2" charset="2"/>
              <a:buChar char="Ø"/>
            </a:pPr>
            <a:endParaRPr lang="tr-TR" sz="2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393639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17D5CA-EFEC-4B85-8FC7-023A87A3E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Alkali </a:t>
            </a:r>
            <a:r>
              <a:rPr lang="tr-TR" dirty="0" err="1"/>
              <a:t>fosfataz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F358F4-B55D-4E7A-B20D-289348795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03048"/>
            <a:ext cx="11277600" cy="4802187"/>
          </a:xfrm>
        </p:spPr>
        <p:txBody>
          <a:bodyPr>
            <a:noAutofit/>
          </a:bodyPr>
          <a:lstStyle/>
          <a:p>
            <a:r>
              <a:rPr lang="tr-TR" sz="2200" dirty="0"/>
              <a:t>Alkali </a:t>
            </a:r>
            <a:r>
              <a:rPr lang="tr-TR" sz="2200" dirty="0" err="1"/>
              <a:t>fosfataz</a:t>
            </a:r>
            <a:r>
              <a:rPr lang="tr-TR" sz="2200" dirty="0"/>
              <a:t> ısıya karşı nispeten duyarlı, alkali </a:t>
            </a:r>
            <a:r>
              <a:rPr lang="tr-TR" sz="2200" dirty="0" err="1"/>
              <a:t>pH</a:t>
            </a:r>
            <a:r>
              <a:rPr lang="tr-TR" sz="2200" dirty="0"/>
              <a:t> değerinde (</a:t>
            </a:r>
            <a:r>
              <a:rPr lang="tr-TR" sz="2200" dirty="0" err="1"/>
              <a:t>pH</a:t>
            </a:r>
            <a:r>
              <a:rPr lang="tr-TR" sz="2200" dirty="0"/>
              <a:t> 9.8-9.9) fosforik asit </a:t>
            </a:r>
            <a:r>
              <a:rPr lang="tr-TR" sz="2200" dirty="0" err="1"/>
              <a:t>monoesterlerini</a:t>
            </a:r>
            <a:r>
              <a:rPr lang="tr-TR" sz="2200" dirty="0"/>
              <a:t> parçalayan bir </a:t>
            </a:r>
            <a:r>
              <a:rPr lang="tr-TR" sz="2200" dirty="0" err="1"/>
              <a:t>fosfomonoesterazdır</a:t>
            </a:r>
            <a:r>
              <a:rPr lang="tr-TR" sz="2200" dirty="0"/>
              <a:t>.</a:t>
            </a:r>
          </a:p>
          <a:p>
            <a:endParaRPr lang="tr-TR" sz="2200" dirty="0"/>
          </a:p>
          <a:p>
            <a:r>
              <a:rPr lang="tr-TR" sz="2200" dirty="0"/>
              <a:t>Süte 63 °C/30 dakika &amp; 72 °C/15 saniyelik ısı uygulamasıyla hem </a:t>
            </a:r>
            <a:r>
              <a:rPr lang="tr-TR" sz="2200" dirty="0" err="1"/>
              <a:t>Mycobacterium</a:t>
            </a:r>
            <a:r>
              <a:rPr lang="tr-TR" sz="2200" dirty="0"/>
              <a:t> </a:t>
            </a:r>
            <a:r>
              <a:rPr lang="tr-TR" sz="2200" dirty="0" err="1"/>
              <a:t>tuberculosis</a:t>
            </a:r>
            <a:r>
              <a:rPr lang="tr-TR" sz="2200" dirty="0"/>
              <a:t> yok olur hem de alkali </a:t>
            </a:r>
            <a:r>
              <a:rPr lang="tr-TR" sz="2200" dirty="0" err="1"/>
              <a:t>fosfataz</a:t>
            </a:r>
            <a:r>
              <a:rPr lang="tr-TR" sz="2200" dirty="0"/>
              <a:t> enzimi </a:t>
            </a:r>
            <a:r>
              <a:rPr lang="tr-TR" sz="2200" dirty="0" err="1"/>
              <a:t>inaktif</a:t>
            </a:r>
            <a:r>
              <a:rPr lang="tr-TR" sz="2200" dirty="0"/>
              <a:t> hale geçer.</a:t>
            </a:r>
          </a:p>
          <a:p>
            <a:endParaRPr lang="tr-TR" sz="2200" dirty="0"/>
          </a:p>
          <a:p>
            <a:r>
              <a:rPr lang="tr-TR" sz="2200" dirty="0"/>
              <a:t>Sütün pastörizasyon kontrolünde alkali </a:t>
            </a:r>
            <a:r>
              <a:rPr lang="tr-TR" sz="2200" dirty="0" err="1"/>
              <a:t>fosfataz</a:t>
            </a:r>
            <a:r>
              <a:rPr lang="tr-TR" sz="2200" dirty="0"/>
              <a:t> enziminden (</a:t>
            </a:r>
            <a:r>
              <a:rPr lang="tr-TR" sz="2200" dirty="0" err="1"/>
              <a:t>fosfataz</a:t>
            </a:r>
            <a:r>
              <a:rPr lang="tr-TR" sz="2200" dirty="0"/>
              <a:t> testi) yararlanılmaktadır.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5188410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200" dirty="0"/>
              <a:t>Test sonucunda enzimin varlığının belirlenmesi ısıl işlemin yetersiz olduğunu ya da pastörize süte çiğ süt karıştığını ifade eder.</a:t>
            </a:r>
          </a:p>
          <a:p>
            <a:pPr marL="0" indent="0" algn="just">
              <a:buNone/>
            </a:pPr>
            <a:endParaRPr lang="tr-TR" sz="2200" dirty="0"/>
          </a:p>
          <a:p>
            <a:pPr algn="just"/>
            <a:r>
              <a:rPr lang="tr-TR" sz="2200" dirty="0"/>
              <a:t>Alkali </a:t>
            </a:r>
            <a:r>
              <a:rPr lang="tr-TR" sz="2200" dirty="0" err="1"/>
              <a:t>fosfataz</a:t>
            </a:r>
            <a:r>
              <a:rPr lang="tr-TR" sz="2200" dirty="0"/>
              <a:t> enzimi minimum pastörizasyon sıcaklığında </a:t>
            </a:r>
            <a:r>
              <a:rPr lang="tr-TR" sz="2200" dirty="0" err="1"/>
              <a:t>inaktif</a:t>
            </a:r>
            <a:r>
              <a:rPr lang="tr-TR" sz="2200" dirty="0"/>
              <a:t> hale geçer, 82 °C ve üzeri kısa süreli ısıtmalarda ise sütün depolanması sırasında aktif hale gelebilmektedir.</a:t>
            </a:r>
          </a:p>
          <a:p>
            <a:pPr lvl="1" algn="just"/>
            <a:r>
              <a:rPr lang="tr-TR" sz="2200" dirty="0"/>
              <a:t>Alkali </a:t>
            </a:r>
            <a:r>
              <a:rPr lang="tr-TR" sz="2200" dirty="0" err="1"/>
              <a:t>fosfataz</a:t>
            </a:r>
            <a:r>
              <a:rPr lang="tr-TR" sz="2200" dirty="0"/>
              <a:t> </a:t>
            </a:r>
            <a:r>
              <a:rPr lang="tr-TR" sz="2200" dirty="0" err="1"/>
              <a:t>reaktivasyonu</a:t>
            </a:r>
            <a:r>
              <a:rPr lang="tr-TR" sz="2200" dirty="0"/>
              <a:t>, </a:t>
            </a:r>
            <a:r>
              <a:rPr lang="tr-TR" sz="2200" dirty="0" err="1"/>
              <a:t>fosfataz</a:t>
            </a:r>
            <a:r>
              <a:rPr lang="tr-TR" sz="2200" dirty="0"/>
              <a:t> testinde hatalı-pozitif sonuca neden olabilmektedir.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10682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8960C-420B-4FBF-87B6-38699C302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/>
              <a:t>Alkali </a:t>
            </a:r>
            <a:r>
              <a:rPr lang="tr-TR" sz="3600" dirty="0" err="1"/>
              <a:t>fosfatazın</a:t>
            </a:r>
            <a:r>
              <a:rPr lang="tr-TR" sz="3600" dirty="0"/>
              <a:t> </a:t>
            </a:r>
            <a:r>
              <a:rPr lang="tr-TR" sz="3600" dirty="0" err="1"/>
              <a:t>reaktivasyonu</a:t>
            </a:r>
            <a:r>
              <a:rPr lang="tr-TR" sz="3600" dirty="0"/>
              <a:t> üzerine etkili faktörler;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681E5E4-F1B6-4B6A-A22A-6FBE9FA6D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200" dirty="0"/>
              <a:t>Çiğ sütün enzim konsantrasyonu.</a:t>
            </a:r>
          </a:p>
          <a:p>
            <a:pPr lvl="1"/>
            <a:r>
              <a:rPr lang="tr-TR" sz="2200" dirty="0"/>
              <a:t>Ortamda mineral maddelerin var olması.</a:t>
            </a:r>
          </a:p>
          <a:p>
            <a:pPr lvl="1"/>
            <a:r>
              <a:rPr lang="tr-TR" sz="2200" dirty="0"/>
              <a:t>Ortamın </a:t>
            </a:r>
            <a:r>
              <a:rPr lang="tr-TR" sz="2200" dirty="0" err="1"/>
              <a:t>pH</a:t>
            </a:r>
            <a:r>
              <a:rPr lang="tr-TR" sz="2200" dirty="0"/>
              <a:t> değeri.</a:t>
            </a:r>
          </a:p>
          <a:p>
            <a:pPr lvl="1"/>
            <a:r>
              <a:rPr lang="tr-TR" sz="2200" dirty="0"/>
              <a:t>Isıl işlem karakteristikleri.</a:t>
            </a:r>
          </a:p>
          <a:p>
            <a:pPr lvl="1"/>
            <a:r>
              <a:rPr lang="tr-TR" sz="2200" dirty="0"/>
              <a:t>Ürünün depolama koşulları.</a:t>
            </a:r>
          </a:p>
          <a:p>
            <a:pPr lvl="1"/>
            <a:r>
              <a:rPr lang="tr-TR" sz="2200" dirty="0"/>
              <a:t>Sütün oksijen içeriği.</a:t>
            </a:r>
          </a:p>
        </p:txBody>
      </p:sp>
    </p:spTree>
    <p:extLst>
      <p:ext uri="{BB962C8B-B14F-4D97-AF65-F5344CB8AC3E}">
        <p14:creationId xmlns:p14="http://schemas.microsoft.com/office/powerpoint/2010/main" val="70099844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D8BFEBC-52BD-46E9-B11F-48AB66CF5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Asit </a:t>
            </a:r>
            <a:r>
              <a:rPr lang="tr-TR" sz="3200" dirty="0" err="1"/>
              <a:t>Fosfataz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456A02-19B6-49B6-82F6-BC0872DF3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200" dirty="0"/>
              <a:t>Fosforik asit </a:t>
            </a:r>
            <a:r>
              <a:rPr lang="tr-TR" sz="2200" dirty="0" err="1"/>
              <a:t>monoesterlerini</a:t>
            </a:r>
            <a:r>
              <a:rPr lang="tr-TR" sz="2200" dirty="0"/>
              <a:t> asidik </a:t>
            </a:r>
            <a:r>
              <a:rPr lang="tr-TR" sz="2200" dirty="0" err="1"/>
              <a:t>pH</a:t>
            </a:r>
            <a:r>
              <a:rPr lang="tr-TR" sz="2200" dirty="0"/>
              <a:t> aralığında parçalayan bir </a:t>
            </a:r>
            <a:r>
              <a:rPr lang="tr-TR" sz="2200" dirty="0" err="1"/>
              <a:t>fosfomonoesterazdır</a:t>
            </a:r>
            <a:r>
              <a:rPr lang="tr-TR" sz="2200" dirty="0"/>
              <a:t>.</a:t>
            </a:r>
          </a:p>
          <a:p>
            <a:r>
              <a:rPr lang="tr-TR" sz="2200" dirty="0"/>
              <a:t>Peynir olgunlaşmasında rol oynamaktadır.</a:t>
            </a:r>
          </a:p>
          <a:p>
            <a:r>
              <a:rPr lang="tr-TR" sz="2200" dirty="0" err="1"/>
              <a:t>Termostabil</a:t>
            </a:r>
            <a:r>
              <a:rPr lang="tr-TR" sz="2200" dirty="0"/>
              <a:t> bir enzimdir. HTST pastörizasyon koşullarında aktif halde bulunurken, 80 °C/2 dakika ısıtıldığında aktivitesinin ~%20’sini kaybeder.</a:t>
            </a:r>
          </a:p>
          <a:p>
            <a:r>
              <a:rPr lang="tr-TR" sz="2200" dirty="0"/>
              <a:t>UHT sterilizasyon işlemiyle aktivitesini ~%80 oranında kaybeder.</a:t>
            </a:r>
          </a:p>
          <a:p>
            <a:r>
              <a:rPr lang="tr-TR" sz="2200" dirty="0" err="1"/>
              <a:t>pH</a:t>
            </a:r>
            <a:r>
              <a:rPr lang="tr-TR" sz="2200" dirty="0"/>
              <a:t> değeri azalıkça ısıyla </a:t>
            </a:r>
            <a:r>
              <a:rPr lang="tr-TR" sz="2200" dirty="0" err="1"/>
              <a:t>denatürasyona</a:t>
            </a:r>
            <a:r>
              <a:rPr lang="tr-TR" sz="2200" dirty="0"/>
              <a:t> karşı </a:t>
            </a:r>
            <a:r>
              <a:rPr lang="tr-TR" sz="2200" dirty="0" err="1"/>
              <a:t>stabilitesi</a:t>
            </a:r>
            <a:r>
              <a:rPr lang="tr-TR" sz="2200" dirty="0"/>
              <a:t> artar.</a:t>
            </a:r>
          </a:p>
        </p:txBody>
      </p:sp>
    </p:spTree>
    <p:extLst>
      <p:ext uri="{BB962C8B-B14F-4D97-AF65-F5344CB8AC3E}">
        <p14:creationId xmlns:p14="http://schemas.microsoft.com/office/powerpoint/2010/main" val="34339552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74821E6-059E-429F-B1D0-4E63BB424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487776"/>
            <a:ext cx="10515600" cy="1325563"/>
          </a:xfrm>
        </p:spPr>
        <p:txBody>
          <a:bodyPr/>
          <a:lstStyle/>
          <a:p>
            <a:r>
              <a:rPr lang="tr-TR" sz="3200" dirty="0" err="1"/>
              <a:t>Ksantin</a:t>
            </a:r>
            <a:r>
              <a:rPr lang="tr-TR" sz="3200" dirty="0"/>
              <a:t> </a:t>
            </a:r>
            <a:r>
              <a:rPr lang="tr-TR" sz="3200" dirty="0" err="1"/>
              <a:t>Oksidaz</a:t>
            </a: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39050C-6458-4993-99A1-DBB651660D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358" y="2473739"/>
            <a:ext cx="11034642" cy="3952461"/>
          </a:xfrm>
        </p:spPr>
        <p:txBody>
          <a:bodyPr>
            <a:normAutofit/>
          </a:bodyPr>
          <a:lstStyle/>
          <a:p>
            <a:r>
              <a:rPr lang="tr-TR" sz="2200" dirty="0"/>
              <a:t>Süt yağ </a:t>
            </a:r>
            <a:r>
              <a:rPr lang="tr-TR" sz="2200" dirty="0" err="1"/>
              <a:t>globül</a:t>
            </a:r>
            <a:r>
              <a:rPr lang="tr-TR" sz="2200" dirty="0"/>
              <a:t> </a:t>
            </a:r>
            <a:r>
              <a:rPr lang="tr-TR" sz="2200" dirty="0" err="1"/>
              <a:t>membranının</a:t>
            </a:r>
            <a:r>
              <a:rPr lang="tr-TR" sz="2200" dirty="0"/>
              <a:t> başlıca bileşenidir.</a:t>
            </a:r>
          </a:p>
          <a:p>
            <a:r>
              <a:rPr lang="tr-TR" sz="2200" dirty="0"/>
              <a:t>Sütte okside tat gelişimi üzerinde etkili olabilmektedir.</a:t>
            </a:r>
          </a:p>
          <a:p>
            <a:r>
              <a:rPr lang="tr-TR" sz="2200" dirty="0"/>
              <a:t>Isıya karşı nispeten dayanıklıdır.</a:t>
            </a:r>
          </a:p>
          <a:p>
            <a:r>
              <a:rPr lang="tr-TR" sz="2200" dirty="0" err="1"/>
              <a:t>Homojenizasyon</a:t>
            </a:r>
            <a:r>
              <a:rPr lang="tr-TR" sz="2200" dirty="0"/>
              <a:t> işlemiyle </a:t>
            </a:r>
            <a:r>
              <a:rPr lang="tr-TR" sz="2200" dirty="0" err="1"/>
              <a:t>YGM’nından</a:t>
            </a:r>
            <a:r>
              <a:rPr lang="tr-TR" sz="2200" dirty="0"/>
              <a:t> ayrılarak mekanik işlemlere ve ısıya karşı duyarlılığı artar.</a:t>
            </a:r>
          </a:p>
          <a:p>
            <a:r>
              <a:rPr lang="tr-TR" sz="2200" dirty="0" err="1"/>
              <a:t>Homojenize</a:t>
            </a:r>
            <a:r>
              <a:rPr lang="tr-TR" sz="2200" dirty="0"/>
              <a:t> edilmeyen sütlerde daha stabil durumdadır.</a:t>
            </a:r>
          </a:p>
          <a:p>
            <a:r>
              <a:rPr lang="tr-TR" sz="2200" dirty="0"/>
              <a:t>Depolanma sırasında ısı </a:t>
            </a:r>
            <a:r>
              <a:rPr lang="tr-TR" sz="2200" dirty="0" err="1"/>
              <a:t>stabilitesi</a:t>
            </a:r>
            <a:r>
              <a:rPr lang="tr-TR" sz="2200" dirty="0"/>
              <a:t> azalır.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80811354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11C841D-ED5C-4871-87CE-89F36B1B2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err="1"/>
              <a:t>Katalaz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FACDC6A-9EA2-4A94-86E1-E6615E67B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378" y="2554288"/>
            <a:ext cx="10876722" cy="4802187"/>
          </a:xfrm>
        </p:spPr>
        <p:txBody>
          <a:bodyPr>
            <a:normAutofit/>
          </a:bodyPr>
          <a:lstStyle/>
          <a:p>
            <a:r>
              <a:rPr lang="tr-TR" sz="2200" dirty="0" err="1"/>
              <a:t>Katalaz</a:t>
            </a:r>
            <a:r>
              <a:rPr lang="tr-TR" sz="2200" dirty="0"/>
              <a:t> enzimi hidrojen </a:t>
            </a:r>
            <a:r>
              <a:rPr lang="tr-TR" sz="2200" dirty="0" err="1"/>
              <a:t>peroksitin</a:t>
            </a:r>
            <a:r>
              <a:rPr lang="tr-TR" sz="2200" dirty="0"/>
              <a:t> su ve oksijen parçalanmasında katalizör görevi yapar. Açığa çıkan oksijen ortamda serbest haldedir.</a:t>
            </a:r>
          </a:p>
          <a:p>
            <a:r>
              <a:rPr lang="tr-TR" sz="2200" dirty="0"/>
              <a:t>Normal sütte </a:t>
            </a:r>
            <a:r>
              <a:rPr lang="tr-TR" sz="2200" dirty="0" err="1"/>
              <a:t>katalaz</a:t>
            </a:r>
            <a:r>
              <a:rPr lang="tr-TR" sz="2200" dirty="0"/>
              <a:t> miktarı azdır.</a:t>
            </a:r>
          </a:p>
          <a:p>
            <a:r>
              <a:rPr lang="tr-TR" sz="2200" dirty="0"/>
              <a:t>Sütte </a:t>
            </a:r>
            <a:r>
              <a:rPr lang="tr-TR" sz="2200" dirty="0" err="1"/>
              <a:t>katalaz</a:t>
            </a:r>
            <a:r>
              <a:rPr lang="tr-TR" sz="2200" dirty="0"/>
              <a:t> miktarındaki artış somatik hücrelerin ya da </a:t>
            </a:r>
            <a:r>
              <a:rPr lang="tr-TR" sz="2200" dirty="0" err="1"/>
              <a:t>kontaminant</a:t>
            </a:r>
            <a:r>
              <a:rPr lang="tr-TR" sz="2200" dirty="0"/>
              <a:t> bakterilerin sayısında artıştan ileri gelir ve kötü kalitenin bir göstergesidir.</a:t>
            </a:r>
          </a:p>
          <a:p>
            <a:r>
              <a:rPr lang="tr-TR" sz="2200" dirty="0"/>
              <a:t>Ağız sütlerinin, </a:t>
            </a:r>
            <a:r>
              <a:rPr lang="tr-TR" sz="2200" u="sng" dirty="0" err="1"/>
              <a:t>mastitis</a:t>
            </a:r>
            <a:r>
              <a:rPr lang="tr-TR" sz="2200" u="sng" dirty="0"/>
              <a:t> </a:t>
            </a:r>
            <a:r>
              <a:rPr lang="tr-TR" sz="2200" dirty="0"/>
              <a:t>ve şap hastalığına yakalanmış hayvanların sütlerinin normal sütten ayırt edilmesinde </a:t>
            </a:r>
            <a:r>
              <a:rPr lang="tr-TR" sz="2200" dirty="0" err="1"/>
              <a:t>katalaz</a:t>
            </a:r>
            <a:r>
              <a:rPr lang="tr-TR" sz="2200" dirty="0"/>
              <a:t> </a:t>
            </a:r>
            <a:r>
              <a:rPr lang="tr-TR" sz="2200" dirty="0" err="1"/>
              <a:t>aktivitesininden</a:t>
            </a:r>
            <a:r>
              <a:rPr lang="tr-TR" sz="2200" dirty="0"/>
              <a:t> </a:t>
            </a:r>
            <a:r>
              <a:rPr lang="tr-TR" sz="2200" dirty="0" err="1"/>
              <a:t>yaralanılır</a:t>
            </a:r>
            <a:r>
              <a:rPr lang="tr-TR" sz="2200" dirty="0"/>
              <a:t>.</a:t>
            </a:r>
          </a:p>
          <a:p>
            <a:r>
              <a:rPr lang="tr-TR" sz="2200" dirty="0"/>
              <a:t>Isıya duyarlıdır. Minimum pastörizasyon normunda (72 °C/15 saniye) inek sütündeki </a:t>
            </a:r>
            <a:r>
              <a:rPr lang="tr-TR" sz="2200" dirty="0" err="1"/>
              <a:t>katalaz</a:t>
            </a:r>
            <a:r>
              <a:rPr lang="tr-TR" sz="2200" dirty="0"/>
              <a:t> enziminin % 60’ı </a:t>
            </a:r>
            <a:r>
              <a:rPr lang="tr-TR" sz="2200" dirty="0" err="1"/>
              <a:t>inaktif</a:t>
            </a:r>
            <a:r>
              <a:rPr lang="tr-TR" sz="2200" dirty="0"/>
              <a:t> hale gelir, fakat 4 °C’de uzun süre depolama sırasında yeniden aktif hale geçer.</a:t>
            </a:r>
          </a:p>
        </p:txBody>
      </p:sp>
    </p:spTree>
    <p:extLst>
      <p:ext uri="{BB962C8B-B14F-4D97-AF65-F5344CB8AC3E}">
        <p14:creationId xmlns:p14="http://schemas.microsoft.com/office/powerpoint/2010/main" val="19705188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1854E80-5035-41D2-9963-1C8E04AB2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Laktoperoksidaz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AC544C-F616-4B7F-A092-6A6991A74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565" y="2363257"/>
            <a:ext cx="10863470" cy="4486275"/>
          </a:xfrm>
        </p:spPr>
        <p:txBody>
          <a:bodyPr>
            <a:normAutofit/>
          </a:bodyPr>
          <a:lstStyle/>
          <a:p>
            <a:r>
              <a:rPr lang="tr-TR" sz="2200" dirty="0" err="1"/>
              <a:t>Katalaz</a:t>
            </a:r>
            <a:r>
              <a:rPr lang="tr-TR" sz="2200" dirty="0"/>
              <a:t> gibi hidrojen </a:t>
            </a:r>
            <a:r>
              <a:rPr lang="tr-TR" sz="2200" dirty="0" err="1"/>
              <a:t>peroksitin</a:t>
            </a:r>
            <a:r>
              <a:rPr lang="tr-TR" sz="2200" dirty="0"/>
              <a:t> su ve oksijene parçalar. Ancak açığa çıkan oksijen serbest değildir. Bu oksijen </a:t>
            </a:r>
            <a:r>
              <a:rPr lang="tr-TR" sz="2200" dirty="0" err="1"/>
              <a:t>laktoperoksidaz</a:t>
            </a:r>
            <a:r>
              <a:rPr lang="tr-TR" sz="2200" dirty="0"/>
              <a:t> tarafından </a:t>
            </a:r>
            <a:r>
              <a:rPr lang="tr-TR" sz="2200" dirty="0" err="1"/>
              <a:t>tiyosiyanat</a:t>
            </a:r>
            <a:r>
              <a:rPr lang="tr-TR" sz="2200" dirty="0"/>
              <a:t> ve iyot gibi kolay oksitlenebilen maddelere taşınır.</a:t>
            </a:r>
          </a:p>
          <a:p>
            <a:r>
              <a:rPr lang="tr-TR" sz="2200" dirty="0" err="1"/>
              <a:t>Laktoperoksidaz</a:t>
            </a:r>
            <a:r>
              <a:rPr lang="tr-TR" sz="2200" dirty="0"/>
              <a:t> enziminin ısıya karşı dayanımı yüksektir. Pastörizasyon sıcaklığında varlığını korur.</a:t>
            </a:r>
          </a:p>
          <a:p>
            <a:r>
              <a:rPr lang="tr-TR" sz="2200" dirty="0"/>
              <a:t>Süt 80 °C/5 saniye-3.5 dakika arasında değişen sürelerde ısıtıldığında tamamen </a:t>
            </a:r>
            <a:r>
              <a:rPr lang="tr-TR" sz="2200" dirty="0" err="1"/>
              <a:t>inaktif</a:t>
            </a:r>
            <a:r>
              <a:rPr lang="tr-TR" sz="2200" dirty="0"/>
              <a:t> hale geçer.</a:t>
            </a:r>
          </a:p>
          <a:p>
            <a:r>
              <a:rPr lang="tr-TR" sz="2200" dirty="0"/>
              <a:t>Bu enzimin aktivitesinden yararlanılarak pastörize sütün, daha yüksek sıcaklıklarda ısıtılan ya da kaynatılan sütlerden ayırt edilmesi mümkündür.</a:t>
            </a:r>
          </a:p>
          <a:p>
            <a:r>
              <a:rPr lang="tr-TR" sz="2200" dirty="0"/>
              <a:t>Soğukta depolanma sırasında, kalıntı enzim düzeyine bağlı olarak değişen düzeylerde </a:t>
            </a:r>
            <a:r>
              <a:rPr lang="tr-TR" sz="2200" dirty="0" err="1"/>
              <a:t>reaktivasyon</a:t>
            </a:r>
            <a:r>
              <a:rPr lang="tr-TR" sz="2200" dirty="0"/>
              <a:t> meydana gelebilir.</a:t>
            </a:r>
          </a:p>
        </p:txBody>
      </p:sp>
    </p:spTree>
    <p:extLst>
      <p:ext uri="{BB962C8B-B14F-4D97-AF65-F5344CB8AC3E}">
        <p14:creationId xmlns:p14="http://schemas.microsoft.com/office/powerpoint/2010/main" val="156282437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A555E4-2138-4402-B320-2F3D255D8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</a:t>
            </a:r>
            <a:r>
              <a:rPr lang="tr-TR" dirty="0"/>
              <a:t>-</a:t>
            </a:r>
            <a:r>
              <a:rPr lang="tr-TR" dirty="0" err="1"/>
              <a:t>Glutamil</a:t>
            </a:r>
            <a:r>
              <a:rPr lang="tr-TR" dirty="0"/>
              <a:t> </a:t>
            </a:r>
            <a:r>
              <a:rPr lang="tr-TR" dirty="0" err="1"/>
              <a:t>transpeptidaz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CC0079-BD26-4AFF-989C-3376797B4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700" y="2460556"/>
            <a:ext cx="10515600" cy="2521088"/>
          </a:xfrm>
        </p:spPr>
        <p:txBody>
          <a:bodyPr/>
          <a:lstStyle/>
          <a:p>
            <a:r>
              <a:rPr lang="el-GR" sz="2200" dirty="0"/>
              <a:t>γ</a:t>
            </a:r>
            <a:r>
              <a:rPr lang="tr-TR" sz="2200" dirty="0"/>
              <a:t>-</a:t>
            </a:r>
            <a:r>
              <a:rPr lang="tr-TR" sz="2200" dirty="0" err="1"/>
              <a:t>Glutamil</a:t>
            </a:r>
            <a:r>
              <a:rPr lang="tr-TR" sz="2200" dirty="0"/>
              <a:t> </a:t>
            </a:r>
            <a:r>
              <a:rPr lang="tr-TR" sz="2200" dirty="0" err="1"/>
              <a:t>transpeptidaz</a:t>
            </a:r>
            <a:r>
              <a:rPr lang="tr-TR" sz="2200" dirty="0"/>
              <a:t> (GGTP enzimi), </a:t>
            </a:r>
            <a:r>
              <a:rPr lang="el-GR" sz="2200" dirty="0"/>
              <a:t>γ</a:t>
            </a:r>
            <a:r>
              <a:rPr lang="tr-TR" sz="2200" dirty="0"/>
              <a:t>-</a:t>
            </a:r>
            <a:r>
              <a:rPr lang="tr-TR" sz="2200" dirty="0" err="1"/>
              <a:t>glutamil</a:t>
            </a:r>
            <a:r>
              <a:rPr lang="tr-TR" sz="2200" dirty="0"/>
              <a:t> bulunduran </a:t>
            </a:r>
            <a:r>
              <a:rPr lang="tr-TR" sz="2200" dirty="0" err="1"/>
              <a:t>peptitlerin</a:t>
            </a:r>
            <a:r>
              <a:rPr lang="tr-TR" sz="2200" dirty="0"/>
              <a:t> </a:t>
            </a:r>
            <a:r>
              <a:rPr lang="tr-TR" sz="2200" dirty="0" err="1"/>
              <a:t>glutamil</a:t>
            </a:r>
            <a:r>
              <a:rPr lang="tr-TR" sz="2200" dirty="0"/>
              <a:t> gruplarını diğer aminoasitlere ya da </a:t>
            </a:r>
            <a:r>
              <a:rPr lang="tr-TR" sz="2200" dirty="0" err="1"/>
              <a:t>peptitlere</a:t>
            </a:r>
            <a:r>
              <a:rPr lang="tr-TR" sz="2200" dirty="0"/>
              <a:t> taşır.</a:t>
            </a:r>
          </a:p>
          <a:p>
            <a:r>
              <a:rPr lang="tr-TR" sz="2200" dirty="0"/>
              <a:t>Enzim, 79 °C’de 16 saniyeden daha uzun süreyle ısıtmak suretiyle tamamen </a:t>
            </a:r>
            <a:r>
              <a:rPr lang="tr-TR" sz="2200" dirty="0" err="1"/>
              <a:t>inaktif</a:t>
            </a:r>
            <a:r>
              <a:rPr lang="tr-TR" sz="2200" dirty="0"/>
              <a:t> hale geçer.</a:t>
            </a:r>
          </a:p>
        </p:txBody>
      </p:sp>
    </p:spTree>
    <p:extLst>
      <p:ext uri="{BB962C8B-B14F-4D97-AF65-F5344CB8AC3E}">
        <p14:creationId xmlns:p14="http://schemas.microsoft.com/office/powerpoint/2010/main" val="221182247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7D39D57-1388-427F-A1BF-EA59AEC79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Lipoprotein</a:t>
            </a:r>
            <a:r>
              <a:rPr lang="tr-TR" dirty="0"/>
              <a:t> </a:t>
            </a:r>
            <a:r>
              <a:rPr lang="tr-TR" dirty="0" err="1"/>
              <a:t>lipaz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40E8251-8889-4F5D-BB0E-7B093568A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504" y="2270125"/>
            <a:ext cx="10717696" cy="4351338"/>
          </a:xfrm>
        </p:spPr>
        <p:txBody>
          <a:bodyPr>
            <a:normAutofit fontScale="92500" lnSpcReduction="20000"/>
          </a:bodyPr>
          <a:lstStyle/>
          <a:p>
            <a:r>
              <a:rPr lang="tr-TR" sz="2400" dirty="0"/>
              <a:t>İnek sütünün başlıca </a:t>
            </a:r>
            <a:r>
              <a:rPr lang="tr-TR" sz="2400" dirty="0" err="1"/>
              <a:t>lipolitik</a:t>
            </a:r>
            <a:r>
              <a:rPr lang="tr-TR" sz="2400" dirty="0"/>
              <a:t> enzimidir.</a:t>
            </a:r>
          </a:p>
          <a:p>
            <a:r>
              <a:rPr lang="tr-TR" sz="2400" dirty="0" err="1"/>
              <a:t>YGM’nı</a:t>
            </a:r>
            <a:r>
              <a:rPr lang="tr-TR" sz="2400" dirty="0"/>
              <a:t> zarar görmemiş sütlerde hemen hemen hiç aktivite göstermez.</a:t>
            </a:r>
          </a:p>
          <a:p>
            <a:r>
              <a:rPr lang="tr-TR" sz="2400" dirty="0"/>
              <a:t>Sütün </a:t>
            </a:r>
            <a:r>
              <a:rPr lang="tr-TR" sz="2400" dirty="0" err="1"/>
              <a:t>homojenizasyonu</a:t>
            </a:r>
            <a:r>
              <a:rPr lang="tr-TR" sz="2400" dirty="0"/>
              <a:t>, çalkalanması, köpürtülmesi, ısıtılıp soğutulması gibi teknolojik işlemler </a:t>
            </a:r>
            <a:r>
              <a:rPr lang="tr-TR" sz="2400" dirty="0" err="1"/>
              <a:t>YGM’nının</a:t>
            </a:r>
            <a:r>
              <a:rPr lang="tr-TR" sz="2400" dirty="0"/>
              <a:t> zarar görmesine neden olur ve sütte </a:t>
            </a:r>
            <a:r>
              <a:rPr lang="tr-TR" sz="2400" dirty="0" err="1"/>
              <a:t>lipolizi</a:t>
            </a:r>
            <a:r>
              <a:rPr lang="tr-TR" sz="2400" dirty="0"/>
              <a:t> başlatır.</a:t>
            </a:r>
          </a:p>
          <a:p>
            <a:r>
              <a:rPr lang="tr-TR" sz="2400" dirty="0" err="1"/>
              <a:t>Lipolize</a:t>
            </a:r>
            <a:r>
              <a:rPr lang="tr-TR" sz="2400" dirty="0"/>
              <a:t> uğrayan sütte, </a:t>
            </a:r>
            <a:r>
              <a:rPr lang="tr-TR" sz="2400" dirty="0" err="1"/>
              <a:t>Lipoprotein</a:t>
            </a:r>
            <a:r>
              <a:rPr lang="tr-TR" sz="2400" dirty="0"/>
              <a:t> </a:t>
            </a:r>
            <a:r>
              <a:rPr lang="tr-TR" sz="2400" dirty="0" err="1"/>
              <a:t>lipaz</a:t>
            </a:r>
            <a:r>
              <a:rPr lang="tr-TR" sz="2400" dirty="0"/>
              <a:t> enziminin etkisiyle  </a:t>
            </a:r>
            <a:r>
              <a:rPr lang="tr-TR" sz="2400" dirty="0" err="1"/>
              <a:t>tri,di</a:t>
            </a:r>
            <a:r>
              <a:rPr lang="tr-TR" sz="2400" dirty="0"/>
              <a:t> ve </a:t>
            </a:r>
            <a:r>
              <a:rPr lang="tr-TR" sz="2400" dirty="0" err="1"/>
              <a:t>monogliseritler</a:t>
            </a:r>
            <a:r>
              <a:rPr lang="tr-TR" sz="2400" dirty="0"/>
              <a:t> parçalanır ve açığa çıkan serbest yağ asitleri </a:t>
            </a:r>
            <a:r>
              <a:rPr lang="tr-TR" sz="2400" dirty="0" err="1"/>
              <a:t>sabunumsu</a:t>
            </a:r>
            <a:r>
              <a:rPr lang="tr-TR" sz="2400" dirty="0"/>
              <a:t> </a:t>
            </a:r>
            <a:r>
              <a:rPr lang="tr-TR" sz="2400" dirty="0" err="1"/>
              <a:t>ransid</a:t>
            </a:r>
            <a:r>
              <a:rPr lang="tr-TR" sz="2400" dirty="0"/>
              <a:t> bir tat oluşturur.</a:t>
            </a:r>
          </a:p>
          <a:p>
            <a:r>
              <a:rPr lang="tr-TR" sz="2400" dirty="0"/>
              <a:t>HTST pastörizasyonla </a:t>
            </a:r>
            <a:r>
              <a:rPr lang="tr-TR" sz="2400" dirty="0" err="1"/>
              <a:t>lipolitik</a:t>
            </a:r>
            <a:r>
              <a:rPr lang="tr-TR" sz="2400" dirty="0"/>
              <a:t> aktivite yok edilebilmektedir. Fakat </a:t>
            </a:r>
            <a:r>
              <a:rPr lang="tr-TR" sz="2400" dirty="0" err="1"/>
              <a:t>YGM’nı</a:t>
            </a:r>
            <a:r>
              <a:rPr lang="tr-TR" sz="2400" dirty="0"/>
              <a:t> fazlaca zarara uğramış sütlerde pastörizasyondan sonra kalıntı </a:t>
            </a:r>
            <a:r>
              <a:rPr lang="tr-TR" sz="2400" dirty="0" err="1"/>
              <a:t>lipaz</a:t>
            </a:r>
            <a:r>
              <a:rPr lang="tr-TR" sz="2400" dirty="0"/>
              <a:t> aktivitesi gözlenebilmektedir.</a:t>
            </a:r>
          </a:p>
          <a:p>
            <a:r>
              <a:rPr lang="tr-TR" sz="2400" dirty="0" err="1"/>
              <a:t>Lipoprotein</a:t>
            </a:r>
            <a:r>
              <a:rPr lang="tr-TR" sz="2400" dirty="0"/>
              <a:t> </a:t>
            </a:r>
            <a:r>
              <a:rPr lang="tr-TR" sz="2400" dirty="0" err="1"/>
              <a:t>lipaz</a:t>
            </a:r>
            <a:r>
              <a:rPr lang="tr-TR" sz="2400" dirty="0"/>
              <a:t> ısıya duyarlı bir enzimdir. 85 ° C’de 10 saniye süreyle uygulanan ısıl işlemlerde tamamen </a:t>
            </a:r>
            <a:r>
              <a:rPr lang="tr-TR" sz="2400" dirty="0" err="1"/>
              <a:t>inaktif</a:t>
            </a:r>
            <a:r>
              <a:rPr lang="tr-TR" sz="2400" dirty="0"/>
              <a:t> hale gelir.</a:t>
            </a:r>
          </a:p>
        </p:txBody>
      </p:sp>
    </p:spTree>
    <p:extLst>
      <p:ext uri="{BB962C8B-B14F-4D97-AF65-F5344CB8AC3E}">
        <p14:creationId xmlns:p14="http://schemas.microsoft.com/office/powerpoint/2010/main" val="99300473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287F900-068B-4610-A09D-C68389DDF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Proteinazlar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A8C9A3-9CB8-4420-A65B-290A69B7A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500"/>
            <a:ext cx="10160746" cy="389890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sz="2200" dirty="0"/>
              <a:t>Sütteki başlıca doğal </a:t>
            </a:r>
            <a:r>
              <a:rPr lang="tr-TR" sz="2200" dirty="0" err="1"/>
              <a:t>proteolitik</a:t>
            </a:r>
            <a:r>
              <a:rPr lang="tr-TR" sz="2200" dirty="0"/>
              <a:t> enzimler alkali ve asit süt </a:t>
            </a:r>
            <a:r>
              <a:rPr lang="tr-TR" sz="2200" dirty="0" err="1"/>
              <a:t>proteinazlarıdır</a:t>
            </a:r>
            <a:r>
              <a:rPr lang="tr-TR" sz="2200" dirty="0"/>
              <a:t>. Bunlardan asit </a:t>
            </a:r>
            <a:r>
              <a:rPr lang="tr-TR" sz="2200" dirty="0" err="1"/>
              <a:t>proteinaz</a:t>
            </a:r>
            <a:r>
              <a:rPr lang="tr-TR" sz="2200" dirty="0"/>
              <a:t> ısıya </a:t>
            </a:r>
            <a:r>
              <a:rPr lang="tr-TR" sz="2200" dirty="0" err="1"/>
              <a:t>nisbeten</a:t>
            </a:r>
            <a:r>
              <a:rPr lang="tr-TR" sz="2200" dirty="0"/>
              <a:t> duyarlıdır, 70°C’de 10 dakika süreyle ısıtmada tamamen </a:t>
            </a:r>
            <a:r>
              <a:rPr lang="tr-TR" sz="2200" dirty="0" err="1"/>
              <a:t>inaktif</a:t>
            </a:r>
            <a:r>
              <a:rPr lang="tr-TR" sz="2200" dirty="0"/>
              <a:t> hale gelir. </a:t>
            </a:r>
          </a:p>
          <a:p>
            <a:pPr algn="just"/>
            <a:r>
              <a:rPr lang="tr-TR" sz="2200" dirty="0"/>
              <a:t>Normal inek sütünde </a:t>
            </a:r>
            <a:r>
              <a:rPr lang="tr-TR" sz="2200" dirty="0" err="1"/>
              <a:t>plazminin</a:t>
            </a:r>
            <a:r>
              <a:rPr lang="tr-TR" sz="2200" dirty="0"/>
              <a:t> %80’den fazlası </a:t>
            </a:r>
            <a:r>
              <a:rPr lang="tr-TR" sz="2200" dirty="0" err="1"/>
              <a:t>inaktif</a:t>
            </a:r>
            <a:r>
              <a:rPr lang="tr-TR" sz="2200" dirty="0"/>
              <a:t> </a:t>
            </a:r>
            <a:r>
              <a:rPr lang="tr-TR" sz="2200" dirty="0" err="1"/>
              <a:t>proenzim</a:t>
            </a:r>
            <a:r>
              <a:rPr lang="tr-TR" sz="2200" dirty="0"/>
              <a:t> (</a:t>
            </a:r>
            <a:r>
              <a:rPr lang="tr-TR" sz="2200" dirty="0" err="1"/>
              <a:t>plazminojen</a:t>
            </a:r>
            <a:r>
              <a:rPr lang="tr-TR" sz="2200" dirty="0"/>
              <a:t>) halinde bulunmaktadır. </a:t>
            </a:r>
            <a:r>
              <a:rPr lang="tr-TR" sz="2200" dirty="0" err="1"/>
              <a:t>Plazminojenin</a:t>
            </a:r>
            <a:r>
              <a:rPr lang="tr-TR" sz="2200" dirty="0"/>
              <a:t> </a:t>
            </a:r>
            <a:r>
              <a:rPr lang="tr-TR" sz="2200" dirty="0" err="1"/>
              <a:t>plazmine</a:t>
            </a:r>
            <a:r>
              <a:rPr lang="tr-TR" sz="2200" dirty="0"/>
              <a:t> dönüşümü ortamdaki </a:t>
            </a:r>
            <a:r>
              <a:rPr lang="tr-TR" sz="2200" dirty="0" err="1"/>
              <a:t>plazmin</a:t>
            </a:r>
            <a:r>
              <a:rPr lang="tr-TR" sz="2200" dirty="0"/>
              <a:t> inhibitörlerinin ve </a:t>
            </a:r>
            <a:r>
              <a:rPr lang="tr-TR" sz="2200" dirty="0" err="1"/>
              <a:t>plazminojen</a:t>
            </a:r>
            <a:r>
              <a:rPr lang="tr-TR" sz="2200" dirty="0"/>
              <a:t> </a:t>
            </a:r>
            <a:r>
              <a:rPr lang="tr-TR" sz="2200" dirty="0" err="1"/>
              <a:t>aktivatörlerinin</a:t>
            </a:r>
            <a:r>
              <a:rPr lang="tr-TR" sz="2200" dirty="0"/>
              <a:t> aktivitesine bağlıdır </a:t>
            </a:r>
          </a:p>
          <a:p>
            <a:pPr algn="just"/>
            <a:r>
              <a:rPr lang="tr-TR" sz="2200" dirty="0" err="1"/>
              <a:t>Plazminin</a:t>
            </a:r>
            <a:r>
              <a:rPr lang="tr-TR" sz="2200" dirty="0"/>
              <a:t> </a:t>
            </a:r>
            <a:r>
              <a:rPr lang="tr-TR" sz="2200" dirty="0" err="1"/>
              <a:t>inaktivasyonu</a:t>
            </a:r>
            <a:r>
              <a:rPr lang="tr-TR" sz="2200" dirty="0"/>
              <a:t> 100°C'nin altındaki ısıl işlem uygulamalarında sıcaklık derecesine bağlılık göstermekte, 110°C'nin üzerindeki uygulamalarda ise sıcaklık derecesinden ziyade bekletme süresine bağlı olarak değişmektedir.  </a:t>
            </a:r>
          </a:p>
          <a:p>
            <a:endParaRPr lang="tr-TR" sz="2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5700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9539DE03-EB00-40B0-8FBD-1F20CA8C234F}"/>
              </a:ext>
            </a:extLst>
          </p:cNvPr>
          <p:cNvSpPr/>
          <p:nvPr/>
        </p:nvSpPr>
        <p:spPr>
          <a:xfrm>
            <a:off x="788050" y="2281286"/>
            <a:ext cx="10234854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tr-T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pH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değeri 6.7 civarında olan UHT sütte ışığı yansıtma özelliği en yüksek düzeydedir.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tr-T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pH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değerindeki azalmayla birlikte ışığı yansıtma özelliği hızla azalmaktadır. Bunun nedeni;</a:t>
            </a:r>
          </a:p>
          <a:p>
            <a:pPr marL="800100" marR="0" lvl="1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r>
              <a:rPr kumimoji="0" lang="tr-T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pH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değeri azaldıkça, kazein ve serum proteinleri </a:t>
            </a:r>
            <a:r>
              <a:rPr kumimoji="0" lang="tr-T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presipitasyona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uğrayarak sütte artan miktarda </a:t>
            </a:r>
            <a:r>
              <a:rPr kumimoji="0" lang="tr-T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sediment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(tortu) oluşmaktadır. Böylece sütün </a:t>
            </a:r>
            <a:r>
              <a:rPr kumimoji="0" lang="tr-TR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kolloidal</a:t>
            </a:r>
            <a:r>
              <a:rPr kumimoji="0" lang="tr-T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fazındaki madde miktarı azaldığından ışık daha az yansıtılmaktadır</a:t>
            </a:r>
            <a:r>
              <a:rPr kumimoji="0" lang="tr-T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417395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HTST pastörizasyon işleminde </a:t>
            </a:r>
            <a:r>
              <a:rPr lang="tr-TR" sz="2200" dirty="0" err="1"/>
              <a:t>plazmin</a:t>
            </a:r>
            <a:r>
              <a:rPr lang="tr-TR" sz="2200" dirty="0"/>
              <a:t> aktivitesinin %85’den fazlası korunmakta ve depolama sırasında enzimin </a:t>
            </a:r>
            <a:r>
              <a:rPr lang="tr-TR" sz="2200" dirty="0" err="1"/>
              <a:t>proteolitik</a:t>
            </a:r>
            <a:r>
              <a:rPr lang="tr-TR" sz="2200" dirty="0"/>
              <a:t> aktivitesinde artar. </a:t>
            </a:r>
          </a:p>
          <a:p>
            <a:pPr marL="0" indent="0">
              <a:buNone/>
            </a:pPr>
            <a:r>
              <a:rPr lang="tr-TR" sz="2200" dirty="0"/>
              <a:t>Enzimin aktivitesindeki artışın nedenleri, </a:t>
            </a:r>
          </a:p>
          <a:p>
            <a:r>
              <a:rPr lang="tr-TR" sz="2200" dirty="0" err="1"/>
              <a:t>plazmin</a:t>
            </a:r>
            <a:r>
              <a:rPr lang="tr-TR" sz="2200" dirty="0"/>
              <a:t> inhibitörünün kısmen </a:t>
            </a:r>
            <a:r>
              <a:rPr lang="tr-TR" sz="2200" dirty="0" err="1"/>
              <a:t>inaktif</a:t>
            </a:r>
            <a:r>
              <a:rPr lang="tr-TR" sz="2200" dirty="0"/>
              <a:t> hale gelmesi </a:t>
            </a:r>
          </a:p>
          <a:p>
            <a:r>
              <a:rPr lang="tr-TR" sz="2200" dirty="0" err="1"/>
              <a:t>plazminojen</a:t>
            </a:r>
            <a:r>
              <a:rPr lang="tr-TR" sz="2200" dirty="0"/>
              <a:t> </a:t>
            </a:r>
            <a:r>
              <a:rPr lang="tr-TR" sz="2200" dirty="0" err="1"/>
              <a:t>aktivatörünün</a:t>
            </a:r>
            <a:r>
              <a:rPr lang="tr-TR" sz="2200" dirty="0"/>
              <a:t> daha aktif bir hal alarak </a:t>
            </a:r>
            <a:r>
              <a:rPr lang="tr-TR" sz="2200" dirty="0" err="1"/>
              <a:t>plazminojeni</a:t>
            </a:r>
            <a:r>
              <a:rPr lang="tr-TR" sz="2200" dirty="0"/>
              <a:t> </a:t>
            </a:r>
            <a:r>
              <a:rPr lang="tr-TR" sz="2200" dirty="0" err="1"/>
              <a:t>plazmine</a:t>
            </a:r>
            <a:r>
              <a:rPr lang="tr-TR" sz="2200" dirty="0"/>
              <a:t> dönüştürmesidir. </a:t>
            </a:r>
          </a:p>
        </p:txBody>
      </p:sp>
    </p:spTree>
    <p:extLst>
      <p:ext uri="{BB962C8B-B14F-4D97-AF65-F5344CB8AC3E}">
        <p14:creationId xmlns:p14="http://schemas.microsoft.com/office/powerpoint/2010/main" val="104975891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008346" cy="3695700"/>
          </a:xfrm>
        </p:spPr>
        <p:txBody>
          <a:bodyPr>
            <a:noAutofit/>
          </a:bodyPr>
          <a:lstStyle/>
          <a:p>
            <a:pPr algn="just"/>
            <a:r>
              <a:rPr lang="tr-TR" sz="2200" dirty="0"/>
              <a:t>Sütün 120°C’de 15 dakika süreyle klasik sterilizasyonunda </a:t>
            </a:r>
            <a:r>
              <a:rPr lang="tr-TR" sz="2200" dirty="0" err="1"/>
              <a:t>plazmin</a:t>
            </a:r>
            <a:r>
              <a:rPr lang="tr-TR" sz="2200" dirty="0"/>
              <a:t> tamamen </a:t>
            </a:r>
            <a:r>
              <a:rPr lang="tr-TR" sz="2200" dirty="0" err="1"/>
              <a:t>inaktif</a:t>
            </a:r>
            <a:r>
              <a:rPr lang="tr-TR" sz="2200" dirty="0"/>
              <a:t> hale gelmektedir. Fakat enzimin bazı UHT sterilizasyon uygulamalarına kısmen direnç gösterdiği saptanmıştır. </a:t>
            </a:r>
          </a:p>
          <a:p>
            <a:pPr algn="just"/>
            <a:r>
              <a:rPr lang="tr-TR" sz="2200" dirty="0"/>
              <a:t>Kalıntı </a:t>
            </a:r>
            <a:r>
              <a:rPr lang="tr-TR" sz="2200" dirty="0" err="1"/>
              <a:t>plazmin</a:t>
            </a:r>
            <a:r>
              <a:rPr lang="tr-TR" sz="2200" dirty="0"/>
              <a:t> aktivitesi, oda sıcaklığında uzun süre depolanan UHT sterilize ürünlerde </a:t>
            </a:r>
            <a:r>
              <a:rPr lang="tr-TR" sz="2200" dirty="0" err="1"/>
              <a:t>proteoliz</a:t>
            </a:r>
            <a:r>
              <a:rPr lang="tr-TR" sz="2200" dirty="0"/>
              <a:t> (jelleşme, pıhtılaşma, incelme), acılaşma ve camsı görünüş kusurlarına yol açabilmektedir. </a:t>
            </a:r>
          </a:p>
          <a:p>
            <a:pPr marL="0" indent="0" algn="just">
              <a:buNone/>
            </a:pPr>
            <a:r>
              <a:rPr lang="tr-TR" sz="2200" dirty="0"/>
              <a:t>Kalıntı enzim aktivitesini azaltmak ve böylece ürünün raf ömrünü uzatmak için sütün;</a:t>
            </a:r>
          </a:p>
          <a:p>
            <a:pPr algn="just"/>
            <a:r>
              <a:rPr lang="tr-TR" sz="2200" dirty="0"/>
              <a:t> 142°C’de en az 16 saniye süreyle sterilize edilmesi</a:t>
            </a:r>
          </a:p>
          <a:p>
            <a:pPr algn="just"/>
            <a:r>
              <a:rPr lang="tr-TR" sz="2200" dirty="0"/>
              <a:t> 25-30°C yerine 2-4°C'de depolanması önerilmektedir. </a:t>
            </a:r>
          </a:p>
        </p:txBody>
      </p:sp>
    </p:spTree>
    <p:extLst>
      <p:ext uri="{BB962C8B-B14F-4D97-AF65-F5344CB8AC3E}">
        <p14:creationId xmlns:p14="http://schemas.microsoft.com/office/powerpoint/2010/main" val="81950049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sz="3200" b="1" dirty="0" err="1"/>
              <a:t>Ribonükleaz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309846" cy="3416300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 </a:t>
            </a:r>
            <a:endParaRPr lang="tr-TR" dirty="0"/>
          </a:p>
          <a:p>
            <a:pPr algn="just"/>
            <a:r>
              <a:rPr lang="tr-TR" sz="2200" dirty="0"/>
              <a:t>Bu enzim 3-fosfomononükleotidlerin ve 3-fosfooligononükleotidlerin </a:t>
            </a:r>
            <a:r>
              <a:rPr lang="tr-TR" sz="2200" dirty="0" err="1"/>
              <a:t>endonükleik</a:t>
            </a:r>
            <a:r>
              <a:rPr lang="tr-TR" sz="2200" dirty="0"/>
              <a:t> parçalanmasında katalizör rolü oynar. </a:t>
            </a:r>
          </a:p>
          <a:p>
            <a:pPr algn="just"/>
            <a:r>
              <a:rPr lang="tr-TR" sz="2200" dirty="0"/>
              <a:t>Sütün 62.5°C'de 30 dakika ısıtılması </a:t>
            </a:r>
            <a:r>
              <a:rPr lang="tr-TR" sz="2200" dirty="0" err="1"/>
              <a:t>ribonükleaz</a:t>
            </a:r>
            <a:r>
              <a:rPr lang="tr-TR" sz="2200" dirty="0"/>
              <a:t> aktivitesinde %6 oranında azalma meydana getirirken, </a:t>
            </a:r>
          </a:p>
          <a:p>
            <a:pPr algn="just"/>
            <a:r>
              <a:rPr lang="tr-TR" sz="2200" dirty="0"/>
              <a:t>121°C'de 10 saniye ısıtılması %99.9 azalma sağlar. 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400983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/>
              <a:t>Diğer doğal enzimler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7222" y="2482850"/>
            <a:ext cx="9026477" cy="426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4379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sz="3200" b="1" dirty="0"/>
            </a:br>
            <a:r>
              <a:rPr lang="tr-TR" sz="3200" b="1" dirty="0"/>
              <a:t>Bakteriyel enzimler </a:t>
            </a:r>
            <a:br>
              <a:rPr lang="tr-TR" sz="3200" dirty="0"/>
            </a:br>
            <a:r>
              <a:rPr lang="tr-TR" sz="3200" b="1" dirty="0"/>
              <a:t>1. Bakteriyel </a:t>
            </a:r>
            <a:r>
              <a:rPr lang="tr-TR" sz="3200" b="1" dirty="0" err="1"/>
              <a:t>proteinaz</a:t>
            </a:r>
            <a:r>
              <a:rPr lang="tr-TR" sz="3200" b="1" dirty="0"/>
              <a:t> ve </a:t>
            </a:r>
            <a:r>
              <a:rPr lang="tr-TR" sz="3200" b="1" dirty="0" err="1"/>
              <a:t>lipazlar</a:t>
            </a:r>
            <a:r>
              <a:rPr lang="tr-TR" sz="3200" b="1" dirty="0"/>
              <a:t>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73954" y="2184400"/>
            <a:ext cx="10795746" cy="4038600"/>
          </a:xfrm>
        </p:spPr>
        <p:txBody>
          <a:bodyPr>
            <a:noAutofit/>
          </a:bodyPr>
          <a:lstStyle/>
          <a:p>
            <a:r>
              <a:rPr lang="tr-TR" sz="2200" dirty="0"/>
              <a:t>Bu enzimler esas olarak gram-negatif </a:t>
            </a:r>
            <a:r>
              <a:rPr lang="tr-TR" sz="2200" dirty="0" err="1"/>
              <a:t>psikrotrof</a:t>
            </a:r>
            <a:r>
              <a:rPr lang="tr-TR" sz="2200" dirty="0"/>
              <a:t> bakteriler tarafından üretilmektedir. </a:t>
            </a:r>
          </a:p>
          <a:p>
            <a:r>
              <a:rPr lang="tr-TR" sz="2200" dirty="0"/>
              <a:t>Çiğ sütlerin sağımdan sonra çiftlikte toplanıp 2-3 gün süreyle soğukta depolanması ve işletmeye geldiğinde soğukta bir gün daha bekletilmesi </a:t>
            </a:r>
            <a:r>
              <a:rPr lang="tr-TR" sz="2200" dirty="0" err="1"/>
              <a:t>psikrotrof</a:t>
            </a:r>
            <a:r>
              <a:rPr lang="tr-TR" sz="2200" dirty="0"/>
              <a:t> bakterilerin gelişimini teşvik eder. </a:t>
            </a:r>
          </a:p>
          <a:p>
            <a:r>
              <a:rPr lang="tr-TR" sz="2200" dirty="0"/>
              <a:t>Soğukta depolanan sütlerde gram-negatif </a:t>
            </a:r>
            <a:r>
              <a:rPr lang="tr-TR" sz="2200" dirty="0" err="1"/>
              <a:t>psikrotrof</a:t>
            </a:r>
            <a:r>
              <a:rPr lang="tr-TR" sz="2200" dirty="0"/>
              <a:t> flora içerisinde </a:t>
            </a:r>
            <a:r>
              <a:rPr lang="tr-TR" sz="2200" i="1" dirty="0" err="1"/>
              <a:t>Pseudomonas</a:t>
            </a:r>
            <a:r>
              <a:rPr lang="tr-TR" sz="2200" dirty="0"/>
              <a:t> cinsi bakteriler baskın olmak üzere, </a:t>
            </a:r>
            <a:r>
              <a:rPr lang="tr-TR" sz="2200" i="1" dirty="0" err="1"/>
              <a:t>Flavobacterium</a:t>
            </a:r>
            <a:r>
              <a:rPr lang="tr-TR" sz="2200" dirty="0"/>
              <a:t>, </a:t>
            </a:r>
            <a:r>
              <a:rPr lang="tr-TR" sz="2200" i="1" dirty="0" err="1"/>
              <a:t>Acinetobacter</a:t>
            </a:r>
            <a:r>
              <a:rPr lang="tr-TR" sz="2200" dirty="0"/>
              <a:t>, </a:t>
            </a:r>
            <a:r>
              <a:rPr lang="tr-TR" sz="2200" i="1" dirty="0" err="1"/>
              <a:t>Acromobacter</a:t>
            </a:r>
            <a:r>
              <a:rPr lang="tr-TR" sz="2200" i="1" dirty="0"/>
              <a:t>, </a:t>
            </a:r>
            <a:r>
              <a:rPr lang="tr-TR" sz="2200" i="1" dirty="0" err="1"/>
              <a:t>Alcaligenes</a:t>
            </a:r>
            <a:r>
              <a:rPr lang="tr-TR" sz="2200" dirty="0"/>
              <a:t> ve </a:t>
            </a:r>
            <a:r>
              <a:rPr lang="tr-TR" sz="2200" dirty="0" err="1"/>
              <a:t>koliform</a:t>
            </a:r>
            <a:r>
              <a:rPr lang="tr-TR" sz="2200" dirty="0"/>
              <a:t> mikroorganizmalar bulunmaktadır. </a:t>
            </a:r>
          </a:p>
        </p:txBody>
      </p:sp>
    </p:spTree>
    <p:extLst>
      <p:ext uri="{BB962C8B-B14F-4D97-AF65-F5344CB8AC3E}">
        <p14:creationId xmlns:p14="http://schemas.microsoft.com/office/powerpoint/2010/main" val="211242401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6654" y="2171700"/>
            <a:ext cx="10846546" cy="4330700"/>
          </a:xfrm>
        </p:spPr>
        <p:txBody>
          <a:bodyPr>
            <a:normAutofit/>
          </a:bodyPr>
          <a:lstStyle/>
          <a:p>
            <a:r>
              <a:rPr lang="tr-TR" sz="2200" dirty="0"/>
              <a:t>Bu bakteriler suda ve toprakta bulunmakta ve iyi temizlenmemiş ekipmanlardan süte bulaşmaktadır. </a:t>
            </a:r>
          </a:p>
          <a:p>
            <a:r>
              <a:rPr lang="tr-TR" sz="2200" dirty="0"/>
              <a:t>Optimum gelişme sıcaklıkları 20-30°C arasında değişebilmekle birlikte 10°C hatta 5°C’nin altında gelişebilirler.</a:t>
            </a:r>
          </a:p>
          <a:p>
            <a:r>
              <a:rPr lang="tr-TR" sz="2200" dirty="0"/>
              <a:t>Çiğ sütteki gram-negatif </a:t>
            </a:r>
            <a:r>
              <a:rPr lang="tr-TR" sz="2200" dirty="0" err="1"/>
              <a:t>psikrotrof</a:t>
            </a:r>
            <a:r>
              <a:rPr lang="tr-TR" sz="2200" dirty="0"/>
              <a:t> bakterilerin ısıya dirençleri genellikle zayıftır. </a:t>
            </a:r>
            <a:r>
              <a:rPr lang="tr-TR" sz="2200" dirty="0" err="1"/>
              <a:t>Termizasyon</a:t>
            </a:r>
            <a:r>
              <a:rPr lang="tr-TR" sz="2200" dirty="0"/>
              <a:t> (65°C/10 saniye) işlemiyle yeterince elemine edilebilirler. HTST pastörizasyon işleminde tümü yok edilir. </a:t>
            </a:r>
          </a:p>
        </p:txBody>
      </p:sp>
    </p:spTree>
    <p:extLst>
      <p:ext uri="{BB962C8B-B14F-4D97-AF65-F5344CB8AC3E}">
        <p14:creationId xmlns:p14="http://schemas.microsoft.com/office/powerpoint/2010/main" val="205083729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982946" cy="3683000"/>
          </a:xfrm>
        </p:spPr>
        <p:txBody>
          <a:bodyPr>
            <a:normAutofit/>
          </a:bodyPr>
          <a:lstStyle/>
          <a:p>
            <a:r>
              <a:rPr lang="tr-TR" sz="2200" i="1" dirty="0" err="1"/>
              <a:t>Bacillus</a:t>
            </a:r>
            <a:r>
              <a:rPr lang="tr-TR" sz="2200" i="1" dirty="0"/>
              <a:t> </a:t>
            </a:r>
            <a:r>
              <a:rPr lang="tr-TR" sz="2200" dirty="0"/>
              <a:t>cinsi spor oluşturan </a:t>
            </a:r>
            <a:r>
              <a:rPr lang="tr-TR" sz="2200" dirty="0" err="1"/>
              <a:t>psikrotrof</a:t>
            </a:r>
            <a:r>
              <a:rPr lang="tr-TR" sz="2200" dirty="0"/>
              <a:t> bakteriler ise ısıya dirençlidir. Normal pastörizasyon koşulları </a:t>
            </a:r>
            <a:r>
              <a:rPr lang="tr-TR" sz="2200" i="1" dirty="0" err="1"/>
              <a:t>Bacillus</a:t>
            </a:r>
            <a:r>
              <a:rPr lang="tr-TR" sz="2200" dirty="0"/>
              <a:t> sporlarını yok etmemektedir. </a:t>
            </a:r>
          </a:p>
          <a:p>
            <a:r>
              <a:rPr lang="tr-TR" sz="2200" dirty="0"/>
              <a:t>Sporların yok olması için 90°C’de 30 dakika ya da 110°C’de 15 saniye ısıl işlem uygulanması gerekmektedir. </a:t>
            </a:r>
          </a:p>
          <a:p>
            <a:r>
              <a:rPr lang="tr-TR" sz="2200" dirty="0" err="1"/>
              <a:t>Psikrotrof</a:t>
            </a:r>
            <a:r>
              <a:rPr lang="tr-TR" sz="2200" dirty="0"/>
              <a:t> bakterilerin çoğu ısıya duyarlı oldukları halde bunların salgıladıkları </a:t>
            </a:r>
            <a:r>
              <a:rPr lang="tr-TR" sz="2200" dirty="0" err="1"/>
              <a:t>proteinaz</a:t>
            </a:r>
            <a:r>
              <a:rPr lang="tr-TR" sz="2200" dirty="0"/>
              <a:t> ve </a:t>
            </a:r>
            <a:r>
              <a:rPr lang="tr-TR" sz="2200" dirty="0" err="1"/>
              <a:t>lipaz</a:t>
            </a:r>
            <a:r>
              <a:rPr lang="tr-TR" sz="2200" dirty="0"/>
              <a:t> enzimlerinin bazıları pastörizasyon, UHT ve şişede sterilizasyon işlemlerine karşı çok dirençlidir, dolayısıyla aktivitelerini korurlar. </a:t>
            </a:r>
          </a:p>
        </p:txBody>
      </p:sp>
    </p:spTree>
    <p:extLst>
      <p:ext uri="{BB962C8B-B14F-4D97-AF65-F5344CB8AC3E}">
        <p14:creationId xmlns:p14="http://schemas.microsoft.com/office/powerpoint/2010/main" val="170266902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tr-TR" sz="2200" dirty="0"/>
              <a:t>Isıya gösterdikleri duyarlık/dirence göre bakteriyel enzimler üç grupta toplanabilmektedir:</a:t>
            </a:r>
          </a:p>
          <a:p>
            <a:pPr marL="0" indent="0">
              <a:buNone/>
            </a:pPr>
            <a:r>
              <a:rPr lang="tr-TR" sz="2200" dirty="0"/>
              <a:t> </a:t>
            </a:r>
          </a:p>
          <a:p>
            <a:pPr lvl="0">
              <a:buFont typeface="+mj-lt"/>
              <a:buAutoNum type="arabicPeriod"/>
            </a:pPr>
            <a:r>
              <a:rPr lang="tr-TR" sz="2200" dirty="0"/>
              <a:t>Isıya duyarlı olan, HTST pastörizasyon (72°C/15 saniye) işlemiyle etkili şekilde </a:t>
            </a:r>
            <a:r>
              <a:rPr lang="tr-TR" sz="2200" dirty="0" err="1"/>
              <a:t>denatüre</a:t>
            </a:r>
            <a:r>
              <a:rPr lang="tr-TR" sz="2200" dirty="0"/>
              <a:t> edilenler.</a:t>
            </a:r>
          </a:p>
          <a:p>
            <a:pPr lvl="0">
              <a:buFont typeface="+mj-lt"/>
              <a:buAutoNum type="arabicPeriod"/>
            </a:pPr>
            <a:r>
              <a:rPr lang="tr-TR" sz="2200" dirty="0"/>
              <a:t>Pastörizasyon ve UHT işlemlerine dirençli ya da kısmen dirençli olanlar.</a:t>
            </a:r>
          </a:p>
          <a:p>
            <a:pPr lvl="0">
              <a:buFont typeface="+mj-lt"/>
              <a:buAutoNum type="arabicPeriod"/>
            </a:pPr>
            <a:r>
              <a:rPr lang="tr-TR" sz="2200" dirty="0"/>
              <a:t>Düşük sıcaklıkta (50-65°C/5-30 dakika) </a:t>
            </a:r>
            <a:r>
              <a:rPr lang="tr-TR" sz="2200" dirty="0" err="1"/>
              <a:t>inaktif</a:t>
            </a:r>
            <a:r>
              <a:rPr lang="tr-TR" sz="2200" dirty="0"/>
              <a:t> hale geçebilen, fakat UHT işlemine (140°C/5 saniye) karşı direnç gösterenler </a:t>
            </a:r>
          </a:p>
          <a:p>
            <a:pPr>
              <a:buFont typeface="+mj-lt"/>
              <a:buAutoNum type="arabicPeriod"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30887404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10414746" cy="3644900"/>
          </a:xfrm>
        </p:spPr>
        <p:txBody>
          <a:bodyPr/>
          <a:lstStyle/>
          <a:p>
            <a:r>
              <a:rPr lang="tr-TR" sz="2200" dirty="0"/>
              <a:t>UHT işlemine en dirençli </a:t>
            </a:r>
            <a:r>
              <a:rPr lang="tr-TR" sz="2200" dirty="0" err="1"/>
              <a:t>proteinaz</a:t>
            </a:r>
            <a:r>
              <a:rPr lang="tr-TR" sz="2200" dirty="0"/>
              <a:t> ve </a:t>
            </a:r>
            <a:r>
              <a:rPr lang="tr-TR" sz="2200" dirty="0" err="1"/>
              <a:t>lipaz</a:t>
            </a:r>
            <a:r>
              <a:rPr lang="tr-TR" sz="2200" dirty="0"/>
              <a:t> enzimleri çoğunlukla </a:t>
            </a:r>
            <a:r>
              <a:rPr lang="tr-TR" sz="2200" i="1" dirty="0" err="1"/>
              <a:t>Pseudomonas</a:t>
            </a:r>
            <a:r>
              <a:rPr lang="tr-TR" sz="2200" i="1" dirty="0"/>
              <a:t> </a:t>
            </a:r>
            <a:r>
              <a:rPr lang="tr-TR" sz="2200" dirty="0"/>
              <a:t>türleri tarafından üretilmektedir. </a:t>
            </a:r>
          </a:p>
          <a:p>
            <a:r>
              <a:rPr lang="tr-TR" sz="2200" dirty="0"/>
              <a:t>Bazı </a:t>
            </a:r>
            <a:r>
              <a:rPr lang="tr-TR" sz="2200" i="1" dirty="0" err="1"/>
              <a:t>Pseudomonas</a:t>
            </a:r>
            <a:r>
              <a:rPr lang="tr-TR" sz="2200" dirty="0"/>
              <a:t> türlerinin (</a:t>
            </a:r>
            <a:r>
              <a:rPr lang="tr-TR" sz="2200" i="1" dirty="0" err="1"/>
              <a:t>Pseudomonas</a:t>
            </a:r>
            <a:r>
              <a:rPr lang="tr-TR" sz="2200" i="1" dirty="0"/>
              <a:t> </a:t>
            </a:r>
            <a:r>
              <a:rPr lang="tr-TR" sz="2200" i="1" dirty="0" err="1"/>
              <a:t>fluorescens</a:t>
            </a:r>
            <a:r>
              <a:rPr lang="tr-TR" sz="2200" dirty="0"/>
              <a:t> MC 60) ürettiği  enzimler ısıya karşı </a:t>
            </a:r>
            <a:r>
              <a:rPr lang="tr-TR" sz="2200" i="1" dirty="0" err="1"/>
              <a:t>Bacillus</a:t>
            </a:r>
            <a:r>
              <a:rPr lang="tr-TR" sz="2200" dirty="0"/>
              <a:t> </a:t>
            </a:r>
            <a:r>
              <a:rPr lang="tr-TR" sz="2200" i="1" dirty="0" err="1"/>
              <a:t>stearothermophilus</a:t>
            </a:r>
            <a:r>
              <a:rPr lang="tr-TR" sz="2200" i="1" dirty="0"/>
              <a:t> </a:t>
            </a:r>
            <a:r>
              <a:rPr lang="tr-TR" sz="2200" dirty="0"/>
              <a:t>sporlarından daha fazla direnç göstermektedir. </a:t>
            </a:r>
          </a:p>
          <a:p>
            <a:r>
              <a:rPr lang="tr-TR" sz="2200" i="1" dirty="0" err="1"/>
              <a:t>Pseudomonas</a:t>
            </a:r>
            <a:r>
              <a:rPr lang="tr-TR" sz="2200" i="1" dirty="0"/>
              <a:t> </a:t>
            </a:r>
            <a:r>
              <a:rPr lang="tr-TR" sz="2200" dirty="0"/>
              <a:t>türlerinin 70°C’deki termal ölüm süreleri 0.05-0.06 saniye iken, bunların ürettikleri </a:t>
            </a:r>
            <a:r>
              <a:rPr lang="tr-TR" sz="2200" dirty="0" err="1"/>
              <a:t>proteinazlar</a:t>
            </a:r>
            <a:r>
              <a:rPr lang="tr-TR" sz="2200" dirty="0"/>
              <a:t> aynı sıcaklıkta birkaç saat ısıtılmak suretiyle yok edilebilmektedir.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25606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3454" y="2197100"/>
            <a:ext cx="11176746" cy="4343400"/>
          </a:xfrm>
        </p:spPr>
        <p:txBody>
          <a:bodyPr>
            <a:normAutofit/>
          </a:bodyPr>
          <a:lstStyle/>
          <a:p>
            <a:r>
              <a:rPr lang="tr-TR" sz="2200" dirty="0"/>
              <a:t>Bakteriyel </a:t>
            </a:r>
            <a:r>
              <a:rPr lang="tr-TR" sz="2200" dirty="0" err="1"/>
              <a:t>proteinaz</a:t>
            </a:r>
            <a:r>
              <a:rPr lang="tr-TR" sz="2200" dirty="0"/>
              <a:t> ve </a:t>
            </a:r>
            <a:r>
              <a:rPr lang="tr-TR" sz="2200" dirty="0" err="1"/>
              <a:t>lipaz</a:t>
            </a:r>
            <a:r>
              <a:rPr lang="tr-TR" sz="2200" dirty="0"/>
              <a:t> enzimleri süt ve ürünlerinde tat ve yapı bozukluklarına yol açmaktadır.</a:t>
            </a:r>
          </a:p>
          <a:p>
            <a:r>
              <a:rPr lang="tr-TR" sz="2200" dirty="0"/>
              <a:t>Bakteriyel </a:t>
            </a:r>
            <a:r>
              <a:rPr lang="tr-TR" sz="2200" dirty="0" err="1"/>
              <a:t>proteinaz</a:t>
            </a:r>
            <a:r>
              <a:rPr lang="tr-TR" sz="2200" dirty="0"/>
              <a:t> ve </a:t>
            </a:r>
            <a:r>
              <a:rPr lang="tr-TR" sz="2200" dirty="0" err="1"/>
              <a:t>lipazlar</a:t>
            </a:r>
            <a:r>
              <a:rPr lang="tr-TR" sz="2200" dirty="0"/>
              <a:t> gram-negatif bakteri sayısı mililitrede 10</a:t>
            </a:r>
            <a:r>
              <a:rPr lang="tr-TR" sz="2200" b="1" baseline="30000" dirty="0"/>
              <a:t>7</a:t>
            </a:r>
            <a:r>
              <a:rPr lang="tr-TR" sz="2200" dirty="0"/>
              <a:t> adedi aşan sütlerde en yüksek düzeyde üretilmektedir. </a:t>
            </a:r>
          </a:p>
          <a:p>
            <a:r>
              <a:rPr lang="tr-TR" sz="2200" dirty="0"/>
              <a:t>Bu tip sütlerden işlenen pastörize ve UHT sterilize sütlerde depolama sırasında kalıntı bakteriyel </a:t>
            </a:r>
            <a:r>
              <a:rPr lang="tr-TR" sz="2200" dirty="0" err="1"/>
              <a:t>lipazın</a:t>
            </a:r>
            <a:r>
              <a:rPr lang="tr-TR" sz="2200" dirty="0"/>
              <a:t> faaliyeti sonucu  kısa zincirli serbest yağ asitlerinin düzeyi arttığından </a:t>
            </a:r>
            <a:r>
              <a:rPr lang="tr-TR" sz="2200" dirty="0" err="1"/>
              <a:t>ransit</a:t>
            </a:r>
            <a:r>
              <a:rPr lang="tr-TR" sz="2200" dirty="0"/>
              <a:t> ya da </a:t>
            </a:r>
            <a:r>
              <a:rPr lang="tr-TR" sz="2200" dirty="0" err="1"/>
              <a:t>sabunumsu</a:t>
            </a:r>
            <a:r>
              <a:rPr lang="tr-TR" sz="2200" dirty="0"/>
              <a:t> tat  kusuru ortaya çıkmaktadır. </a:t>
            </a:r>
          </a:p>
          <a:p>
            <a:r>
              <a:rPr lang="tr-TR" sz="2200" dirty="0"/>
              <a:t>. 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56172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42F87687-9539-457B-AF98-FE8E11778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61" y="2393199"/>
            <a:ext cx="1083605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200" dirty="0" err="1"/>
              <a:t>Homojenizasyon</a:t>
            </a:r>
            <a:r>
              <a:rPr lang="tr-TR" sz="2200" dirty="0"/>
              <a:t> işlemi;</a:t>
            </a:r>
          </a:p>
          <a:p>
            <a:pPr lvl="1"/>
            <a:r>
              <a:rPr lang="tr-TR" sz="2200" dirty="0"/>
              <a:t>Sütteki yağ </a:t>
            </a:r>
            <a:r>
              <a:rPr lang="tr-TR" sz="2200" dirty="0" err="1"/>
              <a:t>globüllerinin</a:t>
            </a:r>
            <a:r>
              <a:rPr lang="tr-TR" sz="2200" dirty="0"/>
              <a:t> daha fazla sayıya ve daha küçük boyutlara gelmesini,</a:t>
            </a:r>
          </a:p>
          <a:p>
            <a:pPr lvl="1"/>
            <a:r>
              <a:rPr lang="tr-TR" sz="2200" dirty="0"/>
              <a:t>Yağ </a:t>
            </a:r>
            <a:r>
              <a:rPr lang="tr-TR" sz="2200" dirty="0" err="1"/>
              <a:t>globüllerinde</a:t>
            </a:r>
            <a:r>
              <a:rPr lang="tr-TR" sz="2200" dirty="0"/>
              <a:t>  bulunan ve süte rengini veren A vitamini ve B-</a:t>
            </a:r>
            <a:r>
              <a:rPr lang="tr-TR" sz="2200" dirty="0" err="1"/>
              <a:t>karotenin</a:t>
            </a:r>
            <a:r>
              <a:rPr lang="tr-TR" sz="2200" dirty="0"/>
              <a:t> sütte homojen bir şekilde dağılım göstermesini sağlamaktadır.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/>
              <a:t>Bu nedenle </a:t>
            </a:r>
            <a:r>
              <a:rPr lang="tr-TR" sz="2200" dirty="0" err="1"/>
              <a:t>homojenizasyon</a:t>
            </a:r>
            <a:r>
              <a:rPr lang="tr-TR" sz="2200" dirty="0"/>
              <a:t> işlemi ile birlikte sütün ışığı yayma özelliği artar ve tüm sütte eşit bir beyazlaşma sağlanır.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 err="1"/>
              <a:t>Homojenizasyon</a:t>
            </a:r>
            <a:r>
              <a:rPr lang="tr-TR" sz="2200" dirty="0"/>
              <a:t> işleminin rengi beyazlaştırıcı etkisi ısıl işlem uygulamasıyla daha belirgin hale gelmektedir.</a:t>
            </a:r>
          </a:p>
        </p:txBody>
      </p:sp>
    </p:spTree>
    <p:extLst>
      <p:ext uri="{BB962C8B-B14F-4D97-AF65-F5344CB8AC3E}">
        <p14:creationId xmlns:p14="http://schemas.microsoft.com/office/powerpoint/2010/main" val="175222390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4954" y="2603500"/>
            <a:ext cx="9894046" cy="3416300"/>
          </a:xfrm>
        </p:spPr>
        <p:txBody>
          <a:bodyPr>
            <a:normAutofit/>
          </a:bodyPr>
          <a:lstStyle/>
          <a:p>
            <a:pPr algn="just"/>
            <a:r>
              <a:rPr lang="tr-TR" sz="2200" dirty="0"/>
              <a:t>Kalıntı bakteriyel </a:t>
            </a:r>
            <a:r>
              <a:rPr lang="tr-TR" sz="2200" dirty="0" err="1"/>
              <a:t>proteinaz</a:t>
            </a:r>
            <a:r>
              <a:rPr lang="tr-TR" sz="2200" dirty="0"/>
              <a:t> aktivitesi de UHT sterilize sütlerin oda sıcaklığında depolanması sırasında </a:t>
            </a:r>
            <a:r>
              <a:rPr lang="tr-TR" sz="2200" dirty="0" err="1"/>
              <a:t>proteolize</a:t>
            </a:r>
            <a:r>
              <a:rPr lang="tr-TR" sz="2200" dirty="0"/>
              <a:t> (pıhtılaşma veya jelleşme) ve tadın acılaşmasına yol açmaktadır</a:t>
            </a:r>
            <a:endParaRPr lang="tr-TR" sz="2200" i="1" dirty="0"/>
          </a:p>
          <a:p>
            <a:pPr algn="just"/>
            <a:r>
              <a:rPr lang="tr-TR" sz="2200" i="1" dirty="0" err="1"/>
              <a:t>Bacillus</a:t>
            </a:r>
            <a:r>
              <a:rPr lang="tr-TR" sz="2200" i="1" dirty="0"/>
              <a:t> </a:t>
            </a:r>
            <a:r>
              <a:rPr lang="tr-TR" sz="2200" i="1" dirty="0" err="1"/>
              <a:t>cereus</a:t>
            </a:r>
            <a:r>
              <a:rPr lang="tr-TR" sz="2200" dirty="0"/>
              <a:t> tarafından üretilen </a:t>
            </a:r>
            <a:r>
              <a:rPr lang="tr-TR" sz="2200" dirty="0" err="1"/>
              <a:t>fosfolipaz</a:t>
            </a:r>
            <a:r>
              <a:rPr lang="tr-TR" sz="2200" dirty="0"/>
              <a:t> enzimi de pastörize sütün soğukta depolanması sırasında süt yağ </a:t>
            </a:r>
            <a:r>
              <a:rPr lang="tr-TR" sz="2200" dirty="0" err="1"/>
              <a:t>globül</a:t>
            </a:r>
            <a:r>
              <a:rPr lang="tr-TR" sz="2200" dirty="0"/>
              <a:t> </a:t>
            </a:r>
            <a:r>
              <a:rPr lang="tr-TR" sz="2200" dirty="0" err="1"/>
              <a:t>membranı</a:t>
            </a:r>
            <a:r>
              <a:rPr lang="tr-TR" sz="2200" dirty="0"/>
              <a:t> üzerinde faaliyet göstererek kusurlara neden olmaktadır. </a:t>
            </a:r>
          </a:p>
          <a:p>
            <a:pPr algn="just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156084061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12154" y="1202268"/>
            <a:ext cx="8761413" cy="706964"/>
          </a:xfrm>
        </p:spPr>
        <p:txBody>
          <a:bodyPr/>
          <a:lstStyle/>
          <a:p>
            <a:r>
              <a:rPr lang="tr-TR" sz="2800" dirty="0"/>
              <a:t>Bakteriyel </a:t>
            </a:r>
            <a:r>
              <a:rPr lang="tr-TR" sz="2800" dirty="0" err="1"/>
              <a:t>proteinaz</a:t>
            </a:r>
            <a:r>
              <a:rPr lang="tr-TR" sz="2800" dirty="0"/>
              <a:t> ve </a:t>
            </a:r>
            <a:r>
              <a:rPr lang="tr-TR" sz="2800" dirty="0" err="1"/>
              <a:t>lipaz</a:t>
            </a:r>
            <a:r>
              <a:rPr lang="tr-TR" sz="2800" dirty="0"/>
              <a:t> enzimlerinin faaliyetini ve yol açabilecekleri kusurları önlemek için dikkat edilmesi gereken noktalar;</a:t>
            </a:r>
            <a:br>
              <a:rPr lang="tr-TR" sz="2800" dirty="0"/>
            </a:b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8754" y="2197100"/>
            <a:ext cx="9881346" cy="4140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lvl="0"/>
            <a:r>
              <a:rPr lang="tr-TR" sz="2200" dirty="0"/>
              <a:t>Mikrobiyolojik kalitesi yüksek çiğ süt kullanılmalıdır. </a:t>
            </a:r>
          </a:p>
          <a:p>
            <a:pPr lvl="0"/>
            <a:r>
              <a:rPr lang="tr-TR" sz="2200" dirty="0"/>
              <a:t>Çiğ süt soğukta (&lt;4°) 3 günden fazla saklanmamalı ve fabrikaya iletildikten sonra 1 gün içerisinde işlenmelidir. Bu mümkün değilse, çiğ süte </a:t>
            </a:r>
            <a:r>
              <a:rPr lang="tr-TR" sz="2200" dirty="0" err="1"/>
              <a:t>termizasyon</a:t>
            </a:r>
            <a:r>
              <a:rPr lang="tr-TR" sz="2200" dirty="0"/>
              <a:t> işlemi uygulanmalıdır. </a:t>
            </a:r>
          </a:p>
          <a:p>
            <a:pPr lvl="0"/>
            <a:r>
              <a:rPr lang="tr-TR" sz="2200" dirty="0"/>
              <a:t>Çiğ sütün temas ettiği kaplar, ekipmanlar ve süt işleme hattı etkili bir şekilde temizlenmelidir.    </a:t>
            </a:r>
          </a:p>
          <a:p>
            <a:r>
              <a:rPr lang="tr-TR" sz="2200" dirty="0"/>
              <a:t>UHT sütün raf ömrünü uzatmak için, sterilizasyondan sonra süt           55-85°C'de 3-5 dakika süreyle işleme tabi tutularak ısıya dirençli enzimlerde yeterli düzeyde </a:t>
            </a:r>
            <a:r>
              <a:rPr lang="tr-TR" sz="2200" dirty="0" err="1"/>
              <a:t>inaktivasyon</a:t>
            </a:r>
            <a:r>
              <a:rPr lang="tr-TR" sz="2200" dirty="0"/>
              <a:t> sağlanabilir. </a:t>
            </a:r>
          </a:p>
        </p:txBody>
      </p:sp>
    </p:spTree>
    <p:extLst>
      <p:ext uri="{BB962C8B-B14F-4D97-AF65-F5344CB8AC3E}">
        <p14:creationId xmlns:p14="http://schemas.microsoft.com/office/powerpoint/2010/main" val="155820676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/>
              <a:t>2. Bakteriyel alkali </a:t>
            </a:r>
            <a:r>
              <a:rPr lang="tr-TR" sz="3200" b="1" dirty="0" err="1"/>
              <a:t>fosfataz</a:t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7454" y="2095500"/>
            <a:ext cx="10681446" cy="431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/>
          </a:p>
          <a:p>
            <a:r>
              <a:rPr lang="tr-TR" sz="2200" dirty="0"/>
              <a:t>Sütteki </a:t>
            </a:r>
            <a:r>
              <a:rPr lang="tr-TR" sz="2200" dirty="0" err="1"/>
              <a:t>psikrotrof</a:t>
            </a:r>
            <a:r>
              <a:rPr lang="tr-TR" sz="2200" dirty="0"/>
              <a:t> bakterilerle çiğ sütün doğal </a:t>
            </a:r>
            <a:r>
              <a:rPr lang="tr-TR" sz="2200" dirty="0" err="1"/>
              <a:t>mikroflorasının</a:t>
            </a:r>
            <a:r>
              <a:rPr lang="tr-TR" sz="2200" dirty="0"/>
              <a:t> da </a:t>
            </a:r>
            <a:r>
              <a:rPr lang="tr-TR" sz="2200" dirty="0" err="1"/>
              <a:t>fosfataz</a:t>
            </a:r>
            <a:r>
              <a:rPr lang="tr-TR" sz="2200" dirty="0"/>
              <a:t> enzimleri ürettiği ve bu bakterilerin pastörizasyon işlemiyle öldürülmesine karşın enzimlerinin ısıya dirençli oldukları görülmüştür. </a:t>
            </a:r>
          </a:p>
          <a:p>
            <a:r>
              <a:rPr lang="tr-TR" sz="2200" dirty="0"/>
              <a:t>Mikrobiyolojik kalitesi kötü olan, örneğin mililitresinde 1.2 x 10</a:t>
            </a:r>
            <a:r>
              <a:rPr lang="tr-TR" sz="2200" b="1" baseline="30000" dirty="0"/>
              <a:t>7</a:t>
            </a:r>
            <a:r>
              <a:rPr lang="tr-TR" sz="2200" dirty="0"/>
              <a:t> adetten daha fazla bakteri bulunduran çiğ sütte pastörizasyona dirençli alkali </a:t>
            </a:r>
            <a:r>
              <a:rPr lang="tr-TR" sz="2200" dirty="0" err="1"/>
              <a:t>fosfataz</a:t>
            </a:r>
            <a:r>
              <a:rPr lang="tr-TR" sz="2200" dirty="0"/>
              <a:t>  aktivitesi belirlenmiştir. </a:t>
            </a:r>
          </a:p>
          <a:p>
            <a:r>
              <a:rPr lang="tr-TR" sz="2200" dirty="0"/>
              <a:t>Bu durum sütün pastörizasyon kontrolünde yararlanılan </a:t>
            </a:r>
            <a:r>
              <a:rPr lang="tr-TR" sz="2200" dirty="0" err="1"/>
              <a:t>fosfataz</a:t>
            </a:r>
            <a:r>
              <a:rPr lang="tr-TR" sz="2200" dirty="0"/>
              <a:t> testinin sonucunu etkileyerek yanlış bir değerlendirmeye yol açabilmesi açısından önem taşımaktadır. </a:t>
            </a:r>
          </a:p>
          <a:p>
            <a:r>
              <a:rPr lang="tr-TR" sz="2200" dirty="0"/>
              <a:t>Çok hassas </a:t>
            </a:r>
            <a:r>
              <a:rPr lang="tr-TR" sz="2200" dirty="0" err="1"/>
              <a:t>florimetrik</a:t>
            </a:r>
            <a:r>
              <a:rPr lang="tr-TR" sz="2200" dirty="0"/>
              <a:t> ölçüm yöntemleri ile doğal ve bakteriyel alkali </a:t>
            </a:r>
            <a:r>
              <a:rPr lang="tr-TR" sz="2200" dirty="0" err="1"/>
              <a:t>fosfatazlar</a:t>
            </a:r>
            <a:r>
              <a:rPr lang="tr-TR" sz="2200" dirty="0"/>
              <a:t> birbirinden </a:t>
            </a:r>
            <a:r>
              <a:rPr lang="tr-TR" sz="2200" dirty="0" err="1"/>
              <a:t>ayırtedilebilir</a:t>
            </a:r>
            <a:r>
              <a:rPr lang="tr-TR" sz="2200" dirty="0"/>
              <a:t>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0906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493A209F-5F8F-49C1-8487-B86192BF16A5}"/>
              </a:ext>
            </a:extLst>
          </p:cNvPr>
          <p:cNvSpPr/>
          <p:nvPr/>
        </p:nvSpPr>
        <p:spPr>
          <a:xfrm>
            <a:off x="3127514" y="4953061"/>
            <a:ext cx="4859018" cy="17255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05CD2E4-0B5E-476E-8807-20FD74DA55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9434"/>
            <a:ext cx="10515600" cy="9838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200" dirty="0" err="1">
                <a:solidFill>
                  <a:schemeClr val="bg1"/>
                </a:solidFill>
              </a:rPr>
              <a:t>Homojenizasyon</a:t>
            </a:r>
            <a:r>
              <a:rPr lang="tr-TR" sz="2200" dirty="0">
                <a:solidFill>
                  <a:schemeClr val="bg1"/>
                </a:solidFill>
              </a:rPr>
              <a:t> ve Isıl İşlem Uygulamalarının Tam Yağlı Sütün Rengi Üzerine Etkileri</a:t>
            </a:r>
          </a:p>
        </p:txBody>
      </p:sp>
      <p:graphicFrame>
        <p:nvGraphicFramePr>
          <p:cNvPr id="2" name="Tablo 1">
            <a:extLst>
              <a:ext uri="{FF2B5EF4-FFF2-40B4-BE49-F238E27FC236}">
                <a16:creationId xmlns:a16="http://schemas.microsoft.com/office/drawing/2014/main" id="{2E6E1FD2-615B-4241-9AD5-C61A75752B8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311966" y="1719303"/>
          <a:ext cx="9568067" cy="37182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05808">
                  <a:extLst>
                    <a:ext uri="{9D8B030D-6E8A-4147-A177-3AD203B41FA5}">
                      <a16:colId xmlns:a16="http://schemas.microsoft.com/office/drawing/2014/main" val="840111711"/>
                    </a:ext>
                  </a:extLst>
                </a:gridCol>
                <a:gridCol w="808383">
                  <a:extLst>
                    <a:ext uri="{9D8B030D-6E8A-4147-A177-3AD203B41FA5}">
                      <a16:colId xmlns:a16="http://schemas.microsoft.com/office/drawing/2014/main" val="1327801721"/>
                    </a:ext>
                  </a:extLst>
                </a:gridCol>
                <a:gridCol w="1046921">
                  <a:extLst>
                    <a:ext uri="{9D8B030D-6E8A-4147-A177-3AD203B41FA5}">
                      <a16:colId xmlns:a16="http://schemas.microsoft.com/office/drawing/2014/main" val="3209173005"/>
                    </a:ext>
                  </a:extLst>
                </a:gridCol>
                <a:gridCol w="821635">
                  <a:extLst>
                    <a:ext uri="{9D8B030D-6E8A-4147-A177-3AD203B41FA5}">
                      <a16:colId xmlns:a16="http://schemas.microsoft.com/office/drawing/2014/main" val="328620120"/>
                    </a:ext>
                  </a:extLst>
                </a:gridCol>
                <a:gridCol w="1152939">
                  <a:extLst>
                    <a:ext uri="{9D8B030D-6E8A-4147-A177-3AD203B41FA5}">
                      <a16:colId xmlns:a16="http://schemas.microsoft.com/office/drawing/2014/main" val="1497886540"/>
                    </a:ext>
                  </a:extLst>
                </a:gridCol>
                <a:gridCol w="1039971">
                  <a:extLst>
                    <a:ext uri="{9D8B030D-6E8A-4147-A177-3AD203B41FA5}">
                      <a16:colId xmlns:a16="http://schemas.microsoft.com/office/drawing/2014/main" val="781152936"/>
                    </a:ext>
                  </a:extLst>
                </a:gridCol>
                <a:gridCol w="1292410">
                  <a:extLst>
                    <a:ext uri="{9D8B030D-6E8A-4147-A177-3AD203B41FA5}">
                      <a16:colId xmlns:a16="http://schemas.microsoft.com/office/drawing/2014/main" val="1922491134"/>
                    </a:ext>
                  </a:extLst>
                </a:gridCol>
              </a:tblGrid>
              <a:tr h="40874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1800" b="1" u="none" strike="noStrike" dirty="0">
                          <a:effectLst/>
                        </a:rPr>
                        <a:t>Isıl İşlem Uygulaması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>
                          <a:effectLst/>
                        </a:rPr>
                        <a:t>Homojenizasyon İşlemi Uygulanmayan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>
                          <a:effectLst/>
                        </a:rPr>
                        <a:t>Homojenizasyon İşlemi Uygulanan (200 bar 50 C)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5504632"/>
                  </a:ext>
                </a:extLst>
              </a:tr>
              <a:tr h="40874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>
                          <a:effectLst/>
                        </a:rPr>
                        <a:t>L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>
                          <a:effectLst/>
                        </a:rPr>
                        <a:t>a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>
                          <a:effectLst/>
                        </a:rPr>
                        <a:t>b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>
                          <a:effectLst/>
                        </a:rPr>
                        <a:t>L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 dirty="0">
                          <a:effectLst/>
                        </a:rPr>
                        <a:t>a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b="1" u="none" strike="noStrike" dirty="0">
                          <a:effectLst/>
                        </a:rPr>
                        <a:t>b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277643"/>
                  </a:ext>
                </a:extLst>
              </a:tr>
              <a:tr h="408747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1" u="none" strike="noStrike">
                          <a:effectLst/>
                        </a:rPr>
                        <a:t>Isıl İşlem Uygulanmamış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93.7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-2.3 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+14.8 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95.5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-2.0 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+12.6 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0404914"/>
                  </a:ext>
                </a:extLst>
              </a:tr>
              <a:tr h="408747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u="none" strike="noStrike">
                          <a:effectLst/>
                        </a:rPr>
                        <a:t>Pastörizasyon, 72 C/15 sn</a:t>
                      </a:r>
                      <a:endParaRPr lang="sv-S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93.6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-2.5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+14.8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95.6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-2.1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+12.7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351518"/>
                  </a:ext>
                </a:extLst>
              </a:tr>
              <a:tr h="408747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u="none" strike="noStrike">
                          <a:effectLst/>
                        </a:rPr>
                        <a:t>Pastörizasyon, 90 C/ 20 sn</a:t>
                      </a:r>
                      <a:endParaRPr lang="sv-SE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94.8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-3.0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+15.1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96.5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-2.6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+13.2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0723223"/>
                  </a:ext>
                </a:extLst>
              </a:tr>
              <a:tr h="408747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1" u="none" strike="noStrike">
                          <a:effectLst/>
                        </a:rPr>
                        <a:t>Direkt UHT, 150 C / 2.3 sn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96.5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-3.0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+13.8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96.9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-2.8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+13.1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6321413"/>
                  </a:ext>
                </a:extLst>
              </a:tr>
              <a:tr h="408747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1" u="none" strike="noStrike">
                          <a:effectLst/>
                        </a:rPr>
                        <a:t>İndirekt UHT, en fazla 141 C/ 14 sn</a:t>
                      </a:r>
                      <a:endParaRPr lang="tr-TR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96.4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-3.7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+15.1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97.5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-3.1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+13.3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6523291"/>
                  </a:ext>
                </a:extLst>
              </a:tr>
              <a:tr h="408747">
                <a:tc>
                  <a:txBody>
                    <a:bodyPr/>
                    <a:lstStyle/>
                    <a:p>
                      <a:pPr algn="l" fontAlgn="b"/>
                      <a:r>
                        <a:rPr lang="tr-TR" sz="1800" b="1" u="none" strike="noStrike" dirty="0">
                          <a:effectLst/>
                        </a:rPr>
                        <a:t>Kaynatma (köpürünceye kadar)</a:t>
                      </a:r>
                      <a:endParaRPr lang="tr-T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95.1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-3.4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+15.5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>
                          <a:effectLst/>
                        </a:rPr>
                        <a:t>97.0</a:t>
                      </a:r>
                      <a:endParaRPr lang="tr-T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-2.8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800" u="none" strike="noStrike" dirty="0">
                          <a:effectLst/>
                        </a:rPr>
                        <a:t> +13.5</a:t>
                      </a:r>
                      <a:endParaRPr lang="tr-T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831621"/>
                  </a:ext>
                </a:extLst>
              </a:tr>
            </a:tbl>
          </a:graphicData>
        </a:graphic>
      </p:graphicFrame>
      <p:sp>
        <p:nvSpPr>
          <p:cNvPr id="4" name="Metin kutusu 3">
            <a:extLst>
              <a:ext uri="{FF2B5EF4-FFF2-40B4-BE49-F238E27FC236}">
                <a16:creationId xmlns:a16="http://schemas.microsoft.com/office/drawing/2014/main" id="{2FC54031-F900-4F91-9293-910B4A7AE820}"/>
              </a:ext>
            </a:extLst>
          </p:cNvPr>
          <p:cNvSpPr txBox="1"/>
          <p:nvPr/>
        </p:nvSpPr>
        <p:spPr>
          <a:xfrm>
            <a:off x="3127514" y="5406887"/>
            <a:ext cx="60032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L: Parlaklık; L=0 siyah, L=100 beyaz.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 bileşiği: a&lt;0 yeşil, a=0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nötral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a&gt;0 kırmızı.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 bileşiği : b&lt;0 mavi. b=0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nötral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b&gt;0 sarı.</a:t>
            </a:r>
          </a:p>
        </p:txBody>
      </p:sp>
    </p:spTree>
    <p:extLst>
      <p:ext uri="{BB962C8B-B14F-4D97-AF65-F5344CB8AC3E}">
        <p14:creationId xmlns:p14="http://schemas.microsoft.com/office/powerpoint/2010/main" val="2700932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>
            <a:extLst>
              <a:ext uri="{FF2B5EF4-FFF2-40B4-BE49-F238E27FC236}">
                <a16:creationId xmlns:a16="http://schemas.microsoft.com/office/drawing/2014/main" id="{626E1F85-C25C-41B9-9B5F-D52FEDA44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62" y="2426874"/>
            <a:ext cx="10515600" cy="2852392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tr-TR" sz="2200" dirty="0"/>
              <a:t>Isıtmayla sütün renginde meydana gelen esmerleşme düzeyini ortaya koymak ve böylece sütü ısıl işlem uygulamalarına göre sınıflandırabilmek için </a:t>
            </a:r>
            <a:r>
              <a:rPr lang="tr-TR" sz="2200" dirty="0" err="1"/>
              <a:t>Maillard</a:t>
            </a:r>
            <a:r>
              <a:rPr lang="tr-TR" sz="2200" dirty="0"/>
              <a:t> reaksiyonunun ara ürünlerinden olan </a:t>
            </a:r>
            <a:r>
              <a:rPr lang="tr-TR" sz="2200" dirty="0" err="1"/>
              <a:t>HMF’nin</a:t>
            </a:r>
            <a:r>
              <a:rPr lang="tr-TR" sz="2200" dirty="0"/>
              <a:t> miktarından yararlanılabilir.</a:t>
            </a:r>
          </a:p>
        </p:txBody>
      </p:sp>
    </p:spTree>
    <p:extLst>
      <p:ext uri="{BB962C8B-B14F-4D97-AF65-F5344CB8AC3E}">
        <p14:creationId xmlns:p14="http://schemas.microsoft.com/office/powerpoint/2010/main" val="3557777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1_İyon Toplantı Odası">
  <a:themeElements>
    <a:clrScheme name="İyon Toplantı Odası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İyon Toplantı Odası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 Toplantı Odası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4541</Words>
  <Application>Microsoft Office PowerPoint</Application>
  <PresentationFormat>Geniş ekran</PresentationFormat>
  <Paragraphs>479</Paragraphs>
  <Slides>72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72</vt:i4>
      </vt:variant>
    </vt:vector>
  </HeadingPairs>
  <TitlesOfParts>
    <vt:vector size="79" baseType="lpstr">
      <vt:lpstr>Arial</vt:lpstr>
      <vt:lpstr>Calibri</vt:lpstr>
      <vt:lpstr>Century Gothic</vt:lpstr>
      <vt:lpstr>Wingdings</vt:lpstr>
      <vt:lpstr>Wingdings 3</vt:lpstr>
      <vt:lpstr>İyon Toplantı Odası</vt:lpstr>
      <vt:lpstr>1_İyon Toplantı Odası</vt:lpstr>
      <vt:lpstr>Isıl İşlemin Sütün Duyusal Nitelikleri Üzerine Etkisi</vt:lpstr>
      <vt:lpstr>Duyusal Niteliklere Etkisi 1. Renk Ve Görünüş Üzerine Etkisi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2. Tekstür Üzerine Etkisi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3. Tat ve Koku Üzerine Etkisi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Kimyasal ve Biyokimyasal Niteliklere Etkisi Süt Proteinlerine Etkisi</vt:lpstr>
      <vt:lpstr>PowerPoint Sunusu</vt:lpstr>
      <vt:lpstr>PowerPoint Sunusu</vt:lpstr>
      <vt:lpstr>Serum proteinlerinde denaturasyona yol açan sıcaklık dereceleri;</vt:lpstr>
      <vt:lpstr>PowerPoint Sunusu</vt:lpstr>
      <vt:lpstr>PowerPoint Sunusu</vt:lpstr>
      <vt:lpstr>Farklı ısıl işlem uygulamalarına bağlı olarak serum proteinlerinde meydana gelen denaturasyon oranı;</vt:lpstr>
      <vt:lpstr>PowerPoint Sunusu</vt:lpstr>
      <vt:lpstr>Isıl işlem uygulamasına bağlı olarak kazein miselleri ile interaksiyona giren denatüre serum proteini oranı;</vt:lpstr>
      <vt:lpstr>PowerPoint Sunusu</vt:lpstr>
      <vt:lpstr>PowerPoint Sunusu</vt:lpstr>
      <vt:lpstr>PowerPoint Sunusu</vt:lpstr>
      <vt:lpstr>PowerPoint Sunusu</vt:lpstr>
      <vt:lpstr>PowerPoint Sunusu</vt:lpstr>
      <vt:lpstr>Isıtmanın sütün rennetle pıhtılaşma yeteneği üzerine etkileri</vt:lpstr>
      <vt:lpstr>PowerPoint Sunusu</vt:lpstr>
      <vt:lpstr>PowerPoint Sunusu</vt:lpstr>
      <vt:lpstr>PowerPoint Sunusu</vt:lpstr>
      <vt:lpstr>Kazeindeki Değişimler </vt:lpstr>
      <vt:lpstr>PowerPoint Sunusu</vt:lpstr>
      <vt:lpstr>PowerPoint Sunusu</vt:lpstr>
      <vt:lpstr>Enzimlere Etki</vt:lpstr>
      <vt:lpstr>PowerPoint Sunusu</vt:lpstr>
      <vt:lpstr>Bazı doğal süt enzimlerinin doğal inaktivasyon eğrileri;</vt:lpstr>
      <vt:lpstr>Enzimlerin reaktivasyonu </vt:lpstr>
      <vt:lpstr>PowerPoint Sunusu</vt:lpstr>
      <vt:lpstr>Alkali fosfataz</vt:lpstr>
      <vt:lpstr>PowerPoint Sunusu</vt:lpstr>
      <vt:lpstr>Alkali fosfatazın reaktivasyonu üzerine etkili faktörler;</vt:lpstr>
      <vt:lpstr>Asit Fosfataz</vt:lpstr>
      <vt:lpstr>Ksantin Oksidaz</vt:lpstr>
      <vt:lpstr>Katalaz </vt:lpstr>
      <vt:lpstr>Laktoperoksidaz</vt:lpstr>
      <vt:lpstr>γ-Glutamil transpeptidaz</vt:lpstr>
      <vt:lpstr>Lipoprotein lipaz</vt:lpstr>
      <vt:lpstr>Proteinazlar </vt:lpstr>
      <vt:lpstr>PowerPoint Sunusu</vt:lpstr>
      <vt:lpstr>PowerPoint Sunusu</vt:lpstr>
      <vt:lpstr> Ribonükleaz </vt:lpstr>
      <vt:lpstr>Diğer doğal enzimler</vt:lpstr>
      <vt:lpstr> Bakteriyel enzimler  1. Bakteriyel proteinaz ve lipazlar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Bakteriyel proteinaz ve lipaz enzimlerinin faaliyetini ve yol açabilecekleri kusurları önlemek için dikkat edilmesi gereken noktalar; </vt:lpstr>
      <vt:lpstr>2. Bakteriyel alkali fosfataz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Isıl İşlemin Sütün Duyusal Nitelikleri Üzerine Etkisi</dc:title>
  <dc:creator>pc</dc:creator>
  <cp:lastModifiedBy>pc</cp:lastModifiedBy>
  <cp:revision>1</cp:revision>
  <dcterms:created xsi:type="dcterms:W3CDTF">2026-04-08T19:58:48Z</dcterms:created>
  <dcterms:modified xsi:type="dcterms:W3CDTF">2026-04-08T19:58:56Z</dcterms:modified>
</cp:coreProperties>
</file>