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8" r:id="rId2"/>
    <p:sldId id="314" r:id="rId3"/>
    <p:sldId id="315" r:id="rId4"/>
    <p:sldId id="311" r:id="rId5"/>
    <p:sldId id="312" r:id="rId6"/>
    <p:sldId id="313" r:id="rId7"/>
    <p:sldId id="290" r:id="rId8"/>
    <p:sldId id="324" r:id="rId9"/>
    <p:sldId id="316" r:id="rId10"/>
    <p:sldId id="321" r:id="rId11"/>
    <p:sldId id="319" r:id="rId12"/>
    <p:sldId id="320" r:id="rId13"/>
    <p:sldId id="282" r:id="rId14"/>
    <p:sldId id="307" r:id="rId15"/>
    <p:sldId id="284" r:id="rId16"/>
    <p:sldId id="317" r:id="rId17"/>
    <p:sldId id="318" r:id="rId18"/>
    <p:sldId id="322" r:id="rId19"/>
    <p:sldId id="323"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73467E-8AAF-46D7-8AE0-182B11BB58C7}" type="doc">
      <dgm:prSet loTypeId="urn:microsoft.com/office/officeart/2005/8/layout/venn1" loCatId="relationship" qsTypeId="urn:microsoft.com/office/officeart/2005/8/quickstyle/simple1" qsCatId="simple" csTypeId="urn:microsoft.com/office/officeart/2005/8/colors/accent0_3" csCatId="mainScheme" phldr="1"/>
      <dgm:spPr/>
    </dgm:pt>
    <dgm:pt modelId="{717B91D5-4C5B-430D-BF06-0B2B2E75E5CE}">
      <dgm:prSet phldrT="[Metin]"/>
      <dgm:spPr/>
      <dgm:t>
        <a:bodyPr/>
        <a:lstStyle/>
        <a:p>
          <a:r>
            <a:rPr lang="en-US" dirty="0" err="1" smtClean="0"/>
            <a:t>Hukuk</a:t>
          </a:r>
          <a:endParaRPr lang="en-US" dirty="0"/>
        </a:p>
      </dgm:t>
    </dgm:pt>
    <dgm:pt modelId="{BDC55B20-F9C5-4014-A748-02DC0CE298FA}" type="parTrans" cxnId="{3019E58A-4330-4A28-B226-197A916598C9}">
      <dgm:prSet/>
      <dgm:spPr/>
      <dgm:t>
        <a:bodyPr/>
        <a:lstStyle/>
        <a:p>
          <a:endParaRPr lang="en-US"/>
        </a:p>
      </dgm:t>
    </dgm:pt>
    <dgm:pt modelId="{EAABEA2D-8D7B-46B5-80A2-840C4526D0F1}" type="sibTrans" cxnId="{3019E58A-4330-4A28-B226-197A916598C9}">
      <dgm:prSet/>
      <dgm:spPr/>
      <dgm:t>
        <a:bodyPr/>
        <a:lstStyle/>
        <a:p>
          <a:endParaRPr lang="en-US"/>
        </a:p>
      </dgm:t>
    </dgm:pt>
    <dgm:pt modelId="{BCA702B1-570D-4B02-9957-C342B84C624C}">
      <dgm:prSet phldrT="[Metin]"/>
      <dgm:spPr/>
      <dgm:t>
        <a:bodyPr/>
        <a:lstStyle/>
        <a:p>
          <a:r>
            <a:rPr lang="en-US" dirty="0" err="1" smtClean="0"/>
            <a:t>İktisat</a:t>
          </a:r>
          <a:endParaRPr lang="en-US" dirty="0"/>
        </a:p>
      </dgm:t>
    </dgm:pt>
    <dgm:pt modelId="{B849B659-00EE-450B-A3D8-363A0DE16E32}" type="parTrans" cxnId="{78B91D35-3A65-4A0D-AF51-813E11CA13BF}">
      <dgm:prSet/>
      <dgm:spPr/>
      <dgm:t>
        <a:bodyPr/>
        <a:lstStyle/>
        <a:p>
          <a:endParaRPr lang="en-US"/>
        </a:p>
      </dgm:t>
    </dgm:pt>
    <dgm:pt modelId="{0EB73C35-7B53-4063-93F4-8071594253F6}" type="sibTrans" cxnId="{78B91D35-3A65-4A0D-AF51-813E11CA13BF}">
      <dgm:prSet/>
      <dgm:spPr/>
      <dgm:t>
        <a:bodyPr/>
        <a:lstStyle/>
        <a:p>
          <a:endParaRPr lang="en-US"/>
        </a:p>
      </dgm:t>
    </dgm:pt>
    <dgm:pt modelId="{22D656EA-477D-4B52-ACDE-141426D49ADE}">
      <dgm:prSet phldrT="[Metin]"/>
      <dgm:spPr/>
      <dgm:t>
        <a:bodyPr/>
        <a:lstStyle/>
        <a:p>
          <a:r>
            <a:rPr lang="en-US" dirty="0" err="1" smtClean="0"/>
            <a:t>Etik</a:t>
          </a:r>
          <a:endParaRPr lang="en-US" dirty="0"/>
        </a:p>
      </dgm:t>
    </dgm:pt>
    <dgm:pt modelId="{31379FB6-0317-406D-9536-0D7CB6FC29BA}" type="parTrans" cxnId="{0578BB39-994D-43FF-AE53-DB1BE0C2E9CF}">
      <dgm:prSet/>
      <dgm:spPr/>
      <dgm:t>
        <a:bodyPr/>
        <a:lstStyle/>
        <a:p>
          <a:endParaRPr lang="en-US"/>
        </a:p>
      </dgm:t>
    </dgm:pt>
    <dgm:pt modelId="{8443F07D-ACE9-42BE-9F61-C0205FDA40F4}" type="sibTrans" cxnId="{0578BB39-994D-43FF-AE53-DB1BE0C2E9CF}">
      <dgm:prSet/>
      <dgm:spPr/>
      <dgm:t>
        <a:bodyPr/>
        <a:lstStyle/>
        <a:p>
          <a:endParaRPr lang="en-US"/>
        </a:p>
      </dgm:t>
    </dgm:pt>
    <dgm:pt modelId="{479953E7-EA33-4951-ADE2-75C5D52A1CB4}" type="pres">
      <dgm:prSet presAssocID="{4E73467E-8AAF-46D7-8AE0-182B11BB58C7}" presName="compositeShape" presStyleCnt="0">
        <dgm:presLayoutVars>
          <dgm:chMax val="7"/>
          <dgm:dir/>
          <dgm:resizeHandles val="exact"/>
        </dgm:presLayoutVars>
      </dgm:prSet>
      <dgm:spPr/>
    </dgm:pt>
    <dgm:pt modelId="{EB2AB261-E500-4A94-AB45-B0F9FC12EF65}" type="pres">
      <dgm:prSet presAssocID="{717B91D5-4C5B-430D-BF06-0B2B2E75E5CE}" presName="circ1" presStyleLbl="vennNode1" presStyleIdx="0" presStyleCnt="3"/>
      <dgm:spPr/>
      <dgm:t>
        <a:bodyPr/>
        <a:lstStyle/>
        <a:p>
          <a:endParaRPr lang="en-US"/>
        </a:p>
      </dgm:t>
    </dgm:pt>
    <dgm:pt modelId="{383215E0-8AE2-4E07-9BE5-75DCA36F10FD}" type="pres">
      <dgm:prSet presAssocID="{717B91D5-4C5B-430D-BF06-0B2B2E75E5CE}" presName="circ1Tx" presStyleLbl="revTx" presStyleIdx="0" presStyleCnt="0">
        <dgm:presLayoutVars>
          <dgm:chMax val="0"/>
          <dgm:chPref val="0"/>
          <dgm:bulletEnabled val="1"/>
        </dgm:presLayoutVars>
      </dgm:prSet>
      <dgm:spPr/>
      <dgm:t>
        <a:bodyPr/>
        <a:lstStyle/>
        <a:p>
          <a:endParaRPr lang="en-US"/>
        </a:p>
      </dgm:t>
    </dgm:pt>
    <dgm:pt modelId="{F22AC79A-04EC-4F3F-BD71-0C2ED6DCDE3C}" type="pres">
      <dgm:prSet presAssocID="{BCA702B1-570D-4B02-9957-C342B84C624C}" presName="circ2" presStyleLbl="vennNode1" presStyleIdx="1" presStyleCnt="3"/>
      <dgm:spPr/>
      <dgm:t>
        <a:bodyPr/>
        <a:lstStyle/>
        <a:p>
          <a:endParaRPr lang="en-US"/>
        </a:p>
      </dgm:t>
    </dgm:pt>
    <dgm:pt modelId="{0713FC4E-3F30-4453-8F96-CA900DB52607}" type="pres">
      <dgm:prSet presAssocID="{BCA702B1-570D-4B02-9957-C342B84C624C}" presName="circ2Tx" presStyleLbl="revTx" presStyleIdx="0" presStyleCnt="0">
        <dgm:presLayoutVars>
          <dgm:chMax val="0"/>
          <dgm:chPref val="0"/>
          <dgm:bulletEnabled val="1"/>
        </dgm:presLayoutVars>
      </dgm:prSet>
      <dgm:spPr/>
      <dgm:t>
        <a:bodyPr/>
        <a:lstStyle/>
        <a:p>
          <a:endParaRPr lang="en-US"/>
        </a:p>
      </dgm:t>
    </dgm:pt>
    <dgm:pt modelId="{B173EC45-04E0-4F66-A19C-FEBEE6AE08E2}" type="pres">
      <dgm:prSet presAssocID="{22D656EA-477D-4B52-ACDE-141426D49ADE}" presName="circ3" presStyleLbl="vennNode1" presStyleIdx="2" presStyleCnt="3"/>
      <dgm:spPr/>
      <dgm:t>
        <a:bodyPr/>
        <a:lstStyle/>
        <a:p>
          <a:endParaRPr lang="tr-TR"/>
        </a:p>
      </dgm:t>
    </dgm:pt>
    <dgm:pt modelId="{A2F4AD6C-26AA-42A0-9A36-BFB2FB194AA1}" type="pres">
      <dgm:prSet presAssocID="{22D656EA-477D-4B52-ACDE-141426D49ADE}" presName="circ3Tx" presStyleLbl="revTx" presStyleIdx="0" presStyleCnt="0">
        <dgm:presLayoutVars>
          <dgm:chMax val="0"/>
          <dgm:chPref val="0"/>
          <dgm:bulletEnabled val="1"/>
        </dgm:presLayoutVars>
      </dgm:prSet>
      <dgm:spPr/>
      <dgm:t>
        <a:bodyPr/>
        <a:lstStyle/>
        <a:p>
          <a:endParaRPr lang="tr-TR"/>
        </a:p>
      </dgm:t>
    </dgm:pt>
  </dgm:ptLst>
  <dgm:cxnLst>
    <dgm:cxn modelId="{CACED25F-F539-4E5D-974D-EC3685649903}" type="presOf" srcId="{4E73467E-8AAF-46D7-8AE0-182B11BB58C7}" destId="{479953E7-EA33-4951-ADE2-75C5D52A1CB4}" srcOrd="0" destOrd="0" presId="urn:microsoft.com/office/officeart/2005/8/layout/venn1"/>
    <dgm:cxn modelId="{B388BD16-DFC6-493E-AA08-2980F00619DB}" type="presOf" srcId="{22D656EA-477D-4B52-ACDE-141426D49ADE}" destId="{B173EC45-04E0-4F66-A19C-FEBEE6AE08E2}" srcOrd="0" destOrd="0" presId="urn:microsoft.com/office/officeart/2005/8/layout/venn1"/>
    <dgm:cxn modelId="{7F8A13A8-E41D-4CB9-B596-4E641EE7C50C}" type="presOf" srcId="{BCA702B1-570D-4B02-9957-C342B84C624C}" destId="{0713FC4E-3F30-4453-8F96-CA900DB52607}" srcOrd="1" destOrd="0" presId="urn:microsoft.com/office/officeart/2005/8/layout/venn1"/>
    <dgm:cxn modelId="{F348F96C-142D-4618-87DA-AD87ACAF679B}" type="presOf" srcId="{717B91D5-4C5B-430D-BF06-0B2B2E75E5CE}" destId="{383215E0-8AE2-4E07-9BE5-75DCA36F10FD}" srcOrd="1" destOrd="0" presId="urn:microsoft.com/office/officeart/2005/8/layout/venn1"/>
    <dgm:cxn modelId="{49DA5E0D-CDB7-4304-B5B0-6EBB9B552C06}" type="presOf" srcId="{BCA702B1-570D-4B02-9957-C342B84C624C}" destId="{F22AC79A-04EC-4F3F-BD71-0C2ED6DCDE3C}" srcOrd="0" destOrd="0" presId="urn:microsoft.com/office/officeart/2005/8/layout/venn1"/>
    <dgm:cxn modelId="{1AA79B88-31CC-4D2F-B8AA-D1C765567537}" type="presOf" srcId="{22D656EA-477D-4B52-ACDE-141426D49ADE}" destId="{A2F4AD6C-26AA-42A0-9A36-BFB2FB194AA1}" srcOrd="1" destOrd="0" presId="urn:microsoft.com/office/officeart/2005/8/layout/venn1"/>
    <dgm:cxn modelId="{78B91D35-3A65-4A0D-AF51-813E11CA13BF}" srcId="{4E73467E-8AAF-46D7-8AE0-182B11BB58C7}" destId="{BCA702B1-570D-4B02-9957-C342B84C624C}" srcOrd="1" destOrd="0" parTransId="{B849B659-00EE-450B-A3D8-363A0DE16E32}" sibTransId="{0EB73C35-7B53-4063-93F4-8071594253F6}"/>
    <dgm:cxn modelId="{0578BB39-994D-43FF-AE53-DB1BE0C2E9CF}" srcId="{4E73467E-8AAF-46D7-8AE0-182B11BB58C7}" destId="{22D656EA-477D-4B52-ACDE-141426D49ADE}" srcOrd="2" destOrd="0" parTransId="{31379FB6-0317-406D-9536-0D7CB6FC29BA}" sibTransId="{8443F07D-ACE9-42BE-9F61-C0205FDA40F4}"/>
    <dgm:cxn modelId="{61A0F8F1-7D9E-4B5A-9FFD-0C402E16C3E4}" type="presOf" srcId="{717B91D5-4C5B-430D-BF06-0B2B2E75E5CE}" destId="{EB2AB261-E500-4A94-AB45-B0F9FC12EF65}" srcOrd="0" destOrd="0" presId="urn:microsoft.com/office/officeart/2005/8/layout/venn1"/>
    <dgm:cxn modelId="{3019E58A-4330-4A28-B226-197A916598C9}" srcId="{4E73467E-8AAF-46D7-8AE0-182B11BB58C7}" destId="{717B91D5-4C5B-430D-BF06-0B2B2E75E5CE}" srcOrd="0" destOrd="0" parTransId="{BDC55B20-F9C5-4014-A748-02DC0CE298FA}" sibTransId="{EAABEA2D-8D7B-46B5-80A2-840C4526D0F1}"/>
    <dgm:cxn modelId="{C3237D5D-FC96-43C9-9C2D-0ED42E63C3C8}" type="presParOf" srcId="{479953E7-EA33-4951-ADE2-75C5D52A1CB4}" destId="{EB2AB261-E500-4A94-AB45-B0F9FC12EF65}" srcOrd="0" destOrd="0" presId="urn:microsoft.com/office/officeart/2005/8/layout/venn1"/>
    <dgm:cxn modelId="{39E91956-5375-42EF-B8A5-9AC730D54AAD}" type="presParOf" srcId="{479953E7-EA33-4951-ADE2-75C5D52A1CB4}" destId="{383215E0-8AE2-4E07-9BE5-75DCA36F10FD}" srcOrd="1" destOrd="0" presId="urn:microsoft.com/office/officeart/2005/8/layout/venn1"/>
    <dgm:cxn modelId="{3CD57CED-7CCF-45EE-B511-AD07081CCDEE}" type="presParOf" srcId="{479953E7-EA33-4951-ADE2-75C5D52A1CB4}" destId="{F22AC79A-04EC-4F3F-BD71-0C2ED6DCDE3C}" srcOrd="2" destOrd="0" presId="urn:microsoft.com/office/officeart/2005/8/layout/venn1"/>
    <dgm:cxn modelId="{A880BF2D-9D92-4801-B4BF-E12A780EDB00}" type="presParOf" srcId="{479953E7-EA33-4951-ADE2-75C5D52A1CB4}" destId="{0713FC4E-3F30-4453-8F96-CA900DB52607}" srcOrd="3" destOrd="0" presId="urn:microsoft.com/office/officeart/2005/8/layout/venn1"/>
    <dgm:cxn modelId="{0DB4018A-394B-4B8A-9FFA-607E97526AC5}" type="presParOf" srcId="{479953E7-EA33-4951-ADE2-75C5D52A1CB4}" destId="{B173EC45-04E0-4F66-A19C-FEBEE6AE08E2}" srcOrd="4" destOrd="0" presId="urn:microsoft.com/office/officeart/2005/8/layout/venn1"/>
    <dgm:cxn modelId="{C2A63A72-8965-4DFA-90C0-F9465AB22E6C}" type="presParOf" srcId="{479953E7-EA33-4951-ADE2-75C5D52A1CB4}" destId="{A2F4AD6C-26AA-42A0-9A36-BFB2FB194AA1}"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2AB261-E500-4A94-AB45-B0F9FC12EF65}">
      <dsp:nvSpPr>
        <dsp:cNvPr id="0" name=""/>
        <dsp:cNvSpPr/>
      </dsp:nvSpPr>
      <dsp:spPr>
        <a:xfrm>
          <a:off x="3952398" y="54391"/>
          <a:ext cx="2610802" cy="2610802"/>
        </a:xfrm>
        <a:prstGeom prst="ellipse">
          <a:avLst/>
        </a:prstGeom>
        <a:solidFill>
          <a:schemeClr val="dk2">
            <a:alpha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222500">
            <a:lnSpc>
              <a:spcPct val="90000"/>
            </a:lnSpc>
            <a:spcBef>
              <a:spcPct val="0"/>
            </a:spcBef>
            <a:spcAft>
              <a:spcPct val="35000"/>
            </a:spcAft>
          </a:pPr>
          <a:r>
            <a:rPr lang="en-US" sz="5000" kern="1200" dirty="0" err="1" smtClean="0"/>
            <a:t>Hukuk</a:t>
          </a:r>
          <a:endParaRPr lang="en-US" sz="5000" kern="1200" dirty="0"/>
        </a:p>
      </dsp:txBody>
      <dsp:txXfrm>
        <a:off x="4300505" y="511282"/>
        <a:ext cx="1914588" cy="1174861"/>
      </dsp:txXfrm>
    </dsp:sp>
    <dsp:sp modelId="{F22AC79A-04EC-4F3F-BD71-0C2ED6DCDE3C}">
      <dsp:nvSpPr>
        <dsp:cNvPr id="0" name=""/>
        <dsp:cNvSpPr/>
      </dsp:nvSpPr>
      <dsp:spPr>
        <a:xfrm>
          <a:off x="4894463" y="1686143"/>
          <a:ext cx="2610802" cy="2610802"/>
        </a:xfrm>
        <a:prstGeom prst="ellipse">
          <a:avLst/>
        </a:prstGeom>
        <a:solidFill>
          <a:schemeClr val="dk2">
            <a:alpha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222500">
            <a:lnSpc>
              <a:spcPct val="90000"/>
            </a:lnSpc>
            <a:spcBef>
              <a:spcPct val="0"/>
            </a:spcBef>
            <a:spcAft>
              <a:spcPct val="35000"/>
            </a:spcAft>
          </a:pPr>
          <a:r>
            <a:rPr lang="en-US" sz="5000" kern="1200" dirty="0" err="1" smtClean="0"/>
            <a:t>İktisat</a:t>
          </a:r>
          <a:endParaRPr lang="en-US" sz="5000" kern="1200" dirty="0"/>
        </a:p>
      </dsp:txBody>
      <dsp:txXfrm>
        <a:off x="5692933" y="2360600"/>
        <a:ext cx="1566481" cy="1435941"/>
      </dsp:txXfrm>
    </dsp:sp>
    <dsp:sp modelId="{B173EC45-04E0-4F66-A19C-FEBEE6AE08E2}">
      <dsp:nvSpPr>
        <dsp:cNvPr id="0" name=""/>
        <dsp:cNvSpPr/>
      </dsp:nvSpPr>
      <dsp:spPr>
        <a:xfrm>
          <a:off x="3010333" y="1686143"/>
          <a:ext cx="2610802" cy="2610802"/>
        </a:xfrm>
        <a:prstGeom prst="ellipse">
          <a:avLst/>
        </a:prstGeom>
        <a:solidFill>
          <a:schemeClr val="dk2">
            <a:alpha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222500">
            <a:lnSpc>
              <a:spcPct val="90000"/>
            </a:lnSpc>
            <a:spcBef>
              <a:spcPct val="0"/>
            </a:spcBef>
            <a:spcAft>
              <a:spcPct val="35000"/>
            </a:spcAft>
          </a:pPr>
          <a:r>
            <a:rPr lang="en-US" sz="5000" kern="1200" dirty="0" err="1" smtClean="0"/>
            <a:t>Etik</a:t>
          </a:r>
          <a:endParaRPr lang="en-US" sz="5000" kern="1200" dirty="0"/>
        </a:p>
      </dsp:txBody>
      <dsp:txXfrm>
        <a:off x="3256184" y="2360600"/>
        <a:ext cx="1566481" cy="1435941"/>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GB"/>
          </a:p>
        </p:txBody>
      </p:sp>
      <p:sp>
        <p:nvSpPr>
          <p:cNvPr id="4" name="Veri Yer Tutucusu 3"/>
          <p:cNvSpPr>
            <a:spLocks noGrp="1"/>
          </p:cNvSpPr>
          <p:nvPr>
            <p:ph type="dt" sz="half" idx="10"/>
          </p:nvPr>
        </p:nvSpPr>
        <p:spPr/>
        <p:txBody>
          <a:bodyPr/>
          <a:lstStyle/>
          <a:p>
            <a:fld id="{9463532F-DD79-4CA2-BCB1-871808C0B63E}" type="datetimeFigureOut">
              <a:rPr lang="en-GB" smtClean="0"/>
              <a:t>21/10/2020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1882462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9463532F-DD79-4CA2-BCB1-871808C0B63E}" type="datetimeFigureOut">
              <a:rPr lang="en-GB" smtClean="0"/>
              <a:t>21/10/2020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1394079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9463532F-DD79-4CA2-BCB1-871808C0B63E}" type="datetimeFigureOut">
              <a:rPr lang="en-GB" smtClean="0"/>
              <a:t>21/10/2020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3082526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9463532F-DD79-4CA2-BCB1-871808C0B63E}" type="datetimeFigureOut">
              <a:rPr lang="en-GB" smtClean="0"/>
              <a:t>21/10/2020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2588756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463532F-DD79-4CA2-BCB1-871808C0B63E}" type="datetimeFigureOut">
              <a:rPr lang="en-GB" smtClean="0"/>
              <a:t>21/10/2020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396660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9463532F-DD79-4CA2-BCB1-871808C0B63E}" type="datetimeFigureOut">
              <a:rPr lang="en-GB" smtClean="0"/>
              <a:t>21/10/2020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2267908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9463532F-DD79-4CA2-BCB1-871808C0B63E}" type="datetimeFigureOut">
              <a:rPr lang="en-GB" smtClean="0"/>
              <a:t>21/10/2020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560154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9463532F-DD79-4CA2-BCB1-871808C0B63E}" type="datetimeFigureOut">
              <a:rPr lang="en-GB" smtClean="0"/>
              <a:t>21/10/2020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1234962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463532F-DD79-4CA2-BCB1-871808C0B63E}" type="datetimeFigureOut">
              <a:rPr lang="en-GB" smtClean="0"/>
              <a:t>21/10/2020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80347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463532F-DD79-4CA2-BCB1-871808C0B63E}" type="datetimeFigureOut">
              <a:rPr lang="en-GB" smtClean="0"/>
              <a:t>21/10/2020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2819398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463532F-DD79-4CA2-BCB1-871808C0B63E}" type="datetimeFigureOut">
              <a:rPr lang="en-GB" smtClean="0"/>
              <a:t>21/10/2020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C6CB60CB-E3C0-4486-B187-FF1CBD49690C}" type="slidenum">
              <a:rPr lang="en-GB" smtClean="0"/>
              <a:t>‹#›</a:t>
            </a:fld>
            <a:endParaRPr lang="en-GB"/>
          </a:p>
        </p:txBody>
      </p:sp>
    </p:spTree>
    <p:extLst>
      <p:ext uri="{BB962C8B-B14F-4D97-AF65-F5344CB8AC3E}">
        <p14:creationId xmlns:p14="http://schemas.microsoft.com/office/powerpoint/2010/main" val="1038686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63532F-DD79-4CA2-BCB1-871808C0B63E}" type="datetimeFigureOut">
              <a:rPr lang="en-GB" smtClean="0"/>
              <a:t>21/10/2020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CB60CB-E3C0-4486-B187-FF1CBD49690C}" type="slidenum">
              <a:rPr lang="en-GB" smtClean="0"/>
              <a:t>‹#›</a:t>
            </a:fld>
            <a:endParaRPr lang="en-GB"/>
          </a:p>
        </p:txBody>
      </p:sp>
    </p:spTree>
    <p:extLst>
      <p:ext uri="{BB962C8B-B14F-4D97-AF65-F5344CB8AC3E}">
        <p14:creationId xmlns:p14="http://schemas.microsoft.com/office/powerpoint/2010/main" val="8352998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tug.yalcintas@politics.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bc.com/turkce/haberler-dunya-4587379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48041"/>
            <a:ext cx="9144000" cy="2387600"/>
          </a:xfrm>
        </p:spPr>
        <p:txBody>
          <a:bodyPr>
            <a:normAutofit fontScale="90000"/>
          </a:bodyPr>
          <a:lstStyle/>
          <a:p>
            <a:r>
              <a:rPr lang="en-GB" dirty="0" err="1" smtClean="0"/>
              <a:t>İktisatta</a:t>
            </a:r>
            <a:r>
              <a:rPr lang="en-GB" dirty="0" smtClean="0"/>
              <a:t> </a:t>
            </a:r>
            <a:r>
              <a:rPr lang="en-GB" dirty="0" err="1" smtClean="0"/>
              <a:t>Araştırma</a:t>
            </a:r>
            <a:r>
              <a:rPr lang="en-GB" dirty="0" smtClean="0"/>
              <a:t> </a:t>
            </a:r>
            <a:r>
              <a:rPr lang="en-GB" dirty="0" err="1" smtClean="0"/>
              <a:t>Yöntemleri</a:t>
            </a:r>
            <a:r>
              <a:rPr lang="en-GB" dirty="0" smtClean="0"/>
              <a:t> </a:t>
            </a:r>
            <a:br>
              <a:rPr lang="en-GB" dirty="0" smtClean="0"/>
            </a:br>
            <a:r>
              <a:rPr lang="en-GB" dirty="0" err="1" smtClean="0"/>
              <a:t>ve</a:t>
            </a:r>
            <a:r>
              <a:rPr lang="en-GB" dirty="0" smtClean="0"/>
              <a:t> </a:t>
            </a:r>
            <a:r>
              <a:rPr lang="en-GB" dirty="0" err="1" smtClean="0"/>
              <a:t>Bilim</a:t>
            </a:r>
            <a:r>
              <a:rPr lang="en-GB" dirty="0" smtClean="0"/>
              <a:t> </a:t>
            </a:r>
            <a:r>
              <a:rPr lang="en-GB" dirty="0" err="1" smtClean="0"/>
              <a:t>Ahlâkına</a:t>
            </a:r>
            <a:r>
              <a:rPr lang="en-GB" dirty="0" smtClean="0"/>
              <a:t> </a:t>
            </a:r>
            <a:r>
              <a:rPr lang="en-GB" dirty="0" err="1" smtClean="0"/>
              <a:t>Giriş</a:t>
            </a:r>
            <a:endParaRPr lang="en-GB" dirty="0"/>
          </a:p>
        </p:txBody>
      </p:sp>
      <p:sp>
        <p:nvSpPr>
          <p:cNvPr id="3" name="Subtitle 2"/>
          <p:cNvSpPr>
            <a:spLocks noGrp="1"/>
          </p:cNvSpPr>
          <p:nvPr>
            <p:ph type="subTitle" idx="1"/>
          </p:nvPr>
        </p:nvSpPr>
        <p:spPr/>
        <p:txBody>
          <a:bodyPr/>
          <a:lstStyle/>
          <a:p>
            <a:r>
              <a:rPr lang="en-GB" dirty="0" err="1" smtClean="0"/>
              <a:t>Altuğ</a:t>
            </a:r>
            <a:r>
              <a:rPr lang="en-GB" dirty="0" smtClean="0"/>
              <a:t> </a:t>
            </a:r>
            <a:r>
              <a:rPr lang="en-GB" dirty="0" err="1" smtClean="0"/>
              <a:t>Yalçıntaş</a:t>
            </a:r>
            <a:r>
              <a:rPr lang="en-GB" dirty="0" smtClean="0"/>
              <a:t>, Ankara </a:t>
            </a:r>
            <a:r>
              <a:rPr lang="en-GB" dirty="0" err="1" smtClean="0"/>
              <a:t>Üniversitesi</a:t>
            </a:r>
            <a:endParaRPr lang="en-GB" dirty="0" smtClean="0"/>
          </a:p>
          <a:p>
            <a:r>
              <a:rPr lang="en-GB" b="1" i="1" dirty="0" err="1" smtClean="0"/>
              <a:t>İktisatta</a:t>
            </a:r>
            <a:r>
              <a:rPr lang="en-GB" b="1" i="1" dirty="0" smtClean="0"/>
              <a:t> </a:t>
            </a:r>
            <a:r>
              <a:rPr lang="en-GB" b="1" i="1" dirty="0" err="1" smtClean="0"/>
              <a:t>Araştırma</a:t>
            </a:r>
            <a:r>
              <a:rPr lang="en-GB" b="1" i="1" dirty="0" smtClean="0"/>
              <a:t> </a:t>
            </a:r>
            <a:r>
              <a:rPr lang="en-GB" b="1" i="1" dirty="0" err="1" smtClean="0"/>
              <a:t>Yöntemleri</a:t>
            </a:r>
            <a:r>
              <a:rPr lang="en-GB" i="1" dirty="0" smtClean="0"/>
              <a:t>, </a:t>
            </a:r>
            <a:r>
              <a:rPr lang="en-GB" i="1" dirty="0" err="1" smtClean="0"/>
              <a:t>İktisat</a:t>
            </a:r>
            <a:r>
              <a:rPr lang="en-GB" i="1" dirty="0" smtClean="0"/>
              <a:t> YL </a:t>
            </a:r>
            <a:r>
              <a:rPr lang="en-GB" i="1" dirty="0" err="1" smtClean="0"/>
              <a:t>Programı</a:t>
            </a:r>
            <a:endParaRPr lang="en-GB" i="1" dirty="0" smtClean="0"/>
          </a:p>
          <a:p>
            <a:r>
              <a:rPr lang="en-GB" dirty="0" smtClean="0">
                <a:hlinkClick r:id="rId2"/>
              </a:rPr>
              <a:t>altug.yalcintas@politics.ankara.edu.tr</a:t>
            </a:r>
            <a:r>
              <a:rPr lang="en-GB" dirty="0" smtClean="0"/>
              <a:t> </a:t>
            </a:r>
            <a:endParaRPr lang="en-GB" dirty="0"/>
          </a:p>
        </p:txBody>
      </p:sp>
    </p:spTree>
    <p:extLst>
      <p:ext uri="{BB962C8B-B14F-4D97-AF65-F5344CB8AC3E}">
        <p14:creationId xmlns:p14="http://schemas.microsoft.com/office/powerpoint/2010/main" val="2981100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2055032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17170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2672" y="649357"/>
            <a:ext cx="5032513" cy="5527606"/>
          </a:xfrm>
          <a:ln>
            <a:solidFill>
              <a:schemeClr val="tx1"/>
            </a:solidFill>
          </a:ln>
        </p:spPr>
        <p:txBody>
          <a:bodyPr/>
          <a:lstStyle/>
          <a:p>
            <a:pPr marL="0" indent="0">
              <a:buNone/>
            </a:pPr>
            <a:r>
              <a:rPr lang="en-GB" b="1" dirty="0" err="1" smtClean="0"/>
              <a:t>Bilim</a:t>
            </a:r>
            <a:r>
              <a:rPr lang="en-GB" b="1" dirty="0" smtClean="0"/>
              <a:t> </a:t>
            </a:r>
            <a:r>
              <a:rPr lang="en-GB" b="1" dirty="0" err="1" smtClean="0"/>
              <a:t>pratiğine</a:t>
            </a:r>
            <a:r>
              <a:rPr lang="en-GB" b="1" dirty="0" smtClean="0"/>
              <a:t> </a:t>
            </a:r>
            <a:r>
              <a:rPr lang="en-GB" b="1" dirty="0" err="1" smtClean="0"/>
              <a:t>ilişkin</a:t>
            </a:r>
            <a:r>
              <a:rPr lang="en-GB" b="1" dirty="0" smtClean="0"/>
              <a:t> </a:t>
            </a:r>
            <a:r>
              <a:rPr lang="en-GB" b="1" dirty="0" err="1" smtClean="0"/>
              <a:t>sorunlar</a:t>
            </a:r>
            <a:endParaRPr lang="en-GB" b="1" dirty="0" smtClean="0"/>
          </a:p>
          <a:p>
            <a:endParaRPr lang="en-GB" dirty="0" smtClean="0"/>
          </a:p>
          <a:p>
            <a:r>
              <a:rPr lang="en-GB" dirty="0" err="1" smtClean="0"/>
              <a:t>Araştırma</a:t>
            </a:r>
            <a:r>
              <a:rPr lang="en-GB" dirty="0" smtClean="0"/>
              <a:t> </a:t>
            </a:r>
            <a:r>
              <a:rPr lang="en-GB" dirty="0" err="1" smtClean="0"/>
              <a:t>sorusu</a:t>
            </a:r>
            <a:r>
              <a:rPr lang="en-GB" dirty="0" smtClean="0"/>
              <a:t> </a:t>
            </a:r>
            <a:r>
              <a:rPr lang="en-GB" dirty="0" err="1" smtClean="0"/>
              <a:t>nasıl</a:t>
            </a:r>
            <a:r>
              <a:rPr lang="en-GB" dirty="0" smtClean="0"/>
              <a:t> </a:t>
            </a:r>
            <a:r>
              <a:rPr lang="en-GB" dirty="0" err="1" smtClean="0"/>
              <a:t>bulunur</a:t>
            </a:r>
            <a:r>
              <a:rPr lang="en-GB" dirty="0" smtClean="0"/>
              <a:t>?</a:t>
            </a:r>
          </a:p>
          <a:p>
            <a:r>
              <a:rPr lang="en-GB" dirty="0" err="1" smtClean="0"/>
              <a:t>Özet</a:t>
            </a:r>
            <a:r>
              <a:rPr lang="en-GB" dirty="0" smtClean="0"/>
              <a:t> </a:t>
            </a:r>
            <a:r>
              <a:rPr lang="en-GB" dirty="0" err="1"/>
              <a:t>nasıl</a:t>
            </a:r>
            <a:r>
              <a:rPr lang="en-GB" dirty="0"/>
              <a:t> </a:t>
            </a:r>
            <a:r>
              <a:rPr lang="en-GB" dirty="0" err="1"/>
              <a:t>yazılır</a:t>
            </a:r>
            <a:r>
              <a:rPr lang="en-GB" dirty="0"/>
              <a:t>?</a:t>
            </a:r>
          </a:p>
          <a:p>
            <a:r>
              <a:rPr lang="en-GB" dirty="0" err="1" smtClean="0"/>
              <a:t>Literatür</a:t>
            </a:r>
            <a:r>
              <a:rPr lang="en-GB" dirty="0" smtClean="0"/>
              <a:t> </a:t>
            </a:r>
            <a:r>
              <a:rPr lang="en-GB" dirty="0" err="1" smtClean="0"/>
              <a:t>taraması</a:t>
            </a:r>
            <a:r>
              <a:rPr lang="en-GB" dirty="0" smtClean="0"/>
              <a:t> </a:t>
            </a:r>
            <a:r>
              <a:rPr lang="en-GB" dirty="0" err="1" smtClean="0"/>
              <a:t>nasıl</a:t>
            </a:r>
            <a:r>
              <a:rPr lang="en-GB" dirty="0" smtClean="0"/>
              <a:t> </a:t>
            </a:r>
            <a:r>
              <a:rPr lang="en-GB" dirty="0" err="1" smtClean="0"/>
              <a:t>yapılır</a:t>
            </a:r>
            <a:r>
              <a:rPr lang="en-GB" dirty="0" smtClean="0"/>
              <a:t>?</a:t>
            </a:r>
          </a:p>
          <a:p>
            <a:r>
              <a:rPr lang="en-GB" dirty="0" err="1" smtClean="0"/>
              <a:t>Bir</a:t>
            </a:r>
            <a:r>
              <a:rPr lang="en-GB" dirty="0" smtClean="0"/>
              <a:t> </a:t>
            </a:r>
            <a:r>
              <a:rPr lang="en-GB" dirty="0" err="1" smtClean="0"/>
              <a:t>makaleye</a:t>
            </a:r>
            <a:r>
              <a:rPr lang="en-GB" dirty="0" smtClean="0"/>
              <a:t> </a:t>
            </a:r>
            <a:r>
              <a:rPr lang="en-GB" dirty="0" err="1" smtClean="0"/>
              <a:t>nasıl</a:t>
            </a:r>
            <a:r>
              <a:rPr lang="en-GB" dirty="0" smtClean="0"/>
              <a:t> </a:t>
            </a:r>
            <a:r>
              <a:rPr lang="en-GB" dirty="0" err="1" smtClean="0"/>
              <a:t>referans</a:t>
            </a:r>
            <a:r>
              <a:rPr lang="en-GB" dirty="0" smtClean="0"/>
              <a:t> </a:t>
            </a:r>
            <a:r>
              <a:rPr lang="en-GB" dirty="0" err="1" smtClean="0"/>
              <a:t>verilir</a:t>
            </a:r>
            <a:r>
              <a:rPr lang="en-GB" dirty="0" smtClean="0"/>
              <a:t>, </a:t>
            </a:r>
            <a:r>
              <a:rPr lang="en-GB" dirty="0" err="1" smtClean="0"/>
              <a:t>bir</a:t>
            </a:r>
            <a:r>
              <a:rPr lang="en-GB" dirty="0" smtClean="0"/>
              <a:t> </a:t>
            </a:r>
            <a:r>
              <a:rPr lang="en-GB" dirty="0" err="1" smtClean="0"/>
              <a:t>pasaj</a:t>
            </a:r>
            <a:r>
              <a:rPr lang="en-GB" dirty="0" smtClean="0"/>
              <a:t> </a:t>
            </a:r>
            <a:r>
              <a:rPr lang="en-GB" dirty="0" err="1" smtClean="0"/>
              <a:t>nasıl</a:t>
            </a:r>
            <a:r>
              <a:rPr lang="en-GB" dirty="0" smtClean="0"/>
              <a:t> </a:t>
            </a:r>
            <a:r>
              <a:rPr lang="en-GB" dirty="0" err="1" smtClean="0"/>
              <a:t>alıntılanır</a:t>
            </a:r>
            <a:r>
              <a:rPr lang="en-GB" dirty="0" smtClean="0"/>
              <a:t>?</a:t>
            </a:r>
          </a:p>
          <a:p>
            <a:r>
              <a:rPr lang="en-GB" dirty="0" err="1" smtClean="0"/>
              <a:t>Bibliyografya</a:t>
            </a:r>
            <a:r>
              <a:rPr lang="en-GB" dirty="0" smtClean="0"/>
              <a:t> (</a:t>
            </a:r>
            <a:r>
              <a:rPr lang="en-GB" dirty="0" err="1" smtClean="0"/>
              <a:t>referans</a:t>
            </a:r>
            <a:r>
              <a:rPr lang="en-GB" dirty="0" smtClean="0"/>
              <a:t> </a:t>
            </a:r>
            <a:r>
              <a:rPr lang="en-GB" dirty="0" err="1" smtClean="0"/>
              <a:t>listesi</a:t>
            </a:r>
            <a:r>
              <a:rPr lang="en-GB" dirty="0" smtClean="0"/>
              <a:t>) </a:t>
            </a:r>
            <a:r>
              <a:rPr lang="en-GB" dirty="0" err="1" smtClean="0"/>
              <a:t>nasıl</a:t>
            </a:r>
            <a:r>
              <a:rPr lang="en-GB" dirty="0" smtClean="0"/>
              <a:t> </a:t>
            </a:r>
            <a:r>
              <a:rPr lang="en-GB" dirty="0" err="1" smtClean="0"/>
              <a:t>hazırlanır</a:t>
            </a:r>
            <a:r>
              <a:rPr lang="en-GB" dirty="0" smtClean="0"/>
              <a:t>?</a:t>
            </a:r>
          </a:p>
          <a:p>
            <a:r>
              <a:rPr lang="en-GB" dirty="0" smtClean="0"/>
              <a:t>…</a:t>
            </a:r>
          </a:p>
        </p:txBody>
      </p:sp>
    </p:spTree>
    <p:extLst>
      <p:ext uri="{BB962C8B-B14F-4D97-AF65-F5344CB8AC3E}">
        <p14:creationId xmlns:p14="http://schemas.microsoft.com/office/powerpoint/2010/main" val="42756607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2672" y="649357"/>
            <a:ext cx="5032513" cy="5527606"/>
          </a:xfrm>
          <a:ln>
            <a:solidFill>
              <a:schemeClr val="tx1"/>
            </a:solidFill>
          </a:ln>
        </p:spPr>
        <p:txBody>
          <a:bodyPr/>
          <a:lstStyle/>
          <a:p>
            <a:pPr marL="0" indent="0">
              <a:buNone/>
            </a:pPr>
            <a:r>
              <a:rPr lang="en-GB" b="1" dirty="0" err="1"/>
              <a:t>Bilim</a:t>
            </a:r>
            <a:r>
              <a:rPr lang="en-GB" b="1" dirty="0"/>
              <a:t> </a:t>
            </a:r>
            <a:r>
              <a:rPr lang="en-GB" b="1" dirty="0" err="1"/>
              <a:t>pratiğine</a:t>
            </a:r>
            <a:r>
              <a:rPr lang="en-GB" b="1" dirty="0"/>
              <a:t> </a:t>
            </a:r>
            <a:r>
              <a:rPr lang="en-GB" b="1" dirty="0" err="1"/>
              <a:t>ilişkin</a:t>
            </a:r>
            <a:r>
              <a:rPr lang="en-GB" b="1" dirty="0"/>
              <a:t> </a:t>
            </a:r>
            <a:r>
              <a:rPr lang="en-GB" b="1" dirty="0" err="1"/>
              <a:t>sorunlar</a:t>
            </a:r>
            <a:endParaRPr lang="en-GB" b="1" dirty="0"/>
          </a:p>
          <a:p>
            <a:endParaRPr lang="en-GB" dirty="0"/>
          </a:p>
          <a:p>
            <a:r>
              <a:rPr lang="en-GB" dirty="0" err="1"/>
              <a:t>Araştırma</a:t>
            </a:r>
            <a:r>
              <a:rPr lang="en-GB" dirty="0"/>
              <a:t> </a:t>
            </a:r>
            <a:r>
              <a:rPr lang="en-GB" dirty="0" err="1"/>
              <a:t>sorusu</a:t>
            </a:r>
            <a:r>
              <a:rPr lang="en-GB" dirty="0"/>
              <a:t> </a:t>
            </a:r>
            <a:r>
              <a:rPr lang="en-GB" dirty="0" err="1"/>
              <a:t>nasıl</a:t>
            </a:r>
            <a:r>
              <a:rPr lang="en-GB" dirty="0"/>
              <a:t> </a:t>
            </a:r>
            <a:r>
              <a:rPr lang="en-GB" dirty="0" err="1"/>
              <a:t>bulunur</a:t>
            </a:r>
            <a:r>
              <a:rPr lang="en-GB" dirty="0"/>
              <a:t>?</a:t>
            </a:r>
          </a:p>
          <a:p>
            <a:r>
              <a:rPr lang="en-GB" dirty="0" err="1"/>
              <a:t>Özet</a:t>
            </a:r>
            <a:r>
              <a:rPr lang="en-GB" dirty="0"/>
              <a:t> </a:t>
            </a:r>
            <a:r>
              <a:rPr lang="en-GB" dirty="0" err="1"/>
              <a:t>nasıl</a:t>
            </a:r>
            <a:r>
              <a:rPr lang="en-GB" dirty="0"/>
              <a:t> </a:t>
            </a:r>
            <a:r>
              <a:rPr lang="en-GB" dirty="0" err="1"/>
              <a:t>yazılır</a:t>
            </a:r>
            <a:r>
              <a:rPr lang="en-GB" dirty="0"/>
              <a:t>?</a:t>
            </a:r>
          </a:p>
          <a:p>
            <a:r>
              <a:rPr lang="en-GB" dirty="0" err="1"/>
              <a:t>Literatür</a:t>
            </a:r>
            <a:r>
              <a:rPr lang="en-GB" dirty="0"/>
              <a:t> </a:t>
            </a:r>
            <a:r>
              <a:rPr lang="en-GB" dirty="0" err="1"/>
              <a:t>taraması</a:t>
            </a:r>
            <a:r>
              <a:rPr lang="en-GB" dirty="0"/>
              <a:t> </a:t>
            </a:r>
            <a:r>
              <a:rPr lang="en-GB" dirty="0" err="1"/>
              <a:t>nasıl</a:t>
            </a:r>
            <a:r>
              <a:rPr lang="en-GB" dirty="0"/>
              <a:t> </a:t>
            </a:r>
            <a:r>
              <a:rPr lang="en-GB" dirty="0" err="1"/>
              <a:t>yapılır</a:t>
            </a:r>
            <a:r>
              <a:rPr lang="en-GB" dirty="0"/>
              <a:t>?</a:t>
            </a:r>
          </a:p>
          <a:p>
            <a:r>
              <a:rPr lang="en-GB" dirty="0" err="1"/>
              <a:t>Bir</a:t>
            </a:r>
            <a:r>
              <a:rPr lang="en-GB" dirty="0"/>
              <a:t> </a:t>
            </a:r>
            <a:r>
              <a:rPr lang="en-GB" dirty="0" err="1"/>
              <a:t>makaleye</a:t>
            </a:r>
            <a:r>
              <a:rPr lang="en-GB" dirty="0"/>
              <a:t> </a:t>
            </a:r>
            <a:r>
              <a:rPr lang="en-GB" dirty="0" err="1"/>
              <a:t>nasıl</a:t>
            </a:r>
            <a:r>
              <a:rPr lang="en-GB" dirty="0"/>
              <a:t> </a:t>
            </a:r>
            <a:r>
              <a:rPr lang="en-GB" dirty="0" err="1"/>
              <a:t>referans</a:t>
            </a:r>
            <a:r>
              <a:rPr lang="en-GB" dirty="0"/>
              <a:t> </a:t>
            </a:r>
            <a:r>
              <a:rPr lang="en-GB" dirty="0" err="1"/>
              <a:t>verilir</a:t>
            </a:r>
            <a:r>
              <a:rPr lang="en-GB" dirty="0"/>
              <a:t>, </a:t>
            </a:r>
            <a:r>
              <a:rPr lang="en-GB" dirty="0" err="1"/>
              <a:t>bir</a:t>
            </a:r>
            <a:r>
              <a:rPr lang="en-GB" dirty="0"/>
              <a:t> </a:t>
            </a:r>
            <a:r>
              <a:rPr lang="en-GB" dirty="0" err="1"/>
              <a:t>pasaj</a:t>
            </a:r>
            <a:r>
              <a:rPr lang="en-GB" dirty="0"/>
              <a:t> </a:t>
            </a:r>
            <a:r>
              <a:rPr lang="en-GB" dirty="0" err="1"/>
              <a:t>nasıl</a:t>
            </a:r>
            <a:r>
              <a:rPr lang="en-GB" dirty="0"/>
              <a:t> </a:t>
            </a:r>
            <a:r>
              <a:rPr lang="en-GB" dirty="0" err="1"/>
              <a:t>alıntılanır</a:t>
            </a:r>
            <a:r>
              <a:rPr lang="en-GB" dirty="0"/>
              <a:t>?</a:t>
            </a:r>
          </a:p>
          <a:p>
            <a:r>
              <a:rPr lang="en-GB" dirty="0" err="1"/>
              <a:t>Bibliyografya</a:t>
            </a:r>
            <a:r>
              <a:rPr lang="en-GB" dirty="0"/>
              <a:t> (</a:t>
            </a:r>
            <a:r>
              <a:rPr lang="en-GB" dirty="0" err="1"/>
              <a:t>referans</a:t>
            </a:r>
            <a:r>
              <a:rPr lang="en-GB" dirty="0"/>
              <a:t> </a:t>
            </a:r>
            <a:r>
              <a:rPr lang="en-GB" dirty="0" err="1"/>
              <a:t>listesi</a:t>
            </a:r>
            <a:r>
              <a:rPr lang="en-GB" dirty="0"/>
              <a:t>) </a:t>
            </a:r>
            <a:r>
              <a:rPr lang="en-GB" dirty="0" err="1"/>
              <a:t>nasıl</a:t>
            </a:r>
            <a:r>
              <a:rPr lang="en-GB" dirty="0"/>
              <a:t> </a:t>
            </a:r>
            <a:r>
              <a:rPr lang="en-GB" dirty="0" err="1"/>
              <a:t>hazırlanır</a:t>
            </a:r>
            <a:r>
              <a:rPr lang="en-GB" dirty="0"/>
              <a:t>?</a:t>
            </a:r>
          </a:p>
          <a:p>
            <a:r>
              <a:rPr lang="en-GB" dirty="0"/>
              <a:t>…</a:t>
            </a:r>
          </a:p>
        </p:txBody>
      </p:sp>
      <p:sp>
        <p:nvSpPr>
          <p:cNvPr id="4" name="Content Placeholder 2"/>
          <p:cNvSpPr txBox="1">
            <a:spLocks/>
          </p:cNvSpPr>
          <p:nvPr/>
        </p:nvSpPr>
        <p:spPr>
          <a:xfrm>
            <a:off x="6821566" y="669235"/>
            <a:ext cx="5032513" cy="5527606"/>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GB" b="1" dirty="0" err="1" smtClean="0"/>
              <a:t>Bilim</a:t>
            </a:r>
            <a:r>
              <a:rPr lang="en-GB" b="1" dirty="0" smtClean="0"/>
              <a:t> </a:t>
            </a:r>
            <a:r>
              <a:rPr lang="en-GB" b="1" dirty="0" err="1" smtClean="0"/>
              <a:t>felsefesine</a:t>
            </a:r>
            <a:r>
              <a:rPr lang="en-GB" b="1" dirty="0" smtClean="0"/>
              <a:t> </a:t>
            </a:r>
            <a:r>
              <a:rPr lang="en-GB" b="1" dirty="0" err="1" smtClean="0"/>
              <a:t>ilişkin</a:t>
            </a:r>
            <a:r>
              <a:rPr lang="en-GB" b="1" dirty="0" smtClean="0"/>
              <a:t> </a:t>
            </a:r>
            <a:r>
              <a:rPr lang="en-GB" b="1" dirty="0" err="1" smtClean="0"/>
              <a:t>sorunlar</a:t>
            </a:r>
            <a:endParaRPr lang="en-GB" b="1" dirty="0" smtClean="0"/>
          </a:p>
          <a:p>
            <a:pPr algn="r"/>
            <a:endParaRPr lang="en-GB" dirty="0"/>
          </a:p>
          <a:p>
            <a:pPr algn="r"/>
            <a:r>
              <a:rPr lang="en-GB" dirty="0" err="1" smtClean="0"/>
              <a:t>Bilimsel</a:t>
            </a:r>
            <a:r>
              <a:rPr lang="en-GB" dirty="0" smtClean="0"/>
              <a:t> </a:t>
            </a:r>
            <a:r>
              <a:rPr lang="en-GB" dirty="0" err="1"/>
              <a:t>suistimaller</a:t>
            </a:r>
            <a:endParaRPr lang="en-GB" dirty="0"/>
          </a:p>
          <a:p>
            <a:pPr algn="r"/>
            <a:r>
              <a:rPr lang="en-GB" dirty="0" err="1" smtClean="0"/>
              <a:t>Sorgulanabilir</a:t>
            </a:r>
            <a:r>
              <a:rPr lang="en-GB" dirty="0" smtClean="0"/>
              <a:t> </a:t>
            </a:r>
            <a:r>
              <a:rPr lang="en-GB" dirty="0" err="1" smtClean="0"/>
              <a:t>araştırma</a:t>
            </a:r>
            <a:r>
              <a:rPr lang="en-GB" dirty="0" smtClean="0"/>
              <a:t> </a:t>
            </a:r>
            <a:r>
              <a:rPr lang="en-GB" dirty="0" err="1" smtClean="0"/>
              <a:t>pratikleri</a:t>
            </a:r>
            <a:endParaRPr lang="en-GB" dirty="0" smtClean="0"/>
          </a:p>
          <a:p>
            <a:pPr algn="r"/>
            <a:r>
              <a:rPr lang="en-GB" dirty="0" err="1" smtClean="0"/>
              <a:t>Ahlak</a:t>
            </a:r>
            <a:r>
              <a:rPr lang="en-GB" dirty="0" smtClean="0"/>
              <a:t> </a:t>
            </a:r>
            <a:r>
              <a:rPr lang="en-GB" dirty="0" err="1" smtClean="0"/>
              <a:t>dışı</a:t>
            </a:r>
            <a:r>
              <a:rPr lang="en-GB" dirty="0" smtClean="0"/>
              <a:t> </a:t>
            </a:r>
            <a:r>
              <a:rPr lang="en-GB" dirty="0" err="1" smtClean="0"/>
              <a:t>ve</a:t>
            </a:r>
            <a:r>
              <a:rPr lang="en-GB" dirty="0" smtClean="0"/>
              <a:t> </a:t>
            </a:r>
            <a:r>
              <a:rPr lang="en-GB" dirty="0" err="1" smtClean="0"/>
              <a:t>sorumsuz</a:t>
            </a:r>
            <a:r>
              <a:rPr lang="en-GB" dirty="0" smtClean="0"/>
              <a:t> </a:t>
            </a:r>
            <a:r>
              <a:rPr lang="en-GB" dirty="0" err="1" smtClean="0"/>
              <a:t>davranışlar</a:t>
            </a:r>
            <a:endParaRPr lang="en-GB" dirty="0" smtClean="0"/>
          </a:p>
          <a:p>
            <a:pPr algn="r"/>
            <a:r>
              <a:rPr lang="en-GB" dirty="0" err="1" smtClean="0"/>
              <a:t>Hatalı</a:t>
            </a:r>
            <a:r>
              <a:rPr lang="en-GB" dirty="0" smtClean="0"/>
              <a:t>, </a:t>
            </a:r>
            <a:r>
              <a:rPr lang="en-GB" dirty="0" err="1" smtClean="0"/>
              <a:t>doğrulanamayan</a:t>
            </a:r>
            <a:r>
              <a:rPr lang="en-GB" dirty="0" smtClean="0"/>
              <a:t>, test </a:t>
            </a:r>
            <a:r>
              <a:rPr lang="en-GB" dirty="0" err="1" smtClean="0"/>
              <a:t>edilemeyen</a:t>
            </a:r>
            <a:r>
              <a:rPr lang="en-GB" dirty="0" smtClean="0"/>
              <a:t> </a:t>
            </a:r>
            <a:r>
              <a:rPr lang="en-GB" dirty="0" err="1" smtClean="0"/>
              <a:t>sonuçlar</a:t>
            </a:r>
            <a:endParaRPr lang="en-GB" dirty="0" smtClean="0"/>
          </a:p>
          <a:p>
            <a:pPr algn="r"/>
            <a:r>
              <a:rPr lang="en-GB" dirty="0" err="1"/>
              <a:t>Hakikat</a:t>
            </a:r>
            <a:r>
              <a:rPr lang="en-GB" dirty="0"/>
              <a:t> </a:t>
            </a:r>
            <a:r>
              <a:rPr lang="en-GB" dirty="0" err="1"/>
              <a:t>arayışının</a:t>
            </a:r>
            <a:r>
              <a:rPr lang="en-GB" dirty="0"/>
              <a:t> </a:t>
            </a:r>
            <a:r>
              <a:rPr lang="en-GB" dirty="0" err="1"/>
              <a:t>kaybı</a:t>
            </a:r>
            <a:endParaRPr lang="en-GB" dirty="0"/>
          </a:p>
          <a:p>
            <a:pPr algn="r"/>
            <a:r>
              <a:rPr lang="en-GB" dirty="0" smtClean="0"/>
              <a:t>…</a:t>
            </a:r>
            <a:endParaRPr lang="en-GB" dirty="0"/>
          </a:p>
        </p:txBody>
      </p:sp>
      <p:sp>
        <p:nvSpPr>
          <p:cNvPr id="5" name="Right Arrow 4"/>
          <p:cNvSpPr/>
          <p:nvPr/>
        </p:nvSpPr>
        <p:spPr>
          <a:xfrm>
            <a:off x="6029739" y="2782956"/>
            <a:ext cx="715618" cy="543339"/>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336756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a:t>Türkçe’de</a:t>
            </a:r>
            <a:r>
              <a:rPr lang="en-GB" dirty="0"/>
              <a:t> </a:t>
            </a:r>
            <a:r>
              <a:rPr lang="en-GB" dirty="0" err="1"/>
              <a:t>yaygın</a:t>
            </a:r>
            <a:r>
              <a:rPr lang="en-GB" dirty="0"/>
              <a:t> </a:t>
            </a:r>
            <a:r>
              <a:rPr lang="en-GB" dirty="0" err="1"/>
              <a:t>olarak</a:t>
            </a:r>
            <a:r>
              <a:rPr lang="en-GB" dirty="0"/>
              <a:t> </a:t>
            </a:r>
            <a:r>
              <a:rPr lang="en-GB" dirty="0" err="1"/>
              <a:t>kullanılan</a:t>
            </a:r>
            <a:r>
              <a:rPr lang="en-GB" dirty="0"/>
              <a:t> </a:t>
            </a:r>
            <a:r>
              <a:rPr lang="en-GB" dirty="0" err="1"/>
              <a:t>bazı</a:t>
            </a:r>
            <a:r>
              <a:rPr lang="en-GB" dirty="0"/>
              <a:t> </a:t>
            </a:r>
            <a:r>
              <a:rPr lang="en-GB" dirty="0" err="1"/>
              <a:t>deyim</a:t>
            </a:r>
            <a:r>
              <a:rPr lang="en-GB" dirty="0"/>
              <a:t> </a:t>
            </a:r>
            <a:r>
              <a:rPr lang="en-GB" dirty="0" err="1"/>
              <a:t>ve</a:t>
            </a:r>
            <a:r>
              <a:rPr lang="en-GB" dirty="0"/>
              <a:t> </a:t>
            </a:r>
            <a:r>
              <a:rPr lang="en-GB" dirty="0" err="1"/>
              <a:t>atasözleri</a:t>
            </a:r>
            <a:r>
              <a:rPr lang="en-GB" dirty="0" smtClean="0"/>
              <a:t>:</a:t>
            </a:r>
            <a:endParaRPr lang="en-GB" dirty="0"/>
          </a:p>
        </p:txBody>
      </p:sp>
      <p:sp>
        <p:nvSpPr>
          <p:cNvPr id="3" name="Content Placeholder 2"/>
          <p:cNvSpPr>
            <a:spLocks noGrp="1"/>
          </p:cNvSpPr>
          <p:nvPr>
            <p:ph idx="1"/>
          </p:nvPr>
        </p:nvSpPr>
        <p:spPr/>
        <p:txBody>
          <a:bodyPr>
            <a:normAutofit/>
          </a:bodyPr>
          <a:lstStyle/>
          <a:p>
            <a:endParaRPr lang="en-GB" dirty="0" smtClean="0"/>
          </a:p>
          <a:p>
            <a:r>
              <a:rPr lang="tr-TR" dirty="0" smtClean="0"/>
              <a:t>“</a:t>
            </a:r>
            <a:r>
              <a:rPr lang="tr-TR" dirty="0"/>
              <a:t>Gerçeklerin er ya da geç ortaya çıkmak gibi bir huyu vardır.”</a:t>
            </a:r>
            <a:endParaRPr lang="en-GB" dirty="0"/>
          </a:p>
          <a:p>
            <a:r>
              <a:rPr lang="tr-TR" dirty="0"/>
              <a:t>“Zaman </a:t>
            </a:r>
            <a:r>
              <a:rPr lang="tr-TR" dirty="0" smtClean="0"/>
              <a:t>her</a:t>
            </a:r>
            <a:r>
              <a:rPr lang="en-GB" dirty="0" smtClean="0"/>
              <a:t> </a:t>
            </a:r>
            <a:r>
              <a:rPr lang="tr-TR" dirty="0" smtClean="0"/>
              <a:t>şeyin </a:t>
            </a:r>
            <a:r>
              <a:rPr lang="tr-TR" dirty="0"/>
              <a:t>ilacıdır</a:t>
            </a:r>
            <a:r>
              <a:rPr lang="tr-TR" dirty="0" smtClean="0"/>
              <a:t>.”</a:t>
            </a:r>
            <a:endParaRPr lang="en-GB" dirty="0" smtClean="0"/>
          </a:p>
          <a:p>
            <a:r>
              <a:rPr lang="en-GB" dirty="0" smtClean="0"/>
              <a:t>“</a:t>
            </a:r>
            <a:r>
              <a:rPr lang="en-GB" dirty="0" err="1" smtClean="0"/>
              <a:t>Sabrın</a:t>
            </a:r>
            <a:r>
              <a:rPr lang="en-GB" dirty="0" smtClean="0"/>
              <a:t> </a:t>
            </a:r>
            <a:r>
              <a:rPr lang="en-GB" dirty="0" err="1" smtClean="0"/>
              <a:t>sonu</a:t>
            </a:r>
            <a:r>
              <a:rPr lang="en-GB" dirty="0" smtClean="0"/>
              <a:t> </a:t>
            </a:r>
            <a:r>
              <a:rPr lang="en-GB" dirty="0" err="1" smtClean="0"/>
              <a:t>selamettir</a:t>
            </a:r>
            <a:r>
              <a:rPr lang="en-GB" dirty="0" smtClean="0"/>
              <a:t>.”</a:t>
            </a:r>
            <a:endParaRPr lang="en-GB" dirty="0"/>
          </a:p>
          <a:p>
            <a:r>
              <a:rPr lang="tr-TR" dirty="0" smtClean="0"/>
              <a:t>“Adalet er ya da geç tecelli eder.”</a:t>
            </a:r>
            <a:endParaRPr lang="en-GB" dirty="0" smtClean="0"/>
          </a:p>
          <a:p>
            <a:r>
              <a:rPr lang="en-GB" dirty="0" smtClean="0"/>
              <a:t>“</a:t>
            </a:r>
            <a:r>
              <a:rPr lang="en-GB" dirty="0" err="1" smtClean="0"/>
              <a:t>İyiler</a:t>
            </a:r>
            <a:r>
              <a:rPr lang="en-GB" dirty="0" smtClean="0"/>
              <a:t> her zaman </a:t>
            </a:r>
            <a:r>
              <a:rPr lang="en-GB" dirty="0" err="1" smtClean="0"/>
              <a:t>kazanır</a:t>
            </a:r>
            <a:r>
              <a:rPr lang="en-GB" dirty="0" smtClean="0"/>
              <a:t>.”</a:t>
            </a:r>
          </a:p>
          <a:p>
            <a:r>
              <a:rPr lang="en-GB" dirty="0" smtClean="0"/>
              <a:t>“</a:t>
            </a:r>
            <a:r>
              <a:rPr lang="en-GB" b="1" dirty="0" err="1" smtClean="0"/>
              <a:t>Müsademe-i</a:t>
            </a:r>
            <a:r>
              <a:rPr lang="en-GB" b="1" dirty="0" smtClean="0"/>
              <a:t> </a:t>
            </a:r>
            <a:r>
              <a:rPr lang="en-GB" b="1" dirty="0" err="1" smtClean="0"/>
              <a:t>efkârdan</a:t>
            </a:r>
            <a:r>
              <a:rPr lang="en-GB" b="1" dirty="0" smtClean="0"/>
              <a:t> </a:t>
            </a:r>
            <a:r>
              <a:rPr lang="en-GB" b="1" dirty="0" err="1" smtClean="0"/>
              <a:t>barika-i</a:t>
            </a:r>
            <a:r>
              <a:rPr lang="en-GB" b="1" dirty="0" smtClean="0"/>
              <a:t> </a:t>
            </a:r>
            <a:r>
              <a:rPr lang="en-GB" b="1" dirty="0" err="1" smtClean="0"/>
              <a:t>hakikat</a:t>
            </a:r>
            <a:r>
              <a:rPr lang="en-GB" b="1" dirty="0" smtClean="0"/>
              <a:t> </a:t>
            </a:r>
            <a:r>
              <a:rPr lang="en-GB" b="1" dirty="0" err="1" smtClean="0"/>
              <a:t>doğar</a:t>
            </a:r>
            <a:r>
              <a:rPr lang="en-GB" dirty="0" smtClean="0"/>
              <a:t>” </a:t>
            </a:r>
            <a:r>
              <a:rPr lang="en-GB" dirty="0" smtClean="0">
                <a:sym typeface="Wingdings" panose="05000000000000000000" pitchFamily="2" charset="2"/>
              </a:rPr>
              <a:t> </a:t>
            </a:r>
            <a:r>
              <a:rPr lang="en-GB" dirty="0" smtClean="0"/>
              <a:t>“</a:t>
            </a:r>
            <a:r>
              <a:rPr lang="en-GB" dirty="0" err="1" smtClean="0"/>
              <a:t>hakikatin</a:t>
            </a:r>
            <a:r>
              <a:rPr lang="en-GB" dirty="0" smtClean="0"/>
              <a:t> </a:t>
            </a:r>
            <a:r>
              <a:rPr lang="en-GB" dirty="0" err="1" smtClean="0"/>
              <a:t>ışığı</a:t>
            </a:r>
            <a:r>
              <a:rPr lang="en-GB" dirty="0" smtClean="0"/>
              <a:t> </a:t>
            </a:r>
            <a:r>
              <a:rPr lang="en-GB" dirty="0" err="1" smtClean="0"/>
              <a:t>fikirlerin</a:t>
            </a:r>
            <a:r>
              <a:rPr lang="en-GB" dirty="0" smtClean="0"/>
              <a:t> </a:t>
            </a:r>
            <a:r>
              <a:rPr lang="en-GB" dirty="0" err="1" smtClean="0"/>
              <a:t>çarpışmasından</a:t>
            </a:r>
            <a:r>
              <a:rPr lang="en-GB" dirty="0" smtClean="0"/>
              <a:t> </a:t>
            </a:r>
            <a:r>
              <a:rPr lang="en-GB" dirty="0" err="1" smtClean="0"/>
              <a:t>çıkar</a:t>
            </a:r>
            <a:r>
              <a:rPr lang="en-GB" dirty="0" smtClean="0"/>
              <a:t>” (</a:t>
            </a:r>
            <a:r>
              <a:rPr lang="en-GB" dirty="0" err="1" smtClean="0"/>
              <a:t>Namık</a:t>
            </a:r>
            <a:r>
              <a:rPr lang="en-GB" dirty="0" smtClean="0"/>
              <a:t> Kemal, </a:t>
            </a:r>
            <a:r>
              <a:rPr lang="en-GB" dirty="0" err="1" smtClean="0"/>
              <a:t>Ziya</a:t>
            </a:r>
            <a:r>
              <a:rPr lang="en-GB" dirty="0" smtClean="0"/>
              <a:t> </a:t>
            </a:r>
            <a:r>
              <a:rPr lang="en-GB" dirty="0" err="1" smtClean="0"/>
              <a:t>Paşa</a:t>
            </a:r>
            <a:r>
              <a:rPr lang="en-GB" dirty="0" smtClean="0"/>
              <a:t>, </a:t>
            </a:r>
            <a:r>
              <a:rPr lang="en-GB" dirty="0" err="1" smtClean="0"/>
              <a:t>Tevfik</a:t>
            </a:r>
            <a:r>
              <a:rPr lang="en-GB" dirty="0" smtClean="0"/>
              <a:t> </a:t>
            </a:r>
            <a:r>
              <a:rPr lang="en-GB" dirty="0" err="1" smtClean="0"/>
              <a:t>Fikret</a:t>
            </a:r>
            <a:r>
              <a:rPr lang="en-GB" dirty="0" smtClean="0"/>
              <a:t>, </a:t>
            </a:r>
            <a:r>
              <a:rPr lang="en-GB" dirty="0" err="1" smtClean="0"/>
              <a:t>Cenap</a:t>
            </a:r>
            <a:r>
              <a:rPr lang="en-GB" dirty="0" smtClean="0"/>
              <a:t> </a:t>
            </a:r>
            <a:r>
              <a:rPr lang="en-GB" dirty="0" err="1" smtClean="0"/>
              <a:t>Şahabettin</a:t>
            </a:r>
            <a:r>
              <a:rPr lang="en-GB" dirty="0" smtClean="0"/>
              <a:t> </a:t>
            </a:r>
            <a:r>
              <a:rPr lang="en-GB" dirty="0" err="1" smtClean="0"/>
              <a:t>ve</a:t>
            </a:r>
            <a:r>
              <a:rPr lang="en-GB" dirty="0" smtClean="0"/>
              <a:t> </a:t>
            </a:r>
            <a:r>
              <a:rPr lang="en-GB" dirty="0" err="1" smtClean="0"/>
              <a:t>Recep</a:t>
            </a:r>
            <a:r>
              <a:rPr lang="en-GB" dirty="0" smtClean="0"/>
              <a:t> </a:t>
            </a:r>
            <a:r>
              <a:rPr lang="en-GB" dirty="0" err="1" smtClean="0"/>
              <a:t>Tayyip</a:t>
            </a:r>
            <a:r>
              <a:rPr lang="en-GB" dirty="0" smtClean="0"/>
              <a:t> </a:t>
            </a:r>
            <a:r>
              <a:rPr lang="en-GB" dirty="0" err="1" smtClean="0"/>
              <a:t>Erdoğan</a:t>
            </a:r>
            <a:r>
              <a:rPr lang="en-GB" dirty="0" smtClean="0"/>
              <a:t>)</a:t>
            </a:r>
          </a:p>
          <a:p>
            <a:endParaRPr lang="en-GB" dirty="0"/>
          </a:p>
        </p:txBody>
      </p:sp>
    </p:spTree>
    <p:extLst>
      <p:ext uri="{BB962C8B-B14F-4D97-AF65-F5344CB8AC3E}">
        <p14:creationId xmlns:p14="http://schemas.microsoft.com/office/powerpoint/2010/main" val="41105293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endParaRPr lang="en-GB" dirty="0" smtClean="0"/>
          </a:p>
          <a:p>
            <a:pPr marL="0" indent="0">
              <a:buNone/>
            </a:pPr>
            <a:r>
              <a:rPr lang="en-GB" dirty="0" smtClean="0"/>
              <a:t>EVET. HEPSİ DOĞRU! AMA SADECE BELİRLİ ŞARTLAR ALTINDA.</a:t>
            </a:r>
          </a:p>
          <a:p>
            <a:pPr marL="0" indent="0">
              <a:buNone/>
            </a:pPr>
            <a:endParaRPr lang="en-GB" b="1" dirty="0" smtClean="0"/>
          </a:p>
          <a:p>
            <a:pPr marL="0" indent="0">
              <a:buNone/>
            </a:pPr>
            <a:r>
              <a:rPr lang="en-GB" b="1" dirty="0" smtClean="0"/>
              <a:t>EN ÖNEMLİ ŞART: </a:t>
            </a:r>
            <a:r>
              <a:rPr lang="en-GB" b="1" u="sng" dirty="0" smtClean="0"/>
              <a:t>BİLİMSEL SUİSTİMALİN OLMAMASI</a:t>
            </a:r>
            <a:endParaRPr lang="en-GB" b="1" u="sng" dirty="0"/>
          </a:p>
        </p:txBody>
      </p:sp>
    </p:spTree>
    <p:extLst>
      <p:ext uri="{BB962C8B-B14F-4D97-AF65-F5344CB8AC3E}">
        <p14:creationId xmlns:p14="http://schemas.microsoft.com/office/powerpoint/2010/main" val="5567098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marL="0" indent="0" algn="ctr">
              <a:buNone/>
            </a:pPr>
            <a:r>
              <a:rPr lang="en-GB" sz="13800" dirty="0" err="1" smtClean="0"/>
              <a:t>Hakikat</a:t>
            </a:r>
            <a:r>
              <a:rPr lang="en-GB" sz="13800" dirty="0" smtClean="0"/>
              <a:t> </a:t>
            </a:r>
            <a:r>
              <a:rPr lang="en-GB" sz="13800" dirty="0" err="1" smtClean="0"/>
              <a:t>arayışı</a:t>
            </a:r>
            <a:endParaRPr lang="en-GB" sz="13800" dirty="0" smtClean="0"/>
          </a:p>
          <a:p>
            <a:pPr marL="0" indent="0" algn="ctr">
              <a:buNone/>
            </a:pPr>
            <a:r>
              <a:rPr lang="en-GB" sz="4400" dirty="0" smtClean="0"/>
              <a:t>(</a:t>
            </a:r>
            <a:r>
              <a:rPr lang="en-GB" sz="4400" i="1" dirty="0" smtClean="0"/>
              <a:t>truth seeking</a:t>
            </a:r>
            <a:r>
              <a:rPr lang="en-GB" sz="4400" dirty="0" smtClean="0"/>
              <a:t>)</a:t>
            </a:r>
            <a:endParaRPr lang="tr-TR" sz="13800" dirty="0"/>
          </a:p>
        </p:txBody>
      </p:sp>
    </p:spTree>
    <p:extLst>
      <p:ext uri="{BB962C8B-B14F-4D97-AF65-F5344CB8AC3E}">
        <p14:creationId xmlns:p14="http://schemas.microsoft.com/office/powerpoint/2010/main" val="3599637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199" y="365125"/>
            <a:ext cx="10700657" cy="1325563"/>
          </a:xfrm>
        </p:spPr>
        <p:txBody>
          <a:bodyPr/>
          <a:lstStyle/>
          <a:p>
            <a:r>
              <a:rPr lang="en-GB" dirty="0" err="1" smtClean="0"/>
              <a:t>Bir</a:t>
            </a:r>
            <a:r>
              <a:rPr lang="en-GB" dirty="0" smtClean="0"/>
              <a:t> </a:t>
            </a:r>
            <a:r>
              <a:rPr lang="en-GB" dirty="0" err="1" smtClean="0"/>
              <a:t>iktisadi</a:t>
            </a:r>
            <a:r>
              <a:rPr lang="en-GB" dirty="0" smtClean="0"/>
              <a:t> </a:t>
            </a:r>
            <a:r>
              <a:rPr lang="en-GB" dirty="0" err="1" smtClean="0"/>
              <a:t>yorum</a:t>
            </a:r>
            <a:r>
              <a:rPr lang="en-GB" dirty="0" smtClean="0"/>
              <a:t> / an economic interpretation</a:t>
            </a:r>
            <a:endParaRPr lang="tr-TR" dirty="0"/>
          </a:p>
        </p:txBody>
      </p:sp>
      <p:cxnSp>
        <p:nvCxnSpPr>
          <p:cNvPr id="4" name="10 Düz Bağlayıcı"/>
          <p:cNvCxnSpPr/>
          <p:nvPr/>
        </p:nvCxnSpPr>
        <p:spPr>
          <a:xfrm>
            <a:off x="3722498" y="2195696"/>
            <a:ext cx="0" cy="3816424"/>
          </a:xfrm>
          <a:prstGeom prst="line">
            <a:avLst/>
          </a:prstGeom>
          <a:ln w="76200">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 name="12 Düz Bağlayıcı"/>
          <p:cNvCxnSpPr/>
          <p:nvPr/>
        </p:nvCxnSpPr>
        <p:spPr>
          <a:xfrm>
            <a:off x="3722498" y="6012120"/>
            <a:ext cx="4032448" cy="0"/>
          </a:xfrm>
          <a:prstGeom prst="line">
            <a:avLst/>
          </a:prstGeom>
          <a:ln w="762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 name="16 Serbest Form"/>
          <p:cNvSpPr/>
          <p:nvPr/>
        </p:nvSpPr>
        <p:spPr>
          <a:xfrm>
            <a:off x="3717818" y="3173618"/>
            <a:ext cx="3439235" cy="2811439"/>
          </a:xfrm>
          <a:custGeom>
            <a:avLst/>
            <a:gdLst>
              <a:gd name="connsiteX0" fmla="*/ 0 w 3439235"/>
              <a:gd name="connsiteY0" fmla="*/ 2811439 h 2811439"/>
              <a:gd name="connsiteX1" fmla="*/ 382137 w 3439235"/>
              <a:gd name="connsiteY1" fmla="*/ 1624084 h 2811439"/>
              <a:gd name="connsiteX2" fmla="*/ 1501253 w 3439235"/>
              <a:gd name="connsiteY2" fmla="*/ 423081 h 2811439"/>
              <a:gd name="connsiteX3" fmla="*/ 3439235 w 3439235"/>
              <a:gd name="connsiteY3" fmla="*/ 0 h 2811439"/>
            </a:gdLst>
            <a:ahLst/>
            <a:cxnLst>
              <a:cxn ang="0">
                <a:pos x="connsiteX0" y="connsiteY0"/>
              </a:cxn>
              <a:cxn ang="0">
                <a:pos x="connsiteX1" y="connsiteY1"/>
              </a:cxn>
              <a:cxn ang="0">
                <a:pos x="connsiteX2" y="connsiteY2"/>
              </a:cxn>
              <a:cxn ang="0">
                <a:pos x="connsiteX3" y="connsiteY3"/>
              </a:cxn>
            </a:cxnLst>
            <a:rect l="l" t="t" r="r" b="b"/>
            <a:pathLst>
              <a:path w="3439235" h="2811439">
                <a:moveTo>
                  <a:pt x="0" y="2811439"/>
                </a:moveTo>
                <a:cubicBezTo>
                  <a:pt x="65964" y="2416791"/>
                  <a:pt x="131928" y="2022144"/>
                  <a:pt x="382137" y="1624084"/>
                </a:cubicBezTo>
                <a:cubicBezTo>
                  <a:pt x="632346" y="1226024"/>
                  <a:pt x="991737" y="693762"/>
                  <a:pt x="1501253" y="423081"/>
                </a:cubicBezTo>
                <a:cubicBezTo>
                  <a:pt x="2010769" y="152400"/>
                  <a:pt x="3077569" y="75063"/>
                  <a:pt x="3439235" y="0"/>
                </a:cubicBezTo>
              </a:path>
            </a:pathLst>
          </a:cu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7" name="18 Düz Bağlayıcı"/>
          <p:cNvCxnSpPr/>
          <p:nvPr/>
        </p:nvCxnSpPr>
        <p:spPr>
          <a:xfrm>
            <a:off x="3722498" y="2843768"/>
            <a:ext cx="424847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8" name="20 Metin kutusu"/>
          <p:cNvSpPr txBox="1"/>
          <p:nvPr/>
        </p:nvSpPr>
        <p:spPr>
          <a:xfrm>
            <a:off x="7826954" y="5732720"/>
            <a:ext cx="309700" cy="523220"/>
          </a:xfrm>
          <a:prstGeom prst="rect">
            <a:avLst/>
          </a:prstGeom>
          <a:noFill/>
        </p:spPr>
        <p:txBody>
          <a:bodyPr wrap="none" rtlCol="0">
            <a:spAutoFit/>
          </a:bodyPr>
          <a:lstStyle/>
          <a:p>
            <a:r>
              <a:rPr lang="tr-TR" sz="2800" b="1" dirty="0" smtClean="0"/>
              <a:t>t</a:t>
            </a:r>
            <a:endParaRPr lang="tr-TR" sz="2800" b="1" dirty="0"/>
          </a:p>
        </p:txBody>
      </p:sp>
      <p:sp>
        <p:nvSpPr>
          <p:cNvPr id="9" name="21 Metin kutusu"/>
          <p:cNvSpPr txBox="1"/>
          <p:nvPr/>
        </p:nvSpPr>
        <p:spPr>
          <a:xfrm>
            <a:off x="3528704" y="1712064"/>
            <a:ext cx="441146" cy="523220"/>
          </a:xfrm>
          <a:prstGeom prst="rect">
            <a:avLst/>
          </a:prstGeom>
          <a:noFill/>
        </p:spPr>
        <p:txBody>
          <a:bodyPr wrap="none" rtlCol="0">
            <a:spAutoFit/>
          </a:bodyPr>
          <a:lstStyle/>
          <a:p>
            <a:r>
              <a:rPr lang="tr-TR" sz="2800" b="1" dirty="0" smtClean="0">
                <a:latin typeface="Arial"/>
                <a:cs typeface="Arial"/>
              </a:rPr>
              <a:t>∑</a:t>
            </a:r>
            <a:endParaRPr lang="tr-TR" sz="2800" b="1" dirty="0"/>
          </a:p>
        </p:txBody>
      </p:sp>
      <p:sp>
        <p:nvSpPr>
          <p:cNvPr id="10" name="Metin kutusu 9"/>
          <p:cNvSpPr txBox="1"/>
          <p:nvPr/>
        </p:nvSpPr>
        <p:spPr>
          <a:xfrm>
            <a:off x="4916545" y="1666742"/>
            <a:ext cx="4967683" cy="369332"/>
          </a:xfrm>
          <a:prstGeom prst="rect">
            <a:avLst/>
          </a:prstGeom>
          <a:noFill/>
        </p:spPr>
        <p:txBody>
          <a:bodyPr wrap="square" rtlCol="0">
            <a:spAutoFit/>
          </a:bodyPr>
          <a:lstStyle/>
          <a:p>
            <a:r>
              <a:rPr lang="en-GB" i="1" dirty="0" err="1" smtClean="0"/>
              <a:t>Mutlak</a:t>
            </a:r>
            <a:r>
              <a:rPr lang="en-GB" i="1" dirty="0" smtClean="0"/>
              <a:t> </a:t>
            </a:r>
            <a:r>
              <a:rPr lang="en-GB" i="1" dirty="0" err="1" smtClean="0"/>
              <a:t>bilgi</a:t>
            </a:r>
            <a:r>
              <a:rPr lang="en-GB" i="1" dirty="0" smtClean="0"/>
              <a:t> (</a:t>
            </a:r>
            <a:r>
              <a:rPr lang="en-GB" i="1" dirty="0" err="1" smtClean="0"/>
              <a:t>hakikat</a:t>
            </a:r>
            <a:r>
              <a:rPr lang="en-GB" i="1" dirty="0" smtClean="0"/>
              <a:t>) / absolute knowledge (truth)</a:t>
            </a:r>
            <a:endParaRPr lang="tr-TR" i="1" dirty="0"/>
          </a:p>
        </p:txBody>
      </p:sp>
      <p:cxnSp>
        <p:nvCxnSpPr>
          <p:cNvPr id="12" name="Düz Ok Bağlayıcısı 11"/>
          <p:cNvCxnSpPr/>
          <p:nvPr/>
        </p:nvCxnSpPr>
        <p:spPr>
          <a:xfrm flipH="1" flipV="1">
            <a:off x="6694546" y="2044700"/>
            <a:ext cx="462507" cy="698500"/>
          </a:xfrm>
          <a:prstGeom prst="straightConnector1">
            <a:avLst/>
          </a:prstGeom>
          <a:ln>
            <a:solidFill>
              <a:srgbClr val="FF0000"/>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3" name="Metin kutusu 12"/>
          <p:cNvSpPr txBox="1"/>
          <p:nvPr/>
        </p:nvSpPr>
        <p:spPr>
          <a:xfrm>
            <a:off x="6173845" y="4483100"/>
            <a:ext cx="3962931" cy="369332"/>
          </a:xfrm>
          <a:prstGeom prst="rect">
            <a:avLst/>
          </a:prstGeom>
          <a:noFill/>
        </p:spPr>
        <p:txBody>
          <a:bodyPr wrap="square" rtlCol="0">
            <a:spAutoFit/>
          </a:bodyPr>
          <a:lstStyle/>
          <a:p>
            <a:r>
              <a:rPr lang="en-GB" i="1" dirty="0" err="1" smtClean="0"/>
              <a:t>Bilimsel</a:t>
            </a:r>
            <a:r>
              <a:rPr lang="en-GB" i="1" dirty="0" smtClean="0"/>
              <a:t> </a:t>
            </a:r>
            <a:r>
              <a:rPr lang="en-GB" i="1" dirty="0" err="1" smtClean="0"/>
              <a:t>bilgi</a:t>
            </a:r>
            <a:r>
              <a:rPr lang="en-GB" i="1" dirty="0" smtClean="0"/>
              <a:t> / scientific knowledge</a:t>
            </a:r>
            <a:endParaRPr lang="tr-TR" i="1" dirty="0"/>
          </a:p>
        </p:txBody>
      </p:sp>
      <p:cxnSp>
        <p:nvCxnSpPr>
          <p:cNvPr id="14" name="Düz Ok Bağlayıcısı 13"/>
          <p:cNvCxnSpPr/>
          <p:nvPr/>
        </p:nvCxnSpPr>
        <p:spPr>
          <a:xfrm>
            <a:off x="5234046" y="3781505"/>
            <a:ext cx="945536" cy="701595"/>
          </a:xfrm>
          <a:prstGeom prst="straightConnector1">
            <a:avLst/>
          </a:prstGeom>
          <a:ln>
            <a:solidFill>
              <a:srgbClr val="FF0000"/>
            </a:solidFill>
            <a:prstDash val="dash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5221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smtClean="0"/>
              <a:t>Peki</a:t>
            </a:r>
            <a:r>
              <a:rPr lang="en-GB" dirty="0" smtClean="0"/>
              <a:t> </a:t>
            </a:r>
            <a:r>
              <a:rPr lang="en-GB" dirty="0" err="1" smtClean="0"/>
              <a:t>ya</a:t>
            </a:r>
            <a:r>
              <a:rPr lang="en-GB" dirty="0" smtClean="0"/>
              <a:t> … </a:t>
            </a:r>
            <a:r>
              <a:rPr lang="en-GB" dirty="0" smtClean="0"/>
              <a:t>/ What </a:t>
            </a:r>
            <a:r>
              <a:rPr lang="en-GB" dirty="0" smtClean="0"/>
              <a:t>if </a:t>
            </a:r>
            <a:r>
              <a:rPr lang="en-GB" dirty="0" smtClean="0"/>
              <a:t>…</a:t>
            </a:r>
            <a:endParaRPr lang="tr-TR" dirty="0"/>
          </a:p>
        </p:txBody>
      </p:sp>
      <p:cxnSp>
        <p:nvCxnSpPr>
          <p:cNvPr id="4" name="10 Düz Bağlayıcı"/>
          <p:cNvCxnSpPr/>
          <p:nvPr/>
        </p:nvCxnSpPr>
        <p:spPr>
          <a:xfrm>
            <a:off x="4040557" y="2195696"/>
            <a:ext cx="0" cy="3816424"/>
          </a:xfrm>
          <a:prstGeom prst="line">
            <a:avLst/>
          </a:prstGeom>
          <a:ln w="76200">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 name="12 Düz Bağlayıcı"/>
          <p:cNvCxnSpPr/>
          <p:nvPr/>
        </p:nvCxnSpPr>
        <p:spPr>
          <a:xfrm>
            <a:off x="4040557" y="6012120"/>
            <a:ext cx="4032448" cy="0"/>
          </a:xfrm>
          <a:prstGeom prst="line">
            <a:avLst/>
          </a:prstGeom>
          <a:ln w="762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 name="16 Serbest Form"/>
          <p:cNvSpPr/>
          <p:nvPr/>
        </p:nvSpPr>
        <p:spPr>
          <a:xfrm>
            <a:off x="4035877" y="3173618"/>
            <a:ext cx="3439235" cy="2811439"/>
          </a:xfrm>
          <a:custGeom>
            <a:avLst/>
            <a:gdLst>
              <a:gd name="connsiteX0" fmla="*/ 0 w 3439235"/>
              <a:gd name="connsiteY0" fmla="*/ 2811439 h 2811439"/>
              <a:gd name="connsiteX1" fmla="*/ 382137 w 3439235"/>
              <a:gd name="connsiteY1" fmla="*/ 1624084 h 2811439"/>
              <a:gd name="connsiteX2" fmla="*/ 1501253 w 3439235"/>
              <a:gd name="connsiteY2" fmla="*/ 423081 h 2811439"/>
              <a:gd name="connsiteX3" fmla="*/ 3439235 w 3439235"/>
              <a:gd name="connsiteY3" fmla="*/ 0 h 2811439"/>
            </a:gdLst>
            <a:ahLst/>
            <a:cxnLst>
              <a:cxn ang="0">
                <a:pos x="connsiteX0" y="connsiteY0"/>
              </a:cxn>
              <a:cxn ang="0">
                <a:pos x="connsiteX1" y="connsiteY1"/>
              </a:cxn>
              <a:cxn ang="0">
                <a:pos x="connsiteX2" y="connsiteY2"/>
              </a:cxn>
              <a:cxn ang="0">
                <a:pos x="connsiteX3" y="connsiteY3"/>
              </a:cxn>
            </a:cxnLst>
            <a:rect l="l" t="t" r="r" b="b"/>
            <a:pathLst>
              <a:path w="3439235" h="2811439">
                <a:moveTo>
                  <a:pt x="0" y="2811439"/>
                </a:moveTo>
                <a:cubicBezTo>
                  <a:pt x="65964" y="2416791"/>
                  <a:pt x="131928" y="2022144"/>
                  <a:pt x="382137" y="1624084"/>
                </a:cubicBezTo>
                <a:cubicBezTo>
                  <a:pt x="632346" y="1226024"/>
                  <a:pt x="991737" y="693762"/>
                  <a:pt x="1501253" y="423081"/>
                </a:cubicBezTo>
                <a:cubicBezTo>
                  <a:pt x="2010769" y="152400"/>
                  <a:pt x="3077569" y="75063"/>
                  <a:pt x="3439235" y="0"/>
                </a:cubicBezTo>
              </a:path>
            </a:pathLst>
          </a:cu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20 Metin kutusu"/>
          <p:cNvSpPr txBox="1"/>
          <p:nvPr/>
        </p:nvSpPr>
        <p:spPr>
          <a:xfrm>
            <a:off x="8145013" y="5732720"/>
            <a:ext cx="309700" cy="523220"/>
          </a:xfrm>
          <a:prstGeom prst="rect">
            <a:avLst/>
          </a:prstGeom>
          <a:noFill/>
        </p:spPr>
        <p:txBody>
          <a:bodyPr wrap="none" rtlCol="0">
            <a:spAutoFit/>
          </a:bodyPr>
          <a:lstStyle/>
          <a:p>
            <a:r>
              <a:rPr lang="tr-TR" sz="2800" b="1" dirty="0" smtClean="0"/>
              <a:t>t</a:t>
            </a:r>
            <a:endParaRPr lang="tr-TR" sz="2800" b="1" dirty="0"/>
          </a:p>
        </p:txBody>
      </p:sp>
      <p:sp>
        <p:nvSpPr>
          <p:cNvPr id="9" name="21 Metin kutusu"/>
          <p:cNvSpPr txBox="1"/>
          <p:nvPr/>
        </p:nvSpPr>
        <p:spPr>
          <a:xfrm>
            <a:off x="3846763" y="1712064"/>
            <a:ext cx="441146" cy="523220"/>
          </a:xfrm>
          <a:prstGeom prst="rect">
            <a:avLst/>
          </a:prstGeom>
          <a:noFill/>
        </p:spPr>
        <p:txBody>
          <a:bodyPr wrap="none" rtlCol="0">
            <a:spAutoFit/>
          </a:bodyPr>
          <a:lstStyle/>
          <a:p>
            <a:r>
              <a:rPr lang="tr-TR" sz="2800" b="1" dirty="0" smtClean="0">
                <a:latin typeface="Arial"/>
                <a:cs typeface="Arial"/>
              </a:rPr>
              <a:t>∑</a:t>
            </a:r>
            <a:endParaRPr lang="tr-TR" sz="2800" b="1" dirty="0"/>
          </a:p>
        </p:txBody>
      </p:sp>
      <p:cxnSp>
        <p:nvCxnSpPr>
          <p:cNvPr id="13" name="Düz Ok Bağlayıcısı 12"/>
          <p:cNvCxnSpPr/>
          <p:nvPr/>
        </p:nvCxnSpPr>
        <p:spPr>
          <a:xfrm flipV="1">
            <a:off x="5564805" y="2115340"/>
            <a:ext cx="1271424" cy="665960"/>
          </a:xfrm>
          <a:prstGeom prst="straightConnector1">
            <a:avLst/>
          </a:prstGeom>
          <a:ln>
            <a:solidFill>
              <a:srgbClr val="FF0000"/>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4701205" y="4648200"/>
            <a:ext cx="1732936" cy="12700"/>
          </a:xfrm>
          <a:prstGeom prst="straightConnector1">
            <a:avLst/>
          </a:prstGeom>
          <a:ln>
            <a:solidFill>
              <a:srgbClr val="FF0000"/>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23" name="Serbest Form 22"/>
          <p:cNvSpPr/>
          <p:nvPr/>
        </p:nvSpPr>
        <p:spPr>
          <a:xfrm>
            <a:off x="4067335" y="2870663"/>
            <a:ext cx="4005669" cy="1584661"/>
          </a:xfrm>
          <a:custGeom>
            <a:avLst/>
            <a:gdLst>
              <a:gd name="connsiteX0" fmla="*/ 0 w 4737100"/>
              <a:gd name="connsiteY0" fmla="*/ 1168338 h 1168338"/>
              <a:gd name="connsiteX1" fmla="*/ 1333500 w 4737100"/>
              <a:gd name="connsiteY1" fmla="*/ 12638 h 1168338"/>
              <a:gd name="connsiteX2" fmla="*/ 2387600 w 4737100"/>
              <a:gd name="connsiteY2" fmla="*/ 533338 h 1168338"/>
              <a:gd name="connsiteX3" fmla="*/ 3162300 w 4737100"/>
              <a:gd name="connsiteY3" fmla="*/ 215838 h 1168338"/>
              <a:gd name="connsiteX4" fmla="*/ 4737100 w 4737100"/>
              <a:gd name="connsiteY4" fmla="*/ 977838 h 1168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7100" h="1168338">
                <a:moveTo>
                  <a:pt x="0" y="1168338"/>
                </a:moveTo>
                <a:cubicBezTo>
                  <a:pt x="467783" y="643404"/>
                  <a:pt x="935567" y="118471"/>
                  <a:pt x="1333500" y="12638"/>
                </a:cubicBezTo>
                <a:cubicBezTo>
                  <a:pt x="1731433" y="-93195"/>
                  <a:pt x="2082800" y="499471"/>
                  <a:pt x="2387600" y="533338"/>
                </a:cubicBezTo>
                <a:cubicBezTo>
                  <a:pt x="2692400" y="567205"/>
                  <a:pt x="2770717" y="141755"/>
                  <a:pt x="3162300" y="215838"/>
                </a:cubicBezTo>
                <a:cubicBezTo>
                  <a:pt x="3553883" y="289921"/>
                  <a:pt x="4145491" y="633879"/>
                  <a:pt x="4737100" y="977838"/>
                </a:cubicBezTo>
              </a:path>
            </a:pathLst>
          </a:cu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Metin kutusu 9"/>
          <p:cNvSpPr txBox="1"/>
          <p:nvPr/>
        </p:nvSpPr>
        <p:spPr>
          <a:xfrm>
            <a:off x="4916545" y="1666742"/>
            <a:ext cx="4967683" cy="369332"/>
          </a:xfrm>
          <a:prstGeom prst="rect">
            <a:avLst/>
          </a:prstGeom>
          <a:noFill/>
        </p:spPr>
        <p:txBody>
          <a:bodyPr wrap="square" rtlCol="0">
            <a:spAutoFit/>
          </a:bodyPr>
          <a:lstStyle/>
          <a:p>
            <a:r>
              <a:rPr lang="en-GB" i="1" dirty="0" err="1" smtClean="0"/>
              <a:t>Mutlak</a:t>
            </a:r>
            <a:r>
              <a:rPr lang="en-GB" i="1" dirty="0" smtClean="0"/>
              <a:t> </a:t>
            </a:r>
            <a:r>
              <a:rPr lang="en-GB" i="1" dirty="0" err="1" smtClean="0"/>
              <a:t>bilgi</a:t>
            </a:r>
            <a:r>
              <a:rPr lang="en-GB" i="1" dirty="0" smtClean="0"/>
              <a:t> (</a:t>
            </a:r>
            <a:r>
              <a:rPr lang="en-GB" i="1" dirty="0" err="1" smtClean="0"/>
              <a:t>hakikat</a:t>
            </a:r>
            <a:r>
              <a:rPr lang="en-GB" i="1" dirty="0" smtClean="0"/>
              <a:t>) / absolute knowledge (truth)</a:t>
            </a:r>
            <a:endParaRPr lang="tr-TR" i="1" dirty="0"/>
          </a:p>
        </p:txBody>
      </p:sp>
      <p:sp>
        <p:nvSpPr>
          <p:cNvPr id="17" name="Metin kutusu 12"/>
          <p:cNvSpPr txBox="1"/>
          <p:nvPr/>
        </p:nvSpPr>
        <p:spPr>
          <a:xfrm>
            <a:off x="6652817" y="4544687"/>
            <a:ext cx="3962931" cy="369332"/>
          </a:xfrm>
          <a:prstGeom prst="rect">
            <a:avLst/>
          </a:prstGeom>
          <a:noFill/>
        </p:spPr>
        <p:txBody>
          <a:bodyPr wrap="square" rtlCol="0">
            <a:spAutoFit/>
          </a:bodyPr>
          <a:lstStyle/>
          <a:p>
            <a:r>
              <a:rPr lang="en-GB" i="1" dirty="0" err="1" smtClean="0"/>
              <a:t>Bilimsel</a:t>
            </a:r>
            <a:r>
              <a:rPr lang="en-GB" i="1" dirty="0" smtClean="0"/>
              <a:t> </a:t>
            </a:r>
            <a:r>
              <a:rPr lang="en-GB" i="1" dirty="0" err="1" smtClean="0"/>
              <a:t>bilgi</a:t>
            </a:r>
            <a:r>
              <a:rPr lang="en-GB" i="1" dirty="0" smtClean="0"/>
              <a:t> / scientific knowledge</a:t>
            </a:r>
            <a:endParaRPr lang="tr-TR" i="1" dirty="0"/>
          </a:p>
        </p:txBody>
      </p:sp>
    </p:spTree>
    <p:extLst>
      <p:ext uri="{BB962C8B-B14F-4D97-AF65-F5344CB8AC3E}">
        <p14:creationId xmlns:p14="http://schemas.microsoft.com/office/powerpoint/2010/main" val="12034546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smtClean="0"/>
              <a:t>Bilimlerde</a:t>
            </a:r>
            <a:r>
              <a:rPr lang="en-GB" dirty="0" smtClean="0"/>
              <a:t> </a:t>
            </a:r>
            <a:r>
              <a:rPr lang="en-GB" dirty="0" err="1" smtClean="0"/>
              <a:t>Yöntem</a:t>
            </a:r>
            <a:r>
              <a:rPr lang="en-GB" dirty="0" smtClean="0"/>
              <a:t> </a:t>
            </a:r>
            <a:r>
              <a:rPr lang="en-GB" dirty="0" err="1" smtClean="0"/>
              <a:t>Tartışmaları</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en-GB" dirty="0" err="1" smtClean="0"/>
              <a:t>Yerleşik</a:t>
            </a:r>
            <a:r>
              <a:rPr lang="en-GB" dirty="0" smtClean="0"/>
              <a:t> hale </a:t>
            </a:r>
            <a:r>
              <a:rPr lang="en-GB" dirty="0" err="1" smtClean="0"/>
              <a:t>gelmiş</a:t>
            </a:r>
            <a:r>
              <a:rPr lang="en-GB" dirty="0" smtClean="0"/>
              <a:t> </a:t>
            </a:r>
            <a:r>
              <a:rPr lang="en-GB" dirty="0" err="1" smtClean="0"/>
              <a:t>ama</a:t>
            </a:r>
            <a:r>
              <a:rPr lang="en-GB" dirty="0" smtClean="0"/>
              <a:t> </a:t>
            </a:r>
            <a:r>
              <a:rPr lang="en-GB" dirty="0" err="1" smtClean="0"/>
              <a:t>sorgulanmayan</a:t>
            </a:r>
            <a:r>
              <a:rPr lang="en-GB" dirty="0" smtClean="0"/>
              <a:t> </a:t>
            </a:r>
            <a:r>
              <a:rPr lang="en-GB" dirty="0" err="1" smtClean="0"/>
              <a:t>argüman</a:t>
            </a:r>
            <a:r>
              <a:rPr lang="en-GB" dirty="0" smtClean="0"/>
              <a:t>:</a:t>
            </a:r>
          </a:p>
          <a:p>
            <a:pPr marL="0" indent="0">
              <a:buNone/>
            </a:pPr>
            <a:r>
              <a:rPr lang="en-GB" u="sng" dirty="0" smtClean="0"/>
              <a:t>“</a:t>
            </a:r>
            <a:r>
              <a:rPr lang="en-GB" u="sng" dirty="0" err="1" smtClean="0"/>
              <a:t>Doğru</a:t>
            </a:r>
            <a:r>
              <a:rPr lang="en-GB" u="sng" dirty="0" smtClean="0"/>
              <a:t> </a:t>
            </a:r>
            <a:r>
              <a:rPr lang="en-GB" u="sng" dirty="0" err="1" smtClean="0"/>
              <a:t>bilim</a:t>
            </a:r>
            <a:r>
              <a:rPr lang="en-GB" u="sng" dirty="0" smtClean="0"/>
              <a:t> (=</a:t>
            </a:r>
            <a:r>
              <a:rPr lang="en-GB" u="sng" dirty="0" err="1" smtClean="0"/>
              <a:t>hakikat</a:t>
            </a:r>
            <a:r>
              <a:rPr lang="en-GB" u="sng" dirty="0" smtClean="0"/>
              <a:t> </a:t>
            </a:r>
            <a:r>
              <a:rPr lang="en-GB" u="sng" dirty="0" err="1" smtClean="0"/>
              <a:t>arayışı</a:t>
            </a:r>
            <a:r>
              <a:rPr lang="en-GB" u="sng" dirty="0" smtClean="0"/>
              <a:t>) </a:t>
            </a:r>
            <a:r>
              <a:rPr lang="en-GB" u="sng" dirty="0" err="1" smtClean="0"/>
              <a:t>için</a:t>
            </a:r>
            <a:r>
              <a:rPr lang="en-GB" u="sng" dirty="0" smtClean="0"/>
              <a:t> </a:t>
            </a:r>
            <a:r>
              <a:rPr lang="en-GB" u="sng" dirty="0" err="1" smtClean="0"/>
              <a:t>doğru</a:t>
            </a:r>
            <a:r>
              <a:rPr lang="en-GB" u="sng" dirty="0" smtClean="0"/>
              <a:t> </a:t>
            </a:r>
            <a:r>
              <a:rPr lang="en-GB" u="sng" dirty="0" err="1" smtClean="0"/>
              <a:t>yöntem</a:t>
            </a:r>
            <a:r>
              <a:rPr lang="en-GB" u="sng" dirty="0" smtClean="0"/>
              <a:t> </a:t>
            </a:r>
            <a:r>
              <a:rPr lang="en-GB" u="sng" dirty="0" err="1" smtClean="0"/>
              <a:t>uygulamak</a:t>
            </a:r>
            <a:r>
              <a:rPr lang="en-GB" u="sng" dirty="0" smtClean="0"/>
              <a:t> </a:t>
            </a:r>
            <a:r>
              <a:rPr lang="en-GB" u="sng" dirty="0" err="1" smtClean="0"/>
              <a:t>gerekir</a:t>
            </a:r>
            <a:r>
              <a:rPr lang="en-GB" u="sng" dirty="0" smtClean="0"/>
              <a:t>”</a:t>
            </a:r>
          </a:p>
          <a:p>
            <a:pPr marL="0" indent="0">
              <a:buNone/>
            </a:pPr>
            <a:endParaRPr lang="en-GB" dirty="0"/>
          </a:p>
          <a:p>
            <a:pPr marL="0" indent="0">
              <a:buNone/>
            </a:pPr>
            <a:r>
              <a:rPr lang="en-GB" dirty="0" smtClean="0"/>
              <a:t>YÖNTEM</a:t>
            </a:r>
          </a:p>
          <a:p>
            <a:pPr marL="514350" indent="-514350">
              <a:buAutoNum type="alphaLcParenBoth"/>
            </a:pPr>
            <a:r>
              <a:rPr lang="en-GB" dirty="0" err="1" smtClean="0"/>
              <a:t>Niceliksel</a:t>
            </a:r>
            <a:r>
              <a:rPr lang="en-GB" dirty="0" smtClean="0"/>
              <a:t> </a:t>
            </a:r>
            <a:r>
              <a:rPr lang="en-GB" dirty="0" err="1" smtClean="0"/>
              <a:t>Yöntemler</a:t>
            </a:r>
            <a:r>
              <a:rPr lang="en-GB" dirty="0" smtClean="0"/>
              <a:t> – </a:t>
            </a:r>
            <a:r>
              <a:rPr lang="en-GB" dirty="0" err="1" smtClean="0"/>
              <a:t>İstatistik</a:t>
            </a:r>
            <a:r>
              <a:rPr lang="en-GB" dirty="0" smtClean="0"/>
              <a:t>, </a:t>
            </a:r>
            <a:r>
              <a:rPr lang="en-GB" dirty="0" err="1" smtClean="0"/>
              <a:t>matematik</a:t>
            </a:r>
            <a:r>
              <a:rPr lang="en-GB" dirty="0" smtClean="0"/>
              <a:t>, </a:t>
            </a:r>
            <a:r>
              <a:rPr lang="en-GB" dirty="0" err="1" smtClean="0"/>
              <a:t>ekonometri</a:t>
            </a:r>
            <a:r>
              <a:rPr lang="en-GB" dirty="0" smtClean="0"/>
              <a:t> vs.</a:t>
            </a:r>
          </a:p>
          <a:p>
            <a:pPr marL="514350" indent="-514350">
              <a:buAutoNum type="alphaLcParenBoth"/>
            </a:pPr>
            <a:r>
              <a:rPr lang="en-GB" b="1" dirty="0" err="1" smtClean="0"/>
              <a:t>Niteliksel</a:t>
            </a:r>
            <a:r>
              <a:rPr lang="en-GB" b="1" dirty="0" smtClean="0"/>
              <a:t> </a:t>
            </a:r>
            <a:r>
              <a:rPr lang="en-GB" b="1" dirty="0" err="1" smtClean="0"/>
              <a:t>Yöntemler</a:t>
            </a:r>
            <a:r>
              <a:rPr lang="en-GB" b="1" dirty="0" smtClean="0"/>
              <a:t> (</a:t>
            </a:r>
            <a:r>
              <a:rPr lang="en-GB" b="1" dirty="0" err="1" smtClean="0"/>
              <a:t>Epistemoloji</a:t>
            </a:r>
            <a:r>
              <a:rPr lang="en-GB" b="1" dirty="0" smtClean="0"/>
              <a:t>) </a:t>
            </a:r>
            <a:r>
              <a:rPr lang="en-GB" dirty="0" smtClean="0"/>
              <a:t>– realism, feminism, </a:t>
            </a:r>
            <a:r>
              <a:rPr lang="en-GB" dirty="0" err="1" smtClean="0"/>
              <a:t>söylem</a:t>
            </a:r>
            <a:r>
              <a:rPr lang="en-GB" dirty="0" smtClean="0"/>
              <a:t> </a:t>
            </a:r>
            <a:r>
              <a:rPr lang="en-GB" dirty="0" err="1" smtClean="0"/>
              <a:t>analizi</a:t>
            </a:r>
            <a:r>
              <a:rPr lang="en-GB" dirty="0" smtClean="0"/>
              <a:t> vs.</a:t>
            </a:r>
          </a:p>
          <a:p>
            <a:pPr marL="0" indent="0">
              <a:buNone/>
            </a:pPr>
            <a:endParaRPr lang="en-GB" dirty="0"/>
          </a:p>
          <a:p>
            <a:pPr marL="0" indent="0">
              <a:buNone/>
            </a:pPr>
            <a:r>
              <a:rPr lang="en-GB" dirty="0" smtClean="0"/>
              <a:t>DOĞRU YÖNTEM NEDİR?</a:t>
            </a:r>
          </a:p>
          <a:p>
            <a:pPr marL="0" indent="0">
              <a:buNone/>
            </a:pPr>
            <a:r>
              <a:rPr lang="en-GB" dirty="0" smtClean="0"/>
              <a:t>DOĞRU YÖNTEM DİYE BİR ŞEY VAR MIDIR?</a:t>
            </a:r>
          </a:p>
          <a:p>
            <a:pPr marL="0" indent="0">
              <a:buNone/>
            </a:pPr>
            <a:endParaRPr lang="en-GB" dirty="0" smtClean="0"/>
          </a:p>
        </p:txBody>
      </p:sp>
    </p:spTree>
    <p:extLst>
      <p:ext uri="{BB962C8B-B14F-4D97-AF65-F5344CB8AC3E}">
        <p14:creationId xmlns:p14="http://schemas.microsoft.com/office/powerpoint/2010/main" val="40492869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smtClean="0"/>
              <a:t>Bilimlerde</a:t>
            </a:r>
            <a:r>
              <a:rPr lang="en-GB" dirty="0" smtClean="0"/>
              <a:t> </a:t>
            </a:r>
            <a:r>
              <a:rPr lang="en-GB" dirty="0" err="1" smtClean="0"/>
              <a:t>Yöntem</a:t>
            </a:r>
            <a:r>
              <a:rPr lang="en-GB" dirty="0" smtClean="0"/>
              <a:t> </a:t>
            </a:r>
            <a:r>
              <a:rPr lang="en-GB" dirty="0" err="1" smtClean="0"/>
              <a:t>Tartışmaları</a:t>
            </a:r>
            <a:endParaRPr lang="tr-TR" dirty="0"/>
          </a:p>
        </p:txBody>
      </p:sp>
      <p:sp>
        <p:nvSpPr>
          <p:cNvPr id="3" name="İçerik Yer Tutucusu 2"/>
          <p:cNvSpPr>
            <a:spLocks noGrp="1"/>
          </p:cNvSpPr>
          <p:nvPr>
            <p:ph idx="1"/>
          </p:nvPr>
        </p:nvSpPr>
        <p:spPr/>
        <p:txBody>
          <a:bodyPr>
            <a:normAutofit/>
          </a:bodyPr>
          <a:lstStyle/>
          <a:p>
            <a:pPr marL="0" indent="0">
              <a:buNone/>
            </a:pPr>
            <a:r>
              <a:rPr lang="en-GB" dirty="0" smtClean="0"/>
              <a:t>“</a:t>
            </a:r>
            <a:r>
              <a:rPr lang="en-GB" dirty="0" err="1" smtClean="0"/>
              <a:t>Doğru</a:t>
            </a:r>
            <a:r>
              <a:rPr lang="en-GB" dirty="0" smtClean="0"/>
              <a:t> </a:t>
            </a:r>
            <a:r>
              <a:rPr lang="en-GB" dirty="0" err="1" smtClean="0"/>
              <a:t>bilim</a:t>
            </a:r>
            <a:r>
              <a:rPr lang="en-GB" dirty="0" smtClean="0"/>
              <a:t> </a:t>
            </a:r>
            <a:r>
              <a:rPr lang="en-GB" dirty="0" err="1" smtClean="0"/>
              <a:t>için</a:t>
            </a:r>
            <a:r>
              <a:rPr lang="en-GB" dirty="0" smtClean="0"/>
              <a:t> </a:t>
            </a:r>
            <a:r>
              <a:rPr lang="en-GB" dirty="0" err="1" smtClean="0"/>
              <a:t>doğru</a:t>
            </a:r>
            <a:r>
              <a:rPr lang="en-GB" dirty="0" smtClean="0"/>
              <a:t> </a:t>
            </a:r>
            <a:r>
              <a:rPr lang="en-GB" dirty="0" err="1" smtClean="0"/>
              <a:t>yöntem</a:t>
            </a:r>
            <a:r>
              <a:rPr lang="en-GB" dirty="0" smtClean="0"/>
              <a:t> </a:t>
            </a:r>
            <a:r>
              <a:rPr lang="en-GB" dirty="0" err="1" smtClean="0"/>
              <a:t>uygulamak</a:t>
            </a:r>
            <a:r>
              <a:rPr lang="en-GB" dirty="0" smtClean="0"/>
              <a:t> </a:t>
            </a:r>
            <a:r>
              <a:rPr lang="en-GB" dirty="0" err="1" smtClean="0"/>
              <a:t>gerekir</a:t>
            </a:r>
            <a:r>
              <a:rPr lang="en-GB" dirty="0" smtClean="0"/>
              <a:t>”</a:t>
            </a:r>
          </a:p>
          <a:p>
            <a:pPr marL="0" indent="0">
              <a:buNone/>
            </a:pPr>
            <a:endParaRPr lang="en-GB" sz="1900" dirty="0"/>
          </a:p>
          <a:p>
            <a:pPr marL="0" indent="0">
              <a:buNone/>
            </a:pPr>
            <a:r>
              <a:rPr lang="en-GB" dirty="0" smtClean="0"/>
              <a:t>HAYIR!</a:t>
            </a:r>
          </a:p>
          <a:p>
            <a:pPr marL="0" indent="0">
              <a:buNone/>
            </a:pPr>
            <a:endParaRPr lang="en-GB" sz="1900" dirty="0"/>
          </a:p>
          <a:p>
            <a:r>
              <a:rPr lang="en-GB" dirty="0" err="1" smtClean="0"/>
              <a:t>Doğru</a:t>
            </a:r>
            <a:r>
              <a:rPr lang="en-GB" dirty="0" smtClean="0"/>
              <a:t> </a:t>
            </a:r>
            <a:r>
              <a:rPr lang="en-GB" dirty="0" err="1" smtClean="0"/>
              <a:t>bilim</a:t>
            </a:r>
            <a:r>
              <a:rPr lang="en-GB" dirty="0" smtClean="0"/>
              <a:t> </a:t>
            </a:r>
            <a:r>
              <a:rPr lang="en-GB" dirty="0" err="1" smtClean="0"/>
              <a:t>etik</a:t>
            </a:r>
            <a:r>
              <a:rPr lang="en-GB" dirty="0" smtClean="0"/>
              <a:t> </a:t>
            </a:r>
            <a:r>
              <a:rPr lang="en-GB" dirty="0" err="1" smtClean="0"/>
              <a:t>kaygıların</a:t>
            </a:r>
            <a:r>
              <a:rPr lang="en-GB" dirty="0" smtClean="0"/>
              <a:t> </a:t>
            </a:r>
            <a:r>
              <a:rPr lang="en-GB" dirty="0" err="1" smtClean="0"/>
              <a:t>içselleştirildiği</a:t>
            </a:r>
            <a:r>
              <a:rPr lang="en-GB" dirty="0" smtClean="0"/>
              <a:t> </a:t>
            </a:r>
            <a:r>
              <a:rPr lang="en-GB" dirty="0" err="1" smtClean="0"/>
              <a:t>bilim</a:t>
            </a:r>
            <a:r>
              <a:rPr lang="en-GB" dirty="0" smtClean="0"/>
              <a:t> </a:t>
            </a:r>
            <a:r>
              <a:rPr lang="en-GB" dirty="0" err="1" smtClean="0"/>
              <a:t>uygulamalarıdır</a:t>
            </a:r>
            <a:r>
              <a:rPr lang="en-GB" dirty="0" smtClean="0"/>
              <a:t>. </a:t>
            </a:r>
          </a:p>
          <a:p>
            <a:r>
              <a:rPr lang="en-GB" dirty="0" err="1" smtClean="0"/>
              <a:t>Etik</a:t>
            </a:r>
            <a:r>
              <a:rPr lang="en-GB" dirty="0" smtClean="0"/>
              <a:t> </a:t>
            </a:r>
            <a:r>
              <a:rPr lang="en-GB" dirty="0" err="1" smtClean="0"/>
              <a:t>kaygılar</a:t>
            </a:r>
            <a:r>
              <a:rPr lang="en-GB" dirty="0" smtClean="0"/>
              <a:t>, </a:t>
            </a:r>
            <a:r>
              <a:rPr lang="en-GB" dirty="0" err="1" smtClean="0"/>
              <a:t>yöntem</a:t>
            </a:r>
            <a:r>
              <a:rPr lang="en-GB" dirty="0" smtClean="0"/>
              <a:t> </a:t>
            </a:r>
            <a:r>
              <a:rPr lang="en-GB" dirty="0" err="1" smtClean="0"/>
              <a:t>sorunlarını</a:t>
            </a:r>
            <a:r>
              <a:rPr lang="en-GB" dirty="0" smtClean="0"/>
              <a:t> da </a:t>
            </a:r>
            <a:r>
              <a:rPr lang="en-GB" dirty="0" err="1" smtClean="0"/>
              <a:t>kapsayan</a:t>
            </a:r>
            <a:r>
              <a:rPr lang="en-GB" dirty="0" smtClean="0"/>
              <a:t> </a:t>
            </a:r>
            <a:r>
              <a:rPr lang="en-GB" dirty="0" err="1" smtClean="0"/>
              <a:t>geniş</a:t>
            </a:r>
            <a:r>
              <a:rPr lang="en-GB" dirty="0" smtClean="0"/>
              <a:t> </a:t>
            </a:r>
            <a:r>
              <a:rPr lang="en-GB" dirty="0" err="1" smtClean="0"/>
              <a:t>bir</a:t>
            </a:r>
            <a:r>
              <a:rPr lang="en-GB" dirty="0" smtClean="0"/>
              <a:t> </a:t>
            </a:r>
            <a:r>
              <a:rPr lang="en-GB" dirty="0" err="1" smtClean="0"/>
              <a:t>kümedir</a:t>
            </a:r>
            <a:r>
              <a:rPr lang="en-GB" dirty="0" smtClean="0"/>
              <a:t>.</a:t>
            </a:r>
          </a:p>
          <a:p>
            <a:pPr marL="0" indent="0">
              <a:buNone/>
            </a:pPr>
            <a:endParaRPr lang="en-GB" sz="1900" dirty="0" smtClean="0"/>
          </a:p>
          <a:p>
            <a:pPr marL="0" indent="0">
              <a:buNone/>
            </a:pPr>
            <a:r>
              <a:rPr lang="en-GB" dirty="0" err="1" smtClean="0"/>
              <a:t>Öyleyse</a:t>
            </a:r>
            <a:r>
              <a:rPr lang="en-GB" dirty="0" smtClean="0"/>
              <a:t>: ETİK NEDİR?</a:t>
            </a:r>
          </a:p>
        </p:txBody>
      </p:sp>
    </p:spTree>
    <p:extLst>
      <p:ext uri="{BB962C8B-B14F-4D97-AF65-F5344CB8AC3E}">
        <p14:creationId xmlns:p14="http://schemas.microsoft.com/office/powerpoint/2010/main" val="2263971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Toplumsal</a:t>
            </a:r>
            <a:r>
              <a:rPr lang="en-GB" dirty="0" smtClean="0"/>
              <a:t> </a:t>
            </a:r>
            <a:r>
              <a:rPr lang="en-GB" dirty="0" err="1" smtClean="0"/>
              <a:t>bilimlerin</a:t>
            </a:r>
            <a:r>
              <a:rPr lang="en-GB" dirty="0" smtClean="0"/>
              <a:t> </a:t>
            </a:r>
            <a:r>
              <a:rPr lang="en-GB" dirty="0" err="1" smtClean="0"/>
              <a:t>kraliçesi</a:t>
            </a:r>
            <a:r>
              <a:rPr lang="en-GB" dirty="0" smtClean="0"/>
              <a:t> </a:t>
            </a:r>
            <a:r>
              <a:rPr lang="en-GB" dirty="0" err="1" smtClean="0"/>
              <a:t>olarak</a:t>
            </a:r>
            <a:r>
              <a:rPr lang="en-GB" dirty="0" smtClean="0"/>
              <a:t> </a:t>
            </a:r>
            <a:r>
              <a:rPr lang="en-GB" dirty="0" err="1" smtClean="0"/>
              <a:t>iktisat</a:t>
            </a:r>
            <a:endParaRPr lang="en-GB" dirty="0"/>
          </a:p>
        </p:txBody>
      </p:sp>
      <p:sp>
        <p:nvSpPr>
          <p:cNvPr id="3" name="Content Placeholder 2"/>
          <p:cNvSpPr>
            <a:spLocks noGrp="1"/>
          </p:cNvSpPr>
          <p:nvPr>
            <p:ph idx="1"/>
          </p:nvPr>
        </p:nvSpPr>
        <p:spPr/>
        <p:txBody>
          <a:bodyPr>
            <a:normAutofit/>
          </a:bodyPr>
          <a:lstStyle/>
          <a:p>
            <a:pPr marL="0" indent="0">
              <a:buNone/>
            </a:pPr>
            <a:endParaRPr lang="en-GB" dirty="0" smtClean="0"/>
          </a:p>
          <a:p>
            <a:pPr marL="0" indent="0">
              <a:buNone/>
            </a:pPr>
            <a:r>
              <a:rPr lang="en-GB" dirty="0" smtClean="0"/>
              <a:t>“Economics is the queen of social sciences”*</a:t>
            </a:r>
          </a:p>
          <a:p>
            <a:pPr marL="0" indent="0">
              <a:buNone/>
            </a:pPr>
            <a:endParaRPr lang="en-US" dirty="0" smtClean="0"/>
          </a:p>
          <a:p>
            <a:pPr marL="0" indent="0">
              <a:buNone/>
            </a:pPr>
            <a:r>
              <a:rPr lang="en-US" dirty="0" smtClean="0"/>
              <a:t>* Paul Samuelson </a:t>
            </a:r>
            <a:r>
              <a:rPr lang="en-US" dirty="0"/>
              <a:t>1976 [</a:t>
            </a:r>
            <a:r>
              <a:rPr lang="en-US" dirty="0" smtClean="0"/>
              <a:t>1948]. </a:t>
            </a:r>
            <a:r>
              <a:rPr lang="en-US" i="1" dirty="0" smtClean="0"/>
              <a:t>Economics</a:t>
            </a:r>
            <a:r>
              <a:rPr lang="en-US" dirty="0" smtClean="0"/>
              <a:t>. </a:t>
            </a:r>
          </a:p>
          <a:p>
            <a:pPr marL="0" indent="0">
              <a:buNone/>
            </a:pPr>
            <a:r>
              <a:rPr lang="en-US" dirty="0" smtClean="0"/>
              <a:t>NY: </a:t>
            </a:r>
            <a:r>
              <a:rPr lang="en-US" dirty="0" err="1" smtClean="0"/>
              <a:t>MacGraw</a:t>
            </a:r>
            <a:r>
              <a:rPr lang="en-US" dirty="0"/>
              <a:t>-</a:t>
            </a:r>
            <a:r>
              <a:rPr lang="en-US" dirty="0" smtClean="0"/>
              <a:t>Hill: 6</a:t>
            </a:r>
            <a:endParaRPr lang="en-GB" dirty="0"/>
          </a:p>
        </p:txBody>
      </p:sp>
      <p:pic>
        <p:nvPicPr>
          <p:cNvPr id="1026" name="Picture 2" descr="http://economics.mit.edu/files/529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3737" y="1325216"/>
            <a:ext cx="3204177" cy="429370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004313" y="5592417"/>
            <a:ext cx="3538331" cy="923330"/>
          </a:xfrm>
          <a:prstGeom prst="rect">
            <a:avLst/>
          </a:prstGeom>
          <a:noFill/>
        </p:spPr>
        <p:txBody>
          <a:bodyPr wrap="square" rtlCol="0">
            <a:spAutoFit/>
          </a:bodyPr>
          <a:lstStyle/>
          <a:p>
            <a:pPr algn="ctr"/>
            <a:r>
              <a:rPr lang="en-GB" dirty="0"/>
              <a:t>Paul Samuelson (MIT)</a:t>
            </a:r>
          </a:p>
          <a:p>
            <a:pPr algn="ctr"/>
            <a:r>
              <a:rPr lang="en-GB" dirty="0"/>
              <a:t>1970 “Nobel Prize” in Economics (The first American to win the prize)</a:t>
            </a:r>
          </a:p>
        </p:txBody>
      </p:sp>
    </p:spTree>
    <p:extLst>
      <p:ext uri="{BB962C8B-B14F-4D97-AF65-F5344CB8AC3E}">
        <p14:creationId xmlns:p14="http://schemas.microsoft.com/office/powerpoint/2010/main" val="3541533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Toplumsal</a:t>
            </a:r>
            <a:r>
              <a:rPr lang="en-GB" dirty="0"/>
              <a:t> </a:t>
            </a:r>
            <a:r>
              <a:rPr lang="en-GB" dirty="0" err="1"/>
              <a:t>bilimlerin</a:t>
            </a:r>
            <a:r>
              <a:rPr lang="en-GB" dirty="0"/>
              <a:t> </a:t>
            </a:r>
            <a:r>
              <a:rPr lang="en-GB" dirty="0" err="1"/>
              <a:t>kraliçesi</a:t>
            </a:r>
            <a:r>
              <a:rPr lang="en-GB" dirty="0"/>
              <a:t> </a:t>
            </a:r>
            <a:r>
              <a:rPr lang="en-GB" dirty="0" err="1"/>
              <a:t>olarak</a:t>
            </a:r>
            <a:r>
              <a:rPr lang="en-GB" dirty="0"/>
              <a:t> </a:t>
            </a:r>
            <a:r>
              <a:rPr lang="en-GB" dirty="0" err="1"/>
              <a:t>iktisat</a:t>
            </a:r>
            <a:endParaRPr lang="en-GB" dirty="0"/>
          </a:p>
        </p:txBody>
      </p:sp>
      <p:sp>
        <p:nvSpPr>
          <p:cNvPr id="3" name="Content Placeholder 2"/>
          <p:cNvSpPr>
            <a:spLocks noGrp="1"/>
          </p:cNvSpPr>
          <p:nvPr>
            <p:ph idx="1"/>
          </p:nvPr>
        </p:nvSpPr>
        <p:spPr/>
        <p:txBody>
          <a:bodyPr>
            <a:normAutofit/>
          </a:bodyPr>
          <a:lstStyle/>
          <a:p>
            <a:pPr marL="0" indent="0">
              <a:buNone/>
            </a:pPr>
            <a:endParaRPr lang="en-GB" dirty="0" smtClean="0"/>
          </a:p>
          <a:p>
            <a:pPr marL="0" indent="0">
              <a:buNone/>
            </a:pPr>
            <a:r>
              <a:rPr lang="en-GB" dirty="0" smtClean="0"/>
              <a:t>“Economics is the queen of social sciences”*</a:t>
            </a:r>
          </a:p>
          <a:p>
            <a:pPr marL="0" indent="0">
              <a:buNone/>
            </a:pPr>
            <a:endParaRPr lang="en-US" dirty="0" smtClean="0"/>
          </a:p>
          <a:p>
            <a:pPr marL="0" indent="0">
              <a:buNone/>
            </a:pPr>
            <a:r>
              <a:rPr lang="en-US" dirty="0" smtClean="0"/>
              <a:t>* Paul Samuelson </a:t>
            </a:r>
            <a:r>
              <a:rPr lang="en-US" dirty="0"/>
              <a:t>1976 [</a:t>
            </a:r>
            <a:r>
              <a:rPr lang="en-US" dirty="0" smtClean="0"/>
              <a:t>1948]. </a:t>
            </a:r>
            <a:r>
              <a:rPr lang="en-US" i="1" dirty="0" smtClean="0"/>
              <a:t>Economics</a:t>
            </a:r>
            <a:r>
              <a:rPr lang="en-US" dirty="0" smtClean="0"/>
              <a:t>. </a:t>
            </a:r>
          </a:p>
          <a:p>
            <a:pPr marL="0" indent="0">
              <a:buNone/>
            </a:pPr>
            <a:r>
              <a:rPr lang="en-US" dirty="0" smtClean="0"/>
              <a:t>NY: </a:t>
            </a:r>
            <a:r>
              <a:rPr lang="en-US" dirty="0" err="1" smtClean="0"/>
              <a:t>MacGraw</a:t>
            </a:r>
            <a:r>
              <a:rPr lang="en-US" dirty="0"/>
              <a:t>-</a:t>
            </a:r>
            <a:r>
              <a:rPr lang="en-US" dirty="0" smtClean="0"/>
              <a:t>Hill: 6</a:t>
            </a:r>
          </a:p>
          <a:p>
            <a:pPr marL="0" indent="0">
              <a:buNone/>
            </a:pPr>
            <a:endParaRPr lang="en-US" dirty="0"/>
          </a:p>
          <a:p>
            <a:pPr marL="0" indent="0">
              <a:buNone/>
            </a:pPr>
            <a:r>
              <a:rPr lang="en-US" b="1" u="sng" dirty="0" smtClean="0"/>
              <a:t>Bu </a:t>
            </a:r>
            <a:r>
              <a:rPr lang="en-US" b="1" u="sng" dirty="0" err="1" smtClean="0"/>
              <a:t>durumda</a:t>
            </a:r>
            <a:r>
              <a:rPr lang="en-US" b="1" u="sng" dirty="0" smtClean="0"/>
              <a:t>, </a:t>
            </a:r>
            <a:r>
              <a:rPr lang="en-US" b="1" u="sng" dirty="0" err="1" smtClean="0"/>
              <a:t>iktisatçıların</a:t>
            </a:r>
            <a:r>
              <a:rPr lang="en-US" b="1" u="sng" dirty="0" smtClean="0"/>
              <a:t> </a:t>
            </a:r>
            <a:r>
              <a:rPr lang="en-US" b="1" u="sng" dirty="0" err="1" smtClean="0"/>
              <a:t>sorumlu</a:t>
            </a:r>
            <a:r>
              <a:rPr lang="en-US" b="1" u="sng" dirty="0" smtClean="0"/>
              <a:t> </a:t>
            </a:r>
            <a:r>
              <a:rPr lang="en-US" b="1" u="sng" dirty="0" err="1" smtClean="0"/>
              <a:t>araştırmacılar</a:t>
            </a:r>
            <a:endParaRPr lang="en-US" b="1" u="sng" dirty="0" smtClean="0"/>
          </a:p>
          <a:p>
            <a:pPr marL="0" indent="0">
              <a:buNone/>
            </a:pPr>
            <a:r>
              <a:rPr lang="en-US" b="1" u="sng" dirty="0" err="1" smtClean="0"/>
              <a:t>olduğu</a:t>
            </a:r>
            <a:r>
              <a:rPr lang="en-US" b="1" u="sng" dirty="0" smtClean="0"/>
              <a:t> </a:t>
            </a:r>
            <a:r>
              <a:rPr lang="en-US" b="1" u="sng" dirty="0" err="1" smtClean="0"/>
              <a:t>sonucuna</a:t>
            </a:r>
            <a:r>
              <a:rPr lang="en-US" b="1" u="sng" dirty="0" smtClean="0"/>
              <a:t> </a:t>
            </a:r>
            <a:r>
              <a:rPr lang="en-US" b="1" u="sng" dirty="0" err="1" smtClean="0"/>
              <a:t>ulaşabilir</a:t>
            </a:r>
            <a:r>
              <a:rPr lang="en-US" b="1" u="sng" dirty="0" smtClean="0"/>
              <a:t> </a:t>
            </a:r>
            <a:r>
              <a:rPr lang="en-US" b="1" u="sng" dirty="0" err="1" smtClean="0"/>
              <a:t>miyiz</a:t>
            </a:r>
            <a:r>
              <a:rPr lang="en-US" b="1" u="sng" dirty="0" smtClean="0"/>
              <a:t>?</a:t>
            </a:r>
            <a:endParaRPr lang="en-GB" b="1" u="sng" dirty="0"/>
          </a:p>
        </p:txBody>
      </p:sp>
      <p:pic>
        <p:nvPicPr>
          <p:cNvPr id="1026" name="Picture 2" descr="http://economics.mit.edu/files/529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3737" y="1325216"/>
            <a:ext cx="3204177" cy="429370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004313" y="5592417"/>
            <a:ext cx="3538331" cy="923330"/>
          </a:xfrm>
          <a:prstGeom prst="rect">
            <a:avLst/>
          </a:prstGeom>
          <a:noFill/>
        </p:spPr>
        <p:txBody>
          <a:bodyPr wrap="square" rtlCol="0">
            <a:spAutoFit/>
          </a:bodyPr>
          <a:lstStyle/>
          <a:p>
            <a:pPr algn="ctr"/>
            <a:r>
              <a:rPr lang="en-GB" dirty="0"/>
              <a:t>Paul Samuelson (MIT)</a:t>
            </a:r>
          </a:p>
          <a:p>
            <a:pPr algn="ctr"/>
            <a:r>
              <a:rPr lang="en-GB" dirty="0"/>
              <a:t>1970 “Nobel Prize” in Economics (The first American to win the prize)</a:t>
            </a:r>
          </a:p>
        </p:txBody>
      </p:sp>
    </p:spTree>
    <p:extLst>
      <p:ext uri="{BB962C8B-B14F-4D97-AF65-F5344CB8AC3E}">
        <p14:creationId xmlns:p14="http://schemas.microsoft.com/office/powerpoint/2010/main" val="942484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Bu </a:t>
            </a:r>
            <a:r>
              <a:rPr lang="en-GB" dirty="0" err="1" smtClean="0"/>
              <a:t>dersin</a:t>
            </a:r>
            <a:r>
              <a:rPr lang="en-GB" dirty="0" smtClean="0"/>
              <a:t> </a:t>
            </a:r>
            <a:r>
              <a:rPr lang="en-GB" dirty="0" err="1" smtClean="0"/>
              <a:t>sorduğu</a:t>
            </a:r>
            <a:r>
              <a:rPr lang="en-GB" dirty="0" smtClean="0"/>
              <a:t> </a:t>
            </a:r>
            <a:r>
              <a:rPr lang="en-GB" dirty="0" err="1" smtClean="0"/>
              <a:t>sorular</a:t>
            </a:r>
            <a:r>
              <a:rPr lang="en-GB" dirty="0" smtClean="0"/>
              <a:t> </a:t>
            </a:r>
            <a:r>
              <a:rPr lang="en-GB" dirty="0" err="1" smtClean="0"/>
              <a:t>ve</a:t>
            </a:r>
            <a:r>
              <a:rPr lang="en-GB" dirty="0" smtClean="0"/>
              <a:t> </a:t>
            </a:r>
            <a:r>
              <a:rPr lang="en-GB" dirty="0" err="1" smtClean="0"/>
              <a:t>dersin</a:t>
            </a:r>
            <a:r>
              <a:rPr lang="en-GB" dirty="0" smtClean="0"/>
              <a:t> </a:t>
            </a:r>
            <a:r>
              <a:rPr lang="en-GB" dirty="0" err="1" smtClean="0"/>
              <a:t>amacı</a:t>
            </a:r>
            <a:endParaRPr lang="tr-TR" dirty="0"/>
          </a:p>
        </p:txBody>
      </p:sp>
      <p:sp>
        <p:nvSpPr>
          <p:cNvPr id="3" name="İçerik Yer Tutucusu 2"/>
          <p:cNvSpPr>
            <a:spLocks noGrp="1"/>
          </p:cNvSpPr>
          <p:nvPr>
            <p:ph idx="1"/>
          </p:nvPr>
        </p:nvSpPr>
        <p:spPr/>
        <p:txBody>
          <a:bodyPr/>
          <a:lstStyle/>
          <a:p>
            <a:r>
              <a:rPr lang="en-GB" dirty="0" err="1" smtClean="0"/>
              <a:t>Nasıl</a:t>
            </a:r>
            <a:r>
              <a:rPr lang="en-GB" dirty="0" smtClean="0"/>
              <a:t> </a:t>
            </a:r>
            <a:r>
              <a:rPr lang="en-GB" dirty="0" err="1" smtClean="0"/>
              <a:t>toplumsal</a:t>
            </a:r>
            <a:r>
              <a:rPr lang="en-GB" dirty="0" smtClean="0"/>
              <a:t> </a:t>
            </a:r>
            <a:r>
              <a:rPr lang="en-GB" dirty="0" err="1" smtClean="0"/>
              <a:t>bilimci</a:t>
            </a:r>
            <a:r>
              <a:rPr lang="en-GB" dirty="0" smtClean="0"/>
              <a:t> </a:t>
            </a:r>
            <a:r>
              <a:rPr lang="en-GB" dirty="0" err="1" smtClean="0"/>
              <a:t>olunmaz</a:t>
            </a:r>
            <a:r>
              <a:rPr lang="en-GB" dirty="0"/>
              <a:t>?</a:t>
            </a:r>
            <a:endParaRPr lang="tr-TR" dirty="0"/>
          </a:p>
          <a:p>
            <a:endParaRPr lang="en-GB" dirty="0" smtClean="0"/>
          </a:p>
          <a:p>
            <a:r>
              <a:rPr lang="en-GB" dirty="0" err="1" smtClean="0"/>
              <a:t>Bilimin</a:t>
            </a:r>
            <a:r>
              <a:rPr lang="en-GB" dirty="0" smtClean="0"/>
              <a:t> (</a:t>
            </a:r>
            <a:r>
              <a:rPr lang="en-GB" dirty="0" err="1" smtClean="0"/>
              <a:t>iktisadın</a:t>
            </a:r>
            <a:r>
              <a:rPr lang="en-GB" dirty="0" smtClean="0"/>
              <a:t>) </a:t>
            </a:r>
            <a:r>
              <a:rPr lang="en-GB" dirty="0" err="1" smtClean="0"/>
              <a:t>nasıl</a:t>
            </a:r>
            <a:r>
              <a:rPr lang="en-GB" dirty="0" smtClean="0"/>
              <a:t> </a:t>
            </a:r>
            <a:r>
              <a:rPr lang="en-GB" dirty="0" err="1" smtClean="0"/>
              <a:t>işlediğine</a:t>
            </a:r>
            <a:r>
              <a:rPr lang="en-GB" dirty="0" smtClean="0"/>
              <a:t> </a:t>
            </a:r>
            <a:r>
              <a:rPr lang="en-GB" dirty="0" err="1" smtClean="0"/>
              <a:t>dair</a:t>
            </a:r>
            <a:r>
              <a:rPr lang="en-GB" dirty="0" smtClean="0"/>
              <a:t> </a:t>
            </a:r>
            <a:r>
              <a:rPr lang="en-GB" dirty="0" err="1" smtClean="0"/>
              <a:t>bir</a:t>
            </a:r>
            <a:r>
              <a:rPr lang="en-GB" dirty="0" smtClean="0"/>
              <a:t> </a:t>
            </a:r>
            <a:r>
              <a:rPr lang="en-GB" dirty="0" err="1" smtClean="0"/>
              <a:t>kılavuz</a:t>
            </a:r>
            <a:endParaRPr lang="en-GB" dirty="0" smtClean="0"/>
          </a:p>
          <a:p>
            <a:pPr lvl="1"/>
            <a:r>
              <a:rPr lang="en-GB" dirty="0" err="1" smtClean="0"/>
              <a:t>Örnek</a:t>
            </a:r>
            <a:r>
              <a:rPr lang="en-GB" dirty="0" smtClean="0"/>
              <a:t> </a:t>
            </a:r>
            <a:r>
              <a:rPr lang="en-GB" dirty="0" err="1" smtClean="0"/>
              <a:t>bir</a:t>
            </a:r>
            <a:r>
              <a:rPr lang="en-GB" dirty="0" smtClean="0"/>
              <a:t> </a:t>
            </a:r>
            <a:r>
              <a:rPr lang="en-GB" dirty="0" err="1" smtClean="0"/>
              <a:t>diğer</a:t>
            </a:r>
            <a:r>
              <a:rPr lang="en-GB" dirty="0" smtClean="0"/>
              <a:t> </a:t>
            </a:r>
            <a:r>
              <a:rPr lang="en-GB" dirty="0" err="1" smtClean="0"/>
              <a:t>kılavuz</a:t>
            </a:r>
            <a:r>
              <a:rPr lang="en-GB" dirty="0" smtClean="0"/>
              <a:t>: </a:t>
            </a:r>
            <a:r>
              <a:rPr lang="en-GB" dirty="0" err="1" smtClean="0"/>
              <a:t>hayat</a:t>
            </a:r>
            <a:r>
              <a:rPr lang="en-GB" dirty="0" smtClean="0"/>
              <a:t> </a:t>
            </a:r>
            <a:r>
              <a:rPr lang="en-GB" dirty="0" err="1" smtClean="0"/>
              <a:t>bilgisi</a:t>
            </a:r>
            <a:r>
              <a:rPr lang="en-GB" dirty="0" smtClean="0"/>
              <a:t> (</a:t>
            </a:r>
            <a:r>
              <a:rPr lang="en-GB" dirty="0" err="1" smtClean="0"/>
              <a:t>ilkokul</a:t>
            </a:r>
            <a:r>
              <a:rPr lang="en-GB" dirty="0" smtClean="0"/>
              <a:t> </a:t>
            </a:r>
            <a:r>
              <a:rPr lang="en-GB" dirty="0" err="1" smtClean="0"/>
              <a:t>dersi</a:t>
            </a:r>
            <a:r>
              <a:rPr lang="en-GB" dirty="0" smtClean="0"/>
              <a:t>)</a:t>
            </a:r>
          </a:p>
          <a:p>
            <a:r>
              <a:rPr lang="en-GB" dirty="0" err="1"/>
              <a:t>Bilim</a:t>
            </a:r>
            <a:r>
              <a:rPr lang="en-GB" dirty="0"/>
              <a:t> (</a:t>
            </a:r>
            <a:r>
              <a:rPr lang="en-GB" dirty="0" err="1"/>
              <a:t>iktisat</a:t>
            </a:r>
            <a:r>
              <a:rPr lang="en-GB" dirty="0"/>
              <a:t>) </a:t>
            </a:r>
            <a:r>
              <a:rPr lang="en-GB" dirty="0" err="1" smtClean="0"/>
              <a:t>okuryazarlığını</a:t>
            </a:r>
            <a:r>
              <a:rPr lang="en-GB" dirty="0" smtClean="0"/>
              <a:t> </a:t>
            </a:r>
            <a:r>
              <a:rPr lang="en-GB" dirty="0" err="1"/>
              <a:t>arttırmak</a:t>
            </a:r>
            <a:endParaRPr lang="en-GB" dirty="0"/>
          </a:p>
          <a:p>
            <a:pPr lvl="1"/>
            <a:r>
              <a:rPr lang="en-GB" dirty="0" err="1" smtClean="0"/>
              <a:t>Örnek</a:t>
            </a:r>
            <a:r>
              <a:rPr lang="en-GB" dirty="0" smtClean="0"/>
              <a:t> </a:t>
            </a:r>
            <a:r>
              <a:rPr lang="en-GB" dirty="0" err="1" smtClean="0"/>
              <a:t>okuryazarlıklar</a:t>
            </a:r>
            <a:r>
              <a:rPr lang="en-GB" dirty="0" smtClean="0"/>
              <a:t>: </a:t>
            </a:r>
            <a:r>
              <a:rPr lang="en-GB" dirty="0" err="1" smtClean="0"/>
              <a:t>dijital</a:t>
            </a:r>
            <a:r>
              <a:rPr lang="en-GB" dirty="0" smtClean="0"/>
              <a:t> </a:t>
            </a:r>
            <a:r>
              <a:rPr lang="en-GB" dirty="0" err="1" smtClean="0"/>
              <a:t>okuryazarlık</a:t>
            </a:r>
            <a:r>
              <a:rPr lang="en-GB" dirty="0" smtClean="0"/>
              <a:t>, </a:t>
            </a:r>
            <a:r>
              <a:rPr lang="en-GB" dirty="0" err="1" smtClean="0"/>
              <a:t>gıda</a:t>
            </a:r>
            <a:r>
              <a:rPr lang="en-GB" dirty="0" smtClean="0"/>
              <a:t> </a:t>
            </a:r>
            <a:r>
              <a:rPr lang="en-GB" dirty="0" err="1" smtClean="0"/>
              <a:t>okuryazarlığı</a:t>
            </a:r>
            <a:endParaRPr lang="en-GB" dirty="0" smtClean="0"/>
          </a:p>
        </p:txBody>
      </p:sp>
    </p:spTree>
    <p:extLst>
      <p:ext uri="{BB962C8B-B14F-4D97-AF65-F5344CB8AC3E}">
        <p14:creationId xmlns:p14="http://schemas.microsoft.com/office/powerpoint/2010/main" val="422598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Stephen Hawking (1942-2018)</a:t>
            </a:r>
            <a:endParaRPr lang="tr-TR" dirty="0"/>
          </a:p>
        </p:txBody>
      </p:sp>
      <p:sp>
        <p:nvSpPr>
          <p:cNvPr id="3" name="İçerik Yer Tutucusu 2"/>
          <p:cNvSpPr>
            <a:spLocks noGrp="1"/>
          </p:cNvSpPr>
          <p:nvPr>
            <p:ph idx="1"/>
          </p:nvPr>
        </p:nvSpPr>
        <p:spPr>
          <a:xfrm>
            <a:off x="838200" y="1825624"/>
            <a:ext cx="10515600" cy="4752975"/>
          </a:xfrm>
        </p:spPr>
        <p:txBody>
          <a:bodyPr>
            <a:normAutofit fontScale="92500" lnSpcReduction="10000"/>
          </a:bodyPr>
          <a:lstStyle/>
          <a:p>
            <a:r>
              <a:rPr lang="en-GB" dirty="0" err="1" smtClean="0"/>
              <a:t>Ölümünden</a:t>
            </a:r>
            <a:r>
              <a:rPr lang="en-GB" dirty="0" smtClean="0"/>
              <a:t> </a:t>
            </a:r>
            <a:r>
              <a:rPr lang="en-GB" dirty="0" err="1" smtClean="0"/>
              <a:t>sonra</a:t>
            </a:r>
            <a:r>
              <a:rPr lang="en-GB" dirty="0" smtClean="0"/>
              <a:t> </a:t>
            </a:r>
            <a:r>
              <a:rPr lang="en-GB" dirty="0" err="1" smtClean="0"/>
              <a:t>yayımlanan</a:t>
            </a:r>
            <a:r>
              <a:rPr lang="en-GB" dirty="0" smtClean="0"/>
              <a:t> son </a:t>
            </a:r>
            <a:r>
              <a:rPr lang="en-GB" dirty="0" err="1" smtClean="0"/>
              <a:t>kitabı</a:t>
            </a:r>
            <a:r>
              <a:rPr lang="en-GB" dirty="0" smtClean="0"/>
              <a:t>: </a:t>
            </a:r>
          </a:p>
          <a:p>
            <a:pPr marL="0" indent="0">
              <a:buNone/>
            </a:pPr>
            <a:r>
              <a:rPr lang="en-GB" i="1" dirty="0" smtClean="0"/>
              <a:t>Brief Answers to the Big Questions </a:t>
            </a:r>
            <a:r>
              <a:rPr lang="en-GB" dirty="0" smtClean="0"/>
              <a:t>(John Murray, 2018)</a:t>
            </a:r>
          </a:p>
          <a:p>
            <a:endParaRPr lang="en-GB" dirty="0" smtClean="0"/>
          </a:p>
          <a:p>
            <a:pPr marL="0" indent="0">
              <a:buNone/>
            </a:pPr>
            <a:r>
              <a:rPr lang="en-GB" dirty="0" smtClean="0"/>
              <a:t>“</a:t>
            </a:r>
            <a:r>
              <a:rPr lang="tr-TR" dirty="0" smtClean="0"/>
              <a:t>İngiliz </a:t>
            </a:r>
            <a:r>
              <a:rPr lang="tr-TR" dirty="0"/>
              <a:t>fizikçi </a:t>
            </a:r>
            <a:r>
              <a:rPr lang="tr-TR" dirty="0" err="1"/>
              <a:t>Stephen</a:t>
            </a:r>
            <a:r>
              <a:rPr lang="tr-TR" dirty="0"/>
              <a:t> Hawking'in ölmeden önce kaydettiği bir sesli mesajda, </a:t>
            </a:r>
            <a:r>
              <a:rPr lang="en-GB" dirty="0" smtClean="0"/>
              <a:t>‘</a:t>
            </a:r>
            <a:r>
              <a:rPr lang="tr-TR" dirty="0" smtClean="0"/>
              <a:t>Dünya </a:t>
            </a:r>
            <a:r>
              <a:rPr lang="tr-TR" dirty="0"/>
              <a:t>genelinde bilim ve eğitim tehdit </a:t>
            </a:r>
            <a:r>
              <a:rPr lang="tr-TR" dirty="0" smtClean="0"/>
              <a:t>altında</a:t>
            </a:r>
            <a:r>
              <a:rPr lang="en-GB" dirty="0" smtClean="0"/>
              <a:t>’</a:t>
            </a:r>
            <a:r>
              <a:rPr lang="tr-TR" dirty="0" smtClean="0"/>
              <a:t> </a:t>
            </a:r>
            <a:r>
              <a:rPr lang="tr-TR" dirty="0"/>
              <a:t>dediği ve Donald </a:t>
            </a:r>
            <a:r>
              <a:rPr lang="tr-TR" dirty="0" err="1"/>
              <a:t>Trump'ın</a:t>
            </a:r>
            <a:r>
              <a:rPr lang="tr-TR" dirty="0"/>
              <a:t> ABD başkanlığına seçilmesini, İngiltere'nin AB'den ayrılma kararını (</a:t>
            </a:r>
            <a:r>
              <a:rPr lang="tr-TR" dirty="0" err="1"/>
              <a:t>Brexit</a:t>
            </a:r>
            <a:r>
              <a:rPr lang="tr-TR" dirty="0"/>
              <a:t>) </a:t>
            </a:r>
            <a:r>
              <a:rPr lang="en-GB" dirty="0" smtClean="0"/>
              <a:t>‘</a:t>
            </a:r>
            <a:r>
              <a:rPr lang="tr-TR" b="1" dirty="0" smtClean="0"/>
              <a:t>bilim </a:t>
            </a:r>
            <a:r>
              <a:rPr lang="tr-TR" b="1" dirty="0"/>
              <a:t>insanları dahil tüm uzmanlara karşı küresel bir </a:t>
            </a:r>
            <a:r>
              <a:rPr lang="tr-TR" b="1" dirty="0" smtClean="0"/>
              <a:t>isyan</a:t>
            </a:r>
            <a:r>
              <a:rPr lang="en-GB" dirty="0" smtClean="0"/>
              <a:t>’</a:t>
            </a:r>
            <a:r>
              <a:rPr lang="tr-TR" dirty="0" smtClean="0"/>
              <a:t> </a:t>
            </a:r>
            <a:r>
              <a:rPr lang="tr-TR" dirty="0"/>
              <a:t>olarak nitelediği ortaya </a:t>
            </a:r>
            <a:r>
              <a:rPr lang="tr-TR" dirty="0" smtClean="0"/>
              <a:t>çıktı</a:t>
            </a:r>
            <a:r>
              <a:rPr lang="en-GB" dirty="0" smtClean="0"/>
              <a:t> … </a:t>
            </a:r>
            <a:r>
              <a:rPr lang="tr-TR" dirty="0"/>
              <a:t>Bilim ve eğitim hiç olmadığı kadar tehdit altında. Uzmanlara saygı gösterilmiyor. Bilim, iklim değişikliği, dünya nüfusunun aşırı şekilde artması, canlı türlerinin yok olması, ormansızlaşma ve okyanusların kirlenmesi gibi zorlukları henüz aşamadı</a:t>
            </a:r>
            <a:r>
              <a:rPr lang="tr-TR" dirty="0" smtClean="0"/>
              <a:t>.</a:t>
            </a:r>
            <a:r>
              <a:rPr lang="en-GB" dirty="0" smtClean="0"/>
              <a:t>” </a:t>
            </a:r>
          </a:p>
          <a:p>
            <a:pPr marL="0" indent="0">
              <a:buNone/>
            </a:pPr>
            <a:endParaRPr lang="en-GB" sz="1900" dirty="0" smtClean="0"/>
          </a:p>
          <a:p>
            <a:pPr marL="0" indent="0">
              <a:buNone/>
            </a:pPr>
            <a:r>
              <a:rPr lang="en-GB" sz="1900" dirty="0" err="1" smtClean="0"/>
              <a:t>Kaynak</a:t>
            </a:r>
            <a:r>
              <a:rPr lang="en-GB" sz="1900" dirty="0" smtClean="0"/>
              <a:t>: BBC News </a:t>
            </a:r>
            <a:r>
              <a:rPr lang="en-GB" sz="1900" dirty="0" err="1" smtClean="0"/>
              <a:t>Türkçe</a:t>
            </a:r>
            <a:r>
              <a:rPr lang="en-GB" sz="1900" dirty="0"/>
              <a:t>, </a:t>
            </a:r>
            <a:r>
              <a:rPr lang="en-GB" sz="1900" dirty="0">
                <a:hlinkClick r:id="rId2"/>
              </a:rPr>
              <a:t>https://</a:t>
            </a:r>
            <a:r>
              <a:rPr lang="en-GB" sz="1900" dirty="0" smtClean="0">
                <a:hlinkClick r:id="rId2"/>
              </a:rPr>
              <a:t>www.bbc.com/turkce/haberler-dunya-45873798</a:t>
            </a:r>
            <a:r>
              <a:rPr lang="en-GB" sz="1900" dirty="0" smtClean="0"/>
              <a:t> [</a:t>
            </a:r>
            <a:r>
              <a:rPr lang="en-GB" sz="1900" dirty="0" err="1" smtClean="0"/>
              <a:t>Erişim</a:t>
            </a:r>
            <a:r>
              <a:rPr lang="en-GB" sz="1900" dirty="0" smtClean="0"/>
              <a:t> </a:t>
            </a:r>
            <a:r>
              <a:rPr lang="en-GB" sz="1900" dirty="0" err="1" smtClean="0"/>
              <a:t>Tarihi</a:t>
            </a:r>
            <a:r>
              <a:rPr lang="en-GB" sz="1900" dirty="0" smtClean="0"/>
              <a:t>: </a:t>
            </a:r>
            <a:r>
              <a:rPr lang="en-GB" sz="1900" dirty="0" err="1" smtClean="0"/>
              <a:t>Ekim</a:t>
            </a:r>
            <a:r>
              <a:rPr lang="en-GB" sz="1900" dirty="0" smtClean="0"/>
              <a:t> 2018]</a:t>
            </a:r>
            <a:endParaRPr lang="tr-TR" sz="1900" dirty="0"/>
          </a:p>
        </p:txBody>
      </p:sp>
    </p:spTree>
    <p:extLst>
      <p:ext uri="{BB962C8B-B14F-4D97-AF65-F5344CB8AC3E}">
        <p14:creationId xmlns:p14="http://schemas.microsoft.com/office/powerpoint/2010/main" val="19224288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marL="0" indent="0" algn="ctr">
              <a:buNone/>
            </a:pPr>
            <a:endParaRPr lang="en-GB" sz="6600" dirty="0" smtClean="0"/>
          </a:p>
          <a:p>
            <a:pPr marL="0" indent="0" algn="ctr">
              <a:buNone/>
            </a:pPr>
            <a:r>
              <a:rPr lang="en-GB" sz="6600" dirty="0" err="1" smtClean="0"/>
              <a:t>Usul</a:t>
            </a:r>
            <a:r>
              <a:rPr lang="en-GB" sz="6600" dirty="0" smtClean="0"/>
              <a:t> </a:t>
            </a:r>
            <a:r>
              <a:rPr lang="en-GB" sz="6600" dirty="0" err="1" smtClean="0"/>
              <a:t>esasa</a:t>
            </a:r>
            <a:r>
              <a:rPr lang="en-GB" sz="6600" dirty="0" smtClean="0"/>
              <a:t> </a:t>
            </a:r>
            <a:r>
              <a:rPr lang="en-GB" sz="6600" dirty="0" err="1" smtClean="0"/>
              <a:t>mukaddemdir</a:t>
            </a:r>
            <a:r>
              <a:rPr lang="en-GB" sz="6600" dirty="0" smtClean="0"/>
              <a:t>.</a:t>
            </a:r>
            <a:endParaRPr lang="en-GB" sz="6600" dirty="0"/>
          </a:p>
        </p:txBody>
      </p:sp>
    </p:spTree>
    <p:extLst>
      <p:ext uri="{BB962C8B-B14F-4D97-AF65-F5344CB8AC3E}">
        <p14:creationId xmlns:p14="http://schemas.microsoft.com/office/powerpoint/2010/main" val="3001957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marL="0" indent="0" algn="ctr">
              <a:buNone/>
            </a:pPr>
            <a:r>
              <a:rPr lang="en-GB" sz="11500" dirty="0" err="1" smtClean="0"/>
              <a:t>Kopya</a:t>
            </a:r>
            <a:r>
              <a:rPr lang="en-GB" sz="11500" dirty="0" smtClean="0"/>
              <a:t> </a:t>
            </a:r>
            <a:r>
              <a:rPr lang="en-GB" sz="11500" dirty="0" err="1" smtClean="0"/>
              <a:t>çekmeyin</a:t>
            </a:r>
            <a:r>
              <a:rPr lang="en-GB" sz="11500" dirty="0" smtClean="0"/>
              <a:t>!</a:t>
            </a:r>
          </a:p>
          <a:p>
            <a:pPr marL="0" indent="0" algn="ctr">
              <a:buNone/>
            </a:pPr>
            <a:r>
              <a:rPr lang="en-GB" sz="11500" dirty="0" err="1" smtClean="0"/>
              <a:t>İntihal</a:t>
            </a:r>
            <a:r>
              <a:rPr lang="en-GB" sz="11500" dirty="0" smtClean="0"/>
              <a:t> </a:t>
            </a:r>
            <a:r>
              <a:rPr lang="en-GB" sz="11500" dirty="0" err="1" smtClean="0"/>
              <a:t>yapmayın</a:t>
            </a:r>
            <a:r>
              <a:rPr lang="en-GB" sz="11500" dirty="0" smtClean="0"/>
              <a:t>!</a:t>
            </a:r>
            <a:endParaRPr lang="en-GB" sz="11500" dirty="0"/>
          </a:p>
        </p:txBody>
      </p:sp>
    </p:spTree>
    <p:extLst>
      <p:ext uri="{BB962C8B-B14F-4D97-AF65-F5344CB8AC3E}">
        <p14:creationId xmlns:p14="http://schemas.microsoft.com/office/powerpoint/2010/main" val="2432956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smtClean="0"/>
              <a:t>Neden</a:t>
            </a:r>
            <a:r>
              <a:rPr lang="en-GB" dirty="0" smtClean="0"/>
              <a:t> </a:t>
            </a:r>
            <a:r>
              <a:rPr lang="en-GB" dirty="0" err="1" smtClean="0"/>
              <a:t>bugün</a:t>
            </a:r>
            <a:r>
              <a:rPr lang="en-GB" dirty="0" smtClean="0"/>
              <a:t>?</a:t>
            </a:r>
            <a:endParaRPr lang="tr-TR" dirty="0"/>
          </a:p>
        </p:txBody>
      </p:sp>
      <p:sp>
        <p:nvSpPr>
          <p:cNvPr id="3" name="İçerik Yer Tutucusu 2"/>
          <p:cNvSpPr>
            <a:spLocks noGrp="1"/>
          </p:cNvSpPr>
          <p:nvPr>
            <p:ph idx="1"/>
          </p:nvPr>
        </p:nvSpPr>
        <p:spPr>
          <a:xfrm>
            <a:off x="838200" y="1825625"/>
            <a:ext cx="7937500" cy="4351338"/>
          </a:xfrm>
        </p:spPr>
        <p:txBody>
          <a:bodyPr/>
          <a:lstStyle/>
          <a:p>
            <a:pPr marL="0" indent="0">
              <a:buNone/>
            </a:pPr>
            <a:r>
              <a:rPr lang="en-GB" dirty="0" err="1" smtClean="0"/>
              <a:t>Dijitalleşme</a:t>
            </a:r>
            <a:r>
              <a:rPr lang="en-GB" dirty="0" smtClean="0"/>
              <a:t> </a:t>
            </a:r>
            <a:r>
              <a:rPr lang="en-GB" dirty="0" err="1" smtClean="0"/>
              <a:t>ve</a:t>
            </a:r>
            <a:r>
              <a:rPr lang="en-GB" dirty="0" smtClean="0"/>
              <a:t> internet </a:t>
            </a:r>
            <a:r>
              <a:rPr lang="en-GB" dirty="0" err="1" smtClean="0"/>
              <a:t>teknolojileri</a:t>
            </a:r>
            <a:endParaRPr lang="en-GB" dirty="0" smtClean="0"/>
          </a:p>
          <a:p>
            <a:endParaRPr lang="en-GB" dirty="0"/>
          </a:p>
          <a:p>
            <a:r>
              <a:rPr lang="en-GB" i="1" dirty="0" smtClean="0"/>
              <a:t>1990’lara </a:t>
            </a:r>
            <a:r>
              <a:rPr lang="en-GB" i="1" dirty="0" err="1" smtClean="0"/>
              <a:t>kadar</a:t>
            </a:r>
            <a:r>
              <a:rPr lang="en-GB" i="1" dirty="0" smtClean="0"/>
              <a:t> </a:t>
            </a:r>
            <a:r>
              <a:rPr lang="en-GB" i="1" dirty="0" err="1" smtClean="0"/>
              <a:t>araştırmacılık</a:t>
            </a:r>
            <a:r>
              <a:rPr lang="en-GB" dirty="0" smtClean="0"/>
              <a:t>: </a:t>
            </a:r>
            <a:r>
              <a:rPr lang="en-GB" dirty="0" err="1" smtClean="0"/>
              <a:t>Kütüphaneler</a:t>
            </a:r>
            <a:r>
              <a:rPr lang="en-GB" dirty="0" smtClean="0"/>
              <a:t>, </a:t>
            </a:r>
            <a:r>
              <a:rPr lang="en-GB" dirty="0" err="1" smtClean="0"/>
              <a:t>kitapların</a:t>
            </a:r>
            <a:r>
              <a:rPr lang="en-GB" dirty="0" smtClean="0"/>
              <a:t> </a:t>
            </a:r>
            <a:r>
              <a:rPr lang="en-GB" dirty="0" err="1" smtClean="0"/>
              <a:t>ve</a:t>
            </a:r>
            <a:r>
              <a:rPr lang="en-GB" dirty="0" smtClean="0"/>
              <a:t> </a:t>
            </a:r>
            <a:r>
              <a:rPr lang="en-GB" dirty="0" err="1" smtClean="0"/>
              <a:t>akademik</a:t>
            </a:r>
            <a:r>
              <a:rPr lang="en-GB" dirty="0" smtClean="0"/>
              <a:t> </a:t>
            </a:r>
            <a:r>
              <a:rPr lang="en-GB" dirty="0" err="1" smtClean="0"/>
              <a:t>dergilerin</a:t>
            </a:r>
            <a:r>
              <a:rPr lang="en-GB" dirty="0" smtClean="0"/>
              <a:t> </a:t>
            </a:r>
            <a:r>
              <a:rPr lang="en-GB" dirty="0" err="1" smtClean="0"/>
              <a:t>hardcopy’leri</a:t>
            </a:r>
            <a:r>
              <a:rPr lang="en-GB" dirty="0" smtClean="0"/>
              <a:t>, </a:t>
            </a:r>
            <a:r>
              <a:rPr lang="en-GB" dirty="0" err="1" smtClean="0"/>
              <a:t>fotokopiler</a:t>
            </a:r>
            <a:r>
              <a:rPr lang="en-GB" dirty="0" smtClean="0"/>
              <a:t> </a:t>
            </a:r>
            <a:r>
              <a:rPr lang="en-GB" dirty="0" smtClean="0">
                <a:sym typeface="Wingdings" panose="05000000000000000000" pitchFamily="2" charset="2"/>
              </a:rPr>
              <a:t> </a:t>
            </a:r>
            <a:r>
              <a:rPr lang="en-GB" b="1" u="sng" dirty="0" err="1" smtClean="0">
                <a:sym typeface="Wingdings" panose="05000000000000000000" pitchFamily="2" charset="2"/>
              </a:rPr>
              <a:t>Kaynaklar</a:t>
            </a:r>
            <a:r>
              <a:rPr lang="en-GB" b="1" u="sng" dirty="0" smtClean="0">
                <a:sym typeface="Wingdings" panose="05000000000000000000" pitchFamily="2" charset="2"/>
              </a:rPr>
              <a:t> kıt</a:t>
            </a:r>
            <a:endParaRPr lang="en-GB" b="1" u="sng" dirty="0" smtClean="0"/>
          </a:p>
          <a:p>
            <a:r>
              <a:rPr lang="en-GB" i="1" dirty="0" smtClean="0"/>
              <a:t>1990’lardan </a:t>
            </a:r>
            <a:r>
              <a:rPr lang="en-GB" i="1" dirty="0" err="1" smtClean="0"/>
              <a:t>sonra</a:t>
            </a:r>
            <a:r>
              <a:rPr lang="en-GB" i="1" dirty="0" smtClean="0"/>
              <a:t> </a:t>
            </a:r>
            <a:r>
              <a:rPr lang="en-GB" i="1" dirty="0" err="1" smtClean="0"/>
              <a:t>araştırmacılık</a:t>
            </a:r>
            <a:r>
              <a:rPr lang="en-GB" dirty="0" smtClean="0"/>
              <a:t>: </a:t>
            </a:r>
            <a:r>
              <a:rPr lang="en-GB" dirty="0" err="1" smtClean="0"/>
              <a:t>PDF’ler</a:t>
            </a:r>
            <a:r>
              <a:rPr lang="en-GB" dirty="0" smtClean="0"/>
              <a:t> </a:t>
            </a:r>
            <a:r>
              <a:rPr lang="en-GB" dirty="0" err="1" smtClean="0"/>
              <a:t>ve</a:t>
            </a:r>
            <a:r>
              <a:rPr lang="en-GB" dirty="0" smtClean="0"/>
              <a:t> </a:t>
            </a:r>
            <a:r>
              <a:rPr lang="en-GB" dirty="0" err="1" smtClean="0"/>
              <a:t>epub’lar</a:t>
            </a:r>
            <a:r>
              <a:rPr lang="en-GB" dirty="0" smtClean="0"/>
              <a:t>, MP3’ler, </a:t>
            </a:r>
            <a:r>
              <a:rPr lang="en-GB" dirty="0" err="1" smtClean="0"/>
              <a:t>Youtube</a:t>
            </a:r>
            <a:r>
              <a:rPr lang="en-GB" dirty="0" smtClean="0"/>
              <a:t> </a:t>
            </a:r>
            <a:r>
              <a:rPr lang="en-GB" dirty="0" err="1" smtClean="0"/>
              <a:t>videoları</a:t>
            </a:r>
            <a:r>
              <a:rPr lang="en-GB" dirty="0" smtClean="0"/>
              <a:t>, </a:t>
            </a:r>
            <a:r>
              <a:rPr lang="en-GB" dirty="0" err="1" smtClean="0"/>
              <a:t>webinarlar</a:t>
            </a:r>
            <a:r>
              <a:rPr lang="en-GB" dirty="0" smtClean="0"/>
              <a:t>, Google </a:t>
            </a:r>
            <a:r>
              <a:rPr lang="en-GB" dirty="0" err="1" smtClean="0"/>
              <a:t>Scholar’dan</a:t>
            </a:r>
            <a:r>
              <a:rPr lang="en-GB" dirty="0" smtClean="0"/>
              <a:t> Web of </a:t>
            </a:r>
            <a:r>
              <a:rPr lang="en-GB" dirty="0" err="1" smtClean="0"/>
              <a:t>Science’a</a:t>
            </a:r>
            <a:r>
              <a:rPr lang="en-GB" dirty="0" smtClean="0"/>
              <a:t> </a:t>
            </a:r>
            <a:r>
              <a:rPr lang="en-GB" dirty="0" err="1" smtClean="0"/>
              <a:t>veri</a:t>
            </a:r>
            <a:r>
              <a:rPr lang="en-GB" dirty="0" smtClean="0"/>
              <a:t> </a:t>
            </a:r>
            <a:r>
              <a:rPr lang="en-GB" dirty="0" err="1" smtClean="0"/>
              <a:t>tabanları</a:t>
            </a:r>
            <a:r>
              <a:rPr lang="en-GB" dirty="0" smtClean="0"/>
              <a:t>, </a:t>
            </a:r>
            <a:r>
              <a:rPr lang="en-GB" dirty="0" err="1" smtClean="0"/>
              <a:t>SciHub</a:t>
            </a:r>
            <a:r>
              <a:rPr lang="en-GB" dirty="0" smtClean="0"/>
              <a:t> </a:t>
            </a:r>
            <a:r>
              <a:rPr lang="en-GB" dirty="0" err="1" smtClean="0"/>
              <a:t>ve</a:t>
            </a:r>
            <a:r>
              <a:rPr lang="en-GB" dirty="0" smtClean="0"/>
              <a:t> </a:t>
            </a:r>
            <a:r>
              <a:rPr lang="en-GB" dirty="0" err="1" smtClean="0"/>
              <a:t>LibGen</a:t>
            </a:r>
            <a:r>
              <a:rPr lang="en-GB" dirty="0" smtClean="0"/>
              <a:t> </a:t>
            </a:r>
            <a:r>
              <a:rPr lang="en-GB" dirty="0" smtClean="0">
                <a:sym typeface="Wingdings" panose="05000000000000000000" pitchFamily="2" charset="2"/>
              </a:rPr>
              <a:t> </a:t>
            </a:r>
            <a:r>
              <a:rPr lang="en-GB" b="1" u="sng" dirty="0" err="1" smtClean="0">
                <a:sym typeface="Wingdings" panose="05000000000000000000" pitchFamily="2" charset="2"/>
              </a:rPr>
              <a:t>Kaynaklar</a:t>
            </a:r>
            <a:r>
              <a:rPr lang="en-GB" b="1" u="sng" dirty="0" smtClean="0">
                <a:sym typeface="Wingdings" panose="05000000000000000000" pitchFamily="2" charset="2"/>
              </a:rPr>
              <a:t> </a:t>
            </a:r>
            <a:r>
              <a:rPr lang="en-GB" b="1" u="sng" dirty="0" err="1" smtClean="0">
                <a:sym typeface="Wingdings" panose="05000000000000000000" pitchFamily="2" charset="2"/>
              </a:rPr>
              <a:t>bol</a:t>
            </a:r>
            <a:endParaRPr lang="tr-TR" b="1" u="sng" dirty="0"/>
          </a:p>
        </p:txBody>
      </p:sp>
      <p:sp>
        <p:nvSpPr>
          <p:cNvPr id="4" name="Metin kutusu 3"/>
          <p:cNvSpPr txBox="1"/>
          <p:nvPr/>
        </p:nvSpPr>
        <p:spPr>
          <a:xfrm>
            <a:off x="9448800" y="2231579"/>
            <a:ext cx="2743200" cy="3539430"/>
          </a:xfrm>
          <a:prstGeom prst="rect">
            <a:avLst/>
          </a:prstGeom>
          <a:noFill/>
        </p:spPr>
        <p:txBody>
          <a:bodyPr wrap="square" rtlCol="0">
            <a:spAutoFit/>
          </a:bodyPr>
          <a:lstStyle/>
          <a:p>
            <a:r>
              <a:rPr lang="en-GB" sz="3200" dirty="0" err="1" smtClean="0"/>
              <a:t>Hangi</a:t>
            </a:r>
            <a:r>
              <a:rPr lang="en-GB" sz="3200" dirty="0" smtClean="0"/>
              <a:t> </a:t>
            </a:r>
            <a:r>
              <a:rPr lang="en-GB" sz="3200" dirty="0" err="1" smtClean="0"/>
              <a:t>kaynaklara</a:t>
            </a:r>
            <a:r>
              <a:rPr lang="en-GB" sz="3200" dirty="0" smtClean="0"/>
              <a:t> </a:t>
            </a:r>
            <a:r>
              <a:rPr lang="en-GB" sz="3200" dirty="0" err="1" smtClean="0"/>
              <a:t>ulaşabilirim</a:t>
            </a:r>
            <a:r>
              <a:rPr lang="en-GB" sz="3200" dirty="0" smtClean="0"/>
              <a:t>?</a:t>
            </a:r>
          </a:p>
          <a:p>
            <a:endParaRPr lang="en-GB" sz="3200" dirty="0"/>
          </a:p>
          <a:p>
            <a:r>
              <a:rPr lang="en-GB" sz="3200" dirty="0" err="1" smtClean="0"/>
              <a:t>Hangi</a:t>
            </a:r>
            <a:r>
              <a:rPr lang="en-GB" sz="3200" dirty="0" smtClean="0"/>
              <a:t> </a:t>
            </a:r>
            <a:r>
              <a:rPr lang="en-GB" sz="3200" dirty="0" err="1" smtClean="0"/>
              <a:t>kaynaktan</a:t>
            </a:r>
            <a:r>
              <a:rPr lang="en-GB" sz="3200" dirty="0" smtClean="0"/>
              <a:t> </a:t>
            </a:r>
            <a:r>
              <a:rPr lang="en-GB" sz="3200" dirty="0" err="1" smtClean="0"/>
              <a:t>başlamalıyım</a:t>
            </a:r>
            <a:r>
              <a:rPr lang="en-GB" sz="3200" dirty="0" smtClean="0"/>
              <a:t>?</a:t>
            </a:r>
            <a:endParaRPr lang="tr-TR" sz="3200" dirty="0"/>
          </a:p>
        </p:txBody>
      </p:sp>
      <p:sp>
        <p:nvSpPr>
          <p:cNvPr id="5" name="Sağ Ok 4"/>
          <p:cNvSpPr/>
          <p:nvPr/>
        </p:nvSpPr>
        <p:spPr>
          <a:xfrm>
            <a:off x="8115300" y="3022600"/>
            <a:ext cx="1143000" cy="5207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8728075" y="4875212"/>
            <a:ext cx="717550" cy="5207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02891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lgn="ctr">
              <a:buNone/>
            </a:pPr>
            <a:r>
              <a:rPr lang="en-GB" sz="11500" dirty="0" smtClean="0"/>
              <a:t>CTRL+C / CTRL+V</a:t>
            </a:r>
            <a:endParaRPr lang="en-GB" sz="11500" dirty="0"/>
          </a:p>
        </p:txBody>
      </p:sp>
    </p:spTree>
    <p:extLst>
      <p:ext uri="{BB962C8B-B14F-4D97-AF65-F5344CB8AC3E}">
        <p14:creationId xmlns:p14="http://schemas.microsoft.com/office/powerpoint/2010/main" val="678690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1407</TotalTime>
  <Words>730</Words>
  <Application>Microsoft Office PowerPoint</Application>
  <PresentationFormat>Widescreen</PresentationFormat>
  <Paragraphs>120</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Office Teması</vt:lpstr>
      <vt:lpstr>İktisatta Araştırma Yöntemleri  ve Bilim Ahlâkına Giriş</vt:lpstr>
      <vt:lpstr>Toplumsal bilimlerin kraliçesi olarak iktisat</vt:lpstr>
      <vt:lpstr>Toplumsal bilimlerin kraliçesi olarak iktisat</vt:lpstr>
      <vt:lpstr>Bu dersin sorduğu sorular ve dersin amacı</vt:lpstr>
      <vt:lpstr>Stephen Hawking (1942-2018)</vt:lpstr>
      <vt:lpstr>PowerPoint Presentation</vt:lpstr>
      <vt:lpstr>PowerPoint Presentation</vt:lpstr>
      <vt:lpstr>Neden bugün?</vt:lpstr>
      <vt:lpstr>PowerPoint Presentation</vt:lpstr>
      <vt:lpstr>PowerPoint Presentation</vt:lpstr>
      <vt:lpstr>PowerPoint Presentation</vt:lpstr>
      <vt:lpstr>PowerPoint Presentation</vt:lpstr>
      <vt:lpstr>Türkçe’de yaygın olarak kullanılan bazı deyim ve atasözleri:</vt:lpstr>
      <vt:lpstr>PowerPoint Presentation</vt:lpstr>
      <vt:lpstr>PowerPoint Presentation</vt:lpstr>
      <vt:lpstr>Bir iktisadi yorum / an economic interpretation</vt:lpstr>
      <vt:lpstr>Peki ya … / What if …</vt:lpstr>
      <vt:lpstr>Bilimlerde Yöntem Tartışmaları</vt:lpstr>
      <vt:lpstr>Bilimlerde Yöntem Tartışmaları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 derste ne yapacağız?</dc:title>
  <dc:creator>Al2</dc:creator>
  <cp:lastModifiedBy>USER</cp:lastModifiedBy>
  <cp:revision>188</cp:revision>
  <dcterms:created xsi:type="dcterms:W3CDTF">2014-12-03T13:56:14Z</dcterms:created>
  <dcterms:modified xsi:type="dcterms:W3CDTF">2020-10-21T09:04:27Z</dcterms:modified>
</cp:coreProperties>
</file>