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4" r:id="rId4"/>
    <p:sldId id="1085" r:id="rId5"/>
    <p:sldId id="1086" r:id="rId6"/>
    <p:sldId id="1087" r:id="rId7"/>
    <p:sldId id="1088" r:id="rId8"/>
    <p:sldId id="1089" r:id="rId9"/>
    <p:sldId id="1090" r:id="rId10"/>
    <p:sldId id="1091" r:id="rId11"/>
    <p:sldId id="1092" r:id="rId12"/>
    <p:sldId id="1083"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1471" autoAdjust="0"/>
  </p:normalViewPr>
  <p:slideViewPr>
    <p:cSldViewPr snapToGrid="0">
      <p:cViewPr varScale="1">
        <p:scale>
          <a:sx n="79" d="100"/>
          <a:sy n="79" d="100"/>
        </p:scale>
        <p:origin x="166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804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GGY307</a:t>
            </a:r>
          </a:p>
          <a:p>
            <a:pPr marL="0" lvl="1" algn="ctr" defTabSz="685800">
              <a:spcBef>
                <a:spcPct val="20000"/>
              </a:spcBef>
              <a:buClr>
                <a:srgbClr val="AD0101"/>
              </a:buClr>
              <a:defRPr/>
            </a:pPr>
            <a:r>
              <a:rPr lang="tr-TR" sz="2400" b="1" dirty="0">
                <a:solidFill>
                  <a:prstClr val="black"/>
                </a:solidFill>
                <a:latin typeface="Arial"/>
              </a:rPr>
              <a:t>TESİS VE KAYNAK YÖNETİMİNE GİRİŞ</a:t>
            </a:r>
            <a:endParaRPr lang="en-US" sz="2400" b="1" dirty="0">
              <a:solidFill>
                <a:srgbClr val="303030"/>
              </a:solidFill>
              <a:latin typeface="Arial"/>
            </a:endParaRPr>
          </a:p>
        </p:txBody>
      </p:sp>
      <p:sp>
        <p:nvSpPr>
          <p:cNvPr id="10" name="Dikdörtgen 9"/>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1753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600164"/>
          </a:xfrm>
          <a:prstGeom prst="rect">
            <a:avLst/>
          </a:prstGeom>
        </p:spPr>
        <p:txBody>
          <a:bodyPr wrap="square">
            <a:spAutoFit/>
          </a:bodyPr>
          <a:lstStyle/>
          <a:p>
            <a:pPr marL="0" lvl="1" algn="ctr" defTabSz="685800">
              <a:spcBef>
                <a:spcPct val="20000"/>
              </a:spcBef>
              <a:buClr>
                <a:srgbClr val="AD0101"/>
              </a:buClr>
              <a:defRPr/>
            </a:pPr>
            <a:r>
              <a:rPr lang="tr-TR" sz="1500" b="1" dirty="0" smtClean="0">
                <a:solidFill>
                  <a:prstClr val="black"/>
                </a:solidFill>
                <a:latin typeface="Arial"/>
              </a:rPr>
              <a:t>KAYNAKLAR</a:t>
            </a:r>
            <a:endParaRPr lang="en-US" sz="1500" b="1" dirty="0">
              <a:solidFill>
                <a:prstClr val="black"/>
              </a:solidFill>
              <a:latin typeface="Arial"/>
            </a:endParaRPr>
          </a:p>
          <a:p>
            <a:pPr marL="0" lvl="1" algn="ctr" defTabSz="685800">
              <a:spcBef>
                <a:spcPct val="20000"/>
              </a:spcBef>
              <a:buClr>
                <a:srgbClr val="AD0101"/>
              </a:buClr>
              <a:defRPr/>
            </a:pPr>
            <a:endParaRPr lang="en-US" sz="1500" b="1" dirty="0">
              <a:solidFill>
                <a:prstClr val="black"/>
              </a:solidFill>
              <a:latin typeface="Arial"/>
            </a:endParaRPr>
          </a:p>
        </p:txBody>
      </p:sp>
      <p:sp>
        <p:nvSpPr>
          <p:cNvPr id="4" name="Dikdörtgen 3"/>
          <p:cNvSpPr/>
          <p:nvPr/>
        </p:nvSpPr>
        <p:spPr>
          <a:xfrm>
            <a:off x="473293" y="1703101"/>
            <a:ext cx="8012450" cy="3323987"/>
          </a:xfrm>
          <a:prstGeom prst="rect">
            <a:avLst/>
          </a:prstGeom>
        </p:spPr>
        <p:txBody>
          <a:bodyPr wrap="square">
            <a:spAutoFit/>
          </a:bodyPr>
          <a:lstStyle/>
          <a:p>
            <a:pPr marL="257175" indent="-257175" algn="just" defTabSz="685800">
              <a:buFont typeface="Wingdings" panose="05000000000000000000" pitchFamily="2" charset="2"/>
              <a:buChar char="Ø"/>
              <a:defRPr/>
            </a:pPr>
            <a:r>
              <a:rPr lang="tr-TR" sz="1500" dirty="0" err="1" smtClean="0">
                <a:solidFill>
                  <a:prstClr val="black"/>
                </a:solidFill>
                <a:latin typeface="Arial"/>
              </a:rPr>
              <a:t>Facilities</a:t>
            </a:r>
            <a:r>
              <a:rPr lang="tr-TR" sz="1500" dirty="0" smtClean="0">
                <a:solidFill>
                  <a:prstClr val="black"/>
                </a:solidFill>
                <a:latin typeface="Arial"/>
              </a:rPr>
              <a:t> </a:t>
            </a:r>
            <a:r>
              <a:rPr lang="tr-TR" sz="1500" dirty="0">
                <a:solidFill>
                  <a:prstClr val="black"/>
                </a:solidFill>
                <a:latin typeface="Arial"/>
              </a:rPr>
              <a:t>Management, </a:t>
            </a:r>
            <a:r>
              <a:rPr lang="tr-TR" sz="1500" dirty="0" err="1">
                <a:solidFill>
                  <a:prstClr val="black"/>
                </a:solidFill>
                <a:latin typeface="Arial"/>
              </a:rPr>
              <a:t>Immobilien</a:t>
            </a:r>
            <a:r>
              <a:rPr lang="tr-TR" sz="1500" dirty="0">
                <a:solidFill>
                  <a:prstClr val="black"/>
                </a:solidFill>
                <a:latin typeface="Arial"/>
              </a:rPr>
              <a:t> Manager, </a:t>
            </a:r>
            <a:r>
              <a:rPr lang="tr-TR" sz="1500" dirty="0" err="1">
                <a:solidFill>
                  <a:prstClr val="black"/>
                </a:solidFill>
                <a:latin typeface="Arial"/>
              </a:rPr>
              <a:t>Schulte</a:t>
            </a:r>
            <a:r>
              <a:rPr lang="tr-TR" sz="1500" dirty="0">
                <a:solidFill>
                  <a:prstClr val="black"/>
                </a:solidFill>
                <a:latin typeface="Arial"/>
              </a:rPr>
              <a:t>, Karl-</a:t>
            </a:r>
            <a:r>
              <a:rPr lang="tr-TR" sz="1500" dirty="0" err="1">
                <a:solidFill>
                  <a:prstClr val="black"/>
                </a:solidFill>
                <a:latin typeface="Arial"/>
              </a:rPr>
              <a:t>Werner</a:t>
            </a:r>
            <a:r>
              <a:rPr lang="tr-TR" sz="1500" dirty="0">
                <a:solidFill>
                  <a:prstClr val="black"/>
                </a:solidFill>
                <a:latin typeface="Arial"/>
              </a:rPr>
              <a:t>. </a:t>
            </a:r>
            <a:r>
              <a:rPr lang="tr-TR" sz="1500" dirty="0" err="1">
                <a:solidFill>
                  <a:prstClr val="black"/>
                </a:solidFill>
                <a:latin typeface="Arial"/>
              </a:rPr>
              <a:t>Pierschke</a:t>
            </a:r>
            <a:r>
              <a:rPr lang="tr-TR" sz="1500" dirty="0">
                <a:solidFill>
                  <a:prstClr val="black"/>
                </a:solidFill>
                <a:latin typeface="Arial"/>
              </a:rPr>
              <a:t>, Barbara: </a:t>
            </a:r>
            <a:r>
              <a:rPr lang="tr-TR" sz="1500" dirty="0" err="1">
                <a:solidFill>
                  <a:prstClr val="black"/>
                </a:solidFill>
                <a:latin typeface="Arial"/>
              </a:rPr>
              <a:t>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2000.</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Design </a:t>
            </a:r>
            <a:r>
              <a:rPr lang="tr-TR" sz="1500" dirty="0" err="1">
                <a:solidFill>
                  <a:prstClr val="black"/>
                </a:solidFill>
                <a:latin typeface="Arial"/>
              </a:rPr>
              <a:t>and</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E. </a:t>
            </a:r>
            <a:r>
              <a:rPr lang="tr-TR" sz="1500" dirty="0" err="1">
                <a:solidFill>
                  <a:prstClr val="black"/>
                </a:solidFill>
                <a:latin typeface="Arial"/>
              </a:rPr>
              <a:t>Teicholz</a:t>
            </a:r>
            <a:r>
              <a:rPr lang="tr-TR" sz="1500" dirty="0">
                <a:solidFill>
                  <a:prstClr val="black"/>
                </a:solidFill>
                <a:latin typeface="Arial"/>
              </a:rPr>
              <a:t>, </a:t>
            </a:r>
            <a:r>
              <a:rPr lang="tr-TR" sz="1500" dirty="0" err="1">
                <a:solidFill>
                  <a:prstClr val="black"/>
                </a:solidFill>
                <a:latin typeface="Arial"/>
              </a:rPr>
              <a:t>Hill</a:t>
            </a:r>
            <a:r>
              <a:rPr lang="tr-TR" sz="1500" dirty="0">
                <a:solidFill>
                  <a:prstClr val="black"/>
                </a:solidFill>
                <a:latin typeface="Arial"/>
              </a:rPr>
              <a:t> </a:t>
            </a:r>
            <a:r>
              <a:rPr lang="tr-TR" sz="1500" dirty="0" err="1">
                <a:solidFill>
                  <a:prstClr val="black"/>
                </a:solidFill>
                <a:latin typeface="Arial"/>
              </a:rPr>
              <a:t>McGraw</a:t>
            </a:r>
            <a:r>
              <a:rPr lang="tr-TR" sz="1500" dirty="0">
                <a:solidFill>
                  <a:prstClr val="black"/>
                </a:solidFill>
                <a:latin typeface="Arial"/>
              </a:rPr>
              <a:t>, US,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B. Frank, </a:t>
            </a:r>
            <a:r>
              <a:rPr lang="tr-TR" sz="1500" dirty="0" err="1">
                <a:solidFill>
                  <a:prstClr val="black"/>
                </a:solidFill>
                <a:latin typeface="Arial"/>
              </a:rPr>
              <a:t>Butterworth-Heinemann</a:t>
            </a:r>
            <a:r>
              <a:rPr lang="tr-TR" sz="1500" dirty="0">
                <a:solidFill>
                  <a:prstClr val="black"/>
                </a:solidFill>
                <a:latin typeface="Arial"/>
              </a:rPr>
              <a:t>, USA, 2009.</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Planen</a:t>
            </a:r>
            <a:r>
              <a:rPr lang="tr-TR" sz="1500" dirty="0">
                <a:solidFill>
                  <a:prstClr val="black"/>
                </a:solidFill>
                <a:latin typeface="Arial"/>
              </a:rPr>
              <a:t>–</a:t>
            </a:r>
            <a:r>
              <a:rPr lang="tr-TR" sz="1500" dirty="0" err="1">
                <a:solidFill>
                  <a:prstClr val="black"/>
                </a:solidFill>
                <a:latin typeface="Arial"/>
              </a:rPr>
              <a:t>Einführen</a:t>
            </a:r>
            <a:r>
              <a:rPr lang="tr-TR" sz="1500" dirty="0">
                <a:solidFill>
                  <a:prstClr val="black"/>
                </a:solidFill>
                <a:latin typeface="Arial"/>
              </a:rPr>
              <a:t>–</a:t>
            </a:r>
            <a:r>
              <a:rPr lang="tr-TR" sz="1500" dirty="0" err="1">
                <a:solidFill>
                  <a:prstClr val="black"/>
                </a:solidFill>
                <a:latin typeface="Arial"/>
              </a:rPr>
              <a:t>Nutzen</a:t>
            </a:r>
            <a:r>
              <a:rPr lang="tr-TR" sz="1500" dirty="0">
                <a:solidFill>
                  <a:prstClr val="black"/>
                </a:solidFill>
                <a:latin typeface="Arial"/>
              </a:rPr>
              <a:t>, </a:t>
            </a:r>
            <a:r>
              <a:rPr lang="tr-TR" sz="1500" dirty="0" err="1">
                <a:solidFill>
                  <a:prstClr val="black"/>
                </a:solidFill>
                <a:latin typeface="Arial"/>
              </a:rPr>
              <a:t>Schneider</a:t>
            </a:r>
            <a:r>
              <a:rPr lang="tr-TR" sz="1500" dirty="0">
                <a:solidFill>
                  <a:prstClr val="black"/>
                </a:solidFill>
                <a:latin typeface="Arial"/>
              </a:rPr>
              <a:t>, </a:t>
            </a:r>
            <a:r>
              <a:rPr lang="tr-TR" sz="1500" dirty="0" err="1">
                <a:solidFill>
                  <a:prstClr val="black"/>
                </a:solidFill>
                <a:latin typeface="Arial"/>
              </a:rPr>
              <a:t>HermannSchäffer-Poeschel</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Grundlagen</a:t>
            </a:r>
            <a:r>
              <a:rPr lang="tr-TR" sz="1500" dirty="0">
                <a:solidFill>
                  <a:prstClr val="black"/>
                </a:solidFill>
                <a:latin typeface="Arial"/>
              </a:rPr>
              <a:t>, </a:t>
            </a:r>
            <a:r>
              <a:rPr lang="tr-TR" sz="1500" dirty="0" err="1">
                <a:solidFill>
                  <a:prstClr val="black"/>
                </a:solidFill>
                <a:latin typeface="Arial"/>
              </a:rPr>
              <a:t>Computerunterstützung</a:t>
            </a:r>
            <a:r>
              <a:rPr lang="tr-TR" sz="1500" dirty="0">
                <a:solidFill>
                  <a:prstClr val="black"/>
                </a:solidFill>
                <a:latin typeface="Arial"/>
              </a:rPr>
              <a:t>, </a:t>
            </a:r>
            <a:r>
              <a:rPr lang="tr-TR" sz="1500" dirty="0" err="1">
                <a:solidFill>
                  <a:prstClr val="black"/>
                </a:solidFill>
                <a:latin typeface="Arial"/>
              </a:rPr>
              <a:t>Systemeinführung</a:t>
            </a:r>
            <a:r>
              <a:rPr lang="tr-TR" sz="1500" dirty="0">
                <a:solidFill>
                  <a:prstClr val="black"/>
                </a:solidFill>
                <a:latin typeface="Arial"/>
              </a:rPr>
              <a:t>, </a:t>
            </a:r>
            <a:r>
              <a:rPr lang="tr-TR" sz="1500" dirty="0" err="1">
                <a:solidFill>
                  <a:prstClr val="black"/>
                </a:solidFill>
                <a:latin typeface="Arial"/>
              </a:rPr>
              <a:t>Anwendungsbeispiele</a:t>
            </a:r>
            <a:r>
              <a:rPr lang="tr-TR" sz="1500" dirty="0">
                <a:solidFill>
                  <a:prstClr val="black"/>
                </a:solidFill>
                <a:latin typeface="Arial"/>
              </a:rPr>
              <a:t>, N., </a:t>
            </a:r>
            <a:r>
              <a:rPr lang="tr-TR" sz="1500" dirty="0" err="1">
                <a:solidFill>
                  <a:prstClr val="black"/>
                </a:solidFill>
                <a:latin typeface="Arial"/>
              </a:rPr>
              <a:t>Jens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2007.</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a:t>
            </a:r>
            <a:r>
              <a:rPr lang="tr-TR" sz="1500" dirty="0" err="1">
                <a:solidFill>
                  <a:prstClr val="black"/>
                </a:solidFill>
                <a:latin typeface="Arial"/>
              </a:rPr>
              <a:t>Manager’s</a:t>
            </a:r>
            <a:r>
              <a:rPr lang="tr-TR" sz="1500" dirty="0">
                <a:solidFill>
                  <a:prstClr val="black"/>
                </a:solidFill>
                <a:latin typeface="Arial"/>
              </a:rPr>
              <a:t> Guide </a:t>
            </a:r>
            <a:r>
              <a:rPr lang="tr-TR" sz="1500" dirty="0" err="1">
                <a:solidFill>
                  <a:prstClr val="black"/>
                </a:solidFill>
                <a:latin typeface="Arial"/>
              </a:rPr>
              <a:t>to</a:t>
            </a:r>
            <a:r>
              <a:rPr lang="tr-TR" sz="1500" dirty="0">
                <a:solidFill>
                  <a:prstClr val="black"/>
                </a:solidFill>
                <a:latin typeface="Arial"/>
              </a:rPr>
              <a:t> Security </a:t>
            </a:r>
            <a:r>
              <a:rPr lang="tr-TR" sz="1500" dirty="0" err="1">
                <a:solidFill>
                  <a:prstClr val="black"/>
                </a:solidFill>
                <a:latin typeface="Arial"/>
              </a:rPr>
              <a:t>Protecting</a:t>
            </a:r>
            <a:r>
              <a:rPr lang="tr-TR" sz="1500" dirty="0">
                <a:solidFill>
                  <a:prstClr val="black"/>
                </a:solidFill>
                <a:latin typeface="Arial"/>
              </a:rPr>
              <a:t> </a:t>
            </a:r>
            <a:r>
              <a:rPr lang="tr-TR" sz="1500" dirty="0" err="1">
                <a:solidFill>
                  <a:prstClr val="black"/>
                </a:solidFill>
                <a:latin typeface="Arial"/>
              </a:rPr>
              <a:t>Your</a:t>
            </a:r>
            <a:r>
              <a:rPr lang="tr-TR" sz="1500" dirty="0">
                <a:solidFill>
                  <a:prstClr val="black"/>
                </a:solidFill>
                <a:latin typeface="Arial"/>
              </a:rPr>
              <a:t> </a:t>
            </a:r>
            <a:r>
              <a:rPr lang="tr-TR" sz="1500" dirty="0" err="1">
                <a:solidFill>
                  <a:prstClr val="black"/>
                </a:solidFill>
                <a:latin typeface="Arial"/>
              </a:rPr>
              <a:t>Assets</a:t>
            </a:r>
            <a:r>
              <a:rPr lang="tr-TR" sz="1500" dirty="0">
                <a:solidFill>
                  <a:prstClr val="black"/>
                </a:solidFill>
                <a:latin typeface="Arial"/>
              </a:rPr>
              <a:t>, N. Robert, </a:t>
            </a:r>
            <a:r>
              <a:rPr lang="tr-TR" sz="1500" dirty="0" err="1">
                <a:solidFill>
                  <a:prstClr val="black"/>
                </a:solidFill>
                <a:latin typeface="Arial"/>
              </a:rPr>
              <a:t>Fairmont</a:t>
            </a:r>
            <a:r>
              <a:rPr lang="tr-TR" sz="1500" dirty="0">
                <a:solidFill>
                  <a:prstClr val="black"/>
                </a:solidFill>
                <a:latin typeface="Arial"/>
              </a:rPr>
              <a:t> </a:t>
            </a:r>
            <a:r>
              <a:rPr lang="tr-TR" sz="1500" dirty="0" err="1">
                <a:solidFill>
                  <a:prstClr val="black"/>
                </a:solidFill>
                <a:latin typeface="Arial"/>
              </a:rPr>
              <a:t>Press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a:p>
            <a:pPr marL="257175" indent="-257175" algn="just" defTabSz="685800">
              <a:buFont typeface="Wingdings" panose="05000000000000000000" pitchFamily="2" charset="2"/>
              <a:buChar char="Ø"/>
              <a:defRPr/>
            </a:pPr>
            <a:r>
              <a:rPr lang="tr-TR" sz="1500" dirty="0" err="1">
                <a:solidFill>
                  <a:prstClr val="black"/>
                </a:solidFill>
                <a:latin typeface="Arial"/>
              </a:rPr>
              <a:t>Handbuch</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Für</a:t>
            </a:r>
            <a:r>
              <a:rPr lang="tr-TR" sz="1500" dirty="0">
                <a:solidFill>
                  <a:prstClr val="black"/>
                </a:solidFill>
                <a:latin typeface="Arial"/>
              </a:rPr>
              <a:t> </a:t>
            </a:r>
            <a:r>
              <a:rPr lang="tr-TR" sz="1500" dirty="0" err="1">
                <a:solidFill>
                  <a:prstClr val="black"/>
                </a:solidFill>
                <a:latin typeface="Arial"/>
              </a:rPr>
              <a:t>Immobilienunternehmen</a:t>
            </a:r>
            <a:r>
              <a:rPr lang="tr-TR" sz="1500" dirty="0">
                <a:solidFill>
                  <a:prstClr val="black"/>
                </a:solidFill>
                <a:latin typeface="Arial"/>
              </a:rPr>
              <a:t>, H. </a:t>
            </a:r>
            <a:r>
              <a:rPr lang="tr-TR" sz="1500" dirty="0" err="1">
                <a:solidFill>
                  <a:prstClr val="black"/>
                </a:solidFill>
                <a:latin typeface="Arial"/>
              </a:rPr>
              <a:t>Michaela</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2006.</a:t>
            </a:r>
          </a:p>
          <a:p>
            <a:pPr marL="257175" indent="-257175" algn="just" defTabSz="685800">
              <a:buFont typeface="Wingdings" panose="05000000000000000000" pitchFamily="2" charset="2"/>
              <a:buChar char="Ø"/>
              <a:defRPr/>
            </a:pPr>
            <a:r>
              <a:rPr lang="tr-TR" sz="1500" dirty="0">
                <a:solidFill>
                  <a:prstClr val="black"/>
                </a:solidFill>
                <a:latin typeface="Arial"/>
              </a:rPr>
              <a:t>Real </a:t>
            </a:r>
            <a:r>
              <a:rPr lang="tr-TR" sz="1500" dirty="0" err="1">
                <a:solidFill>
                  <a:prstClr val="black"/>
                </a:solidFill>
                <a:latin typeface="Arial"/>
              </a:rPr>
              <a:t>Estateund</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P., </a:t>
            </a:r>
            <a:r>
              <a:rPr lang="tr-TR" sz="1500" dirty="0" err="1">
                <a:solidFill>
                  <a:prstClr val="black"/>
                </a:solidFill>
                <a:latin typeface="Arial"/>
              </a:rPr>
              <a:t>Norbert</a:t>
            </a:r>
            <a:r>
              <a:rPr lang="tr-TR" sz="1500" dirty="0">
                <a:solidFill>
                  <a:prstClr val="black"/>
                </a:solidFill>
                <a:latin typeface="Arial"/>
              </a:rPr>
              <a:t> ve </a:t>
            </a:r>
            <a:r>
              <a:rPr lang="tr-TR" sz="1500" dirty="0" err="1">
                <a:solidFill>
                  <a:prstClr val="black"/>
                </a:solidFill>
                <a:latin typeface="Arial"/>
              </a:rPr>
              <a:t>Schöne</a:t>
            </a:r>
            <a:r>
              <a:rPr lang="tr-TR" sz="1500" dirty="0">
                <a:solidFill>
                  <a:prstClr val="black"/>
                </a:solidFill>
                <a:latin typeface="Arial"/>
              </a:rPr>
              <a:t>, </a:t>
            </a:r>
            <a:r>
              <a:rPr lang="tr-TR" sz="1500" dirty="0" err="1">
                <a:solidFill>
                  <a:prstClr val="black"/>
                </a:solidFill>
                <a:latin typeface="Arial"/>
              </a:rPr>
              <a:t>LarsBernhard</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p:txBody>
      </p:sp>
      <p:sp>
        <p:nvSpPr>
          <p:cNvPr id="22" name="Altbilgi Yer Tutucusu 1">
            <a:extLst>
              <a:ext uri="{FF2B5EF4-FFF2-40B4-BE49-F238E27FC236}">
                <a16:creationId xmlns:a16="http://schemas.microsoft.com/office/drawing/2014/main" id="{B6477F57-3F59-417D-BE18-5CBA26DCF964}"/>
              </a:ext>
            </a:extLst>
          </p:cNvPr>
          <p:cNvSpPr txBox="1">
            <a:spLocks/>
          </p:cNvSpPr>
          <p:nvPr/>
        </p:nvSpPr>
        <p:spPr>
          <a:xfrm>
            <a:off x="4747980" y="5618203"/>
            <a:ext cx="3994184" cy="273844"/>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750"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910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782857" y="1300106"/>
            <a:ext cx="7108903" cy="264213"/>
          </a:xfrm>
        </p:spPr>
        <p:txBody>
          <a:bodyPr anchor="t">
            <a:noAutofit/>
          </a:bodyPr>
          <a:lstStyle/>
          <a:p>
            <a:pPr algn="ctr"/>
            <a:r>
              <a:rPr lang="tr-TR" sz="1500" dirty="0"/>
              <a:t>TESİS YÖNETİMİ UYGULAMA ALANLARI </a:t>
            </a:r>
            <a:endParaRPr lang="en-US" sz="1500" dirty="0"/>
          </a:p>
        </p:txBody>
      </p:sp>
      <p:sp>
        <p:nvSpPr>
          <p:cNvPr id="11" name="Dikdörtgen 10"/>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3" name="Dikdörtgen 2"/>
          <p:cNvSpPr/>
          <p:nvPr/>
        </p:nvSpPr>
        <p:spPr>
          <a:xfrm>
            <a:off x="502684" y="1822877"/>
            <a:ext cx="7717119" cy="4062651"/>
          </a:xfrm>
          <a:prstGeom prst="rect">
            <a:avLst/>
          </a:prstGeom>
        </p:spPr>
        <p:txBody>
          <a:bodyPr wrap="square">
            <a:spAutoFit/>
          </a:bodyPr>
          <a:lstStyle/>
          <a:p>
            <a:pPr algn="just"/>
            <a:endParaRPr lang="tr-TR" sz="1350" dirty="0"/>
          </a:p>
          <a:p>
            <a:pPr marL="257175" indent="-257175" algn="just">
              <a:buAutoNum type="arabicPeriod"/>
            </a:pPr>
            <a:r>
              <a:rPr lang="tr-TR" sz="1500" b="1" dirty="0"/>
              <a:t>Servis Firmaları Uygulamaları</a:t>
            </a:r>
          </a:p>
          <a:p>
            <a:pPr marL="257175" indent="-257175" algn="just">
              <a:buAutoNum type="arabicPeriod"/>
            </a:pPr>
            <a:endParaRPr lang="tr-TR" sz="1500" b="1" dirty="0"/>
          </a:p>
          <a:p>
            <a:pPr marL="214313" indent="-214313" algn="just">
              <a:buFont typeface="Wingdings" panose="05000000000000000000" pitchFamily="2" charset="2"/>
              <a:buChar char="Ø"/>
            </a:pPr>
            <a:r>
              <a:rPr lang="tr-TR" sz="1500" dirty="0"/>
              <a:t>Servis sağlayıcı firmaları aslında, doğru konumda doğru zamanda bulunarak kendi kendilerini var eden işletmelerdir. Çünkü ayrıntı gibi görünen fakat eksikliğinde büyük sorunların yaşandığı durumların yaşanmaması veya sorunların en hızlı şekilde çözüme kavuşturulmasında bir görünmez el gibi çalışmaktadırlar. Örneğin: tesislerde güvenliğin hatasız çalışması ile mal güvenliğinin sağlanması, çevreye zararlı atıkların yönetilmesi ve bunlara benzer işlerin hemen hepsi doğrudan görülmeyen ancak olmadıkları veya doğru çalışmadıklarında büyük sorunlara yol açan hususlardır. İşte bu özel nokta servis sağlayıcı firmaların gerekliliğini ortaya koymaktadır (Erentürk ve Güven,2018:140.sayfa).</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endParaRPr lang="tr-TR" sz="1350" dirty="0"/>
          </a:p>
          <a:p>
            <a:pPr algn="just"/>
            <a:endParaRPr lang="tr-TR" sz="1350" dirty="0"/>
          </a:p>
          <a:p>
            <a:pPr algn="just"/>
            <a:endParaRPr lang="tr-TR" sz="1350" dirty="0"/>
          </a:p>
          <a:p>
            <a:pPr algn="just"/>
            <a:endParaRPr lang="tr-TR" sz="1350" dirty="0"/>
          </a:p>
        </p:txBody>
      </p:sp>
    </p:spTree>
    <p:extLst>
      <p:ext uri="{BB962C8B-B14F-4D97-AF65-F5344CB8AC3E}">
        <p14:creationId xmlns:p14="http://schemas.microsoft.com/office/powerpoint/2010/main" val="3401882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782857" y="1346116"/>
            <a:ext cx="7108903" cy="264213"/>
          </a:xfrm>
        </p:spPr>
        <p:txBody>
          <a:bodyPr anchor="t">
            <a:noAutofit/>
          </a:bodyPr>
          <a:lstStyle/>
          <a:p>
            <a:pPr algn="ctr"/>
            <a:r>
              <a:rPr lang="tr-TR" sz="1500" dirty="0"/>
              <a:t>TESİS YÖNETİMİ UYGULAMA ALANLARI </a:t>
            </a:r>
            <a:endParaRPr lang="en-US" sz="1500" dirty="0"/>
          </a:p>
        </p:txBody>
      </p:sp>
      <p:sp>
        <p:nvSpPr>
          <p:cNvPr id="11" name="Dikdörtgen 10"/>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3" name="Dikdörtgen 2"/>
          <p:cNvSpPr/>
          <p:nvPr/>
        </p:nvSpPr>
        <p:spPr>
          <a:xfrm>
            <a:off x="473292" y="1892424"/>
            <a:ext cx="8353269" cy="3023905"/>
          </a:xfrm>
          <a:prstGeom prst="rect">
            <a:avLst/>
          </a:prstGeom>
        </p:spPr>
        <p:txBody>
          <a:bodyPr wrap="square">
            <a:spAutoFit/>
          </a:bodyPr>
          <a:lstStyle/>
          <a:p>
            <a:pPr algn="just"/>
            <a:endParaRPr lang="tr-TR" sz="1350" dirty="0"/>
          </a:p>
          <a:p>
            <a:pPr marL="257175" indent="-257175" algn="just">
              <a:buAutoNum type="arabicPeriod"/>
            </a:pPr>
            <a:r>
              <a:rPr lang="tr-TR" sz="1500" b="1" dirty="0"/>
              <a:t>Servis Firmaları Uygulamaları</a:t>
            </a:r>
          </a:p>
          <a:p>
            <a:pPr marL="257175" indent="-257175" algn="just">
              <a:buAutoNum type="arabicPeriod"/>
            </a:pPr>
            <a:endParaRPr lang="tr-TR" sz="1500" b="1" dirty="0"/>
          </a:p>
          <a:p>
            <a:pPr marL="214313" indent="-214313" algn="just">
              <a:buFont typeface="Wingdings" panose="05000000000000000000" pitchFamily="2" charset="2"/>
              <a:buChar char="Ø"/>
            </a:pPr>
            <a:endParaRPr lang="tr-TR" sz="1500" dirty="0"/>
          </a:p>
          <a:p>
            <a:pPr marL="214313" indent="-214313" algn="just">
              <a:buFont typeface="Wingdings" panose="05000000000000000000" pitchFamily="2" charset="2"/>
              <a:buChar char="Ø"/>
            </a:pPr>
            <a:r>
              <a:rPr lang="tr-TR" sz="1500" dirty="0"/>
              <a:t>İlave bütçe isteği, hizmet kusurlarının ya da eksikliklerinin giderilmesi için ilk sırayı teşkil edebilmektedir. Çoğunlukla istenilen bütçeler tesis yönetimleri tarafından görüşülür, kabul edilir ve uygulanır: ancak her zaman istenilen hizmet seviyesi sonucuna ulaşılamayabilir. Yükselen bütçelere, bir başka ifade ile gider ve aidat seviyelerine rağmen hizmet seviyesi hala istenilen seviyede olmayabilir. Bu durum servis sağlayıcı firmasının doğru bir seçim olamadığı algısı yaratabilecektir (Erentürk ve Güven,2018:140.sayfa).</a:t>
            </a:r>
          </a:p>
          <a:p>
            <a:pPr algn="just"/>
            <a:endParaRPr lang="tr-TR" sz="1500" dirty="0"/>
          </a:p>
          <a:p>
            <a:pPr algn="just"/>
            <a:endParaRPr lang="tr-TR" sz="1350" dirty="0"/>
          </a:p>
          <a:p>
            <a:pPr algn="just"/>
            <a:endParaRPr lang="tr-TR" sz="1350" dirty="0"/>
          </a:p>
        </p:txBody>
      </p:sp>
    </p:spTree>
    <p:extLst>
      <p:ext uri="{BB962C8B-B14F-4D97-AF65-F5344CB8AC3E}">
        <p14:creationId xmlns:p14="http://schemas.microsoft.com/office/powerpoint/2010/main" val="384370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832159" y="1290749"/>
            <a:ext cx="7108903" cy="264213"/>
          </a:xfrm>
        </p:spPr>
        <p:txBody>
          <a:bodyPr anchor="t">
            <a:noAutofit/>
          </a:bodyPr>
          <a:lstStyle/>
          <a:p>
            <a:pPr algn="ctr"/>
            <a:r>
              <a:rPr lang="tr-TR" sz="1500" dirty="0"/>
              <a:t>TESİS YÖNETİMİ UYGULAMA ALANLARI </a:t>
            </a:r>
            <a:endParaRPr lang="en-US" sz="1500" dirty="0"/>
          </a:p>
        </p:txBody>
      </p:sp>
      <p:sp>
        <p:nvSpPr>
          <p:cNvPr id="11" name="Dikdörtgen 10"/>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3" name="Dikdörtgen 2"/>
          <p:cNvSpPr/>
          <p:nvPr/>
        </p:nvSpPr>
        <p:spPr>
          <a:xfrm>
            <a:off x="473292" y="1892424"/>
            <a:ext cx="8353269" cy="2769989"/>
          </a:xfrm>
          <a:prstGeom prst="rect">
            <a:avLst/>
          </a:prstGeom>
        </p:spPr>
        <p:txBody>
          <a:bodyPr wrap="square">
            <a:spAutoFit/>
          </a:bodyPr>
          <a:lstStyle/>
          <a:p>
            <a:pPr algn="just"/>
            <a:endParaRPr lang="tr-TR" sz="1350" dirty="0"/>
          </a:p>
          <a:p>
            <a:pPr marL="257175" indent="-257175" algn="just">
              <a:buAutoNum type="arabicPeriod"/>
            </a:pPr>
            <a:r>
              <a:rPr lang="tr-TR" sz="1500" b="1" dirty="0"/>
              <a:t>Servis Firmaları Uygulamaları</a:t>
            </a:r>
          </a:p>
          <a:p>
            <a:pPr marL="257175" indent="-257175" algn="just">
              <a:buAutoNum type="arabicPeriod"/>
            </a:pPr>
            <a:endParaRPr lang="tr-TR" sz="1500" b="1" dirty="0"/>
          </a:p>
          <a:p>
            <a:pPr marL="214313" indent="-214313" algn="just">
              <a:buFont typeface="Wingdings" panose="05000000000000000000" pitchFamily="2" charset="2"/>
              <a:buChar char="Ø"/>
            </a:pPr>
            <a:r>
              <a:rPr lang="tr-TR" sz="1500" dirty="0"/>
              <a:t>Bir yandan müşterilerin beklentilerinin yönetilmesi, hizmetin kendisi ve sözleşmenin yönetilmesi çok zor bir süreçtir ve aynı kaynaktan yönetilmesi her zaman mümkün olmayan bir iştir. Özellikle de hizmeti üreten ve yönetmekten sorumlu olan tarafa konfor ve yaşam kalitesinin sağlanması açısından müşterilerin de beklentilerinin karşılanması sorumluluğu verildiği zaman açıkça bir çıkar çatışması (</a:t>
            </a:r>
            <a:r>
              <a:rPr lang="tr-TR" sz="1500" b="1" i="1" dirty="0" err="1"/>
              <a:t>conflict</a:t>
            </a:r>
            <a:r>
              <a:rPr lang="tr-TR" sz="1500" b="1" i="1" dirty="0"/>
              <a:t> of </a:t>
            </a:r>
            <a:r>
              <a:rPr lang="tr-TR" sz="1500" b="1" i="1" dirty="0" err="1"/>
              <a:t>interest</a:t>
            </a:r>
            <a:r>
              <a:rPr lang="tr-TR" sz="1500" dirty="0"/>
              <a:t>) ortaya çıkabilmektedir </a:t>
            </a:r>
            <a:r>
              <a:rPr lang="tr-TR" sz="1650" dirty="0"/>
              <a:t>(Erentürk ve Güven,2018:141.sayfa).</a:t>
            </a:r>
          </a:p>
          <a:p>
            <a:pPr marL="214313" indent="-214313" algn="just">
              <a:buFont typeface="Wingdings" panose="05000000000000000000" pitchFamily="2" charset="2"/>
              <a:buChar char="Ø"/>
            </a:pPr>
            <a:endParaRPr lang="tr-TR" sz="1350" dirty="0"/>
          </a:p>
          <a:p>
            <a:pPr algn="just"/>
            <a:endParaRPr lang="tr-TR" sz="1350" dirty="0"/>
          </a:p>
          <a:p>
            <a:pPr algn="just"/>
            <a:endParaRPr lang="tr-TR" sz="1350" dirty="0"/>
          </a:p>
          <a:p>
            <a:pPr algn="just"/>
            <a:endParaRPr lang="tr-TR" sz="1350" dirty="0"/>
          </a:p>
        </p:txBody>
      </p:sp>
    </p:spTree>
    <p:extLst>
      <p:ext uri="{BB962C8B-B14F-4D97-AF65-F5344CB8AC3E}">
        <p14:creationId xmlns:p14="http://schemas.microsoft.com/office/powerpoint/2010/main" val="43384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782857" y="1360706"/>
            <a:ext cx="7108903" cy="264213"/>
          </a:xfrm>
        </p:spPr>
        <p:txBody>
          <a:bodyPr anchor="t">
            <a:noAutofit/>
          </a:bodyPr>
          <a:lstStyle/>
          <a:p>
            <a:pPr algn="ctr"/>
            <a:r>
              <a:rPr lang="tr-TR" sz="1500" dirty="0"/>
              <a:t>TESİS YÖNETİMİ UYGULAMA ALANLARI </a:t>
            </a:r>
            <a:endParaRPr lang="en-US" sz="1500" dirty="0"/>
          </a:p>
        </p:txBody>
      </p:sp>
      <p:sp>
        <p:nvSpPr>
          <p:cNvPr id="11" name="Dikdörtgen 10"/>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3" name="Dikdörtgen 2"/>
          <p:cNvSpPr/>
          <p:nvPr/>
        </p:nvSpPr>
        <p:spPr>
          <a:xfrm>
            <a:off x="473292" y="1892424"/>
            <a:ext cx="8353269" cy="2516073"/>
          </a:xfrm>
          <a:prstGeom prst="rect">
            <a:avLst/>
          </a:prstGeom>
        </p:spPr>
        <p:txBody>
          <a:bodyPr wrap="square">
            <a:spAutoFit/>
          </a:bodyPr>
          <a:lstStyle/>
          <a:p>
            <a:pPr algn="just"/>
            <a:endParaRPr lang="tr-TR" sz="1350" dirty="0"/>
          </a:p>
          <a:p>
            <a:pPr marL="257175" indent="-257175" algn="just">
              <a:buAutoNum type="arabicPeriod"/>
            </a:pPr>
            <a:r>
              <a:rPr lang="tr-TR" sz="1500" b="1" dirty="0"/>
              <a:t>Servis Firmaları Uygulamaları</a:t>
            </a:r>
          </a:p>
          <a:p>
            <a:pPr marL="214313" indent="-214313" algn="just">
              <a:buFont typeface="Wingdings" panose="05000000000000000000" pitchFamily="2" charset="2"/>
              <a:buChar char="Ø"/>
            </a:pPr>
            <a:endParaRPr lang="tr-TR" sz="1500" dirty="0"/>
          </a:p>
          <a:p>
            <a:pPr marL="214313" indent="-214313" algn="just">
              <a:buFont typeface="Wingdings" panose="05000000000000000000" pitchFamily="2" charset="2"/>
              <a:buChar char="Ø"/>
            </a:pPr>
            <a:r>
              <a:rPr lang="tr-TR" sz="1500" b="1" i="1" dirty="0"/>
              <a:t>Sonuç olarak</a:t>
            </a:r>
            <a:r>
              <a:rPr lang="tr-TR" sz="1500" dirty="0"/>
              <a:t>; servis sağlayıcı firmaları hizmetlerin yönetilmesi konusunda etkin olsalar da, bütçenin yönetilmesi konusunda çıkar çatışması yaşayabilmekte ve servislerini müşterilerine doğrudan satan bir yapıya sahip olduğundan hizmet kusurları durumunda mazeret üreten bir pozisyonda kalabilmektedirler (Erentürk ve Güven,2018:141.sayfa).</a:t>
            </a:r>
          </a:p>
          <a:p>
            <a:pPr marL="214313" indent="-214313" algn="just">
              <a:buFont typeface="Wingdings" panose="05000000000000000000" pitchFamily="2" charset="2"/>
              <a:buChar char="Ø"/>
            </a:pPr>
            <a:endParaRPr lang="tr-TR" sz="1350" dirty="0"/>
          </a:p>
          <a:p>
            <a:pPr algn="just"/>
            <a:endParaRPr lang="tr-TR" sz="1350" dirty="0"/>
          </a:p>
          <a:p>
            <a:pPr algn="just"/>
            <a:endParaRPr lang="tr-TR" sz="1350" dirty="0"/>
          </a:p>
          <a:p>
            <a:pPr algn="just"/>
            <a:endParaRPr lang="tr-TR" sz="1350" dirty="0"/>
          </a:p>
        </p:txBody>
      </p:sp>
    </p:spTree>
    <p:extLst>
      <p:ext uri="{BB962C8B-B14F-4D97-AF65-F5344CB8AC3E}">
        <p14:creationId xmlns:p14="http://schemas.microsoft.com/office/powerpoint/2010/main" val="2095759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782857" y="1306863"/>
            <a:ext cx="7108903" cy="264213"/>
          </a:xfrm>
        </p:spPr>
        <p:txBody>
          <a:bodyPr anchor="t">
            <a:noAutofit/>
          </a:bodyPr>
          <a:lstStyle/>
          <a:p>
            <a:pPr algn="ctr"/>
            <a:r>
              <a:rPr lang="tr-TR" sz="1500" dirty="0"/>
              <a:t>TESİS YÖNETİMİ UYGULAMA ALANLARI </a:t>
            </a:r>
            <a:endParaRPr lang="en-US" sz="1500" dirty="0"/>
          </a:p>
        </p:txBody>
      </p:sp>
      <p:sp>
        <p:nvSpPr>
          <p:cNvPr id="11" name="Dikdörtgen 10"/>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3" name="Dikdörtgen 2"/>
          <p:cNvSpPr/>
          <p:nvPr/>
        </p:nvSpPr>
        <p:spPr>
          <a:xfrm>
            <a:off x="476714" y="1910667"/>
            <a:ext cx="8353269" cy="2539157"/>
          </a:xfrm>
          <a:prstGeom prst="rect">
            <a:avLst/>
          </a:prstGeom>
        </p:spPr>
        <p:txBody>
          <a:bodyPr wrap="square">
            <a:spAutoFit/>
          </a:bodyPr>
          <a:lstStyle/>
          <a:p>
            <a:pPr algn="just"/>
            <a:endParaRPr lang="tr-TR" sz="1350" dirty="0"/>
          </a:p>
          <a:p>
            <a:pPr algn="just"/>
            <a:r>
              <a:rPr lang="tr-TR" sz="1650" b="1" dirty="0"/>
              <a:t>2</a:t>
            </a:r>
            <a:r>
              <a:rPr lang="tr-TR" sz="1350" b="1" dirty="0"/>
              <a:t>. </a:t>
            </a:r>
            <a:r>
              <a:rPr lang="tr-TR" sz="1500" b="1" dirty="0"/>
              <a:t>İnşaat Firmaları Uygulamaları</a:t>
            </a:r>
          </a:p>
          <a:p>
            <a:pPr marL="257175" indent="-257175" algn="just">
              <a:buAutoNum type="arabicPeriod"/>
            </a:pPr>
            <a:endParaRPr lang="tr-TR" sz="1500" b="1" dirty="0"/>
          </a:p>
          <a:p>
            <a:pPr marL="214313" indent="-214313" algn="just">
              <a:buFont typeface="Wingdings" panose="05000000000000000000" pitchFamily="2" charset="2"/>
              <a:buChar char="Ø"/>
            </a:pPr>
            <a:r>
              <a:rPr lang="tr-TR" sz="1500" dirty="0"/>
              <a:t>İnşaat firmaları yaptığı birden çok konut inşaatını yönetmekle, eş zamanlı veya birbirlerine yakın zamanlarda tamamlamak ve teslim etme aşamasına geldiklerinde öncelikle ve özellikle konutların, nasıl yönetileceği, yönetim işinin nasıl çözüleceği konusuna ilişkin bir durumla karşı karşıya kalmaktadırlar.  Bu çözüm arayışında ideal ortak bir servis sağlayıcı firmasıdır (Erentürk ve Güven,2018:141.sayfa).</a:t>
            </a:r>
          </a:p>
          <a:p>
            <a:pPr marL="214313" indent="-214313" algn="just">
              <a:buFont typeface="Wingdings" panose="05000000000000000000" pitchFamily="2" charset="2"/>
              <a:buChar char="Ø"/>
            </a:pPr>
            <a:endParaRPr lang="tr-TR" sz="1350" dirty="0"/>
          </a:p>
          <a:p>
            <a:pPr algn="just"/>
            <a:endParaRPr lang="tr-TR" sz="1350" dirty="0"/>
          </a:p>
          <a:p>
            <a:pPr algn="just"/>
            <a:endParaRPr lang="tr-TR" sz="1350" dirty="0"/>
          </a:p>
          <a:p>
            <a:pPr algn="just"/>
            <a:endParaRPr lang="tr-TR" sz="1350" dirty="0"/>
          </a:p>
        </p:txBody>
      </p:sp>
    </p:spTree>
    <p:extLst>
      <p:ext uri="{BB962C8B-B14F-4D97-AF65-F5344CB8AC3E}">
        <p14:creationId xmlns:p14="http://schemas.microsoft.com/office/powerpoint/2010/main" val="839042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676740" y="1319861"/>
            <a:ext cx="7108903" cy="264213"/>
          </a:xfrm>
        </p:spPr>
        <p:txBody>
          <a:bodyPr anchor="t">
            <a:noAutofit/>
          </a:bodyPr>
          <a:lstStyle/>
          <a:p>
            <a:pPr algn="ctr"/>
            <a:r>
              <a:rPr lang="tr-TR" sz="1500" dirty="0"/>
              <a:t>TESİS YÖNETİMİ UYGULAMA ALANLARI </a:t>
            </a:r>
            <a:endParaRPr lang="en-US" sz="1500" dirty="0"/>
          </a:p>
        </p:txBody>
      </p:sp>
      <p:sp>
        <p:nvSpPr>
          <p:cNvPr id="11" name="Dikdörtgen 10"/>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3" name="Dikdörtgen 2"/>
          <p:cNvSpPr/>
          <p:nvPr/>
        </p:nvSpPr>
        <p:spPr>
          <a:xfrm>
            <a:off x="476714" y="1910667"/>
            <a:ext cx="8353269" cy="3023905"/>
          </a:xfrm>
          <a:prstGeom prst="rect">
            <a:avLst/>
          </a:prstGeom>
        </p:spPr>
        <p:txBody>
          <a:bodyPr wrap="square">
            <a:spAutoFit/>
          </a:bodyPr>
          <a:lstStyle/>
          <a:p>
            <a:pPr algn="just"/>
            <a:endParaRPr lang="tr-TR" sz="1500" dirty="0"/>
          </a:p>
          <a:p>
            <a:pPr algn="just"/>
            <a:r>
              <a:rPr lang="tr-TR" sz="1500" b="1" dirty="0"/>
              <a:t>2. İnşaat Firmaları Uygulamaları</a:t>
            </a:r>
          </a:p>
          <a:p>
            <a:pPr marL="257175" indent="-257175" algn="just">
              <a:buAutoNum type="arabicPeriod"/>
            </a:pPr>
            <a:endParaRPr lang="tr-TR" sz="1500" b="1" dirty="0"/>
          </a:p>
          <a:p>
            <a:pPr marL="214313" indent="-214313" algn="just">
              <a:buFont typeface="Wingdings" panose="05000000000000000000" pitchFamily="2" charset="2"/>
              <a:buChar char="Ø"/>
            </a:pPr>
            <a:r>
              <a:rPr lang="tr-TR" sz="1500" dirty="0"/>
              <a:t>Bir inşaat firmasının hali hazırda devam eden birkaç projesi var ise genellikle bu inşaat firması elindeki projelerin yönetim hizmetini kendisi yerine getirmeye çalışır.</a:t>
            </a:r>
          </a:p>
          <a:p>
            <a:pPr marL="214313" indent="-214313" algn="just">
              <a:buFont typeface="Wingdings" panose="05000000000000000000" pitchFamily="2" charset="2"/>
              <a:buChar char="Ø"/>
            </a:pPr>
            <a:endParaRPr lang="tr-TR" sz="1500" dirty="0"/>
          </a:p>
          <a:p>
            <a:pPr marL="214313" indent="-214313" algn="just">
              <a:buFont typeface="Wingdings" panose="05000000000000000000" pitchFamily="2" charset="2"/>
              <a:buChar char="Ø"/>
            </a:pPr>
            <a:r>
              <a:rPr lang="tr-TR" sz="1500" dirty="0"/>
              <a:t>Ancak işin aslı genelde şudur: herhangi bir inşaat firmasının devam eden hali hazırdaki projeleri, mevcut tesis yönetimi firmasının işletme ve merkezi giderlerini bile karşılayacak büyüklükte değildir.</a:t>
            </a:r>
          </a:p>
          <a:p>
            <a:pPr marL="214313" indent="-214313" algn="just">
              <a:buFont typeface="Wingdings" panose="05000000000000000000" pitchFamily="2" charset="2"/>
              <a:buChar char="Ø"/>
            </a:pPr>
            <a:endParaRPr lang="tr-TR" sz="1650" dirty="0"/>
          </a:p>
          <a:p>
            <a:pPr marL="214313" indent="-214313" algn="just">
              <a:buFont typeface="Wingdings" panose="05000000000000000000" pitchFamily="2" charset="2"/>
              <a:buChar char="Ø"/>
            </a:pPr>
            <a:endParaRPr lang="tr-TR" sz="1350" dirty="0"/>
          </a:p>
          <a:p>
            <a:pPr algn="just"/>
            <a:endParaRPr lang="tr-TR" sz="1350" dirty="0"/>
          </a:p>
          <a:p>
            <a:pPr algn="just"/>
            <a:endParaRPr lang="tr-TR" sz="1350" dirty="0"/>
          </a:p>
          <a:p>
            <a:pPr algn="just"/>
            <a:endParaRPr lang="tr-TR" sz="1350" dirty="0"/>
          </a:p>
        </p:txBody>
      </p:sp>
    </p:spTree>
    <p:extLst>
      <p:ext uri="{BB962C8B-B14F-4D97-AF65-F5344CB8AC3E}">
        <p14:creationId xmlns:p14="http://schemas.microsoft.com/office/powerpoint/2010/main" val="1699952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560812"/>
            <a:ext cx="7108903" cy="264213"/>
          </a:xfrm>
        </p:spPr>
        <p:txBody>
          <a:bodyPr anchor="t">
            <a:noAutofit/>
          </a:bodyPr>
          <a:lstStyle/>
          <a:p>
            <a:pPr algn="ctr"/>
            <a:r>
              <a:rPr lang="tr-TR" sz="1500" dirty="0"/>
              <a:t>TESİS YÖNETİMİ UYGULAMA ALANLARI </a:t>
            </a:r>
            <a:endParaRPr lang="en-US" sz="1500" dirty="0"/>
          </a:p>
        </p:txBody>
      </p:sp>
      <p:sp>
        <p:nvSpPr>
          <p:cNvPr id="11" name="Dikdörtgen 10"/>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3" name="Dikdörtgen 2"/>
          <p:cNvSpPr/>
          <p:nvPr/>
        </p:nvSpPr>
        <p:spPr>
          <a:xfrm>
            <a:off x="476714" y="1910667"/>
            <a:ext cx="8353269" cy="2354491"/>
          </a:xfrm>
          <a:prstGeom prst="rect">
            <a:avLst/>
          </a:prstGeom>
        </p:spPr>
        <p:txBody>
          <a:bodyPr wrap="square">
            <a:spAutoFit/>
          </a:bodyPr>
          <a:lstStyle/>
          <a:p>
            <a:pPr algn="just"/>
            <a:endParaRPr lang="tr-TR" sz="1350" dirty="0"/>
          </a:p>
          <a:p>
            <a:pPr algn="just"/>
            <a:r>
              <a:rPr lang="tr-TR" sz="1650" b="1" dirty="0"/>
              <a:t>3</a:t>
            </a:r>
            <a:r>
              <a:rPr lang="tr-TR" sz="1350" b="1" dirty="0"/>
              <a:t>. </a:t>
            </a:r>
            <a:r>
              <a:rPr lang="tr-TR" sz="1500" b="1" dirty="0"/>
              <a:t>Kat Malikleri Uygulamaları</a:t>
            </a:r>
          </a:p>
          <a:p>
            <a:pPr marL="257175" indent="-257175" algn="just">
              <a:buAutoNum type="arabicPeriod"/>
            </a:pPr>
            <a:endParaRPr lang="tr-TR" sz="1500" b="1" dirty="0"/>
          </a:p>
          <a:p>
            <a:pPr marL="214313" indent="-214313" algn="just">
              <a:buFont typeface="Wingdings" panose="05000000000000000000" pitchFamily="2" charset="2"/>
              <a:buChar char="Ø"/>
            </a:pPr>
            <a:r>
              <a:rPr lang="tr-TR" sz="1500" dirty="0"/>
              <a:t>Kat malikleri uygulamasından kastedilen, konut yönetiminin kat malikleri tarafından seçilen sınırlı sayıdaki yönetim kadrosudur. Buna göre binada yer alan konutların sahiplerince teşkil edilen ya da dışarıdan bir yönetici ile yönetim işinin yönetilmesidir. Bir başka ifade ile kat malikleri tarafından belirli sayıda seçilmiş yöneticiler konut yönetimini oluşturmaktadırlar.</a:t>
            </a:r>
          </a:p>
          <a:p>
            <a:pPr marL="214313" indent="-214313" algn="just">
              <a:buFont typeface="Wingdings" panose="05000000000000000000" pitchFamily="2" charset="2"/>
              <a:buChar char="Ø"/>
            </a:pPr>
            <a:endParaRPr lang="tr-TR" sz="1500" dirty="0"/>
          </a:p>
          <a:p>
            <a:pPr algn="just"/>
            <a:endParaRPr lang="tr-TR" sz="1350" dirty="0"/>
          </a:p>
          <a:p>
            <a:pPr algn="just"/>
            <a:endParaRPr lang="tr-TR" sz="1350" dirty="0"/>
          </a:p>
        </p:txBody>
      </p:sp>
    </p:spTree>
    <p:extLst>
      <p:ext uri="{BB962C8B-B14F-4D97-AF65-F5344CB8AC3E}">
        <p14:creationId xmlns:p14="http://schemas.microsoft.com/office/powerpoint/2010/main" val="3355188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560812"/>
            <a:ext cx="7108903" cy="264213"/>
          </a:xfrm>
        </p:spPr>
        <p:txBody>
          <a:bodyPr anchor="t">
            <a:noAutofit/>
          </a:bodyPr>
          <a:lstStyle/>
          <a:p>
            <a:pPr algn="ctr"/>
            <a:r>
              <a:rPr lang="tr-TR" sz="1500" dirty="0"/>
              <a:t>TESİS YÖNETİMİ UYGULAMA ALANLARI </a:t>
            </a:r>
            <a:endParaRPr lang="en-US" sz="1500" dirty="0"/>
          </a:p>
        </p:txBody>
      </p:sp>
      <p:sp>
        <p:nvSpPr>
          <p:cNvPr id="11" name="Dikdörtgen 10"/>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3" name="Dikdörtgen 2"/>
          <p:cNvSpPr/>
          <p:nvPr/>
        </p:nvSpPr>
        <p:spPr>
          <a:xfrm>
            <a:off x="476714" y="1910667"/>
            <a:ext cx="8353269" cy="3000821"/>
          </a:xfrm>
          <a:prstGeom prst="rect">
            <a:avLst/>
          </a:prstGeom>
        </p:spPr>
        <p:txBody>
          <a:bodyPr wrap="square">
            <a:spAutoFit/>
          </a:bodyPr>
          <a:lstStyle/>
          <a:p>
            <a:pPr algn="just"/>
            <a:endParaRPr lang="tr-TR" sz="1350" dirty="0"/>
          </a:p>
          <a:p>
            <a:pPr algn="just"/>
            <a:r>
              <a:rPr lang="tr-TR" sz="1650" b="1" dirty="0"/>
              <a:t>4</a:t>
            </a:r>
            <a:r>
              <a:rPr lang="tr-TR" sz="1350" b="1" dirty="0"/>
              <a:t>. </a:t>
            </a:r>
            <a:r>
              <a:rPr lang="tr-TR" sz="1500" b="1" dirty="0"/>
              <a:t>Tesislerin Kendi Sahipleri Tarafından Yönetilmesi</a:t>
            </a:r>
          </a:p>
          <a:p>
            <a:pPr marL="257175" indent="-257175" algn="just">
              <a:buAutoNum type="arabicPeriod"/>
            </a:pPr>
            <a:endParaRPr lang="tr-TR" sz="1500" b="1" dirty="0"/>
          </a:p>
          <a:p>
            <a:pPr marL="214313" indent="-214313" algn="just">
              <a:buFont typeface="Wingdings" panose="05000000000000000000" pitchFamily="2" charset="2"/>
              <a:buChar char="Ø"/>
            </a:pPr>
            <a:r>
              <a:rPr lang="tr-TR" sz="1500" dirty="0"/>
              <a:t>Bu model bir binanın yarsından fazlasına sahip olanlarca yönetilmesidir. Tesis sahibi ya kendi ya da dışarıdan bir hizmet ekibi ile anlaşarak yönetim işini yerine getirir. Bu model genellikle çok amaçlı tesislerde görülmektedir.</a:t>
            </a:r>
          </a:p>
          <a:p>
            <a:pPr marL="214313" indent="-214313" algn="just">
              <a:buFont typeface="Wingdings" panose="05000000000000000000" pitchFamily="2" charset="2"/>
              <a:buChar char="Ø"/>
            </a:pPr>
            <a:endParaRPr lang="tr-TR" sz="1500" dirty="0"/>
          </a:p>
          <a:p>
            <a:pPr marL="214313" indent="-214313" algn="just">
              <a:buFont typeface="Wingdings" panose="05000000000000000000" pitchFamily="2" charset="2"/>
              <a:buChar char="Ø"/>
            </a:pPr>
            <a:r>
              <a:rPr lang="tr-TR" sz="1500" dirty="0"/>
              <a:t>Örneğin hem alışveriş merkezi hem ofis hem de konutların bir arada olduğu yapılarda veya bankaların genel müdürlüklerinin yer aldığı binalar gibi mülkün ağırlıklı sahipleri yönetim işini üstlenmektedir.</a:t>
            </a:r>
          </a:p>
          <a:p>
            <a:pPr marL="214313" indent="-214313" algn="just">
              <a:buFont typeface="Wingdings" panose="05000000000000000000" pitchFamily="2" charset="2"/>
              <a:buChar char="Ø"/>
            </a:pPr>
            <a:endParaRPr lang="tr-TR" sz="1350" dirty="0"/>
          </a:p>
          <a:p>
            <a:pPr algn="just"/>
            <a:endParaRPr lang="tr-TR" sz="1350" dirty="0"/>
          </a:p>
          <a:p>
            <a:pPr algn="just"/>
            <a:endParaRPr lang="tr-TR" sz="1350" dirty="0"/>
          </a:p>
          <a:p>
            <a:pPr algn="just"/>
            <a:endParaRPr lang="tr-TR" sz="1350" dirty="0"/>
          </a:p>
        </p:txBody>
      </p:sp>
    </p:spTree>
    <p:extLst>
      <p:ext uri="{BB962C8B-B14F-4D97-AF65-F5344CB8AC3E}">
        <p14:creationId xmlns:p14="http://schemas.microsoft.com/office/powerpoint/2010/main" val="27835129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12486</TotalTime>
  <Words>720</Words>
  <Application>Microsoft Office PowerPoint</Application>
  <PresentationFormat>Ekran Gösterisi (4:3)</PresentationFormat>
  <Paragraphs>84</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10</vt:i4>
      </vt:variant>
    </vt:vector>
  </HeadingPairs>
  <TitlesOfParts>
    <vt:vector size="19" baseType="lpstr">
      <vt:lpstr>ＭＳ Ｐゴシック</vt:lpstr>
      <vt:lpstr>Arial</vt:lpstr>
      <vt:lpstr>Calibri</vt:lpstr>
      <vt:lpstr>Century Gothic</vt:lpstr>
      <vt:lpstr>Times New Roman</vt:lpstr>
      <vt:lpstr>Wingdings</vt:lpstr>
      <vt:lpstr>ekonomi</vt:lpstr>
      <vt:lpstr>1_Rics</vt:lpstr>
      <vt:lpstr>h.t.</vt:lpstr>
      <vt:lpstr>PowerPoint Sunusu</vt:lpstr>
      <vt:lpstr>TESİS YÖNETİMİ UYGULAMA ALANLARI </vt:lpstr>
      <vt:lpstr>TESİS YÖNETİMİ UYGULAMA ALANLARI </vt:lpstr>
      <vt:lpstr>TESİS YÖNETİMİ UYGULAMA ALANLARI </vt:lpstr>
      <vt:lpstr>TESİS YÖNETİMİ UYGULAMA ALANLARI </vt:lpstr>
      <vt:lpstr>TESİS YÖNETİMİ UYGULAMA ALANLARI </vt:lpstr>
      <vt:lpstr>TESİS YÖNETİMİ UYGULAMA ALANLARI </vt:lpstr>
      <vt:lpstr>TESİS YÖNETİMİ UYGULAMA ALANLARI </vt:lpstr>
      <vt:lpstr>TESİS YÖNETİMİ UYGULAMA ALANLARI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812</cp:revision>
  <cp:lastPrinted>2016-10-24T07:53:35Z</cp:lastPrinted>
  <dcterms:created xsi:type="dcterms:W3CDTF">2016-09-18T09:35:24Z</dcterms:created>
  <dcterms:modified xsi:type="dcterms:W3CDTF">2020-02-25T07:54:03Z</dcterms:modified>
</cp:coreProperties>
</file>